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4"/>
  </p:notesMasterIdLst>
  <p:sldIdLst>
    <p:sldId id="256" r:id="rId2"/>
    <p:sldId id="394" r:id="rId3"/>
    <p:sldId id="395" r:id="rId4"/>
    <p:sldId id="396" r:id="rId5"/>
    <p:sldId id="397" r:id="rId6"/>
    <p:sldId id="398" r:id="rId7"/>
    <p:sldId id="399" r:id="rId8"/>
    <p:sldId id="400" r:id="rId9"/>
    <p:sldId id="401" r:id="rId10"/>
    <p:sldId id="402" r:id="rId11"/>
    <p:sldId id="403" r:id="rId12"/>
    <p:sldId id="404" r:id="rId13"/>
    <p:sldId id="405" r:id="rId14"/>
    <p:sldId id="271" r:id="rId15"/>
    <p:sldId id="272" r:id="rId16"/>
    <p:sldId id="338" r:id="rId17"/>
    <p:sldId id="393" r:id="rId18"/>
    <p:sldId id="377" r:id="rId19"/>
    <p:sldId id="312" r:id="rId20"/>
    <p:sldId id="313" r:id="rId21"/>
    <p:sldId id="406" r:id="rId22"/>
    <p:sldId id="426" r:id="rId23"/>
    <p:sldId id="427" r:id="rId24"/>
    <p:sldId id="428" r:id="rId25"/>
    <p:sldId id="429" r:id="rId26"/>
    <p:sldId id="430" r:id="rId27"/>
    <p:sldId id="431" r:id="rId28"/>
    <p:sldId id="411" r:id="rId29"/>
    <p:sldId id="412" r:id="rId30"/>
    <p:sldId id="407" r:id="rId31"/>
    <p:sldId id="408" r:id="rId32"/>
    <p:sldId id="413" r:id="rId33"/>
    <p:sldId id="409" r:id="rId34"/>
    <p:sldId id="410" r:id="rId35"/>
    <p:sldId id="364" r:id="rId36"/>
    <p:sldId id="388" r:id="rId37"/>
    <p:sldId id="389" r:id="rId38"/>
    <p:sldId id="392" r:id="rId39"/>
    <p:sldId id="387" r:id="rId40"/>
    <p:sldId id="345" r:id="rId41"/>
    <p:sldId id="281" r:id="rId42"/>
    <p:sldId id="414" r:id="rId43"/>
    <p:sldId id="418" r:id="rId44"/>
    <p:sldId id="419" r:id="rId45"/>
    <p:sldId id="420" r:id="rId46"/>
    <p:sldId id="421" r:id="rId47"/>
    <p:sldId id="366" r:id="rId48"/>
    <p:sldId id="370" r:id="rId49"/>
    <p:sldId id="365" r:id="rId50"/>
    <p:sldId id="371" r:id="rId51"/>
    <p:sldId id="372" r:id="rId52"/>
    <p:sldId id="373" r:id="rId53"/>
    <p:sldId id="378" r:id="rId54"/>
    <p:sldId id="422" r:id="rId55"/>
    <p:sldId id="423" r:id="rId56"/>
    <p:sldId id="424" r:id="rId57"/>
    <p:sldId id="425" r:id="rId58"/>
    <p:sldId id="415" r:id="rId59"/>
    <p:sldId id="416" r:id="rId60"/>
    <p:sldId id="417" r:id="rId61"/>
    <p:sldId id="304" r:id="rId62"/>
    <p:sldId id="307" r:id="rId6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118" autoAdjust="0"/>
  </p:normalViewPr>
  <p:slideViewPr>
    <p:cSldViewPr snapToGrid="0" snapToObjects="1">
      <p:cViewPr varScale="1">
        <p:scale>
          <a:sx n="63" d="100"/>
          <a:sy n="63" d="100"/>
        </p:scale>
        <p:origin x="-72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54F847-4CE1-479F-81A5-BE8498F3B532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CF1A17FE-48AA-4C8D-AB7B-D5549F52867C}">
      <dgm:prSet phldrT="[Text]" custT="1"/>
      <dgm:spPr/>
      <dgm:t>
        <a:bodyPr/>
        <a:lstStyle/>
        <a:p>
          <a:r>
            <a:rPr lang="en-GB" sz="1800" dirty="0" smtClean="0">
              <a:latin typeface="Calibri" pitchFamily="34" charset="0"/>
            </a:rPr>
            <a:t>Capture </a:t>
          </a:r>
          <a:br>
            <a:rPr lang="en-GB" sz="1800" dirty="0" smtClean="0">
              <a:latin typeface="Calibri" pitchFamily="34" charset="0"/>
            </a:rPr>
          </a:br>
          <a:r>
            <a:rPr lang="en-GB" sz="1100" dirty="0" smtClean="0">
              <a:latin typeface="Calibri" pitchFamily="34" charset="0"/>
            </a:rPr>
            <a:t>Resource audit</a:t>
          </a:r>
          <a:endParaRPr lang="en-GB" sz="700" dirty="0">
            <a:latin typeface="Calibri" pitchFamily="34" charset="0"/>
          </a:endParaRPr>
        </a:p>
      </dgm:t>
    </dgm:pt>
    <dgm:pt modelId="{7CE0F3B2-3288-4FD0-A17E-2C0832D4A9A5}" type="parTrans" cxnId="{34594BD9-40CB-44B9-8A29-1810B4FEF444}">
      <dgm:prSet/>
      <dgm:spPr/>
      <dgm:t>
        <a:bodyPr/>
        <a:lstStyle/>
        <a:p>
          <a:endParaRPr lang="en-GB"/>
        </a:p>
      </dgm:t>
    </dgm:pt>
    <dgm:pt modelId="{8535BA07-E01E-4CEF-8808-E3CA4C2FAB02}" type="sibTrans" cxnId="{34594BD9-40CB-44B9-8A29-1810B4FEF444}">
      <dgm:prSet/>
      <dgm:spPr>
        <a:solidFill>
          <a:srgbClr val="7030A0"/>
        </a:solidFill>
      </dgm:spPr>
      <dgm:t>
        <a:bodyPr/>
        <a:lstStyle/>
        <a:p>
          <a:endParaRPr lang="en-GB"/>
        </a:p>
      </dgm:t>
    </dgm:pt>
    <dgm:pt modelId="{60AFE6B1-82C1-4362-9357-B434D6317652}">
      <dgm:prSet phldrT="[Text]" custT="1"/>
      <dgm:spPr/>
      <dgm:t>
        <a:bodyPr/>
        <a:lstStyle/>
        <a:p>
          <a:r>
            <a:rPr lang="en-GB" sz="1800" dirty="0" smtClean="0">
              <a:latin typeface="Calibri" pitchFamily="34" charset="0"/>
            </a:rPr>
            <a:t>Create </a:t>
          </a:r>
          <a:r>
            <a:rPr lang="en-GB" sz="1100" dirty="0" smtClean="0">
              <a:latin typeface="Calibri" pitchFamily="34" charset="0"/>
            </a:rPr>
            <a:t>Storyboard, a</a:t>
          </a:r>
          <a:r>
            <a:rPr lang="en-GB" sz="1000" dirty="0" smtClean="0">
              <a:latin typeface="Calibri" pitchFamily="34" charset="0"/>
            </a:rPr>
            <a:t>ctivities, content, artefacts, pathways</a:t>
          </a:r>
          <a:endParaRPr lang="en-GB" sz="1000" dirty="0">
            <a:latin typeface="Calibri" pitchFamily="34" charset="0"/>
          </a:endParaRPr>
        </a:p>
      </dgm:t>
    </dgm:pt>
    <dgm:pt modelId="{41CC7199-47A3-4522-8944-627E7D5E8DF6}" type="parTrans" cxnId="{C03378ED-A342-459C-A0AA-9142CFB56148}">
      <dgm:prSet/>
      <dgm:spPr/>
      <dgm:t>
        <a:bodyPr/>
        <a:lstStyle/>
        <a:p>
          <a:endParaRPr lang="en-GB"/>
        </a:p>
      </dgm:t>
    </dgm:pt>
    <dgm:pt modelId="{6F6B775A-D0D7-4507-BB79-96C61BF47F9E}" type="sibTrans" cxnId="{C03378ED-A342-459C-A0AA-9142CFB56148}">
      <dgm:prSet/>
      <dgm:spPr/>
      <dgm:t>
        <a:bodyPr/>
        <a:lstStyle/>
        <a:p>
          <a:endParaRPr lang="en-GB"/>
        </a:p>
      </dgm:t>
    </dgm:pt>
    <dgm:pt modelId="{2FB27BCC-4679-4D5E-929B-DC6F94E89268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GB" sz="1600" dirty="0" smtClean="0">
              <a:latin typeface="Calibri" pitchFamily="34" charset="0"/>
            </a:rPr>
            <a:t>Communicate</a:t>
          </a:r>
          <a:br>
            <a:rPr lang="en-GB" sz="1600" dirty="0" smtClean="0">
              <a:latin typeface="Calibri" pitchFamily="34" charset="0"/>
            </a:rPr>
          </a:br>
          <a:r>
            <a:rPr lang="en-GB" sz="1000" dirty="0" smtClean="0">
              <a:latin typeface="Calibri" pitchFamily="34" charset="0"/>
            </a:rPr>
            <a:t>Synchronously and asynchronously</a:t>
          </a:r>
          <a:endParaRPr lang="en-GB" sz="800" dirty="0">
            <a:latin typeface="Calibri" pitchFamily="34" charset="0"/>
          </a:endParaRPr>
        </a:p>
      </dgm:t>
    </dgm:pt>
    <dgm:pt modelId="{4F887577-7339-4623-AC26-3E8B5F452FF3}" type="parTrans" cxnId="{A95F856D-927D-4FF8-923F-40DC427F6AD7}">
      <dgm:prSet/>
      <dgm:spPr/>
      <dgm:t>
        <a:bodyPr/>
        <a:lstStyle/>
        <a:p>
          <a:endParaRPr lang="en-GB"/>
        </a:p>
      </dgm:t>
    </dgm:pt>
    <dgm:pt modelId="{37657B68-CEDB-4A00-B170-5EB781F5072E}" type="sibTrans" cxnId="{A95F856D-927D-4FF8-923F-40DC427F6AD7}">
      <dgm:prSet/>
      <dgm:spPr/>
      <dgm:t>
        <a:bodyPr/>
        <a:lstStyle/>
        <a:p>
          <a:endParaRPr lang="en-GB"/>
        </a:p>
      </dgm:t>
    </dgm:pt>
    <dgm:pt modelId="{CC5D7A43-90FF-43D4-98B0-282FBD4977A8}">
      <dgm:prSet phldrT="[Text]" custT="1"/>
      <dgm:spPr/>
      <dgm:t>
        <a:bodyPr/>
        <a:lstStyle/>
        <a:p>
          <a:r>
            <a:rPr lang="en-GB" sz="1600" dirty="0" smtClean="0">
              <a:latin typeface="Calibri" pitchFamily="34" charset="0"/>
            </a:rPr>
            <a:t>Collaborate</a:t>
          </a:r>
          <a:br>
            <a:rPr lang="en-GB" sz="1600" dirty="0" smtClean="0">
              <a:latin typeface="Calibri" pitchFamily="34" charset="0"/>
            </a:rPr>
          </a:br>
          <a:r>
            <a:rPr lang="en-GB" sz="1000" dirty="0" smtClean="0">
              <a:latin typeface="Calibri" pitchFamily="34" charset="0"/>
            </a:rPr>
            <a:t>Improve the design with others</a:t>
          </a:r>
          <a:endParaRPr lang="en-GB" sz="1000" dirty="0">
            <a:latin typeface="Calibri" pitchFamily="34" charset="0"/>
          </a:endParaRPr>
        </a:p>
      </dgm:t>
    </dgm:pt>
    <dgm:pt modelId="{0C3B1ACD-84E9-47E6-8064-F0E466F9626E}" type="parTrans" cxnId="{544E2940-94DB-4D2F-BC81-AE76D16FD6EE}">
      <dgm:prSet/>
      <dgm:spPr/>
      <dgm:t>
        <a:bodyPr/>
        <a:lstStyle/>
        <a:p>
          <a:endParaRPr lang="en-GB"/>
        </a:p>
      </dgm:t>
    </dgm:pt>
    <dgm:pt modelId="{6AAF9370-6482-4F08-A2CE-25B5868BF02A}" type="sibTrans" cxnId="{544E2940-94DB-4D2F-BC81-AE76D16FD6EE}">
      <dgm:prSet/>
      <dgm:spPr/>
      <dgm:t>
        <a:bodyPr/>
        <a:lstStyle/>
        <a:p>
          <a:endParaRPr lang="en-GB"/>
        </a:p>
      </dgm:t>
    </dgm:pt>
    <dgm:pt modelId="{C81DCE0E-8649-49DC-924F-59986997D60C}">
      <dgm:prSet phldrT="[Text]" custT="1"/>
      <dgm:spPr/>
      <dgm:t>
        <a:bodyPr/>
        <a:lstStyle/>
        <a:p>
          <a:r>
            <a:rPr lang="en-GB" sz="1600" dirty="0" smtClean="0">
              <a:latin typeface="Calibri" pitchFamily="34" charset="0"/>
            </a:rPr>
            <a:t>Consider</a:t>
          </a:r>
          <a:br>
            <a:rPr lang="en-GB" sz="1600" dirty="0" smtClean="0">
              <a:latin typeface="Calibri" pitchFamily="34" charset="0"/>
            </a:rPr>
          </a:br>
          <a:r>
            <a:rPr lang="en-GB" sz="1050" dirty="0" smtClean="0">
              <a:latin typeface="Calibri" pitchFamily="34" charset="0"/>
            </a:rPr>
            <a:t>Reflect, pilot, enhance</a:t>
          </a:r>
          <a:endParaRPr lang="en-GB" sz="1050" dirty="0">
            <a:latin typeface="Calibri" pitchFamily="34" charset="0"/>
          </a:endParaRPr>
        </a:p>
      </dgm:t>
    </dgm:pt>
    <dgm:pt modelId="{712E228B-E6C6-45CF-AEEF-DC3944D2EDDC}" type="parTrans" cxnId="{44D8F3F3-A7AD-4376-B442-722515BF6994}">
      <dgm:prSet/>
      <dgm:spPr/>
      <dgm:t>
        <a:bodyPr/>
        <a:lstStyle/>
        <a:p>
          <a:endParaRPr lang="en-GB"/>
        </a:p>
      </dgm:t>
    </dgm:pt>
    <dgm:pt modelId="{677CB5D6-FA76-4E72-AE87-B901F0354AB6}" type="sibTrans" cxnId="{44D8F3F3-A7AD-4376-B442-722515BF6994}">
      <dgm:prSet/>
      <dgm:spPr/>
      <dgm:t>
        <a:bodyPr/>
        <a:lstStyle/>
        <a:p>
          <a:endParaRPr lang="en-GB"/>
        </a:p>
      </dgm:t>
    </dgm:pt>
    <dgm:pt modelId="{E4C30687-961D-4EE8-9691-52CB223D2719}" type="pres">
      <dgm:prSet presAssocID="{6854F847-4CE1-479F-81A5-BE8498F3B53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237E0B05-EBA6-416A-847C-3348881E79BA}" type="pres">
      <dgm:prSet presAssocID="{CF1A17FE-48AA-4C8D-AB7B-D5549F52867C}" presName="node" presStyleLbl="node1" presStyleIdx="0" presStyleCnt="5" custScaleX="97131" custScaleY="85653" custRadScaleRad="9820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A65C2A7-19E9-4D43-9E2B-585B1B90377F}" type="pres">
      <dgm:prSet presAssocID="{CF1A17FE-48AA-4C8D-AB7B-D5549F52867C}" presName="spNode" presStyleCnt="0"/>
      <dgm:spPr/>
    </dgm:pt>
    <dgm:pt modelId="{9D3002BD-B9E0-49C4-ADF6-BB5ED96AC723}" type="pres">
      <dgm:prSet presAssocID="{8535BA07-E01E-4CEF-8808-E3CA4C2FAB02}" presName="sibTrans" presStyleLbl="sibTrans1D1" presStyleIdx="0" presStyleCnt="5"/>
      <dgm:spPr/>
      <dgm:t>
        <a:bodyPr/>
        <a:lstStyle/>
        <a:p>
          <a:endParaRPr lang="en-GB"/>
        </a:p>
      </dgm:t>
    </dgm:pt>
    <dgm:pt modelId="{206890F9-D752-4B61-82F3-82A8AA2CD3AB}" type="pres">
      <dgm:prSet presAssocID="{60AFE6B1-82C1-4362-9357-B434D6317652}" presName="node" presStyleLbl="node1" presStyleIdx="1" presStyleCnt="5" custScaleY="90577" custRadScaleRad="100918" custRadScaleInc="595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AE1695E-3BE6-411F-A568-D1FE81E993A5}" type="pres">
      <dgm:prSet presAssocID="{60AFE6B1-82C1-4362-9357-B434D6317652}" presName="spNode" presStyleCnt="0"/>
      <dgm:spPr/>
    </dgm:pt>
    <dgm:pt modelId="{1AC1A918-CE88-4F01-BF5A-7433CEAEB3C2}" type="pres">
      <dgm:prSet presAssocID="{6F6B775A-D0D7-4507-BB79-96C61BF47F9E}" presName="sibTrans" presStyleLbl="sibTrans1D1" presStyleIdx="1" presStyleCnt="5"/>
      <dgm:spPr/>
      <dgm:t>
        <a:bodyPr/>
        <a:lstStyle/>
        <a:p>
          <a:endParaRPr lang="en-GB"/>
        </a:p>
      </dgm:t>
    </dgm:pt>
    <dgm:pt modelId="{2AC1E47D-47D1-411A-8F66-E7AC591412A3}" type="pres">
      <dgm:prSet presAssocID="{2FB27BCC-4679-4D5E-929B-DC6F94E89268}" presName="node" presStyleLbl="node1" presStyleIdx="2" presStyleCnt="5" custScaleX="110473" custScaleY="83404" custRadScaleRad="98418" custRadScaleInc="-7242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3742F4F-097C-487D-8FEB-53BD83F26B47}" type="pres">
      <dgm:prSet presAssocID="{2FB27BCC-4679-4D5E-929B-DC6F94E89268}" presName="spNode" presStyleCnt="0"/>
      <dgm:spPr/>
    </dgm:pt>
    <dgm:pt modelId="{541CB083-40A5-4167-A8AA-A1C9238FDA6A}" type="pres">
      <dgm:prSet presAssocID="{37657B68-CEDB-4A00-B170-5EB781F5072E}" presName="sibTrans" presStyleLbl="sibTrans1D1" presStyleIdx="2" presStyleCnt="5"/>
      <dgm:spPr/>
      <dgm:t>
        <a:bodyPr/>
        <a:lstStyle/>
        <a:p>
          <a:endParaRPr lang="en-GB"/>
        </a:p>
      </dgm:t>
    </dgm:pt>
    <dgm:pt modelId="{1B3B102F-F5D4-436B-8482-828284C11267}" type="pres">
      <dgm:prSet presAssocID="{CC5D7A43-90FF-43D4-98B0-282FBD4977A8}" presName="node" presStyleLbl="node1" presStyleIdx="3" presStyleCnt="5" custScaleX="108287" custScaleY="82563" custRadScaleRad="94440" custRadScaleInc="5112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E90AFED-4695-4271-98F2-29F08543DBA4}" type="pres">
      <dgm:prSet presAssocID="{CC5D7A43-90FF-43D4-98B0-282FBD4977A8}" presName="spNode" presStyleCnt="0"/>
      <dgm:spPr/>
    </dgm:pt>
    <dgm:pt modelId="{72F37D5A-6405-44CA-B6AF-CFE5B9F36F88}" type="pres">
      <dgm:prSet presAssocID="{6AAF9370-6482-4F08-A2CE-25B5868BF02A}" presName="sibTrans" presStyleLbl="sibTrans1D1" presStyleIdx="3" presStyleCnt="5"/>
      <dgm:spPr/>
      <dgm:t>
        <a:bodyPr/>
        <a:lstStyle/>
        <a:p>
          <a:endParaRPr lang="en-GB"/>
        </a:p>
      </dgm:t>
    </dgm:pt>
    <dgm:pt modelId="{B79EAA30-2886-407C-A651-E810A045CAFF}" type="pres">
      <dgm:prSet presAssocID="{C81DCE0E-8649-49DC-924F-59986997D60C}" presName="node" presStyleLbl="node1" presStyleIdx="4" presStyleCnt="5" custScaleX="105051" custScaleY="90701" custRadScaleRad="97532" custRadScaleInc="196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39A0108-D1F6-4950-9C92-1F166AC39B7F}" type="pres">
      <dgm:prSet presAssocID="{C81DCE0E-8649-49DC-924F-59986997D60C}" presName="spNode" presStyleCnt="0"/>
      <dgm:spPr/>
    </dgm:pt>
    <dgm:pt modelId="{C2862AB7-51E4-4411-B5D8-52406CA5E2EA}" type="pres">
      <dgm:prSet presAssocID="{677CB5D6-FA76-4E72-AE87-B901F0354AB6}" presName="sibTrans" presStyleLbl="sibTrans1D1" presStyleIdx="4" presStyleCnt="5"/>
      <dgm:spPr/>
      <dgm:t>
        <a:bodyPr/>
        <a:lstStyle/>
        <a:p>
          <a:endParaRPr lang="en-GB"/>
        </a:p>
      </dgm:t>
    </dgm:pt>
  </dgm:ptLst>
  <dgm:cxnLst>
    <dgm:cxn modelId="{4D380F7B-B4DB-AC4E-BDD3-54F263CCF21B}" type="presOf" srcId="{CF1A17FE-48AA-4C8D-AB7B-D5549F52867C}" destId="{237E0B05-EBA6-416A-847C-3348881E79BA}" srcOrd="0" destOrd="0" presId="urn:microsoft.com/office/officeart/2005/8/layout/cycle6"/>
    <dgm:cxn modelId="{0F807DA3-1C94-DD46-B0A9-9A73B06299B2}" type="presOf" srcId="{CC5D7A43-90FF-43D4-98B0-282FBD4977A8}" destId="{1B3B102F-F5D4-436B-8482-828284C11267}" srcOrd="0" destOrd="0" presId="urn:microsoft.com/office/officeart/2005/8/layout/cycle6"/>
    <dgm:cxn modelId="{17135A50-85E6-EF47-BE0F-A5412F9E9D0A}" type="presOf" srcId="{C81DCE0E-8649-49DC-924F-59986997D60C}" destId="{B79EAA30-2886-407C-A651-E810A045CAFF}" srcOrd="0" destOrd="0" presId="urn:microsoft.com/office/officeart/2005/8/layout/cycle6"/>
    <dgm:cxn modelId="{34594BD9-40CB-44B9-8A29-1810B4FEF444}" srcId="{6854F847-4CE1-479F-81A5-BE8498F3B532}" destId="{CF1A17FE-48AA-4C8D-AB7B-D5549F52867C}" srcOrd="0" destOrd="0" parTransId="{7CE0F3B2-3288-4FD0-A17E-2C0832D4A9A5}" sibTransId="{8535BA07-E01E-4CEF-8808-E3CA4C2FAB02}"/>
    <dgm:cxn modelId="{544E2940-94DB-4D2F-BC81-AE76D16FD6EE}" srcId="{6854F847-4CE1-479F-81A5-BE8498F3B532}" destId="{CC5D7A43-90FF-43D4-98B0-282FBD4977A8}" srcOrd="3" destOrd="0" parTransId="{0C3B1ACD-84E9-47E6-8064-F0E466F9626E}" sibTransId="{6AAF9370-6482-4F08-A2CE-25B5868BF02A}"/>
    <dgm:cxn modelId="{2E32A01A-F54F-FD4B-A5A1-8A3A080DA500}" type="presOf" srcId="{60AFE6B1-82C1-4362-9357-B434D6317652}" destId="{206890F9-D752-4B61-82F3-82A8AA2CD3AB}" srcOrd="0" destOrd="0" presId="urn:microsoft.com/office/officeart/2005/8/layout/cycle6"/>
    <dgm:cxn modelId="{323A484B-5CC4-0A45-8FEE-77AC3322FC8E}" type="presOf" srcId="{6AAF9370-6482-4F08-A2CE-25B5868BF02A}" destId="{72F37D5A-6405-44CA-B6AF-CFE5B9F36F88}" srcOrd="0" destOrd="0" presId="urn:microsoft.com/office/officeart/2005/8/layout/cycle6"/>
    <dgm:cxn modelId="{AA571586-7630-224E-B845-DEABED9BDA81}" type="presOf" srcId="{677CB5D6-FA76-4E72-AE87-B901F0354AB6}" destId="{C2862AB7-51E4-4411-B5D8-52406CA5E2EA}" srcOrd="0" destOrd="0" presId="urn:microsoft.com/office/officeart/2005/8/layout/cycle6"/>
    <dgm:cxn modelId="{3B32DC32-6FBB-0849-8D40-EB3B09A92075}" type="presOf" srcId="{8535BA07-E01E-4CEF-8808-E3CA4C2FAB02}" destId="{9D3002BD-B9E0-49C4-ADF6-BB5ED96AC723}" srcOrd="0" destOrd="0" presId="urn:microsoft.com/office/officeart/2005/8/layout/cycle6"/>
    <dgm:cxn modelId="{A95F856D-927D-4FF8-923F-40DC427F6AD7}" srcId="{6854F847-4CE1-479F-81A5-BE8498F3B532}" destId="{2FB27BCC-4679-4D5E-929B-DC6F94E89268}" srcOrd="2" destOrd="0" parTransId="{4F887577-7339-4623-AC26-3E8B5F452FF3}" sibTransId="{37657B68-CEDB-4A00-B170-5EB781F5072E}"/>
    <dgm:cxn modelId="{44D8F3F3-A7AD-4376-B442-722515BF6994}" srcId="{6854F847-4CE1-479F-81A5-BE8498F3B532}" destId="{C81DCE0E-8649-49DC-924F-59986997D60C}" srcOrd="4" destOrd="0" parTransId="{712E228B-E6C6-45CF-AEEF-DC3944D2EDDC}" sibTransId="{677CB5D6-FA76-4E72-AE87-B901F0354AB6}"/>
    <dgm:cxn modelId="{F0867EFF-68F4-7C43-8B20-6D69CF1FFAFC}" type="presOf" srcId="{6854F847-4CE1-479F-81A5-BE8498F3B532}" destId="{E4C30687-961D-4EE8-9691-52CB223D2719}" srcOrd="0" destOrd="0" presId="urn:microsoft.com/office/officeart/2005/8/layout/cycle6"/>
    <dgm:cxn modelId="{70813182-01BC-6C49-B8AE-74EA7AFAD9E3}" type="presOf" srcId="{2FB27BCC-4679-4D5E-929B-DC6F94E89268}" destId="{2AC1E47D-47D1-411A-8F66-E7AC591412A3}" srcOrd="0" destOrd="0" presId="urn:microsoft.com/office/officeart/2005/8/layout/cycle6"/>
    <dgm:cxn modelId="{A2637436-B87D-0C40-BA5C-7A5F7C4C3A18}" type="presOf" srcId="{6F6B775A-D0D7-4507-BB79-96C61BF47F9E}" destId="{1AC1A918-CE88-4F01-BF5A-7433CEAEB3C2}" srcOrd="0" destOrd="0" presId="urn:microsoft.com/office/officeart/2005/8/layout/cycle6"/>
    <dgm:cxn modelId="{F4EBF857-DED8-0B41-8A38-E19B072CB082}" type="presOf" srcId="{37657B68-CEDB-4A00-B170-5EB781F5072E}" destId="{541CB083-40A5-4167-A8AA-A1C9238FDA6A}" srcOrd="0" destOrd="0" presId="urn:microsoft.com/office/officeart/2005/8/layout/cycle6"/>
    <dgm:cxn modelId="{C03378ED-A342-459C-A0AA-9142CFB56148}" srcId="{6854F847-4CE1-479F-81A5-BE8498F3B532}" destId="{60AFE6B1-82C1-4362-9357-B434D6317652}" srcOrd="1" destOrd="0" parTransId="{41CC7199-47A3-4522-8944-627E7D5E8DF6}" sibTransId="{6F6B775A-D0D7-4507-BB79-96C61BF47F9E}"/>
    <dgm:cxn modelId="{12E1E84F-7639-F945-A7B0-87D07E804C8F}" type="presParOf" srcId="{E4C30687-961D-4EE8-9691-52CB223D2719}" destId="{237E0B05-EBA6-416A-847C-3348881E79BA}" srcOrd="0" destOrd="0" presId="urn:microsoft.com/office/officeart/2005/8/layout/cycle6"/>
    <dgm:cxn modelId="{0EF6CB1C-6E81-0C45-B61A-E80ACEBEF1D3}" type="presParOf" srcId="{E4C30687-961D-4EE8-9691-52CB223D2719}" destId="{5A65C2A7-19E9-4D43-9E2B-585B1B90377F}" srcOrd="1" destOrd="0" presId="urn:microsoft.com/office/officeart/2005/8/layout/cycle6"/>
    <dgm:cxn modelId="{6D506062-37F9-CF43-8F24-0EC5C68E9396}" type="presParOf" srcId="{E4C30687-961D-4EE8-9691-52CB223D2719}" destId="{9D3002BD-B9E0-49C4-ADF6-BB5ED96AC723}" srcOrd="2" destOrd="0" presId="urn:microsoft.com/office/officeart/2005/8/layout/cycle6"/>
    <dgm:cxn modelId="{65015ECC-9502-1843-8A05-E3D886E18DC7}" type="presParOf" srcId="{E4C30687-961D-4EE8-9691-52CB223D2719}" destId="{206890F9-D752-4B61-82F3-82A8AA2CD3AB}" srcOrd="3" destOrd="0" presId="urn:microsoft.com/office/officeart/2005/8/layout/cycle6"/>
    <dgm:cxn modelId="{2161A7A8-AAC5-E542-923A-EC3DA94C2504}" type="presParOf" srcId="{E4C30687-961D-4EE8-9691-52CB223D2719}" destId="{DAE1695E-3BE6-411F-A568-D1FE81E993A5}" srcOrd="4" destOrd="0" presId="urn:microsoft.com/office/officeart/2005/8/layout/cycle6"/>
    <dgm:cxn modelId="{0DC4E2DB-B200-0644-B78D-F1171C89CF7F}" type="presParOf" srcId="{E4C30687-961D-4EE8-9691-52CB223D2719}" destId="{1AC1A918-CE88-4F01-BF5A-7433CEAEB3C2}" srcOrd="5" destOrd="0" presId="urn:microsoft.com/office/officeart/2005/8/layout/cycle6"/>
    <dgm:cxn modelId="{2DC5B40C-FD47-5441-91D5-8F69731D78D1}" type="presParOf" srcId="{E4C30687-961D-4EE8-9691-52CB223D2719}" destId="{2AC1E47D-47D1-411A-8F66-E7AC591412A3}" srcOrd="6" destOrd="0" presId="urn:microsoft.com/office/officeart/2005/8/layout/cycle6"/>
    <dgm:cxn modelId="{CAB2681C-57EB-0345-A656-6EF59161E2A3}" type="presParOf" srcId="{E4C30687-961D-4EE8-9691-52CB223D2719}" destId="{63742F4F-097C-487D-8FEB-53BD83F26B47}" srcOrd="7" destOrd="0" presId="urn:microsoft.com/office/officeart/2005/8/layout/cycle6"/>
    <dgm:cxn modelId="{2533ED33-B244-5240-A70C-E43A50D56EF5}" type="presParOf" srcId="{E4C30687-961D-4EE8-9691-52CB223D2719}" destId="{541CB083-40A5-4167-A8AA-A1C9238FDA6A}" srcOrd="8" destOrd="0" presId="urn:microsoft.com/office/officeart/2005/8/layout/cycle6"/>
    <dgm:cxn modelId="{0EBD4FCA-BF36-0846-9A3E-EBEF79320144}" type="presParOf" srcId="{E4C30687-961D-4EE8-9691-52CB223D2719}" destId="{1B3B102F-F5D4-436B-8482-828284C11267}" srcOrd="9" destOrd="0" presId="urn:microsoft.com/office/officeart/2005/8/layout/cycle6"/>
    <dgm:cxn modelId="{C42BB495-7F05-AF40-84BE-485035D30C26}" type="presParOf" srcId="{E4C30687-961D-4EE8-9691-52CB223D2719}" destId="{FE90AFED-4695-4271-98F2-29F08543DBA4}" srcOrd="10" destOrd="0" presId="urn:microsoft.com/office/officeart/2005/8/layout/cycle6"/>
    <dgm:cxn modelId="{4FA771B9-D6F3-EB4A-893B-5D12BABBF7E7}" type="presParOf" srcId="{E4C30687-961D-4EE8-9691-52CB223D2719}" destId="{72F37D5A-6405-44CA-B6AF-CFE5B9F36F88}" srcOrd="11" destOrd="0" presId="urn:microsoft.com/office/officeart/2005/8/layout/cycle6"/>
    <dgm:cxn modelId="{E8EAEB19-26B6-C04D-9D8B-962D16F053ED}" type="presParOf" srcId="{E4C30687-961D-4EE8-9691-52CB223D2719}" destId="{B79EAA30-2886-407C-A651-E810A045CAFF}" srcOrd="12" destOrd="0" presId="urn:microsoft.com/office/officeart/2005/8/layout/cycle6"/>
    <dgm:cxn modelId="{D3F767CA-0F5C-6B4B-8862-C79A7BC50444}" type="presParOf" srcId="{E4C30687-961D-4EE8-9691-52CB223D2719}" destId="{539A0108-D1F6-4950-9C92-1F166AC39B7F}" srcOrd="13" destOrd="0" presId="urn:microsoft.com/office/officeart/2005/8/layout/cycle6"/>
    <dgm:cxn modelId="{D2F5D5A7-C469-954B-B63F-52ABD05311CA}" type="presParOf" srcId="{E4C30687-961D-4EE8-9691-52CB223D2719}" destId="{C2862AB7-51E4-4411-B5D8-52406CA5E2EA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7E0B05-EBA6-416A-847C-3348881E79BA}">
      <dsp:nvSpPr>
        <dsp:cNvPr id="0" name=""/>
        <dsp:cNvSpPr/>
      </dsp:nvSpPr>
      <dsp:spPr>
        <a:xfrm>
          <a:off x="2080867" y="68226"/>
          <a:ext cx="1399143" cy="8019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>
              <a:latin typeface="Calibri" pitchFamily="34" charset="0"/>
            </a:rPr>
            <a:t>Capture </a:t>
          </a:r>
          <a:br>
            <a:rPr lang="en-GB" sz="1800" kern="1200" dirty="0" smtClean="0">
              <a:latin typeface="Calibri" pitchFamily="34" charset="0"/>
            </a:rPr>
          </a:br>
          <a:r>
            <a:rPr lang="en-GB" sz="1100" kern="1200" dirty="0" smtClean="0">
              <a:latin typeface="Calibri" pitchFamily="34" charset="0"/>
            </a:rPr>
            <a:t>Resource audit</a:t>
          </a:r>
          <a:endParaRPr lang="en-GB" sz="700" kern="1200" dirty="0">
            <a:latin typeface="Calibri" pitchFamily="34" charset="0"/>
          </a:endParaRPr>
        </a:p>
      </dsp:txBody>
      <dsp:txXfrm>
        <a:off x="2120016" y="107375"/>
        <a:ext cx="1320845" cy="723675"/>
      </dsp:txXfrm>
    </dsp:sp>
    <dsp:sp modelId="{9D3002BD-B9E0-49C4-ADF6-BB5ED96AC723}">
      <dsp:nvSpPr>
        <dsp:cNvPr id="0" name=""/>
        <dsp:cNvSpPr/>
      </dsp:nvSpPr>
      <dsp:spPr>
        <a:xfrm>
          <a:off x="963404" y="493466"/>
          <a:ext cx="3746425" cy="3746425"/>
        </a:xfrm>
        <a:custGeom>
          <a:avLst/>
          <a:gdLst/>
          <a:ahLst/>
          <a:cxnLst/>
          <a:rect l="0" t="0" r="0" b="0"/>
          <a:pathLst>
            <a:path>
              <a:moveTo>
                <a:pt x="2527722" y="118065"/>
              </a:moveTo>
              <a:arcTo wR="1873212" hR="1873212" stAng="17427056" swAng="216926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6890F9-D752-4B61-82F3-82A8AA2CD3AB}">
      <dsp:nvSpPr>
        <dsp:cNvPr id="0" name=""/>
        <dsp:cNvSpPr/>
      </dsp:nvSpPr>
      <dsp:spPr>
        <a:xfrm>
          <a:off x="3872091" y="1345570"/>
          <a:ext cx="1440470" cy="8480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>
              <a:latin typeface="Calibri" pitchFamily="34" charset="0"/>
            </a:rPr>
            <a:t>Create </a:t>
          </a:r>
          <a:r>
            <a:rPr lang="en-GB" sz="1100" kern="1200" dirty="0" smtClean="0">
              <a:latin typeface="Calibri" pitchFamily="34" charset="0"/>
            </a:rPr>
            <a:t>Storyboard, a</a:t>
          </a:r>
          <a:r>
            <a:rPr lang="en-GB" sz="1000" kern="1200" dirty="0" smtClean="0">
              <a:latin typeface="Calibri" pitchFamily="34" charset="0"/>
            </a:rPr>
            <a:t>ctivities, content, artefacts, pathways</a:t>
          </a:r>
          <a:endParaRPr lang="en-GB" sz="1000" kern="1200" dirty="0">
            <a:latin typeface="Calibri" pitchFamily="34" charset="0"/>
          </a:endParaRPr>
        </a:p>
      </dsp:txBody>
      <dsp:txXfrm>
        <a:off x="3913491" y="1386970"/>
        <a:ext cx="1357670" cy="765277"/>
      </dsp:txXfrm>
    </dsp:sp>
    <dsp:sp modelId="{1AC1A918-CE88-4F01-BF5A-7433CEAEB3C2}">
      <dsp:nvSpPr>
        <dsp:cNvPr id="0" name=""/>
        <dsp:cNvSpPr/>
      </dsp:nvSpPr>
      <dsp:spPr>
        <a:xfrm>
          <a:off x="920952" y="332592"/>
          <a:ext cx="3746425" cy="3746425"/>
        </a:xfrm>
        <a:custGeom>
          <a:avLst/>
          <a:gdLst/>
          <a:ahLst/>
          <a:cxnLst/>
          <a:rect l="0" t="0" r="0" b="0"/>
          <a:pathLst>
            <a:path>
              <a:moveTo>
                <a:pt x="3746421" y="1869503"/>
              </a:moveTo>
              <a:arcTo wR="1873212" hR="1873212" stAng="21593193" swAng="153300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C1E47D-47D1-411A-8F66-E7AC591412A3}">
      <dsp:nvSpPr>
        <dsp:cNvPr id="0" name=""/>
        <dsp:cNvSpPr/>
      </dsp:nvSpPr>
      <dsp:spPr>
        <a:xfrm>
          <a:off x="3464472" y="3017996"/>
          <a:ext cx="1591330" cy="780916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>
              <a:latin typeface="Calibri" pitchFamily="34" charset="0"/>
            </a:rPr>
            <a:t>Communicate</a:t>
          </a:r>
          <a:br>
            <a:rPr lang="en-GB" sz="1600" kern="1200" dirty="0" smtClean="0">
              <a:latin typeface="Calibri" pitchFamily="34" charset="0"/>
            </a:rPr>
          </a:br>
          <a:r>
            <a:rPr lang="en-GB" sz="1000" kern="1200" dirty="0" smtClean="0">
              <a:latin typeface="Calibri" pitchFamily="34" charset="0"/>
            </a:rPr>
            <a:t>Synchronously and asynchronously</a:t>
          </a:r>
          <a:endParaRPr lang="en-GB" sz="800" kern="1200" dirty="0">
            <a:latin typeface="Calibri" pitchFamily="34" charset="0"/>
          </a:endParaRPr>
        </a:p>
      </dsp:txBody>
      <dsp:txXfrm>
        <a:off x="3502593" y="3056117"/>
        <a:ext cx="1515088" cy="704674"/>
      </dsp:txXfrm>
    </dsp:sp>
    <dsp:sp modelId="{541CB083-40A5-4167-A8AA-A1C9238FDA6A}">
      <dsp:nvSpPr>
        <dsp:cNvPr id="0" name=""/>
        <dsp:cNvSpPr/>
      </dsp:nvSpPr>
      <dsp:spPr>
        <a:xfrm>
          <a:off x="974443" y="353428"/>
          <a:ext cx="3746425" cy="3746425"/>
        </a:xfrm>
        <a:custGeom>
          <a:avLst/>
          <a:gdLst/>
          <a:ahLst/>
          <a:cxnLst/>
          <a:rect l="0" t="0" r="0" b="0"/>
          <a:pathLst>
            <a:path>
              <a:moveTo>
                <a:pt x="2875375" y="3455804"/>
              </a:moveTo>
              <a:arcTo wR="1873212" hR="1873212" stAng="3459379" swAng="361561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3B102F-F5D4-436B-8482-828284C11267}">
      <dsp:nvSpPr>
        <dsp:cNvPr id="0" name=""/>
        <dsp:cNvSpPr/>
      </dsp:nvSpPr>
      <dsp:spPr>
        <a:xfrm>
          <a:off x="680280" y="3099782"/>
          <a:ext cx="1559841" cy="77304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>
              <a:latin typeface="Calibri" pitchFamily="34" charset="0"/>
            </a:rPr>
            <a:t>Collaborate</a:t>
          </a:r>
          <a:br>
            <a:rPr lang="en-GB" sz="1600" kern="1200" dirty="0" smtClean="0">
              <a:latin typeface="Calibri" pitchFamily="34" charset="0"/>
            </a:rPr>
          </a:br>
          <a:r>
            <a:rPr lang="en-GB" sz="1000" kern="1200" dirty="0" smtClean="0">
              <a:latin typeface="Calibri" pitchFamily="34" charset="0"/>
            </a:rPr>
            <a:t>Improve the design with others</a:t>
          </a:r>
          <a:endParaRPr lang="en-GB" sz="1000" kern="1200" dirty="0">
            <a:latin typeface="Calibri" pitchFamily="34" charset="0"/>
          </a:endParaRPr>
        </a:p>
      </dsp:txBody>
      <dsp:txXfrm>
        <a:off x="718017" y="3137519"/>
        <a:ext cx="1484367" cy="697568"/>
      </dsp:txXfrm>
    </dsp:sp>
    <dsp:sp modelId="{72F37D5A-6405-44CA-B6AF-CFE5B9F36F88}">
      <dsp:nvSpPr>
        <dsp:cNvPr id="0" name=""/>
        <dsp:cNvSpPr/>
      </dsp:nvSpPr>
      <dsp:spPr>
        <a:xfrm>
          <a:off x="959725" y="312172"/>
          <a:ext cx="3746425" cy="3746425"/>
        </a:xfrm>
        <a:custGeom>
          <a:avLst/>
          <a:gdLst/>
          <a:ahLst/>
          <a:cxnLst/>
          <a:rect l="0" t="0" r="0" b="0"/>
          <a:pathLst>
            <a:path>
              <a:moveTo>
                <a:pt x="233605" y="2779090"/>
              </a:moveTo>
              <a:arcTo wR="1873212" hR="1873212" stAng="9064769" swAng="177393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9EAA30-2886-407C-A651-E810A045CAFF}">
      <dsp:nvSpPr>
        <dsp:cNvPr id="0" name=""/>
        <dsp:cNvSpPr/>
      </dsp:nvSpPr>
      <dsp:spPr>
        <a:xfrm>
          <a:off x="290968" y="1305313"/>
          <a:ext cx="1513228" cy="84923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>
              <a:latin typeface="Calibri" pitchFamily="34" charset="0"/>
            </a:rPr>
            <a:t>Consider</a:t>
          </a:r>
          <a:br>
            <a:rPr lang="en-GB" sz="1600" kern="1200" dirty="0" smtClean="0">
              <a:latin typeface="Calibri" pitchFamily="34" charset="0"/>
            </a:rPr>
          </a:br>
          <a:r>
            <a:rPr lang="en-GB" sz="1050" kern="1200" dirty="0" smtClean="0">
              <a:latin typeface="Calibri" pitchFamily="34" charset="0"/>
            </a:rPr>
            <a:t>Reflect, pilot, enhance</a:t>
          </a:r>
          <a:endParaRPr lang="en-GB" sz="1050" kern="1200" dirty="0">
            <a:latin typeface="Calibri" pitchFamily="34" charset="0"/>
          </a:endParaRPr>
        </a:p>
      </dsp:txBody>
      <dsp:txXfrm>
        <a:off x="332424" y="1346769"/>
        <a:ext cx="1430316" cy="766326"/>
      </dsp:txXfrm>
    </dsp:sp>
    <dsp:sp modelId="{C2862AB7-51E4-4411-B5D8-52406CA5E2EA}">
      <dsp:nvSpPr>
        <dsp:cNvPr id="0" name=""/>
        <dsp:cNvSpPr/>
      </dsp:nvSpPr>
      <dsp:spPr>
        <a:xfrm>
          <a:off x="950527" y="453825"/>
          <a:ext cx="3746425" cy="3746425"/>
        </a:xfrm>
        <a:custGeom>
          <a:avLst/>
          <a:gdLst/>
          <a:ahLst/>
          <a:cxnLst/>
          <a:rect l="0" t="0" r="0" b="0"/>
          <a:pathLst>
            <a:path>
              <a:moveTo>
                <a:pt x="309108" y="842434"/>
              </a:moveTo>
              <a:arcTo wR="1873212" hR="1873212" stAng="12803145" swAng="197513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4F9938-7266-AE46-86EF-38CE19B7FA24}" type="datetimeFigureOut">
              <a:rPr lang="en-US" smtClean="0"/>
              <a:pPr/>
              <a:t>11/22/2012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9EBBFE-2601-254E-99E5-4E24C64881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87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§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EBBFE-2601-254E-99E5-4E24C648816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1229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00C49-1EB1-0B45-A4C6-0CA6E63CC885}" type="datetimeFigureOut">
              <a:rPr lang="en-US" smtClean="0"/>
              <a:pPr/>
              <a:t>11/22/2012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9F100-D225-B647-8190-9A173521A2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00C49-1EB1-0B45-A4C6-0CA6E63CC885}" type="datetimeFigureOut">
              <a:rPr lang="en-US" smtClean="0"/>
              <a:pPr/>
              <a:t>11/22/2012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9F100-D225-B647-8190-9A173521A2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00C49-1EB1-0B45-A4C6-0CA6E63CC885}" type="datetimeFigureOut">
              <a:rPr lang="en-US" smtClean="0"/>
              <a:pPr/>
              <a:t>11/22/2012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9F100-D225-B647-8190-9A173521A2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00C49-1EB1-0B45-A4C6-0CA6E63CC885}" type="datetimeFigureOut">
              <a:rPr lang="en-US" smtClean="0"/>
              <a:pPr/>
              <a:t>11/22/2012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9F100-D225-B647-8190-9A173521A2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00C49-1EB1-0B45-A4C6-0CA6E63CC885}" type="datetimeFigureOut">
              <a:rPr lang="en-US" smtClean="0"/>
              <a:pPr/>
              <a:t>11/22/2012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9F100-D225-B647-8190-9A173521A2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00C49-1EB1-0B45-A4C6-0CA6E63CC885}" type="datetimeFigureOut">
              <a:rPr lang="en-US" smtClean="0"/>
              <a:pPr/>
              <a:t>11/22/2012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9F100-D225-B647-8190-9A173521A2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00C49-1EB1-0B45-A4C6-0CA6E63CC885}" type="datetimeFigureOut">
              <a:rPr lang="en-US" smtClean="0"/>
              <a:pPr/>
              <a:t>11/22/2012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9F100-D225-B647-8190-9A173521A2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00C49-1EB1-0B45-A4C6-0CA6E63CC885}" type="datetimeFigureOut">
              <a:rPr lang="en-US" smtClean="0"/>
              <a:pPr/>
              <a:t>11/22/2012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9F100-D225-B647-8190-9A173521A2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00C49-1EB1-0B45-A4C6-0CA6E63CC885}" type="datetimeFigureOut">
              <a:rPr lang="en-US" smtClean="0"/>
              <a:pPr/>
              <a:t>11/22/2012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9F100-D225-B647-8190-9A173521A2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00C49-1EB1-0B45-A4C6-0CA6E63CC885}" type="datetimeFigureOut">
              <a:rPr lang="en-US" smtClean="0"/>
              <a:pPr/>
              <a:t>11/22/2012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9F100-D225-B647-8190-9A173521A2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00C49-1EB1-0B45-A4C6-0CA6E63CC885}" type="datetimeFigureOut">
              <a:rPr lang="en-US" smtClean="0"/>
              <a:pPr/>
              <a:t>11/22/2012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9F100-D225-B647-8190-9A173521A2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E00C49-1EB1-0B45-A4C6-0CA6E63CC885}" type="datetimeFigureOut">
              <a:rPr lang="en-US" smtClean="0"/>
              <a:pPr/>
              <a:t>11/22/2012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89F100-D225-B647-8190-9A173521A21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qj9AGxYPD0A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qESNQMDupfY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prezi.com/vwwt4eujnt6n/edit/?auth_key=jnppyzc&amp;follow=xcydsiyzpb90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hyperlink" Target="http://e4innovation.com/?p=520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://tinyurl.com/SPEED-e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://tinyurl.com/SPEED-e5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://tinyurl.com/SPEED-e6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nrole.uow.edu.au" TargetMode="External"/><Relationship Id="rId2" Type="http://schemas.openxmlformats.org/officeDocument/2006/relationships/hyperlink" Target="Http://learningdesigns.uow.edu.au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hyperlink" Target="Http://www.globe-info.org/" TargetMode="External"/><Relationship Id="rId4" Type="http://schemas.openxmlformats.org/officeDocument/2006/relationships/hyperlink" Target="Http://cloudworks.ac,uk" TargetMode="Externa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tiff"/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scienceoftheinvisible.blogspot.co.uk/2012/08/a-ramble-through-history-of-online.html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hyperlink" Target="http://tinyurl.com/SPEED-e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hyperlink" Target="http://www.oer-quality.org/publications/guide/roadmap/learners/" TargetMode="Externa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poerup.referata.com/wiki/Countries" TargetMode="External"/><Relationship Id="rId2" Type="http://schemas.openxmlformats.org/officeDocument/2006/relationships/hyperlink" Target="http://poerup.referata.com/wiki/Countries_with_OER_initiative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e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poerup.referata.com/wiki/Countries" TargetMode="External"/><Relationship Id="rId2" Type="http://schemas.openxmlformats.org/officeDocument/2006/relationships/hyperlink" Target="http://poerup.referata.com/wiki/Countries_with_OER_initiative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jpe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hyperlink" Target="http://www.p2pu.org/en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ikieducator.org/OER_university/Home" TargetMode="External"/><Relationship Id="rId4" Type="http://schemas.openxmlformats.org/officeDocument/2006/relationships/image" Target="../media/image61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mailto:Grainne.conole@le.ac.uk" TargetMode="External"/><Relationship Id="rId2" Type="http://schemas.openxmlformats.org/officeDocument/2006/relationships/hyperlink" Target="http://www.slideshare.net/GrainneConole/conole-vienna-keynote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hyperlink" Target="http://cloudworks.ac.uk/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6580" y="2713076"/>
            <a:ext cx="8757420" cy="1470025"/>
          </a:xfrm>
        </p:spPr>
        <p:txBody>
          <a:bodyPr>
            <a:noAutofit/>
          </a:bodyPr>
          <a:lstStyle/>
          <a:p>
            <a:r>
              <a:rPr lang="en-GB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7Cs of Learning Design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5648" y="4322037"/>
            <a:ext cx="4699284" cy="1752600"/>
          </a:xfrm>
        </p:spPr>
        <p:txBody>
          <a:bodyPr>
            <a:noAutofit/>
          </a:bodyPr>
          <a:lstStyle/>
          <a:p>
            <a:r>
              <a:rPr lang="en-US" sz="2600" dirty="0" smtClean="0">
                <a:solidFill>
                  <a:srgbClr val="000090"/>
                </a:solidFill>
              </a:rPr>
              <a:t>Gráinne Conole</a:t>
            </a:r>
          </a:p>
          <a:p>
            <a:r>
              <a:rPr lang="en-US" sz="2600" dirty="0" smtClean="0">
                <a:solidFill>
                  <a:srgbClr val="000090"/>
                </a:solidFill>
              </a:rPr>
              <a:t>University of Leicester </a:t>
            </a:r>
          </a:p>
          <a:p>
            <a:r>
              <a:rPr lang="en-GB" sz="2600" dirty="0" smtClean="0">
                <a:solidFill>
                  <a:srgbClr val="FF0000"/>
                </a:solidFill>
              </a:rPr>
              <a:t>22</a:t>
            </a:r>
            <a:r>
              <a:rPr lang="en-GB" sz="2600" baseline="30000" dirty="0" smtClean="0">
                <a:solidFill>
                  <a:srgbClr val="FF0000"/>
                </a:solidFill>
              </a:rPr>
              <a:t>nd</a:t>
            </a:r>
            <a:r>
              <a:rPr lang="en-GB" sz="2600" dirty="0" smtClean="0">
                <a:solidFill>
                  <a:srgbClr val="FF0000"/>
                </a:solidFill>
              </a:rPr>
              <a:t> November 2012</a:t>
            </a:r>
          </a:p>
          <a:p>
            <a:r>
              <a:rPr lang="en-GB" sz="2600" dirty="0" smtClean="0">
                <a:solidFill>
                  <a:srgbClr val="000090"/>
                </a:solidFill>
              </a:rPr>
              <a:t>Talk, Massey University</a:t>
            </a:r>
          </a:p>
          <a:p>
            <a:r>
              <a:rPr lang="en-GB" sz="2600" dirty="0" err="1" smtClean="0">
                <a:solidFill>
                  <a:srgbClr val="000090"/>
                </a:solidFill>
              </a:rPr>
              <a:t>Palmerston</a:t>
            </a:r>
            <a:r>
              <a:rPr lang="en-GB" sz="2600" dirty="0" smtClean="0">
                <a:solidFill>
                  <a:srgbClr val="000090"/>
                </a:solidFill>
              </a:rPr>
              <a:t> North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3732316" y="314789"/>
            <a:ext cx="2065949" cy="2334359"/>
            <a:chOff x="386580" y="4083891"/>
            <a:chExt cx="2065949" cy="2334359"/>
          </a:xfrm>
        </p:grpSpPr>
        <p:pic>
          <p:nvPicPr>
            <p:cNvPr id="7" name="Picture 6" descr="NTF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6580" y="4083891"/>
              <a:ext cx="1870198" cy="175260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581254" y="5771919"/>
              <a:ext cx="187127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National Teaching </a:t>
              </a:r>
            </a:p>
            <a:p>
              <a:pPr algn="ctr"/>
              <a:r>
                <a:rPr lang="en-US" dirty="0" smtClean="0"/>
                <a:t>Fellow 2012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84061" y="0"/>
            <a:ext cx="8487828" cy="6553480"/>
            <a:chOff x="284061" y="0"/>
            <a:chExt cx="8487828" cy="6553480"/>
          </a:xfrm>
        </p:grpSpPr>
        <p:grpSp>
          <p:nvGrpSpPr>
            <p:cNvPr id="3" name="Group 1"/>
            <p:cNvGrpSpPr/>
            <p:nvPr/>
          </p:nvGrpSpPr>
          <p:grpSpPr>
            <a:xfrm>
              <a:off x="6081256" y="0"/>
              <a:ext cx="2690633" cy="3268756"/>
              <a:chOff x="6081256" y="0"/>
              <a:chExt cx="2690633" cy="3268756"/>
            </a:xfrm>
          </p:grpSpPr>
          <p:pic>
            <p:nvPicPr>
              <p:cNvPr id="10" name="Picture 9" descr="ipad2.jp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081256" y="1259086"/>
                <a:ext cx="2690633" cy="2009670"/>
              </a:xfrm>
              <a:prstGeom prst="rect">
                <a:avLst/>
              </a:prstGeom>
            </p:spPr>
          </p:pic>
          <p:pic>
            <p:nvPicPr>
              <p:cNvPr id="36869" name="Picture 3"/>
              <p:cNvPicPr>
                <a:picLocks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497663" y="0"/>
                <a:ext cx="2274226" cy="225890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</p:grpSp>
        <p:sp>
          <p:nvSpPr>
            <p:cNvPr id="34820" name="Rectangle 4"/>
            <p:cNvSpPr>
              <a:spLocks/>
            </p:cNvSpPr>
            <p:nvPr/>
          </p:nvSpPr>
          <p:spPr bwMode="auto">
            <a:xfrm>
              <a:off x="284061" y="4345542"/>
              <a:ext cx="3675794" cy="22079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40638" bIns="0">
              <a:prstTxWarp prst="textNoShape">
                <a:avLst/>
              </a:prstTxWarp>
              <a:spAutoFit/>
            </a:bodyPr>
            <a:lstStyle/>
            <a:p>
              <a:pPr marL="39066">
                <a:lnSpc>
                  <a:spcPct val="93000"/>
                </a:lnSpc>
              </a:pPr>
              <a:r>
                <a:rPr lang="en-US" sz="2200" dirty="0" smtClean="0">
                  <a:latin typeface="Arial" pitchFamily="-65" charset="0"/>
                  <a:ea typeface="Arial" pitchFamily="-65" charset="0"/>
                  <a:cs typeface="Arial" pitchFamily="-65" charset="0"/>
                  <a:sym typeface="Arial" pitchFamily="-65" charset="0"/>
                </a:rPr>
                <a:t>Study calendars</a:t>
              </a:r>
            </a:p>
            <a:p>
              <a:pPr marL="39066">
                <a:lnSpc>
                  <a:spcPct val="93000"/>
                </a:lnSpc>
              </a:pPr>
              <a:r>
                <a:rPr lang="en-US" sz="2200" dirty="0" smtClean="0">
                  <a:latin typeface="Arial" pitchFamily="-65" charset="0"/>
                  <a:ea typeface="Arial" pitchFamily="-65" charset="0"/>
                  <a:cs typeface="Arial" pitchFamily="-65" charset="0"/>
                  <a:sym typeface="Arial" pitchFamily="-65" charset="0"/>
                </a:rPr>
                <a:t>E</a:t>
              </a:r>
              <a:r>
                <a:rPr lang="en-US" sz="2200" dirty="0">
                  <a:latin typeface="Arial" pitchFamily="-65" charset="0"/>
                  <a:ea typeface="Arial" pitchFamily="-65" charset="0"/>
                  <a:cs typeface="Arial" pitchFamily="-65" charset="0"/>
                  <a:sym typeface="Arial" pitchFamily="-65" charset="0"/>
                </a:rPr>
                <a:t>-books</a:t>
              </a:r>
              <a:endParaRPr lang="en-US" sz="2200" dirty="0" smtClean="0">
                <a:latin typeface="Arial" pitchFamily="-65" charset="0"/>
                <a:ea typeface="Arial" pitchFamily="-65" charset="0"/>
                <a:cs typeface="Arial" pitchFamily="-65" charset="0"/>
                <a:sym typeface="Arial" pitchFamily="-65" charset="0"/>
              </a:endParaRPr>
            </a:p>
            <a:p>
              <a:pPr marL="39066">
                <a:lnSpc>
                  <a:spcPct val="93000"/>
                </a:lnSpc>
              </a:pPr>
              <a:r>
                <a:rPr lang="en-US" sz="2200" dirty="0" smtClean="0">
                  <a:latin typeface="Arial" pitchFamily="-65" charset="0"/>
                  <a:ea typeface="Arial" pitchFamily="-65" charset="0"/>
                  <a:cs typeface="Arial" pitchFamily="-65" charset="0"/>
                  <a:sym typeface="Arial" pitchFamily="-65" charset="0"/>
                </a:rPr>
                <a:t>Learning </a:t>
              </a:r>
              <a:r>
                <a:rPr lang="en-US" sz="2200" dirty="0">
                  <a:latin typeface="Arial" pitchFamily="-65" charset="0"/>
                  <a:ea typeface="Arial" pitchFamily="-65" charset="0"/>
                  <a:cs typeface="Arial" pitchFamily="-65" charset="0"/>
                  <a:sym typeface="Arial" pitchFamily="-65" charset="0"/>
                </a:rPr>
                <a:t>resources</a:t>
              </a:r>
            </a:p>
            <a:p>
              <a:pPr marL="39066">
                <a:lnSpc>
                  <a:spcPct val="93000"/>
                </a:lnSpc>
              </a:pPr>
              <a:r>
                <a:rPr lang="en-US" sz="2200" dirty="0">
                  <a:latin typeface="Arial" pitchFamily="-65" charset="0"/>
                  <a:ea typeface="Arial" pitchFamily="-65" charset="0"/>
                  <a:cs typeface="Arial" pitchFamily="-65" charset="0"/>
                  <a:sym typeface="Arial" pitchFamily="-65" charset="0"/>
                </a:rPr>
                <a:t>Online modules</a:t>
              </a:r>
            </a:p>
            <a:p>
              <a:pPr marL="39066">
                <a:lnSpc>
                  <a:spcPct val="93000"/>
                </a:lnSpc>
              </a:pPr>
              <a:r>
                <a:rPr lang="en-US" sz="2200" dirty="0">
                  <a:latin typeface="Arial" pitchFamily="-65" charset="0"/>
                  <a:ea typeface="Arial" pitchFamily="-65" charset="0"/>
                  <a:cs typeface="Arial" pitchFamily="-65" charset="0"/>
                  <a:sym typeface="Arial" pitchFamily="-65" charset="0"/>
                </a:rPr>
                <a:t>Annotation </a:t>
              </a:r>
              <a:r>
                <a:rPr lang="en-US" sz="2200" dirty="0" smtClean="0">
                  <a:latin typeface="Arial" pitchFamily="-65" charset="0"/>
                  <a:ea typeface="Arial" pitchFamily="-65" charset="0"/>
                  <a:cs typeface="Arial" pitchFamily="-65" charset="0"/>
                  <a:sym typeface="Arial" pitchFamily="-65" charset="0"/>
                </a:rPr>
                <a:t>tools</a:t>
              </a:r>
            </a:p>
            <a:p>
              <a:pPr marL="39066">
                <a:lnSpc>
                  <a:spcPct val="93000"/>
                </a:lnSpc>
              </a:pPr>
              <a:r>
                <a:rPr lang="en-US" sz="2200" dirty="0" smtClean="0">
                  <a:latin typeface="Arial" pitchFamily="-65" charset="0"/>
                  <a:ea typeface="Arial" pitchFamily="-65" charset="0"/>
                  <a:cs typeface="Arial" pitchFamily="-65" charset="0"/>
                  <a:sym typeface="Arial" pitchFamily="-65" charset="0"/>
                </a:rPr>
                <a:t>Mind mapping tools</a:t>
              </a:r>
            </a:p>
            <a:p>
              <a:pPr marL="39066">
                <a:lnSpc>
                  <a:spcPct val="93000"/>
                </a:lnSpc>
              </a:pPr>
              <a:r>
                <a:rPr lang="en-US" sz="2200" dirty="0">
                  <a:latin typeface="Arial" pitchFamily="-65" charset="0"/>
                  <a:ea typeface="Arial" pitchFamily="-65" charset="0"/>
                  <a:cs typeface="Arial" pitchFamily="-65" charset="0"/>
                  <a:sym typeface="Arial" pitchFamily="-65" charset="0"/>
                </a:rPr>
                <a:t>Communication mechanisms</a:t>
              </a:r>
            </a:p>
          </p:txBody>
        </p:sp>
      </p:grpSp>
      <p:pic>
        <p:nvPicPr>
          <p:cNvPr id="8" name="Picture 6" descr="WarZone-TheU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61" y="1091326"/>
            <a:ext cx="4855169" cy="2852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Content Placeholder 3" descr="Screen Shot 2012-09-08 at 22.02.16.png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988" r="-20988"/>
          <a:stretch>
            <a:fillRect/>
          </a:stretch>
        </p:blipFill>
        <p:spPr>
          <a:xfrm>
            <a:off x="3552429" y="3484810"/>
            <a:ext cx="6088555" cy="3194612"/>
          </a:xfrm>
        </p:spPr>
      </p:pic>
      <p:sp>
        <p:nvSpPr>
          <p:cNvPr id="11" name="Title 2"/>
          <p:cNvSpPr>
            <a:spLocks noGrp="1"/>
          </p:cNvSpPr>
          <p:nvPr>
            <p:ph type="title"/>
          </p:nvPr>
        </p:nvSpPr>
        <p:spPr>
          <a:xfrm>
            <a:off x="498947" y="75902"/>
            <a:ext cx="7555631" cy="1116211"/>
          </a:xfrm>
        </p:spPr>
        <p:txBody>
          <a:bodyPr/>
          <a:lstStyle/>
          <a:p>
            <a:pPr algn="l" eaLnBrk="1" hangingPunct="1"/>
            <a:r>
              <a:rPr lang="en-US" dirty="0" smtClean="0">
                <a:ea typeface="ＭＳ Ｐゴシック" pitchFamily="-65" charset="-128"/>
                <a:cs typeface="ＭＳ Ｐゴシック" pitchFamily="-65" charset="-128"/>
              </a:rPr>
              <a:t>Mobile learning</a:t>
            </a:r>
          </a:p>
        </p:txBody>
      </p:sp>
    </p:spTree>
    <p:extLst>
      <p:ext uri="{BB962C8B-B14F-4D97-AF65-F5344CB8AC3E}">
        <p14:creationId xmlns:p14="http://schemas.microsoft.com/office/powerpoint/2010/main" val="16857463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71" y="152921"/>
            <a:ext cx="8318004" cy="1115094"/>
          </a:xfrm>
        </p:spPr>
        <p:txBody>
          <a:bodyPr rtlCol="0">
            <a:normAutofit/>
          </a:bodyPr>
          <a:lstStyle/>
          <a:p>
            <a:pPr algn="l" defTabSz="457177">
              <a:defRPr/>
            </a:pPr>
            <a:r>
              <a:rPr lang="en-US" dirty="0" smtClean="0">
                <a:ea typeface="+mj-ea"/>
                <a:cs typeface="+mj-cs"/>
              </a:rPr>
              <a:t>Situated learning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64282" y="4383112"/>
            <a:ext cx="3459741" cy="2308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5" tIns="45718" rIns="91435" bIns="45718">
            <a:prstTxWarp prst="textNoShape">
              <a:avLst/>
            </a:prstTxWarp>
            <a:spAutoFit/>
          </a:bodyPr>
          <a:lstStyle/>
          <a:p>
            <a:r>
              <a:rPr lang="en-US" sz="2400" dirty="0" smtClean="0">
                <a:solidFill>
                  <a:srgbClr val="000090"/>
                </a:solidFill>
              </a:rPr>
              <a:t>Archeological </a:t>
            </a:r>
            <a:r>
              <a:rPr lang="en-US" sz="2400" dirty="0">
                <a:solidFill>
                  <a:srgbClr val="000090"/>
                </a:solidFill>
              </a:rPr>
              <a:t>digs</a:t>
            </a:r>
          </a:p>
          <a:p>
            <a:r>
              <a:rPr lang="en-US" sz="2400" dirty="0">
                <a:solidFill>
                  <a:srgbClr val="000090"/>
                </a:solidFill>
              </a:rPr>
              <a:t>Medical wards</a:t>
            </a:r>
          </a:p>
          <a:p>
            <a:r>
              <a:rPr lang="en-US" sz="2400" dirty="0">
                <a:solidFill>
                  <a:srgbClr val="000090"/>
                </a:solidFill>
              </a:rPr>
              <a:t>Art exhibitions</a:t>
            </a:r>
          </a:p>
          <a:p>
            <a:r>
              <a:rPr lang="en-US" sz="2400" dirty="0">
                <a:solidFill>
                  <a:srgbClr val="000090"/>
                </a:solidFill>
              </a:rPr>
              <a:t>Cyber-law</a:t>
            </a:r>
          </a:p>
          <a:p>
            <a:r>
              <a:rPr lang="en-US" sz="2400" dirty="0">
                <a:solidFill>
                  <a:srgbClr val="000090"/>
                </a:solidFill>
              </a:rPr>
              <a:t>Virtual language exchange</a:t>
            </a:r>
          </a:p>
          <a:p>
            <a:r>
              <a:rPr lang="en-US" sz="2400" dirty="0">
                <a:solidFill>
                  <a:srgbClr val="000090"/>
                </a:solidFill>
              </a:rPr>
              <a:t>Beyond formal schooling</a:t>
            </a:r>
          </a:p>
        </p:txBody>
      </p:sp>
      <p:grpSp>
        <p:nvGrpSpPr>
          <p:cNvPr id="5" name="Group 6"/>
          <p:cNvGrpSpPr/>
          <p:nvPr/>
        </p:nvGrpSpPr>
        <p:grpSpPr>
          <a:xfrm>
            <a:off x="5747544" y="1144307"/>
            <a:ext cx="3354546" cy="5416188"/>
            <a:chOff x="5747544" y="1144307"/>
            <a:chExt cx="3354546" cy="5416188"/>
          </a:xfrm>
        </p:grpSpPr>
        <p:pic>
          <p:nvPicPr>
            <p:cNvPr id="12" name="Picture 11" descr="translation.jpe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47544" y="1144307"/>
              <a:ext cx="3091731" cy="4979125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5749890" y="6098830"/>
              <a:ext cx="335220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rgbClr val="000090"/>
                  </a:solidFill>
                </a:rPr>
                <a:t>http://</a:t>
              </a:r>
              <a:r>
                <a:rPr lang="en-US" sz="2400" dirty="0" err="1">
                  <a:solidFill>
                    <a:srgbClr val="000090"/>
                  </a:solidFill>
                </a:rPr>
                <a:t>www.jibbigo.com</a:t>
              </a:r>
              <a:r>
                <a:rPr lang="en-US" sz="2400" dirty="0">
                  <a:solidFill>
                    <a:srgbClr val="000090"/>
                  </a:solidFill>
                </a:rPr>
                <a:t>/</a:t>
              </a:r>
            </a:p>
          </p:txBody>
        </p:sp>
      </p:grpSp>
      <p:pic>
        <p:nvPicPr>
          <p:cNvPr id="4" name="Picture 3" descr="swift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34" y="1144307"/>
            <a:ext cx="4610519" cy="297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529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Immersive learning</a:t>
            </a:r>
            <a:endParaRPr lang="en-US" dirty="0"/>
          </a:p>
        </p:txBody>
      </p:sp>
      <p:pic>
        <p:nvPicPr>
          <p:cNvPr id="4" name="Picture 3" descr="TH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0134"/>
            <a:ext cx="9144000" cy="5407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844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Augmented Reality Games (ARGs)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072056" y="1417638"/>
            <a:ext cx="5071944" cy="4525963"/>
          </a:xfrm>
        </p:spPr>
        <p:txBody>
          <a:bodyPr/>
          <a:lstStyle/>
          <a:p>
            <a:r>
              <a:rPr lang="en-US" dirty="0" smtClean="0"/>
              <a:t>Began with a code 91211</a:t>
            </a:r>
          </a:p>
          <a:p>
            <a:r>
              <a:rPr lang="en-US" dirty="0" smtClean="0"/>
              <a:t>Twitter hash tag</a:t>
            </a:r>
          </a:p>
          <a:p>
            <a:r>
              <a:rPr lang="en-US" dirty="0" smtClean="0"/>
              <a:t>Mysterious character Rufus</a:t>
            </a:r>
          </a:p>
          <a:p>
            <a:r>
              <a:rPr lang="en-US" dirty="0" smtClean="0"/>
              <a:t>Series of clues – real and virtual</a:t>
            </a:r>
          </a:p>
          <a:p>
            <a:r>
              <a:rPr lang="en-US" dirty="0" smtClean="0"/>
              <a:t>Video screen in Manchester spontaneously playing students’ videos</a:t>
            </a:r>
            <a:endParaRPr lang="en-US" dirty="0"/>
          </a:p>
        </p:txBody>
      </p:sp>
      <p:grpSp>
        <p:nvGrpSpPr>
          <p:cNvPr id="3" name="Group 6"/>
          <p:cNvGrpSpPr/>
          <p:nvPr/>
        </p:nvGrpSpPr>
        <p:grpSpPr>
          <a:xfrm>
            <a:off x="407538" y="1417638"/>
            <a:ext cx="3206589" cy="4754785"/>
            <a:chOff x="407538" y="1417638"/>
            <a:chExt cx="3206589" cy="4754785"/>
          </a:xfrm>
        </p:grpSpPr>
        <p:pic>
          <p:nvPicPr>
            <p:cNvPr id="5" name="Picture 4" descr="helen2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07538" y="1417638"/>
              <a:ext cx="3206589" cy="429312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058438" y="5710758"/>
              <a:ext cx="19047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hlinkClick r:id="rId3"/>
                </a:rPr>
                <a:t>Helen Keegan</a:t>
              </a:r>
              <a:endParaRPr lang="en-US" sz="2400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085351" y="6424415"/>
            <a:ext cx="6063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Keynote, Eden Research Workshop, Leuven, 24</a:t>
            </a:r>
            <a:r>
              <a:rPr lang="en-US" baseline="30000" dirty="0" smtClean="0">
                <a:solidFill>
                  <a:srgbClr val="000090"/>
                </a:solidFill>
              </a:rPr>
              <a:t>th</a:t>
            </a:r>
            <a:r>
              <a:rPr lang="en-US" dirty="0" smtClean="0">
                <a:solidFill>
                  <a:srgbClr val="000090"/>
                </a:solidFill>
              </a:rPr>
              <a:t> October 2012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072056" y="6055083"/>
            <a:ext cx="73129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u="sng" dirty="0" smtClean="0">
                <a:solidFill>
                  <a:srgbClr val="000090"/>
                </a:solidFill>
                <a:hlinkClick r:id="rId4"/>
              </a:rPr>
              <a:t>http://www.youtube.com/watch?v=qESNQMDupfY</a:t>
            </a:r>
            <a:r>
              <a:rPr lang="en-GB" dirty="0" smtClean="0">
                <a:solidFill>
                  <a:srgbClr val="000090"/>
                </a:solidFill>
              </a:rPr>
              <a:t> </a:t>
            </a:r>
            <a:endParaRPr lang="en-US" dirty="0">
              <a:solidFill>
                <a:srgbClr val="00009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Promise and reality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1613743"/>
            <a:ext cx="395156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</a:rPr>
              <a:t>Social and participatory media offer new ways to communicate and collaborate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4729924"/>
            <a:ext cx="34963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</a:rPr>
              <a:t>Wealth of free resources and tools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19556" y="3927267"/>
            <a:ext cx="342373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</a:rPr>
              <a:t>Not fully exploited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19556" y="4923545"/>
            <a:ext cx="493035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</a:rPr>
              <a:t>Replicating bad pedagogy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19556" y="6001659"/>
            <a:ext cx="419878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</a:rPr>
              <a:t>Lack of time and skills</a:t>
            </a:r>
            <a:endParaRPr lang="en-US" sz="3200" dirty="0">
              <a:solidFill>
                <a:srgbClr val="000000"/>
              </a:solidFill>
            </a:endParaRPr>
          </a:p>
        </p:txBody>
      </p:sp>
      <p:pic>
        <p:nvPicPr>
          <p:cNvPr id="2" name="Picture 1" descr="rainbow_with_cloud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930" y="1845064"/>
            <a:ext cx="3305633" cy="1726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3708"/>
            <a:ext cx="8229600" cy="765175"/>
          </a:xfrm>
        </p:spPr>
        <p:txBody>
          <a:bodyPr/>
          <a:lstStyle/>
          <a:p>
            <a:r>
              <a:rPr lang="en-US" dirty="0" smtClean="0"/>
              <a:t>Learning Design</a:t>
            </a:r>
            <a:endParaRPr lang="en-US" dirty="0"/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773113" y="1234929"/>
            <a:ext cx="7594600" cy="5156200"/>
            <a:chOff x="0" y="0"/>
            <a:chExt cx="4784" cy="3248"/>
          </a:xfrm>
        </p:grpSpPr>
        <p:grpSp>
          <p:nvGrpSpPr>
            <p:cNvPr id="4" name="Group 3"/>
            <p:cNvGrpSpPr>
              <a:grpSpLocks/>
            </p:cNvGrpSpPr>
            <p:nvPr/>
          </p:nvGrpSpPr>
          <p:grpSpPr bwMode="auto">
            <a:xfrm>
              <a:off x="0" y="0"/>
              <a:ext cx="4784" cy="3248"/>
              <a:chOff x="0" y="0"/>
              <a:chExt cx="4784" cy="3248"/>
            </a:xfrm>
          </p:grpSpPr>
          <p:sp>
            <p:nvSpPr>
              <p:cNvPr id="10" name="Line 4"/>
              <p:cNvSpPr>
                <a:spLocks noChangeShapeType="1"/>
              </p:cNvSpPr>
              <p:nvPr/>
            </p:nvSpPr>
            <p:spPr bwMode="auto">
              <a:xfrm rot="10800000" flipH="1">
                <a:off x="0" y="1621"/>
                <a:ext cx="4784" cy="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" name="AutoShape 5"/>
              <p:cNvSpPr>
                <a:spLocks/>
              </p:cNvSpPr>
              <p:nvPr/>
            </p:nvSpPr>
            <p:spPr bwMode="auto">
              <a:xfrm>
                <a:off x="0" y="0"/>
                <a:ext cx="4784" cy="3248"/>
              </a:xfrm>
              <a:prstGeom prst="roundRect">
                <a:avLst>
                  <a:gd name="adj" fmla="val 15412"/>
                </a:avLst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Rectangle 6"/>
              <p:cNvSpPr>
                <a:spLocks/>
              </p:cNvSpPr>
              <p:nvPr/>
            </p:nvSpPr>
            <p:spPr bwMode="auto">
              <a:xfrm>
                <a:off x="636" y="107"/>
                <a:ext cx="3528" cy="8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38100" tIns="38100" rIns="38100" bIns="38100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2800" dirty="0">
                    <a:solidFill>
                      <a:srgbClr val="0000FF"/>
                    </a:solidFill>
                    <a:latin typeface="Gill Sans MT" pitchFamily="-1" charset="0"/>
                    <a:ea typeface="Gill Sans MT" pitchFamily="-1" charset="0"/>
                    <a:cs typeface="Gill Sans MT" pitchFamily="-1" charset="0"/>
                    <a:sym typeface="Gill Sans MT" pitchFamily="-1" charset="0"/>
                  </a:rPr>
                  <a:t>Shift from</a:t>
                </a:r>
                <a:r>
                  <a:rPr lang="en-US" sz="2800" dirty="0">
                    <a:solidFill>
                      <a:srgbClr val="00AFAD"/>
                    </a:solidFill>
                    <a:latin typeface="Gill Sans MT" pitchFamily="-1" charset="0"/>
                    <a:ea typeface="Gill Sans MT" pitchFamily="-1" charset="0"/>
                    <a:cs typeface="Gill Sans MT" pitchFamily="-1" charset="0"/>
                    <a:sym typeface="Gill Sans MT" pitchFamily="-1" charset="0"/>
                  </a:rPr>
                  <a:t> </a:t>
                </a:r>
                <a:r>
                  <a:rPr lang="en-US" sz="2800" dirty="0">
                    <a:solidFill>
                      <a:srgbClr val="FF0000"/>
                    </a:solidFill>
                    <a:latin typeface="Gill Sans MT" pitchFamily="-1" charset="0"/>
                    <a:ea typeface="Gill Sans MT" pitchFamily="-1" charset="0"/>
                    <a:cs typeface="Gill Sans MT" pitchFamily="-1" charset="0"/>
                    <a:sym typeface="Gill Sans MT" pitchFamily="-1" charset="0"/>
                  </a:rPr>
                  <a:t>belief-based</a:t>
                </a:r>
                <a:r>
                  <a:rPr lang="en-US" sz="2800" dirty="0">
                    <a:solidFill>
                      <a:srgbClr val="00AFAD"/>
                    </a:solidFill>
                    <a:latin typeface="Gill Sans MT" pitchFamily="-1" charset="0"/>
                    <a:ea typeface="Gill Sans MT" pitchFamily="-1" charset="0"/>
                    <a:cs typeface="Gill Sans MT" pitchFamily="-1" charset="0"/>
                    <a:sym typeface="Gill Sans MT" pitchFamily="-1" charset="0"/>
                  </a:rPr>
                  <a:t>, </a:t>
                </a:r>
                <a:r>
                  <a:rPr lang="en-US" sz="2800" dirty="0">
                    <a:solidFill>
                      <a:srgbClr val="0000FF"/>
                    </a:solidFill>
                    <a:latin typeface="Gill Sans MT" pitchFamily="-1" charset="0"/>
                    <a:ea typeface="Gill Sans MT" pitchFamily="-1" charset="0"/>
                    <a:cs typeface="Gill Sans MT" pitchFamily="-1" charset="0"/>
                    <a:sym typeface="Gill Sans MT" pitchFamily="-1" charset="0"/>
                  </a:rPr>
                  <a:t>implicit approaches to</a:t>
                </a:r>
                <a:r>
                  <a:rPr lang="en-US" sz="2800" dirty="0">
                    <a:solidFill>
                      <a:srgbClr val="00AFAD"/>
                    </a:solidFill>
                    <a:latin typeface="Gill Sans MT" pitchFamily="-1" charset="0"/>
                    <a:ea typeface="Gill Sans MT" pitchFamily="-1" charset="0"/>
                    <a:cs typeface="Gill Sans MT" pitchFamily="-1" charset="0"/>
                    <a:sym typeface="Gill Sans MT" pitchFamily="-1" charset="0"/>
                  </a:rPr>
                  <a:t> </a:t>
                </a:r>
                <a:r>
                  <a:rPr lang="en-US" sz="2800" dirty="0">
                    <a:solidFill>
                      <a:srgbClr val="FF0000"/>
                    </a:solidFill>
                    <a:latin typeface="Gill Sans MT" pitchFamily="-1" charset="0"/>
                    <a:ea typeface="Gill Sans MT" pitchFamily="-1" charset="0"/>
                    <a:cs typeface="Gill Sans MT" pitchFamily="-1" charset="0"/>
                    <a:sym typeface="Gill Sans MT" pitchFamily="-1" charset="0"/>
                  </a:rPr>
                  <a:t>design-based,</a:t>
                </a:r>
                <a:r>
                  <a:rPr lang="en-US" sz="2800" dirty="0">
                    <a:solidFill>
                      <a:srgbClr val="00AFAD"/>
                    </a:solidFill>
                    <a:latin typeface="Gill Sans MT" pitchFamily="-1" charset="0"/>
                    <a:ea typeface="Gill Sans MT" pitchFamily="-1" charset="0"/>
                    <a:cs typeface="Gill Sans MT" pitchFamily="-1" charset="0"/>
                    <a:sym typeface="Gill Sans MT" pitchFamily="-1" charset="0"/>
                  </a:rPr>
                  <a:t> </a:t>
                </a:r>
                <a:r>
                  <a:rPr lang="en-US" sz="2800" dirty="0">
                    <a:solidFill>
                      <a:srgbClr val="0000FF"/>
                    </a:solidFill>
                    <a:latin typeface="Gill Sans MT" pitchFamily="-1" charset="0"/>
                    <a:ea typeface="Gill Sans MT" pitchFamily="-1" charset="0"/>
                    <a:cs typeface="Gill Sans MT" pitchFamily="-1" charset="0"/>
                    <a:sym typeface="Gill Sans MT" pitchFamily="-1" charset="0"/>
                  </a:rPr>
                  <a:t>explicit approaches</a:t>
                </a:r>
              </a:p>
            </p:txBody>
          </p:sp>
        </p:grpSp>
        <p:sp>
          <p:nvSpPr>
            <p:cNvPr id="6" name="Rectangle 7"/>
            <p:cNvSpPr>
              <a:spLocks/>
            </p:cNvSpPr>
            <p:nvPr/>
          </p:nvSpPr>
          <p:spPr bwMode="auto">
            <a:xfrm>
              <a:off x="355" y="2371"/>
              <a:ext cx="3896" cy="5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38100" tIns="38100" rIns="38100" bIns="38100">
              <a:prstTxWarp prst="textNoShape">
                <a:avLst/>
              </a:prstTxWarp>
            </a:bodyPr>
            <a:lstStyle/>
            <a:p>
              <a:pPr algn="ctr"/>
              <a:r>
                <a:rPr lang="en-US" sz="2800" dirty="0">
                  <a:solidFill>
                    <a:srgbClr val="0000FF"/>
                  </a:solidFill>
                  <a:latin typeface="Gill Sans MT" pitchFamily="-1" charset="0"/>
                  <a:ea typeface="Gill Sans MT" pitchFamily="-1" charset="0"/>
                  <a:cs typeface="Gill Sans MT" pitchFamily="-1" charset="0"/>
                  <a:sym typeface="Gill Sans MT" pitchFamily="-1" charset="0"/>
                </a:rPr>
                <a:t>Encourages</a:t>
              </a:r>
              <a:r>
                <a:rPr lang="en-US" sz="2800" dirty="0">
                  <a:solidFill>
                    <a:srgbClr val="00AFAD"/>
                  </a:solidFill>
                  <a:latin typeface="Gill Sans MT" pitchFamily="-1" charset="0"/>
                  <a:ea typeface="Gill Sans MT" pitchFamily="-1" charset="0"/>
                  <a:cs typeface="Gill Sans MT" pitchFamily="-1" charset="0"/>
                  <a:sym typeface="Gill Sans MT" pitchFamily="-1" charset="0"/>
                </a:rPr>
                <a:t> </a:t>
              </a:r>
              <a:r>
                <a:rPr lang="en-US" sz="2800" dirty="0">
                  <a:solidFill>
                    <a:srgbClr val="FF0000"/>
                  </a:solidFill>
                  <a:latin typeface="Gill Sans MT" pitchFamily="-1" charset="0"/>
                  <a:ea typeface="Gill Sans MT" pitchFamily="-1" charset="0"/>
                  <a:cs typeface="Gill Sans MT" pitchFamily="-1" charset="0"/>
                  <a:sym typeface="Gill Sans MT" pitchFamily="-1" charset="0"/>
                </a:rPr>
                <a:t>reflective,</a:t>
              </a:r>
              <a:r>
                <a:rPr lang="en-US" sz="2800" dirty="0">
                  <a:solidFill>
                    <a:srgbClr val="00AFAD"/>
                  </a:solidFill>
                  <a:latin typeface="Gill Sans MT" pitchFamily="-1" charset="0"/>
                  <a:ea typeface="Gill Sans MT" pitchFamily="-1" charset="0"/>
                  <a:cs typeface="Gill Sans MT" pitchFamily="-1" charset="0"/>
                  <a:sym typeface="Gill Sans MT" pitchFamily="-1" charset="0"/>
                </a:rPr>
                <a:t> </a:t>
              </a:r>
              <a:r>
                <a:rPr lang="en-US" sz="2800" dirty="0">
                  <a:solidFill>
                    <a:srgbClr val="0000FF"/>
                  </a:solidFill>
                  <a:latin typeface="Gill Sans MT" pitchFamily="-1" charset="0"/>
                  <a:ea typeface="Gill Sans MT" pitchFamily="-1" charset="0"/>
                  <a:cs typeface="Gill Sans MT" pitchFamily="-1" charset="0"/>
                  <a:sym typeface="Gill Sans MT" pitchFamily="-1" charset="0"/>
                </a:rPr>
                <a:t>scholarly practices</a:t>
              </a:r>
            </a:p>
            <a:p>
              <a:pPr algn="ctr"/>
              <a:r>
                <a:rPr lang="en-US" sz="2800" dirty="0">
                  <a:solidFill>
                    <a:srgbClr val="0000FF"/>
                  </a:solidFill>
                  <a:latin typeface="Gill Sans MT" pitchFamily="-1" charset="0"/>
                  <a:ea typeface="Gill Sans MT" pitchFamily="-1" charset="0"/>
                  <a:cs typeface="Gill Sans MT" pitchFamily="-1" charset="0"/>
                  <a:sym typeface="Gill Sans MT" pitchFamily="-1" charset="0"/>
                </a:rPr>
                <a:t>Promotes</a:t>
              </a:r>
              <a:r>
                <a:rPr lang="en-US" sz="2800" dirty="0">
                  <a:solidFill>
                    <a:srgbClr val="00AFAD"/>
                  </a:solidFill>
                  <a:latin typeface="Gill Sans MT" pitchFamily="-1" charset="0"/>
                  <a:ea typeface="Gill Sans MT" pitchFamily="-1" charset="0"/>
                  <a:cs typeface="Gill Sans MT" pitchFamily="-1" charset="0"/>
                  <a:sym typeface="Gill Sans MT" pitchFamily="-1" charset="0"/>
                </a:rPr>
                <a:t> </a:t>
              </a:r>
              <a:r>
                <a:rPr lang="en-US" sz="2800" dirty="0">
                  <a:solidFill>
                    <a:srgbClr val="FF0000"/>
                  </a:solidFill>
                  <a:latin typeface="Gill Sans MT" pitchFamily="-1" charset="0"/>
                  <a:ea typeface="Gill Sans MT" pitchFamily="-1" charset="0"/>
                  <a:cs typeface="Gill Sans MT" pitchFamily="-1" charset="0"/>
                  <a:sym typeface="Gill Sans MT" pitchFamily="-1" charset="0"/>
                </a:rPr>
                <a:t>sharing and discussion</a:t>
              </a:r>
            </a:p>
          </p:txBody>
        </p:sp>
        <p:grpSp>
          <p:nvGrpSpPr>
            <p:cNvPr id="5" name="Group 8"/>
            <p:cNvGrpSpPr>
              <a:grpSpLocks/>
            </p:cNvGrpSpPr>
            <p:nvPr/>
          </p:nvGrpSpPr>
          <p:grpSpPr bwMode="auto">
            <a:xfrm>
              <a:off x="1223" y="1081"/>
              <a:ext cx="2374" cy="1176"/>
              <a:chOff x="0" y="0"/>
              <a:chExt cx="2373" cy="1176"/>
            </a:xfrm>
          </p:grpSpPr>
          <p:sp>
            <p:nvSpPr>
              <p:cNvPr id="8" name="AutoShape 9"/>
              <p:cNvSpPr>
                <a:spLocks/>
              </p:cNvSpPr>
              <p:nvPr/>
            </p:nvSpPr>
            <p:spPr bwMode="auto">
              <a:xfrm>
                <a:off x="0" y="0"/>
                <a:ext cx="2373" cy="1176"/>
              </a:xfrm>
              <a:prstGeom prst="roundRect">
                <a:avLst>
                  <a:gd name="adj" fmla="val 15426"/>
                </a:avLst>
              </a:prstGeom>
              <a:solidFill>
                <a:srgbClr val="00009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" name="Rectangle 10"/>
              <p:cNvSpPr>
                <a:spLocks/>
              </p:cNvSpPr>
              <p:nvPr/>
            </p:nvSpPr>
            <p:spPr bwMode="auto">
              <a:xfrm>
                <a:off x="59" y="268"/>
                <a:ext cx="2272" cy="65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38100" tIns="38100" rIns="38100" bIns="38100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2400" dirty="0">
                    <a:solidFill>
                      <a:srgbClr val="FFFFFF"/>
                    </a:solidFill>
                    <a:latin typeface="Gill Sans MT" pitchFamily="-1" charset="0"/>
                    <a:ea typeface="Gill Sans MT" pitchFamily="-1" charset="0"/>
                    <a:cs typeface="Gill Sans MT" pitchFamily="-1" charset="0"/>
                    <a:sym typeface="Gill Sans MT" pitchFamily="-1" charset="0"/>
                  </a:rPr>
                  <a:t>Learning Design</a:t>
                </a:r>
              </a:p>
              <a:p>
                <a:pPr algn="ctr"/>
                <a:r>
                  <a:rPr lang="en-US" sz="2000" dirty="0">
                    <a:solidFill>
                      <a:srgbClr val="FFFFFF"/>
                    </a:solidFill>
                    <a:latin typeface="Gill Sans MT" pitchFamily="-1" charset="0"/>
                    <a:ea typeface="Gill Sans MT" pitchFamily="-1" charset="0"/>
                    <a:cs typeface="Gill Sans MT" pitchFamily="-1" charset="0"/>
                    <a:sym typeface="Gill Sans MT" pitchFamily="-1" charset="0"/>
                  </a:rPr>
                  <a:t>A design-based approach to creation and support of courses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D_framewor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299" y="-1153035"/>
            <a:ext cx="7922288" cy="105630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6211669"/>
            <a:ext cx="25040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</a:t>
            </a:r>
            <a:r>
              <a:rPr lang="en-US" dirty="0" err="1" smtClean="0"/>
              <a:t>Larnaca</a:t>
            </a:r>
            <a:r>
              <a:rPr lang="en-US" dirty="0" smtClean="0"/>
              <a:t> Declaration,</a:t>
            </a:r>
          </a:p>
          <a:p>
            <a:r>
              <a:rPr lang="en-US" dirty="0" smtClean="0"/>
              <a:t>Sept 2012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D_timeline.jp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48245"/>
            <a:ext cx="9144000" cy="57615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3099866" y="476250"/>
            <a:ext cx="3095625" cy="779463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algn="ctr">
              <a:defRPr/>
            </a:pPr>
            <a:r>
              <a:rPr lang="en-GB" dirty="0">
                <a:solidFill>
                  <a:srgbClr val="FFFFFF"/>
                </a:solidFill>
                <a:latin typeface="Calibri" pitchFamily="34" charset="0"/>
              </a:rPr>
              <a:t>Conceptualise</a:t>
            </a:r>
          </a:p>
          <a:p>
            <a:pPr>
              <a:defRPr/>
            </a:pPr>
            <a:r>
              <a:rPr lang="en-GB" sz="1100" dirty="0">
                <a:solidFill>
                  <a:srgbClr val="FFFFFF"/>
                </a:solidFill>
                <a:latin typeface="Calibri" pitchFamily="34" charset="0"/>
              </a:rPr>
              <a:t>What do we want to design, who for and why?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947341" y="1341438"/>
            <a:ext cx="5524500" cy="4532312"/>
            <a:chOff x="1947341" y="1341438"/>
            <a:chExt cx="5524500" cy="4532312"/>
          </a:xfrm>
        </p:grpSpPr>
        <p:grpSp>
          <p:nvGrpSpPr>
            <p:cNvPr id="2" name="Group 13"/>
            <p:cNvGrpSpPr>
              <a:grpSpLocks/>
            </p:cNvGrpSpPr>
            <p:nvPr/>
          </p:nvGrpSpPr>
          <p:grpSpPr bwMode="auto">
            <a:xfrm>
              <a:off x="1947341" y="1484313"/>
              <a:ext cx="5524500" cy="4389437"/>
              <a:chOff x="1455168" y="987200"/>
              <a:chExt cx="6096000" cy="4064000"/>
            </a:xfrm>
          </p:grpSpPr>
          <p:graphicFrame>
            <p:nvGraphicFramePr>
              <p:cNvPr id="3" name="Diagram 2"/>
              <p:cNvGraphicFramePr/>
              <p:nvPr/>
            </p:nvGraphicFramePr>
            <p:xfrm>
              <a:off x="1455168" y="987200"/>
              <a:ext cx="6096000" cy="406400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  <p:grpSp>
            <p:nvGrpSpPr>
              <p:cNvPr id="4" name="Group 11"/>
              <p:cNvGrpSpPr>
                <a:grpSpLocks/>
              </p:cNvGrpSpPr>
              <p:nvPr/>
            </p:nvGrpSpPr>
            <p:grpSpPr bwMode="auto">
              <a:xfrm>
                <a:off x="3083819" y="1916976"/>
                <a:ext cx="3031814" cy="2701147"/>
                <a:chOff x="3083819" y="1916976"/>
                <a:chExt cx="3031814" cy="2701147"/>
              </a:xfrm>
            </p:grpSpPr>
            <p:cxnSp>
              <p:nvCxnSpPr>
                <p:cNvPr id="5" name="Straight Arrow Connector 4"/>
                <p:cNvCxnSpPr/>
                <p:nvPr/>
              </p:nvCxnSpPr>
              <p:spPr>
                <a:xfrm>
                  <a:off x="5582230" y="1989604"/>
                  <a:ext cx="287283" cy="21606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" name="Straight Arrow Connector 5"/>
                <p:cNvCxnSpPr/>
                <p:nvPr/>
              </p:nvCxnSpPr>
              <p:spPr>
                <a:xfrm rot="5400000">
                  <a:off x="5936556" y="3419085"/>
                  <a:ext cx="288081" cy="71821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" name="Straight Arrow Connector 6"/>
                <p:cNvCxnSpPr/>
                <p:nvPr/>
              </p:nvCxnSpPr>
              <p:spPr>
                <a:xfrm rot="10800000">
                  <a:off x="4501417" y="4616139"/>
                  <a:ext cx="287283" cy="147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" name="Straight Arrow Connector 7"/>
                <p:cNvCxnSpPr/>
                <p:nvPr/>
              </p:nvCxnSpPr>
              <p:spPr>
                <a:xfrm rot="16200000" flipV="1">
                  <a:off x="2976141" y="3552837"/>
                  <a:ext cx="288081" cy="71821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Straight Arrow Connector 8"/>
                <p:cNvCxnSpPr/>
                <p:nvPr/>
              </p:nvCxnSpPr>
              <p:spPr>
                <a:xfrm rot="5400000" flipH="1" flipV="1">
                  <a:off x="3276662" y="1917883"/>
                  <a:ext cx="216061" cy="215463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12" name="Straight Arrow Connector 11"/>
            <p:cNvCxnSpPr/>
            <p:nvPr/>
          </p:nvCxnSpPr>
          <p:spPr>
            <a:xfrm rot="5400000">
              <a:off x="4599259" y="1448594"/>
              <a:ext cx="215900" cy="1588"/>
            </a:xfrm>
            <a:prstGeom prst="straightConnector1">
              <a:avLst/>
            </a:prstGeom>
            <a:ln w="1905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3171304" y="5630686"/>
            <a:ext cx="3168650" cy="954264"/>
            <a:chOff x="3171304" y="5630686"/>
            <a:chExt cx="3168650" cy="954264"/>
          </a:xfrm>
        </p:grpSpPr>
        <p:sp>
          <p:nvSpPr>
            <p:cNvPr id="11" name="Rounded Rectangle 10"/>
            <p:cNvSpPr/>
            <p:nvPr/>
          </p:nvSpPr>
          <p:spPr>
            <a:xfrm>
              <a:off x="3171304" y="5805488"/>
              <a:ext cx="3168650" cy="779462"/>
            </a:xfrm>
            <a:prstGeom prst="roundRect">
              <a:avLst/>
            </a:prstGeom>
            <a:solidFill>
              <a:schemeClr val="accent5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130046" tIns="65023" rIns="130046" bIns="65023" anchor="ctr"/>
            <a:lstStyle/>
            <a:p>
              <a:pPr algn="ctr">
                <a:defRPr/>
              </a:pPr>
              <a:r>
                <a:rPr lang="en-GB" dirty="0">
                  <a:solidFill>
                    <a:srgbClr val="FFFFFF"/>
                  </a:solidFill>
                  <a:latin typeface="Calibri" pitchFamily="34" charset="0"/>
                </a:rPr>
                <a:t>Consolidate</a:t>
              </a:r>
            </a:p>
            <a:p>
              <a:pPr algn="ctr">
                <a:defRPr/>
              </a:pPr>
              <a:r>
                <a:rPr lang="en-GB" sz="1100" dirty="0">
                  <a:solidFill>
                    <a:srgbClr val="FFFFFF"/>
                  </a:solidFill>
                  <a:latin typeface="Calibri" pitchFamily="34" charset="0"/>
                </a:rPr>
                <a:t>Evaluate and embed your design</a:t>
              </a: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rot="5400000">
              <a:off x="4602435" y="5737842"/>
              <a:ext cx="215900" cy="1588"/>
            </a:xfrm>
            <a:prstGeom prst="straightConnector1">
              <a:avLst/>
            </a:prstGeom>
            <a:ln w="1905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ounded Rectangle 13">
            <a:hlinkClick r:id="rId7"/>
          </p:cNvPr>
          <p:cNvSpPr/>
          <p:nvPr/>
        </p:nvSpPr>
        <p:spPr>
          <a:xfrm>
            <a:off x="4015129" y="3534424"/>
            <a:ext cx="1728193" cy="779462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algn="ctr">
              <a:defRPr/>
            </a:pPr>
            <a:r>
              <a:rPr lang="en-GB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The </a:t>
            </a:r>
            <a:r>
              <a:rPr lang="en-GB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7Cs Framework</a:t>
            </a:r>
            <a:endParaRPr lang="en-GB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836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Socio-cultural perspectives</a:t>
            </a:r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5105400" y="4227513"/>
            <a:ext cx="3243263" cy="2057400"/>
            <a:chOff x="0" y="0"/>
            <a:chExt cx="2043" cy="1295"/>
          </a:xfrm>
        </p:grpSpPr>
        <p:sp>
          <p:nvSpPr>
            <p:cNvPr id="20" name="AutoShape 28"/>
            <p:cNvSpPr>
              <a:spLocks/>
            </p:cNvSpPr>
            <p:nvPr/>
          </p:nvSpPr>
          <p:spPr bwMode="auto">
            <a:xfrm rot="5400000">
              <a:off x="818" y="-745"/>
              <a:ext cx="408" cy="1898"/>
            </a:xfrm>
            <a:custGeom>
              <a:avLst/>
              <a:gdLst>
                <a:gd name="T0" fmla="*/ 10800 w 21600"/>
                <a:gd name="T1" fmla="*/ 10800 h 21600"/>
              </a:gdLst>
              <a:ahLst/>
              <a:cxnLst>
                <a:cxn ang="0">
                  <a:pos x="T0" y="T1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cubicBezTo>
                    <a:pt x="5965" y="0"/>
                    <a:pt x="10800" y="173"/>
                    <a:pt x="10800" y="387"/>
                  </a:cubicBezTo>
                  <a:lnTo>
                    <a:pt x="10800" y="10413"/>
                  </a:lnTo>
                  <a:cubicBezTo>
                    <a:pt x="10800" y="10627"/>
                    <a:pt x="15635" y="10800"/>
                    <a:pt x="21600" y="10800"/>
                  </a:cubicBezTo>
                  <a:cubicBezTo>
                    <a:pt x="15635" y="10800"/>
                    <a:pt x="10800" y="10973"/>
                    <a:pt x="10800" y="11187"/>
                  </a:cubicBezTo>
                  <a:lnTo>
                    <a:pt x="10800" y="21213"/>
                  </a:lnTo>
                  <a:cubicBezTo>
                    <a:pt x="10800" y="21427"/>
                    <a:pt x="5965" y="21600"/>
                    <a:pt x="0" y="21600"/>
                  </a:cubicBezTo>
                </a:path>
              </a:pathLst>
            </a:custGeom>
            <a:noFill/>
            <a:ln w="25400" cap="flat">
              <a:solidFill>
                <a:srgbClr val="727CA3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8100" dist="19999" dir="5400000" algn="ctr" rotWithShape="0">
                <a:schemeClr val="bg2">
                  <a:alpha val="37999"/>
                </a:schemeClr>
              </a:outerShdw>
            </a:effectLst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grpSp>
          <p:nvGrpSpPr>
            <p:cNvPr id="4" name="Group 29"/>
            <p:cNvGrpSpPr>
              <a:grpSpLocks/>
            </p:cNvGrpSpPr>
            <p:nvPr/>
          </p:nvGrpSpPr>
          <p:grpSpPr bwMode="auto">
            <a:xfrm>
              <a:off x="0" y="500"/>
              <a:ext cx="2043" cy="795"/>
              <a:chOff x="0" y="0"/>
              <a:chExt cx="2043" cy="795"/>
            </a:xfrm>
          </p:grpSpPr>
          <p:grpSp>
            <p:nvGrpSpPr>
              <p:cNvPr id="5" name="Group 30"/>
              <p:cNvGrpSpPr>
                <a:grpSpLocks/>
              </p:cNvGrpSpPr>
              <p:nvPr/>
            </p:nvGrpSpPr>
            <p:grpSpPr bwMode="auto">
              <a:xfrm>
                <a:off x="888" y="0"/>
                <a:ext cx="244" cy="339"/>
                <a:chOff x="0" y="0"/>
                <a:chExt cx="244" cy="339"/>
              </a:xfrm>
            </p:grpSpPr>
            <p:sp>
              <p:nvSpPr>
                <p:cNvPr id="429099" name="Oval 31"/>
                <p:cNvSpPr>
                  <a:spLocks/>
                </p:cNvSpPr>
                <p:nvPr/>
              </p:nvSpPr>
              <p:spPr bwMode="auto">
                <a:xfrm>
                  <a:off x="78" y="0"/>
                  <a:ext cx="85" cy="78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29100" name="Line 32"/>
                <p:cNvSpPr>
                  <a:spLocks noChangeShapeType="1"/>
                </p:cNvSpPr>
                <p:nvPr/>
              </p:nvSpPr>
              <p:spPr bwMode="auto">
                <a:xfrm flipH="1">
                  <a:off x="120" y="73"/>
                  <a:ext cx="4" cy="20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29101" name="Line 33"/>
                <p:cNvSpPr>
                  <a:spLocks noChangeShapeType="1"/>
                </p:cNvSpPr>
                <p:nvPr/>
              </p:nvSpPr>
              <p:spPr bwMode="auto">
                <a:xfrm>
                  <a:off x="52" y="158"/>
                  <a:ext cx="144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29102" name="Line 34"/>
                <p:cNvSpPr>
                  <a:spLocks noChangeShapeType="1"/>
                </p:cNvSpPr>
                <p:nvPr/>
              </p:nvSpPr>
              <p:spPr bwMode="auto">
                <a:xfrm>
                  <a:off x="118" y="247"/>
                  <a:ext cx="126" cy="9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29103" name="Line 35"/>
                <p:cNvSpPr>
                  <a:spLocks noChangeShapeType="1"/>
                </p:cNvSpPr>
                <p:nvPr/>
              </p:nvSpPr>
              <p:spPr bwMode="auto">
                <a:xfrm flipH="1">
                  <a:off x="0" y="264"/>
                  <a:ext cx="120" cy="6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429098" name="Rectangle 36"/>
              <p:cNvSpPr>
                <a:spLocks/>
              </p:cNvSpPr>
              <p:nvPr/>
            </p:nvSpPr>
            <p:spPr bwMode="auto">
              <a:xfrm>
                <a:off x="0" y="299"/>
                <a:ext cx="2043" cy="4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38100" tIns="38100" rIns="38100" bIns="3810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800">
                    <a:solidFill>
                      <a:schemeClr val="tx1"/>
                    </a:solidFill>
                    <a:latin typeface="Lucida Sans Unicode" pitchFamily="-65" charset="0"/>
                    <a:ea typeface="Lucida Sans Unicode" pitchFamily="-65" charset="0"/>
                    <a:cs typeface="Lucida Sans Unicode" pitchFamily="-65" charset="0"/>
                    <a:sym typeface="Lucida Sans Unicode" pitchFamily="-65" charset="0"/>
                  </a:rPr>
                  <a:t>Other teachers and learners </a:t>
                </a:r>
                <a:endParaRPr lang="en-US" sz="1800">
                  <a:solidFill>
                    <a:schemeClr val="tx1"/>
                  </a:solidFill>
                  <a:latin typeface="Gill Sans MT" pitchFamily="-65" charset="0"/>
                  <a:ea typeface="Lucida Grande" pitchFamily="-65" charset="0"/>
                  <a:cs typeface="Lucida Grande" pitchFamily="-65" charset="0"/>
                  <a:sym typeface="Gill Sans MT" pitchFamily="-65" charset="0"/>
                </a:endParaRPr>
              </a:p>
              <a:p>
                <a:r>
                  <a:rPr lang="en-US" sz="1800">
                    <a:solidFill>
                      <a:schemeClr val="tx1"/>
                    </a:solidFill>
                    <a:latin typeface="Lucida Sans Unicode" pitchFamily="-65" charset="0"/>
                    <a:ea typeface="Lucida Sans Unicode" pitchFamily="-65" charset="0"/>
                    <a:cs typeface="Lucida Sans Unicode" pitchFamily="-65" charset="0"/>
                    <a:sym typeface="Lucida Sans Unicode" pitchFamily="-65" charset="0"/>
                  </a:rPr>
                  <a:t>can use or repurpose</a:t>
                </a:r>
              </a:p>
            </p:txBody>
          </p:sp>
        </p:grpSp>
      </p:grpSp>
      <p:sp>
        <p:nvSpPr>
          <p:cNvPr id="429061" name="Rectangle 43"/>
          <p:cNvSpPr>
            <a:spLocks/>
          </p:cNvSpPr>
          <p:nvPr/>
        </p:nvSpPr>
        <p:spPr bwMode="auto">
          <a:xfrm>
            <a:off x="5926138" y="6399213"/>
            <a:ext cx="2460625" cy="3429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  <p:txBody>
          <a:bodyPr wrap="none" lIns="38100" tIns="38100" rIns="38100" bIns="38100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000090"/>
                </a:solidFill>
                <a:latin typeface="Gill Sans MT" pitchFamily="-65" charset="0"/>
                <a:ea typeface="Gill Sans MT" pitchFamily="-65" charset="0"/>
                <a:cs typeface="Gill Sans MT" pitchFamily="-65" charset="0"/>
                <a:sym typeface="Gill Sans MT" pitchFamily="-65" charset="0"/>
              </a:rPr>
              <a:t>Vygotsky,  Activity Theory</a:t>
            </a:r>
          </a:p>
        </p:txBody>
      </p:sp>
      <p:sp>
        <p:nvSpPr>
          <p:cNvPr id="36" name="Rectangle 44"/>
          <p:cNvSpPr>
            <a:spLocks/>
          </p:cNvSpPr>
          <p:nvPr/>
        </p:nvSpPr>
        <p:spPr bwMode="auto">
          <a:xfrm>
            <a:off x="250825" y="5043488"/>
            <a:ext cx="4838700" cy="12319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  <p:txBody>
          <a:bodyPr lIns="38100" tIns="38100" rIns="38100" bIns="38100">
            <a:prstTxWarp prst="textNoShape">
              <a:avLst/>
            </a:prstTxWarp>
          </a:bodyPr>
          <a:lstStyle/>
          <a:p>
            <a:r>
              <a:rPr lang="en-US" sz="2400" dirty="0">
                <a:solidFill>
                  <a:schemeClr val="tx1"/>
                </a:solidFill>
                <a:latin typeface="Gill Sans MT" pitchFamily="-65" charset="0"/>
                <a:ea typeface="Gill Sans MT" pitchFamily="-65" charset="0"/>
                <a:cs typeface="Gill Sans MT" pitchFamily="-65" charset="0"/>
                <a:sym typeface="Gill Sans MT" pitchFamily="-65" charset="0"/>
              </a:rPr>
              <a:t>Research </a:t>
            </a:r>
            <a:r>
              <a:rPr lang="en-US" sz="2400" dirty="0" smtClean="0">
                <a:solidFill>
                  <a:schemeClr val="tx1"/>
                </a:solidFill>
                <a:latin typeface="Gill Sans MT" pitchFamily="-65" charset="0"/>
                <a:ea typeface="Gill Sans MT" pitchFamily="-65" charset="0"/>
                <a:cs typeface="Gill Sans MT" pitchFamily="-65" charset="0"/>
                <a:sym typeface="Gill Sans MT" pitchFamily="-65" charset="0"/>
              </a:rPr>
              <a:t>questions</a:t>
            </a:r>
            <a:endParaRPr lang="en-US" sz="1800" dirty="0">
              <a:solidFill>
                <a:schemeClr val="tx1"/>
              </a:solidFill>
              <a:latin typeface="Gill Sans MT" pitchFamily="-65" charset="0"/>
              <a:ea typeface="Lucida Grande" pitchFamily="-65" charset="0"/>
              <a:cs typeface="Lucida Grande" pitchFamily="-65" charset="0"/>
              <a:sym typeface="Gill Sans MT" pitchFamily="-65" charset="0"/>
            </a:endParaRPr>
          </a:p>
          <a:p>
            <a:r>
              <a:rPr lang="en-US" sz="1800" dirty="0">
                <a:solidFill>
                  <a:srgbClr val="000090"/>
                </a:solidFill>
                <a:latin typeface="Gill Sans MT" pitchFamily="-65" charset="0"/>
                <a:ea typeface="Gill Sans MT" pitchFamily="-65" charset="0"/>
                <a:cs typeface="Gill Sans MT" pitchFamily="-65" charset="0"/>
                <a:sym typeface="Gill Sans MT" pitchFamily="-65" charset="0"/>
              </a:rPr>
              <a:t>What Mediating Artefacts do teachers use?</a:t>
            </a:r>
            <a:endParaRPr lang="en-US" sz="1800" dirty="0">
              <a:solidFill>
                <a:schemeClr val="tx1"/>
              </a:solidFill>
              <a:latin typeface="Gill Sans MT" pitchFamily="-65" charset="0"/>
              <a:ea typeface="Lucida Grande" pitchFamily="-65" charset="0"/>
              <a:cs typeface="Lucida Grande" pitchFamily="-65" charset="0"/>
              <a:sym typeface="Gill Sans MT" pitchFamily="-65" charset="0"/>
            </a:endParaRPr>
          </a:p>
          <a:p>
            <a:r>
              <a:rPr lang="en-US" sz="1800" dirty="0">
                <a:solidFill>
                  <a:srgbClr val="000090"/>
                </a:solidFill>
                <a:latin typeface="Gill Sans MT" pitchFamily="-65" charset="0"/>
                <a:ea typeface="Gill Sans MT" pitchFamily="-65" charset="0"/>
                <a:cs typeface="Gill Sans MT" pitchFamily="-65" charset="0"/>
                <a:sym typeface="Gill Sans MT" pitchFamily="-65" charset="0"/>
              </a:rPr>
              <a:t>What Mediating Artefacts can we create to guide the design process</a:t>
            </a:r>
            <a:r>
              <a:rPr lang="en-US" sz="1800" dirty="0">
                <a:solidFill>
                  <a:schemeClr val="tx1"/>
                </a:solidFill>
                <a:latin typeface="Gill Sans MT" pitchFamily="-65" charset="0"/>
                <a:ea typeface="Gill Sans MT" pitchFamily="-65" charset="0"/>
                <a:cs typeface="Gill Sans MT" pitchFamily="-65" charset="0"/>
                <a:sym typeface="Gill Sans MT" pitchFamily="-65" charset="0"/>
              </a:rPr>
              <a:t>? </a:t>
            </a:r>
          </a:p>
        </p:txBody>
      </p:sp>
      <p:grpSp>
        <p:nvGrpSpPr>
          <p:cNvPr id="6" name="Group 50"/>
          <p:cNvGrpSpPr>
            <a:grpSpLocks/>
          </p:cNvGrpSpPr>
          <p:nvPr/>
        </p:nvGrpSpPr>
        <p:grpSpPr bwMode="auto">
          <a:xfrm>
            <a:off x="684213" y="3390900"/>
            <a:ext cx="7891462" cy="1266825"/>
            <a:chOff x="684213" y="3390900"/>
            <a:chExt cx="7891462" cy="1266825"/>
          </a:xfrm>
        </p:grpSpPr>
        <p:grpSp>
          <p:nvGrpSpPr>
            <p:cNvPr id="7" name="Group 13"/>
            <p:cNvGrpSpPr>
              <a:grpSpLocks/>
            </p:cNvGrpSpPr>
            <p:nvPr/>
          </p:nvGrpSpPr>
          <p:grpSpPr bwMode="auto">
            <a:xfrm>
              <a:off x="6553200" y="3633788"/>
              <a:ext cx="2022475" cy="1023937"/>
              <a:chOff x="0" y="0"/>
              <a:chExt cx="1274" cy="645"/>
            </a:xfrm>
          </p:grpSpPr>
          <p:grpSp>
            <p:nvGrpSpPr>
              <p:cNvPr id="8" name="Group 14"/>
              <p:cNvGrpSpPr>
                <a:grpSpLocks/>
              </p:cNvGrpSpPr>
              <p:nvPr/>
            </p:nvGrpSpPr>
            <p:grpSpPr bwMode="auto">
              <a:xfrm>
                <a:off x="735" y="0"/>
                <a:ext cx="538" cy="398"/>
                <a:chOff x="0" y="0"/>
                <a:chExt cx="538" cy="398"/>
              </a:xfrm>
            </p:grpSpPr>
            <p:sp>
              <p:nvSpPr>
                <p:cNvPr id="429093" name="Oval 15"/>
                <p:cNvSpPr>
                  <a:spLocks/>
                </p:cNvSpPr>
                <p:nvPr/>
              </p:nvSpPr>
              <p:spPr bwMode="auto">
                <a:xfrm>
                  <a:off x="229" y="0"/>
                  <a:ext cx="152" cy="146"/>
                </a:xfrm>
                <a:prstGeom prst="ellipse">
                  <a:avLst/>
                </a:prstGeom>
                <a:solidFill>
                  <a:srgbClr val="FF0000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29094" name="Rectangle 16"/>
                <p:cNvSpPr>
                  <a:spLocks/>
                </p:cNvSpPr>
                <p:nvPr/>
              </p:nvSpPr>
              <p:spPr bwMode="auto">
                <a:xfrm>
                  <a:off x="0" y="126"/>
                  <a:ext cx="538" cy="27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38100" tIns="38100" rIns="38100" bIns="38100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800">
                      <a:solidFill>
                        <a:schemeClr val="tx1"/>
                      </a:solidFill>
                      <a:latin typeface="Lucida Sans Unicode" pitchFamily="-65" charset="0"/>
                      <a:ea typeface="Lucida Sans Unicode" pitchFamily="-65" charset="0"/>
                      <a:cs typeface="Lucida Sans Unicode" pitchFamily="-65" charset="0"/>
                      <a:sym typeface="Lucida Sans Unicode" pitchFamily="-65" charset="0"/>
                    </a:rPr>
                    <a:t>Design</a:t>
                  </a:r>
                </a:p>
              </p:txBody>
            </p:sp>
          </p:grpSp>
          <p:grpSp>
            <p:nvGrpSpPr>
              <p:cNvPr id="9" name="Group 17"/>
              <p:cNvGrpSpPr>
                <a:grpSpLocks/>
              </p:cNvGrpSpPr>
              <p:nvPr/>
            </p:nvGrpSpPr>
            <p:grpSpPr bwMode="auto">
              <a:xfrm>
                <a:off x="0" y="115"/>
                <a:ext cx="744" cy="530"/>
                <a:chOff x="0" y="0"/>
                <a:chExt cx="744" cy="530"/>
              </a:xfrm>
            </p:grpSpPr>
            <p:sp>
              <p:nvSpPr>
                <p:cNvPr id="40" name="Line 18"/>
                <p:cNvSpPr>
                  <a:spLocks noChangeShapeType="1"/>
                </p:cNvSpPr>
                <p:nvPr/>
              </p:nvSpPr>
              <p:spPr bwMode="auto">
                <a:xfrm>
                  <a:off x="26" y="0"/>
                  <a:ext cx="507" cy="0"/>
                </a:xfrm>
                <a:prstGeom prst="line">
                  <a:avLst/>
                </a:prstGeom>
                <a:noFill/>
                <a:ln w="25400" cap="flat">
                  <a:solidFill>
                    <a:srgbClr val="727CA3"/>
                  </a:solidFill>
                  <a:prstDash val="solid"/>
                  <a:round/>
                  <a:headEnd type="none" w="med" len="med"/>
                  <a:tailEnd type="arrow" w="sm" len="sm"/>
                </a:ln>
                <a:effectLst>
                  <a:outerShdw blurRad="38100" dist="19999" dir="5400000" algn="ctr" rotWithShape="0">
                    <a:schemeClr val="bg2">
                      <a:alpha val="37999"/>
                    </a:schemeClr>
                  </a:outerShdw>
                </a:effectLst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29092" name="Rectangle 19"/>
                <p:cNvSpPr>
                  <a:spLocks/>
                </p:cNvSpPr>
                <p:nvPr/>
              </p:nvSpPr>
              <p:spPr bwMode="auto">
                <a:xfrm>
                  <a:off x="0" y="34"/>
                  <a:ext cx="744" cy="49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38100" tIns="38100" rIns="38100" bIns="38100">
                  <a:prstTxWarp prst="textNoShape">
                    <a:avLst/>
                  </a:prstTxWarp>
                </a:bodyPr>
                <a:lstStyle/>
                <a:p>
                  <a:r>
                    <a:rPr lang="en-US" sz="1800">
                      <a:solidFill>
                        <a:schemeClr val="tx1"/>
                      </a:solidFill>
                      <a:latin typeface="Lucida Sans Unicode" pitchFamily="-65" charset="0"/>
                      <a:ea typeface="Lucida Sans Unicode" pitchFamily="-65" charset="0"/>
                      <a:cs typeface="Lucida Sans Unicode" pitchFamily="-65" charset="0"/>
                      <a:sym typeface="Lucida Sans Unicode" pitchFamily="-65" charset="0"/>
                    </a:rPr>
                    <a:t>Has an </a:t>
                  </a:r>
                  <a:endParaRPr lang="en-US" sz="1800">
                    <a:solidFill>
                      <a:schemeClr val="tx1"/>
                    </a:solidFill>
                    <a:latin typeface="Gill Sans MT" pitchFamily="-65" charset="0"/>
                    <a:ea typeface="Lucida Grande" pitchFamily="-65" charset="0"/>
                    <a:cs typeface="Lucida Grande" pitchFamily="-65" charset="0"/>
                    <a:sym typeface="Gill Sans MT" pitchFamily="-65" charset="0"/>
                  </a:endParaRPr>
                </a:p>
                <a:p>
                  <a:r>
                    <a:rPr lang="en-US" sz="1800">
                      <a:solidFill>
                        <a:schemeClr val="tx1"/>
                      </a:solidFill>
                      <a:latin typeface="Lucida Sans Unicode" pitchFamily="-65" charset="0"/>
                      <a:ea typeface="Lucida Sans Unicode" pitchFamily="-65" charset="0"/>
                      <a:cs typeface="Lucida Sans Unicode" pitchFamily="-65" charset="0"/>
                      <a:sym typeface="Lucida Sans Unicode" pitchFamily="-65" charset="0"/>
                    </a:rPr>
                    <a:t>inherent</a:t>
                  </a:r>
                </a:p>
              </p:txBody>
            </p:sp>
          </p:grpSp>
        </p:grpSp>
        <p:grpSp>
          <p:nvGrpSpPr>
            <p:cNvPr id="10" name="Group 49"/>
            <p:cNvGrpSpPr>
              <a:grpSpLocks/>
            </p:cNvGrpSpPr>
            <p:nvPr/>
          </p:nvGrpSpPr>
          <p:grpSpPr bwMode="auto">
            <a:xfrm>
              <a:off x="684213" y="3390900"/>
              <a:ext cx="5757862" cy="906463"/>
              <a:chOff x="684213" y="3390900"/>
              <a:chExt cx="5757862" cy="906463"/>
            </a:xfrm>
          </p:grpSpPr>
          <p:grpSp>
            <p:nvGrpSpPr>
              <p:cNvPr id="11" name="Group 5"/>
              <p:cNvGrpSpPr>
                <a:grpSpLocks/>
              </p:cNvGrpSpPr>
              <p:nvPr/>
            </p:nvGrpSpPr>
            <p:grpSpPr bwMode="auto">
              <a:xfrm>
                <a:off x="684213" y="3390900"/>
                <a:ext cx="968375" cy="906463"/>
                <a:chOff x="0" y="0"/>
                <a:chExt cx="609" cy="571"/>
              </a:xfrm>
            </p:grpSpPr>
            <p:grpSp>
              <p:nvGrpSpPr>
                <p:cNvPr id="12" name="Group 6"/>
                <p:cNvGrpSpPr>
                  <a:grpSpLocks/>
                </p:cNvGrpSpPr>
                <p:nvPr/>
              </p:nvGrpSpPr>
              <p:grpSpPr bwMode="auto">
                <a:xfrm>
                  <a:off x="203" y="0"/>
                  <a:ext cx="244" cy="339"/>
                  <a:chOff x="0" y="0"/>
                  <a:chExt cx="244" cy="339"/>
                </a:xfrm>
              </p:grpSpPr>
              <p:sp>
                <p:nvSpPr>
                  <p:cNvPr id="429084" name="Oval 7"/>
                  <p:cNvSpPr>
                    <a:spLocks/>
                  </p:cNvSpPr>
                  <p:nvPr/>
                </p:nvSpPr>
                <p:spPr bwMode="auto">
                  <a:xfrm>
                    <a:off x="78" y="0"/>
                    <a:ext cx="85" cy="78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0" tIns="0" rIns="0" bIns="0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29085" name="Line 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20" y="73"/>
                    <a:ext cx="4" cy="206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0" tIns="0" rIns="0" bIns="0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29086" name="Line 9"/>
                  <p:cNvSpPr>
                    <a:spLocks noChangeShapeType="1"/>
                  </p:cNvSpPr>
                  <p:nvPr/>
                </p:nvSpPr>
                <p:spPr bwMode="auto">
                  <a:xfrm>
                    <a:off x="52" y="158"/>
                    <a:ext cx="144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0" tIns="0" rIns="0" bIns="0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29087" name="Line 10"/>
                  <p:cNvSpPr>
                    <a:spLocks noChangeShapeType="1"/>
                  </p:cNvSpPr>
                  <p:nvPr/>
                </p:nvSpPr>
                <p:spPr bwMode="auto">
                  <a:xfrm>
                    <a:off x="118" y="247"/>
                    <a:ext cx="126" cy="92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0" tIns="0" rIns="0" bIns="0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29088" name="Line 1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0" y="264"/>
                    <a:ext cx="120" cy="68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0" tIns="0" rIns="0" bIns="0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429083" name="Rectangle 12"/>
                <p:cNvSpPr>
                  <a:spLocks/>
                </p:cNvSpPr>
                <p:nvPr/>
              </p:nvSpPr>
              <p:spPr bwMode="auto">
                <a:xfrm>
                  <a:off x="0" y="299"/>
                  <a:ext cx="609" cy="27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38100" tIns="38100" rIns="38100" bIns="38100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800">
                      <a:solidFill>
                        <a:schemeClr val="tx1"/>
                      </a:solidFill>
                      <a:latin typeface="Lucida Sans Unicode" pitchFamily="-65" charset="0"/>
                      <a:ea typeface="Lucida Sans Unicode" pitchFamily="-65" charset="0"/>
                      <a:cs typeface="Lucida Sans Unicode" pitchFamily="-65" charset="0"/>
                      <a:sym typeface="Lucida Sans Unicode" pitchFamily="-65" charset="0"/>
                    </a:rPr>
                    <a:t>Teacher</a:t>
                  </a:r>
                </a:p>
              </p:txBody>
            </p:sp>
          </p:grpSp>
          <p:grpSp>
            <p:nvGrpSpPr>
              <p:cNvPr id="13" name="Group 44"/>
              <p:cNvGrpSpPr>
                <a:grpSpLocks/>
              </p:cNvGrpSpPr>
              <p:nvPr/>
            </p:nvGrpSpPr>
            <p:grpSpPr bwMode="auto">
              <a:xfrm>
                <a:off x="1827213" y="3440113"/>
                <a:ext cx="4614862" cy="857250"/>
                <a:chOff x="1827213" y="3440113"/>
                <a:chExt cx="4614862" cy="857250"/>
              </a:xfrm>
            </p:grpSpPr>
            <p:grpSp>
              <p:nvGrpSpPr>
                <p:cNvPr id="14" name="Group 37"/>
                <p:cNvGrpSpPr>
                  <a:grpSpLocks/>
                </p:cNvGrpSpPr>
                <p:nvPr/>
              </p:nvGrpSpPr>
              <p:grpSpPr bwMode="auto">
                <a:xfrm>
                  <a:off x="1827213" y="3440113"/>
                  <a:ext cx="4614862" cy="857250"/>
                  <a:chOff x="0" y="0"/>
                  <a:chExt cx="2906" cy="540"/>
                </a:xfrm>
              </p:grpSpPr>
              <p:grpSp>
                <p:nvGrpSpPr>
                  <p:cNvPr id="16" name="Group 38"/>
                  <p:cNvGrpSpPr>
                    <a:grpSpLocks/>
                  </p:cNvGrpSpPr>
                  <p:nvPr/>
                </p:nvGrpSpPr>
                <p:grpSpPr bwMode="auto">
                  <a:xfrm>
                    <a:off x="1510" y="44"/>
                    <a:ext cx="1396" cy="496"/>
                    <a:chOff x="1510" y="0"/>
                    <a:chExt cx="1396" cy="496"/>
                  </a:xfrm>
                </p:grpSpPr>
                <p:grpSp>
                  <p:nvGrpSpPr>
                    <p:cNvPr id="17" name="Group 3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510" y="0"/>
                      <a:ext cx="1396" cy="496"/>
                      <a:chOff x="12" y="0"/>
                      <a:chExt cx="1396" cy="496"/>
                    </a:xfrm>
                  </p:grpSpPr>
                  <p:sp>
                    <p:nvSpPr>
                      <p:cNvPr id="429080" name="AutoShape 4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2" y="60"/>
                        <a:ext cx="169" cy="151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008080"/>
                      </a:solidFill>
                      <a:ln w="254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lIns="0" tIns="0" rIns="0" bIns="0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29081" name="Rectangle 4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06" y="0"/>
                        <a:ext cx="1202" cy="496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wrap="none" lIns="38100" tIns="38100" rIns="38100" bIns="38100">
                        <a:prstTxWarp prst="textNoShape">
                          <a:avLst/>
                        </a:prstTxWarp>
                        <a:spAutoFit/>
                      </a:bodyPr>
                      <a:lstStyle/>
                      <a:p>
                        <a:r>
                          <a:rPr lang="en-US" sz="1800">
                            <a:solidFill>
                              <a:schemeClr val="tx1"/>
                            </a:solidFill>
                            <a:latin typeface="Lucida Sans Unicode" pitchFamily="-65" charset="0"/>
                            <a:ea typeface="Lucida Sans Unicode" pitchFamily="-65" charset="0"/>
                            <a:cs typeface="Lucida Sans Unicode" pitchFamily="-65" charset="0"/>
                            <a:sym typeface="Lucida Sans Unicode" pitchFamily="-65" charset="0"/>
                          </a:rPr>
                          <a:t>Learning activity</a:t>
                        </a:r>
                        <a:endParaRPr lang="en-US" sz="1800">
                          <a:solidFill>
                            <a:schemeClr val="tx1"/>
                          </a:solidFill>
                          <a:latin typeface="Gill Sans MT" pitchFamily="-65" charset="0"/>
                          <a:ea typeface="Lucida Grande" pitchFamily="-65" charset="0"/>
                          <a:cs typeface="Lucida Grande" pitchFamily="-65" charset="0"/>
                          <a:sym typeface="Gill Sans MT" pitchFamily="-65" charset="0"/>
                        </a:endParaRPr>
                      </a:p>
                      <a:p>
                        <a:r>
                          <a:rPr lang="en-US" sz="1800">
                            <a:solidFill>
                              <a:schemeClr val="tx1"/>
                            </a:solidFill>
                            <a:latin typeface="Lucida Sans Unicode" pitchFamily="-65" charset="0"/>
                            <a:ea typeface="Lucida Sans Unicode" pitchFamily="-65" charset="0"/>
                            <a:cs typeface="Lucida Sans Unicode" pitchFamily="-65" charset="0"/>
                            <a:sym typeface="Lucida Sans Unicode" pitchFamily="-65" charset="0"/>
                          </a:rPr>
                          <a:t>or Resource</a:t>
                        </a:r>
                      </a:p>
                    </p:txBody>
                  </p:sp>
                </p:grpSp>
              </p:grpSp>
              <p:sp>
                <p:nvSpPr>
                  <p:cNvPr id="429078" name="Rectangle 42"/>
                  <p:cNvSpPr>
                    <a:spLocks/>
                  </p:cNvSpPr>
                  <p:nvPr/>
                </p:nvSpPr>
                <p:spPr bwMode="auto">
                  <a:xfrm>
                    <a:off x="264" y="0"/>
                    <a:ext cx="582" cy="27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38100" tIns="38100" rIns="38100" bIns="38100">
                    <a:prstTxWarp prst="textNoShape">
                      <a:avLst/>
                    </a:prstTxWarp>
                    <a:spAutoFit/>
                  </a:bodyPr>
                  <a:lstStyle/>
                  <a:p>
                    <a:r>
                      <a:rPr lang="en-US" sz="1800">
                        <a:solidFill>
                          <a:schemeClr val="tx1"/>
                        </a:solidFill>
                        <a:latin typeface="Lucida Sans Unicode" pitchFamily="-65" charset="0"/>
                        <a:ea typeface="Lucida Sans Unicode" pitchFamily="-65" charset="0"/>
                        <a:cs typeface="Lucida Sans Unicode" pitchFamily="-65" charset="0"/>
                        <a:sym typeface="Lucida Sans Unicode" pitchFamily="-65" charset="0"/>
                      </a:rPr>
                      <a:t>Creates</a:t>
                    </a:r>
                  </a:p>
                </p:txBody>
              </p:sp>
            </p:grpSp>
            <p:sp>
              <p:nvSpPr>
                <p:cNvPr id="44" name="Line 21"/>
                <p:cNvSpPr>
                  <a:spLocks noChangeShapeType="1"/>
                </p:cNvSpPr>
                <p:nvPr/>
              </p:nvSpPr>
              <p:spPr bwMode="auto">
                <a:xfrm rot="10800000">
                  <a:off x="1828800" y="3810000"/>
                  <a:ext cx="2133600" cy="0"/>
                </a:xfrm>
                <a:prstGeom prst="line">
                  <a:avLst/>
                </a:prstGeom>
                <a:noFill/>
                <a:ln w="25400" cap="flat">
                  <a:solidFill>
                    <a:srgbClr val="727CA3"/>
                  </a:solidFill>
                  <a:prstDash val="solid"/>
                  <a:round/>
                  <a:headEnd type="triangle" w="lg" len="lg"/>
                  <a:tailEnd type="none" w="med" len="med"/>
                </a:ln>
                <a:effectLst>
                  <a:outerShdw blurRad="38100" dist="19999" dir="5400000" algn="ctr" rotWithShape="0">
                    <a:schemeClr val="bg2">
                      <a:alpha val="37999"/>
                    </a:schemeClr>
                  </a:outerShdw>
                </a:effectLst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</p:grpSp>
        </p:grpSp>
      </p:grpSp>
      <p:grpSp>
        <p:nvGrpSpPr>
          <p:cNvPr id="18" name="Group 48"/>
          <p:cNvGrpSpPr>
            <a:grpSpLocks/>
          </p:cNvGrpSpPr>
          <p:nvPr/>
        </p:nvGrpSpPr>
        <p:grpSpPr bwMode="auto">
          <a:xfrm>
            <a:off x="1397000" y="1598613"/>
            <a:ext cx="7529513" cy="2035175"/>
            <a:chOff x="1397000" y="1598613"/>
            <a:chExt cx="7529513" cy="2035175"/>
          </a:xfrm>
        </p:grpSpPr>
        <p:grpSp>
          <p:nvGrpSpPr>
            <p:cNvPr id="19" name="Group 22"/>
            <p:cNvGrpSpPr>
              <a:grpSpLocks/>
            </p:cNvGrpSpPr>
            <p:nvPr/>
          </p:nvGrpSpPr>
          <p:grpSpPr bwMode="auto">
            <a:xfrm>
              <a:off x="1397000" y="1598613"/>
              <a:ext cx="7529513" cy="2035175"/>
              <a:chOff x="0" y="0"/>
              <a:chExt cx="4743" cy="1281"/>
            </a:xfrm>
          </p:grpSpPr>
          <p:sp>
            <p:nvSpPr>
              <p:cNvPr id="15" name="Line 23"/>
              <p:cNvSpPr>
                <a:spLocks noChangeShapeType="1"/>
              </p:cNvSpPr>
              <p:nvPr/>
            </p:nvSpPr>
            <p:spPr bwMode="auto">
              <a:xfrm rot="10800000" flipH="1">
                <a:off x="0" y="545"/>
                <a:ext cx="704" cy="736"/>
              </a:xfrm>
              <a:prstGeom prst="line">
                <a:avLst/>
              </a:prstGeom>
              <a:noFill/>
              <a:ln w="25400" cap="flat">
                <a:solidFill>
                  <a:srgbClr val="727CA3"/>
                </a:solidFill>
                <a:prstDash val="solid"/>
                <a:round/>
                <a:headEnd type="none" w="med" len="med"/>
                <a:tailEnd type="arrow" w="sm" len="sm"/>
              </a:ln>
              <a:effectLst>
                <a:outerShdw blurRad="38100" dist="19999" dir="5400000" algn="ctr" rotWithShape="0">
                  <a:schemeClr val="bg2">
                    <a:alpha val="37999"/>
                  </a:schemeClr>
                </a:outerShdw>
              </a:effectLst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grpSp>
            <p:nvGrpSpPr>
              <p:cNvPr id="21" name="Group 24"/>
              <p:cNvGrpSpPr>
                <a:grpSpLocks/>
              </p:cNvGrpSpPr>
              <p:nvPr/>
            </p:nvGrpSpPr>
            <p:grpSpPr bwMode="auto">
              <a:xfrm>
                <a:off x="543" y="0"/>
                <a:ext cx="4200" cy="1240"/>
                <a:chOff x="0" y="0"/>
                <a:chExt cx="4200" cy="1240"/>
              </a:xfrm>
            </p:grpSpPr>
            <p:sp>
              <p:nvSpPr>
                <p:cNvPr id="429069" name="Rectangle 25"/>
                <p:cNvSpPr>
                  <a:spLocks/>
                </p:cNvSpPr>
                <p:nvPr/>
              </p:nvSpPr>
              <p:spPr bwMode="auto">
                <a:xfrm>
                  <a:off x="0" y="138"/>
                  <a:ext cx="1044" cy="49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38100" tIns="38100" rIns="38100" bIns="38100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800">
                      <a:solidFill>
                        <a:schemeClr val="tx1"/>
                      </a:solidFill>
                      <a:latin typeface="Lucida Sans Unicode" pitchFamily="-65" charset="0"/>
                      <a:ea typeface="Lucida Sans Unicode" pitchFamily="-65" charset="0"/>
                      <a:cs typeface="Lucida Sans Unicode" pitchFamily="-65" charset="0"/>
                      <a:sym typeface="Lucida Sans Unicode" pitchFamily="-65" charset="0"/>
                    </a:rPr>
                    <a:t>Mediating </a:t>
                  </a:r>
                  <a:endParaRPr lang="en-US" sz="1800">
                    <a:solidFill>
                      <a:schemeClr val="tx1"/>
                    </a:solidFill>
                    <a:latin typeface="Gill Sans MT" pitchFamily="-65" charset="0"/>
                    <a:ea typeface="Lucida Grande" pitchFamily="-65" charset="0"/>
                    <a:cs typeface="Lucida Grande" pitchFamily="-65" charset="0"/>
                    <a:sym typeface="Gill Sans MT" pitchFamily="-65" charset="0"/>
                  </a:endParaRPr>
                </a:p>
                <a:p>
                  <a:r>
                    <a:rPr lang="en-US" sz="1800">
                      <a:solidFill>
                        <a:schemeClr val="tx1"/>
                      </a:solidFill>
                      <a:latin typeface="Lucida Sans Unicode" pitchFamily="-65" charset="0"/>
                      <a:ea typeface="Lucida Sans Unicode" pitchFamily="-65" charset="0"/>
                      <a:cs typeface="Lucida Sans Unicode" pitchFamily="-65" charset="0"/>
                      <a:sym typeface="Lucida Sans Unicode" pitchFamily="-65" charset="0"/>
                    </a:rPr>
                    <a:t>Artefacts (MA)</a:t>
                  </a:r>
                </a:p>
              </p:txBody>
            </p:sp>
            <p:sp>
              <p:nvSpPr>
                <p:cNvPr id="429070" name="Rectangle 26"/>
                <p:cNvSpPr>
                  <a:spLocks/>
                </p:cNvSpPr>
                <p:nvPr/>
              </p:nvSpPr>
              <p:spPr bwMode="auto">
                <a:xfrm>
                  <a:off x="1488" y="0"/>
                  <a:ext cx="2712" cy="12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38100" tIns="38100" rIns="38100" bIns="38100">
                  <a:prstTxWarp prst="textNoShape">
                    <a:avLst/>
                  </a:prstTxWarp>
                </a:bodyPr>
                <a:lstStyle/>
                <a:p>
                  <a:r>
                    <a:rPr lang="en-US" sz="2400" dirty="0">
                      <a:solidFill>
                        <a:schemeClr val="tx1"/>
                      </a:solidFill>
                      <a:latin typeface="Lucida Sans Unicode" pitchFamily="-65" charset="0"/>
                      <a:ea typeface="Lucida Sans Unicode" pitchFamily="-65" charset="0"/>
                      <a:cs typeface="Lucida Sans Unicode" pitchFamily="-65" charset="0"/>
                      <a:sym typeface="Lucida Sans Unicode" pitchFamily="-65" charset="0"/>
                    </a:rPr>
                    <a:t>Design Mediating Artefacts</a:t>
                  </a:r>
                  <a:endParaRPr lang="en-US" sz="1800" dirty="0">
                    <a:solidFill>
                      <a:schemeClr val="tx1"/>
                    </a:solidFill>
                    <a:latin typeface="Gill Sans MT" pitchFamily="-65" charset="0"/>
                    <a:ea typeface="Lucida Grande" pitchFamily="-65" charset="0"/>
                    <a:cs typeface="Lucida Grande" pitchFamily="-65" charset="0"/>
                    <a:sym typeface="Gill Sans MT" pitchFamily="-65" charset="0"/>
                  </a:endParaRPr>
                </a:p>
                <a:p>
                  <a:r>
                    <a:rPr lang="en-US" sz="1800" dirty="0">
                      <a:solidFill>
                        <a:srgbClr val="000090"/>
                      </a:solidFill>
                      <a:latin typeface="Lucida Sans Unicode" pitchFamily="-65" charset="0"/>
                      <a:ea typeface="Lucida Sans Unicode" pitchFamily="-65" charset="0"/>
                      <a:cs typeface="Lucida Sans Unicode" pitchFamily="-65" charset="0"/>
                      <a:sym typeface="Lucida Sans Unicode" pitchFamily="-65" charset="0"/>
                    </a:rPr>
                    <a:t>Concepts</a:t>
                  </a:r>
                  <a:endParaRPr lang="en-US" sz="1800" dirty="0">
                    <a:solidFill>
                      <a:schemeClr val="tx1"/>
                    </a:solidFill>
                    <a:latin typeface="Gill Sans MT" pitchFamily="-65" charset="0"/>
                    <a:ea typeface="Lucida Grande" pitchFamily="-65" charset="0"/>
                    <a:cs typeface="Lucida Grande" pitchFamily="-65" charset="0"/>
                    <a:sym typeface="Gill Sans MT" pitchFamily="-65" charset="0"/>
                  </a:endParaRPr>
                </a:p>
                <a:p>
                  <a:r>
                    <a:rPr lang="en-US" sz="1800" dirty="0">
                      <a:solidFill>
                        <a:srgbClr val="000090"/>
                      </a:solidFill>
                      <a:latin typeface="Lucida Sans Unicode" pitchFamily="-65" charset="0"/>
                      <a:ea typeface="Lucida Sans Unicode" pitchFamily="-65" charset="0"/>
                      <a:cs typeface="Lucida Sans Unicode" pitchFamily="-65" charset="0"/>
                      <a:sym typeface="Lucida Sans Unicode" pitchFamily="-65" charset="0"/>
                    </a:rPr>
                    <a:t>Tools</a:t>
                  </a:r>
                  <a:endParaRPr lang="en-US" sz="1800" dirty="0">
                    <a:solidFill>
                      <a:schemeClr val="tx1"/>
                    </a:solidFill>
                    <a:latin typeface="Gill Sans MT" pitchFamily="-65" charset="0"/>
                    <a:ea typeface="Lucida Grande" pitchFamily="-65" charset="0"/>
                    <a:cs typeface="Lucida Grande" pitchFamily="-65" charset="0"/>
                    <a:sym typeface="Gill Sans MT" pitchFamily="-65" charset="0"/>
                  </a:endParaRPr>
                </a:p>
                <a:p>
                  <a:r>
                    <a:rPr lang="en-US" sz="1800" dirty="0">
                      <a:solidFill>
                        <a:srgbClr val="000090"/>
                      </a:solidFill>
                      <a:latin typeface="Lucida Sans Unicode" pitchFamily="-65" charset="0"/>
                      <a:ea typeface="Lucida Sans Unicode" pitchFamily="-65" charset="0"/>
                      <a:cs typeface="Lucida Sans Unicode" pitchFamily="-65" charset="0"/>
                      <a:sym typeface="Lucida Sans Unicode" pitchFamily="-65" charset="0"/>
                    </a:rPr>
                    <a:t>Dialogues</a:t>
                  </a:r>
                  <a:endParaRPr lang="en-US" sz="1800" dirty="0">
                    <a:solidFill>
                      <a:schemeClr val="tx1"/>
                    </a:solidFill>
                    <a:latin typeface="Gill Sans MT" pitchFamily="-65" charset="0"/>
                    <a:ea typeface="Lucida Grande" pitchFamily="-65" charset="0"/>
                    <a:cs typeface="Lucida Grande" pitchFamily="-65" charset="0"/>
                    <a:sym typeface="Gill Sans MT" pitchFamily="-65" charset="0"/>
                  </a:endParaRPr>
                </a:p>
                <a:p>
                  <a:r>
                    <a:rPr lang="en-US" sz="1800" dirty="0">
                      <a:solidFill>
                        <a:srgbClr val="000090"/>
                      </a:solidFill>
                      <a:latin typeface="Lucida Sans Unicode" pitchFamily="-65" charset="0"/>
                      <a:ea typeface="Lucida Sans Unicode" pitchFamily="-65" charset="0"/>
                      <a:cs typeface="Lucida Sans Unicode" pitchFamily="-65" charset="0"/>
                      <a:sym typeface="Lucida Sans Unicode" pitchFamily="-65" charset="0"/>
                    </a:rPr>
                    <a:t>Activities </a:t>
                  </a:r>
                </a:p>
              </p:txBody>
            </p:sp>
          </p:grpSp>
        </p:grpSp>
        <p:sp>
          <p:nvSpPr>
            <p:cNvPr id="47" name="Line 21"/>
            <p:cNvSpPr>
              <a:spLocks noChangeShapeType="1"/>
            </p:cNvSpPr>
            <p:nvPr/>
          </p:nvSpPr>
          <p:spPr bwMode="auto">
            <a:xfrm rot="10800000">
              <a:off x="3048000" y="2514600"/>
              <a:ext cx="1066800" cy="990600"/>
            </a:xfrm>
            <a:prstGeom prst="line">
              <a:avLst/>
            </a:prstGeom>
            <a:noFill/>
            <a:ln w="25400" cap="flat">
              <a:solidFill>
                <a:srgbClr val="727CA3"/>
              </a:solidFill>
              <a:prstDash val="solid"/>
              <a:round/>
              <a:headEnd type="triangle" w="lg" len="lg"/>
              <a:tailEnd type="none" w="med" len="med"/>
            </a:ln>
            <a:effectLst>
              <a:outerShdw blurRad="38100" dist="19999" dir="5400000" algn="ctr" rotWithShape="0">
                <a:schemeClr val="bg2">
                  <a:alpha val="37999"/>
                </a:schemeClr>
              </a:outerShdw>
            </a:effectLst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imscote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307355">
            <a:off x="4571254" y="658879"/>
            <a:ext cx="4146102" cy="3096780"/>
          </a:xfrm>
          <a:prstGeom prst="rect">
            <a:avLst/>
          </a:prstGeom>
        </p:spPr>
      </p:pic>
      <p:pic>
        <p:nvPicPr>
          <p:cNvPr id="8" name="Picture 7" descr="tabby_snow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91875">
            <a:off x="555054" y="3041718"/>
            <a:ext cx="4157225" cy="3117919"/>
          </a:xfrm>
          <a:prstGeom prst="rect">
            <a:avLst/>
          </a:prstGeom>
        </p:spPr>
      </p:pic>
      <p:pic>
        <p:nvPicPr>
          <p:cNvPr id="4" name="Picture 3" descr="crashed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781253">
            <a:off x="493179" y="826401"/>
            <a:ext cx="4105303" cy="3066307"/>
          </a:xfrm>
          <a:prstGeom prst="rect">
            <a:avLst/>
          </a:prstGeom>
        </p:spPr>
      </p:pic>
      <p:pic>
        <p:nvPicPr>
          <p:cNvPr id="9" name="Picture 8" descr="hous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442330">
            <a:off x="4766914" y="3022442"/>
            <a:ext cx="3891016" cy="2918262"/>
          </a:xfrm>
          <a:prstGeom prst="rect">
            <a:avLst/>
          </a:prstGeom>
        </p:spPr>
      </p:pic>
      <p:pic>
        <p:nvPicPr>
          <p:cNvPr id="7" name="Picture 6" descr="mogger4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79829" y="1724781"/>
            <a:ext cx="3177244" cy="42538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49"/>
          <p:cNvGrpSpPr>
            <a:grpSpLocks/>
          </p:cNvGrpSpPr>
          <p:nvPr/>
        </p:nvGrpSpPr>
        <p:grpSpPr bwMode="auto">
          <a:xfrm>
            <a:off x="2041101" y="3260345"/>
            <a:ext cx="5845206" cy="906463"/>
            <a:chOff x="684213" y="3390900"/>
            <a:chExt cx="5845206" cy="906463"/>
          </a:xfrm>
        </p:grpSpPr>
        <p:grpSp>
          <p:nvGrpSpPr>
            <p:cNvPr id="11" name="Group 5"/>
            <p:cNvGrpSpPr>
              <a:grpSpLocks/>
            </p:cNvGrpSpPr>
            <p:nvPr/>
          </p:nvGrpSpPr>
          <p:grpSpPr bwMode="auto">
            <a:xfrm>
              <a:off x="684213" y="3390900"/>
              <a:ext cx="968375" cy="906463"/>
              <a:chOff x="0" y="0"/>
              <a:chExt cx="609" cy="571"/>
            </a:xfrm>
          </p:grpSpPr>
          <p:grpSp>
            <p:nvGrpSpPr>
              <p:cNvPr id="12" name="Group 6"/>
              <p:cNvGrpSpPr>
                <a:grpSpLocks/>
              </p:cNvGrpSpPr>
              <p:nvPr/>
            </p:nvGrpSpPr>
            <p:grpSpPr bwMode="auto">
              <a:xfrm>
                <a:off x="203" y="0"/>
                <a:ext cx="244" cy="339"/>
                <a:chOff x="0" y="0"/>
                <a:chExt cx="244" cy="339"/>
              </a:xfrm>
            </p:grpSpPr>
            <p:sp>
              <p:nvSpPr>
                <p:cNvPr id="429084" name="Oval 7"/>
                <p:cNvSpPr>
                  <a:spLocks/>
                </p:cNvSpPr>
                <p:nvPr/>
              </p:nvSpPr>
              <p:spPr bwMode="auto">
                <a:xfrm>
                  <a:off x="78" y="0"/>
                  <a:ext cx="85" cy="78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29085" name="Line 8"/>
                <p:cNvSpPr>
                  <a:spLocks noChangeShapeType="1"/>
                </p:cNvSpPr>
                <p:nvPr/>
              </p:nvSpPr>
              <p:spPr bwMode="auto">
                <a:xfrm flipH="1">
                  <a:off x="120" y="73"/>
                  <a:ext cx="4" cy="20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29086" name="Line 9"/>
                <p:cNvSpPr>
                  <a:spLocks noChangeShapeType="1"/>
                </p:cNvSpPr>
                <p:nvPr/>
              </p:nvSpPr>
              <p:spPr bwMode="auto">
                <a:xfrm>
                  <a:off x="52" y="158"/>
                  <a:ext cx="144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29087" name="Line 10"/>
                <p:cNvSpPr>
                  <a:spLocks noChangeShapeType="1"/>
                </p:cNvSpPr>
                <p:nvPr/>
              </p:nvSpPr>
              <p:spPr bwMode="auto">
                <a:xfrm>
                  <a:off x="118" y="247"/>
                  <a:ext cx="126" cy="9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29088" name="Line 11"/>
                <p:cNvSpPr>
                  <a:spLocks noChangeShapeType="1"/>
                </p:cNvSpPr>
                <p:nvPr/>
              </p:nvSpPr>
              <p:spPr bwMode="auto">
                <a:xfrm flipH="1">
                  <a:off x="0" y="264"/>
                  <a:ext cx="120" cy="6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429083" name="Rectangle 12"/>
              <p:cNvSpPr>
                <a:spLocks/>
              </p:cNvSpPr>
              <p:nvPr/>
            </p:nvSpPr>
            <p:spPr bwMode="auto">
              <a:xfrm>
                <a:off x="0" y="299"/>
                <a:ext cx="609" cy="2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38100" tIns="38100" rIns="38100" bIns="3810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800" dirty="0">
                    <a:solidFill>
                      <a:schemeClr val="tx1"/>
                    </a:solidFill>
                    <a:latin typeface="Lucida Sans Unicode" pitchFamily="-65" charset="0"/>
                    <a:ea typeface="Lucida Sans Unicode" pitchFamily="-65" charset="0"/>
                    <a:cs typeface="Lucida Sans Unicode" pitchFamily="-65" charset="0"/>
                    <a:sym typeface="Lucida Sans Unicode" pitchFamily="-65" charset="0"/>
                  </a:rPr>
                  <a:t>Teacher</a:t>
                </a:r>
              </a:p>
            </p:txBody>
          </p:sp>
        </p:grpSp>
        <p:grpSp>
          <p:nvGrpSpPr>
            <p:cNvPr id="13" name="Group 44"/>
            <p:cNvGrpSpPr>
              <a:grpSpLocks/>
            </p:cNvGrpSpPr>
            <p:nvPr/>
          </p:nvGrpSpPr>
          <p:grpSpPr bwMode="auto">
            <a:xfrm>
              <a:off x="1828800" y="3440113"/>
              <a:ext cx="4700619" cy="822325"/>
              <a:chOff x="1828800" y="3440113"/>
              <a:chExt cx="4700619" cy="822325"/>
            </a:xfrm>
          </p:grpSpPr>
          <p:grpSp>
            <p:nvGrpSpPr>
              <p:cNvPr id="14" name="Group 37"/>
              <p:cNvGrpSpPr>
                <a:grpSpLocks/>
              </p:cNvGrpSpPr>
              <p:nvPr/>
            </p:nvGrpSpPr>
            <p:grpSpPr bwMode="auto">
              <a:xfrm>
                <a:off x="2246457" y="3440113"/>
                <a:ext cx="4282962" cy="822325"/>
                <a:chOff x="264" y="0"/>
                <a:chExt cx="2697" cy="518"/>
              </a:xfrm>
            </p:grpSpPr>
            <p:grpSp>
              <p:nvGrpSpPr>
                <p:cNvPr id="16" name="Group 38"/>
                <p:cNvGrpSpPr>
                  <a:grpSpLocks/>
                </p:cNvGrpSpPr>
                <p:nvPr/>
              </p:nvGrpSpPr>
              <p:grpSpPr bwMode="auto">
                <a:xfrm>
                  <a:off x="1510" y="22"/>
                  <a:ext cx="1451" cy="496"/>
                  <a:chOff x="1510" y="-22"/>
                  <a:chExt cx="1451" cy="496"/>
                </a:xfrm>
              </p:grpSpPr>
              <p:grpSp>
                <p:nvGrpSpPr>
                  <p:cNvPr id="17" name="Group 39"/>
                  <p:cNvGrpSpPr>
                    <a:grpSpLocks/>
                  </p:cNvGrpSpPr>
                  <p:nvPr/>
                </p:nvGrpSpPr>
                <p:grpSpPr bwMode="auto">
                  <a:xfrm>
                    <a:off x="1510" y="-22"/>
                    <a:ext cx="1451" cy="496"/>
                    <a:chOff x="12" y="-22"/>
                    <a:chExt cx="1451" cy="496"/>
                  </a:xfrm>
                </p:grpSpPr>
                <p:sp>
                  <p:nvSpPr>
                    <p:cNvPr id="429080" name="AutoShape 40"/>
                    <p:cNvSpPr>
                      <a:spLocks/>
                    </p:cNvSpPr>
                    <p:nvPr/>
                  </p:nvSpPr>
                  <p:spPr bwMode="auto">
                    <a:xfrm>
                      <a:off x="12" y="60"/>
                      <a:ext cx="169" cy="151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rgbClr val="008080"/>
                    </a:solidFill>
                    <a:ln w="2540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lIns="0" tIns="0" rIns="0" bIns="0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29081" name="Rectangle 41"/>
                    <p:cNvSpPr>
                      <a:spLocks/>
                    </p:cNvSpPr>
                    <p:nvPr/>
                  </p:nvSpPr>
                  <p:spPr bwMode="auto">
                    <a:xfrm>
                      <a:off x="261" y="-22"/>
                      <a:ext cx="1202" cy="496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lIns="38100" tIns="38100" rIns="38100" bIns="38100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  <a:latin typeface="Lucida Sans Unicode" pitchFamily="-65" charset="0"/>
                          <a:ea typeface="Lucida Sans Unicode" pitchFamily="-65" charset="0"/>
                          <a:cs typeface="Lucida Sans Unicode" pitchFamily="-65" charset="0"/>
                          <a:sym typeface="Lucida Sans Unicode" pitchFamily="-65" charset="0"/>
                        </a:rPr>
                        <a:t>Learning activity</a:t>
                      </a:r>
                      <a:endParaRPr lang="en-US" sz="1800" dirty="0">
                        <a:solidFill>
                          <a:schemeClr val="tx1"/>
                        </a:solidFill>
                        <a:latin typeface="Gill Sans MT" pitchFamily="-65" charset="0"/>
                        <a:ea typeface="Lucida Grande" pitchFamily="-65" charset="0"/>
                        <a:cs typeface="Lucida Grande" pitchFamily="-65" charset="0"/>
                        <a:sym typeface="Gill Sans MT" pitchFamily="-65" charset="0"/>
                      </a:endParaRPr>
                    </a:p>
                    <a:p>
                      <a:r>
                        <a:rPr lang="en-US" sz="1800" dirty="0">
                          <a:solidFill>
                            <a:schemeClr val="tx1"/>
                          </a:solidFill>
                          <a:latin typeface="Lucida Sans Unicode" pitchFamily="-65" charset="0"/>
                          <a:ea typeface="Lucida Sans Unicode" pitchFamily="-65" charset="0"/>
                          <a:cs typeface="Lucida Sans Unicode" pitchFamily="-65" charset="0"/>
                          <a:sym typeface="Lucida Sans Unicode" pitchFamily="-65" charset="0"/>
                        </a:rPr>
                        <a:t>or Resource</a:t>
                      </a:r>
                    </a:p>
                  </p:txBody>
                </p:sp>
              </p:grpSp>
            </p:grpSp>
            <p:sp>
              <p:nvSpPr>
                <p:cNvPr id="429078" name="Rectangle 42"/>
                <p:cNvSpPr>
                  <a:spLocks/>
                </p:cNvSpPr>
                <p:nvPr/>
              </p:nvSpPr>
              <p:spPr bwMode="auto">
                <a:xfrm>
                  <a:off x="264" y="0"/>
                  <a:ext cx="582" cy="27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38100" tIns="38100" rIns="38100" bIns="38100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800" dirty="0">
                      <a:solidFill>
                        <a:schemeClr val="tx1"/>
                      </a:solidFill>
                      <a:latin typeface="Lucida Sans Unicode" pitchFamily="-65" charset="0"/>
                      <a:ea typeface="Lucida Sans Unicode" pitchFamily="-65" charset="0"/>
                      <a:cs typeface="Lucida Sans Unicode" pitchFamily="-65" charset="0"/>
                      <a:sym typeface="Lucida Sans Unicode" pitchFamily="-65" charset="0"/>
                    </a:rPr>
                    <a:t>Creates</a:t>
                  </a:r>
                </a:p>
              </p:txBody>
            </p:sp>
          </p:grpSp>
          <p:sp>
            <p:nvSpPr>
              <p:cNvPr id="44" name="Line 21"/>
              <p:cNvSpPr>
                <a:spLocks noChangeShapeType="1"/>
              </p:cNvSpPr>
              <p:nvPr/>
            </p:nvSpPr>
            <p:spPr bwMode="auto">
              <a:xfrm rot="10800000">
                <a:off x="1828800" y="3810000"/>
                <a:ext cx="2133600" cy="0"/>
              </a:xfrm>
              <a:prstGeom prst="line">
                <a:avLst/>
              </a:prstGeom>
              <a:noFill/>
              <a:ln w="25400" cap="flat">
                <a:solidFill>
                  <a:srgbClr val="727CA3"/>
                </a:solidFill>
                <a:prstDash val="solid"/>
                <a:round/>
                <a:headEnd type="triangle" w="lg" len="lg"/>
                <a:tailEnd type="none" w="med" len="med"/>
              </a:ln>
              <a:effectLst>
                <a:outerShdw blurRad="38100" dist="19999" dir="5400000" algn="ctr" rotWithShape="0">
                  <a:schemeClr val="bg2">
                    <a:alpha val="37999"/>
                  </a:schemeClr>
                </a:outerShdw>
              </a:effectLst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</p:grpSp>
      </p:grpSp>
      <p:grpSp>
        <p:nvGrpSpPr>
          <p:cNvPr id="18" name="Group 48"/>
          <p:cNvGrpSpPr>
            <a:grpSpLocks/>
          </p:cNvGrpSpPr>
          <p:nvPr/>
        </p:nvGrpSpPr>
        <p:grpSpPr bwMode="auto">
          <a:xfrm>
            <a:off x="2753888" y="1687304"/>
            <a:ext cx="2717800" cy="1815929"/>
            <a:chOff x="1397000" y="1817859"/>
            <a:chExt cx="2717800" cy="1815929"/>
          </a:xfrm>
        </p:grpSpPr>
        <p:grpSp>
          <p:nvGrpSpPr>
            <p:cNvPr id="19" name="Group 22"/>
            <p:cNvGrpSpPr>
              <a:grpSpLocks/>
            </p:cNvGrpSpPr>
            <p:nvPr/>
          </p:nvGrpSpPr>
          <p:grpSpPr bwMode="auto">
            <a:xfrm>
              <a:off x="1397000" y="1817859"/>
              <a:ext cx="2519363" cy="1815929"/>
              <a:chOff x="0" y="138"/>
              <a:chExt cx="1587" cy="1143"/>
            </a:xfrm>
          </p:grpSpPr>
          <p:sp>
            <p:nvSpPr>
              <p:cNvPr id="15" name="Line 23"/>
              <p:cNvSpPr>
                <a:spLocks noChangeShapeType="1"/>
              </p:cNvSpPr>
              <p:nvPr/>
            </p:nvSpPr>
            <p:spPr bwMode="auto">
              <a:xfrm rot="10800000" flipH="1">
                <a:off x="0" y="545"/>
                <a:ext cx="704" cy="736"/>
              </a:xfrm>
              <a:prstGeom prst="line">
                <a:avLst/>
              </a:prstGeom>
              <a:noFill/>
              <a:ln w="25400" cap="flat">
                <a:solidFill>
                  <a:srgbClr val="727CA3"/>
                </a:solidFill>
                <a:prstDash val="solid"/>
                <a:round/>
                <a:headEnd type="none" w="med" len="med"/>
                <a:tailEnd type="arrow" w="sm" len="sm"/>
              </a:ln>
              <a:effectLst>
                <a:outerShdw blurRad="38100" dist="19999" dir="5400000" algn="ctr" rotWithShape="0">
                  <a:schemeClr val="bg2">
                    <a:alpha val="37999"/>
                  </a:schemeClr>
                </a:outerShdw>
              </a:effectLst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29069" name="Rectangle 25"/>
              <p:cNvSpPr>
                <a:spLocks/>
              </p:cNvSpPr>
              <p:nvPr/>
            </p:nvSpPr>
            <p:spPr bwMode="auto">
              <a:xfrm>
                <a:off x="543" y="138"/>
                <a:ext cx="1044" cy="4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38100" tIns="38100" rIns="38100" bIns="3810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800">
                    <a:solidFill>
                      <a:schemeClr val="tx1"/>
                    </a:solidFill>
                    <a:latin typeface="Lucida Sans Unicode" pitchFamily="-65" charset="0"/>
                    <a:ea typeface="Lucida Sans Unicode" pitchFamily="-65" charset="0"/>
                    <a:cs typeface="Lucida Sans Unicode" pitchFamily="-65" charset="0"/>
                    <a:sym typeface="Lucida Sans Unicode" pitchFamily="-65" charset="0"/>
                  </a:rPr>
                  <a:t>Mediating </a:t>
                </a:r>
                <a:endParaRPr lang="en-US" sz="1800">
                  <a:solidFill>
                    <a:schemeClr val="tx1"/>
                  </a:solidFill>
                  <a:latin typeface="Gill Sans MT" pitchFamily="-65" charset="0"/>
                  <a:ea typeface="Lucida Grande" pitchFamily="-65" charset="0"/>
                  <a:cs typeface="Lucida Grande" pitchFamily="-65" charset="0"/>
                  <a:sym typeface="Gill Sans MT" pitchFamily="-65" charset="0"/>
                </a:endParaRPr>
              </a:p>
              <a:p>
                <a:r>
                  <a:rPr lang="en-US" sz="1800">
                    <a:solidFill>
                      <a:schemeClr val="tx1"/>
                    </a:solidFill>
                    <a:latin typeface="Lucida Sans Unicode" pitchFamily="-65" charset="0"/>
                    <a:ea typeface="Lucida Sans Unicode" pitchFamily="-65" charset="0"/>
                    <a:cs typeface="Lucida Sans Unicode" pitchFamily="-65" charset="0"/>
                    <a:sym typeface="Lucida Sans Unicode" pitchFamily="-65" charset="0"/>
                  </a:rPr>
                  <a:t>Artefacts (MA)</a:t>
                </a:r>
              </a:p>
            </p:txBody>
          </p:sp>
        </p:grpSp>
        <p:sp>
          <p:nvSpPr>
            <p:cNvPr id="47" name="Line 21"/>
            <p:cNvSpPr>
              <a:spLocks noChangeShapeType="1"/>
            </p:cNvSpPr>
            <p:nvPr/>
          </p:nvSpPr>
          <p:spPr bwMode="auto">
            <a:xfrm rot="10800000">
              <a:off x="3048000" y="2514600"/>
              <a:ext cx="1066800" cy="990600"/>
            </a:xfrm>
            <a:prstGeom prst="line">
              <a:avLst/>
            </a:prstGeom>
            <a:noFill/>
            <a:ln w="25400" cap="flat">
              <a:solidFill>
                <a:srgbClr val="727CA3"/>
              </a:solidFill>
              <a:prstDash val="solid"/>
              <a:round/>
              <a:headEnd type="triangle" w="lg" len="lg"/>
              <a:tailEnd type="none" w="med" len="med"/>
            </a:ln>
            <a:effectLst>
              <a:outerShdw blurRad="38100" dist="19999" dir="5400000" algn="ctr" rotWithShape="0">
                <a:schemeClr val="bg2">
                  <a:alpha val="37999"/>
                </a:schemeClr>
              </a:outerShdw>
            </a:effectLst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1141804" y="3798508"/>
            <a:ext cx="6656913" cy="1499778"/>
            <a:chOff x="1141804" y="2937548"/>
            <a:chExt cx="6656913" cy="1499778"/>
          </a:xfrm>
        </p:grpSpPr>
        <p:sp>
          <p:nvSpPr>
            <p:cNvPr id="49" name="Line 23"/>
            <p:cNvSpPr>
              <a:spLocks noChangeShapeType="1"/>
            </p:cNvSpPr>
            <p:nvPr/>
          </p:nvSpPr>
          <p:spPr bwMode="auto">
            <a:xfrm rot="10800000" flipV="1">
              <a:off x="1548282" y="3236268"/>
              <a:ext cx="741732" cy="691880"/>
            </a:xfrm>
            <a:prstGeom prst="line">
              <a:avLst/>
            </a:prstGeom>
            <a:noFill/>
            <a:ln w="25400" cap="flat">
              <a:solidFill>
                <a:srgbClr val="727CA3"/>
              </a:solidFill>
              <a:prstDash val="solid"/>
              <a:round/>
              <a:headEnd type="none" w="med" len="med"/>
              <a:tailEnd type="arrow" w="sm" len="sm"/>
            </a:ln>
            <a:effectLst>
              <a:outerShdw blurRad="38100" dist="19999" dir="5400000" algn="ctr" rotWithShape="0">
                <a:schemeClr val="bg2">
                  <a:alpha val="37999"/>
                </a:schemeClr>
              </a:outerShdw>
            </a:effectLst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50" name="Line 21"/>
            <p:cNvSpPr>
              <a:spLocks noChangeShapeType="1"/>
            </p:cNvSpPr>
            <p:nvPr/>
          </p:nvSpPr>
          <p:spPr bwMode="auto">
            <a:xfrm rot="10800000">
              <a:off x="5850431" y="2937548"/>
              <a:ext cx="1066800" cy="990600"/>
            </a:xfrm>
            <a:prstGeom prst="line">
              <a:avLst/>
            </a:prstGeom>
            <a:noFill/>
            <a:ln w="25400" cap="flat">
              <a:solidFill>
                <a:srgbClr val="727CA3"/>
              </a:solidFill>
              <a:prstDash val="solid"/>
              <a:round/>
              <a:headEnd type="triangle" w="lg" len="lg"/>
              <a:tailEnd type="none" w="med" len="med"/>
            </a:ln>
            <a:effectLst>
              <a:outerShdw blurRad="38100" dist="19999" dir="5400000" algn="ctr" rotWithShape="0">
                <a:schemeClr val="bg2">
                  <a:alpha val="37999"/>
                </a:schemeClr>
              </a:outerShdw>
            </a:effectLst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51" name="Line 21"/>
            <p:cNvSpPr>
              <a:spLocks noChangeShapeType="1"/>
            </p:cNvSpPr>
            <p:nvPr/>
          </p:nvSpPr>
          <p:spPr bwMode="auto">
            <a:xfrm rot="10800000">
              <a:off x="3009476" y="3236267"/>
              <a:ext cx="862012" cy="691881"/>
            </a:xfrm>
            <a:prstGeom prst="line">
              <a:avLst/>
            </a:prstGeom>
            <a:noFill/>
            <a:ln w="25400" cap="flat">
              <a:solidFill>
                <a:srgbClr val="727CA3"/>
              </a:solidFill>
              <a:prstDash val="solid"/>
              <a:round/>
              <a:headEnd type="triangle" w="lg" len="lg"/>
              <a:tailEnd type="none" w="med" len="med"/>
            </a:ln>
            <a:effectLst>
              <a:outerShdw blurRad="38100" dist="19999" dir="5400000" algn="ctr" rotWithShape="0">
                <a:schemeClr val="bg2">
                  <a:alpha val="37999"/>
                </a:schemeClr>
              </a:outerShdw>
            </a:effectLst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52" name="Line 21"/>
            <p:cNvSpPr>
              <a:spLocks noChangeShapeType="1"/>
            </p:cNvSpPr>
            <p:nvPr/>
          </p:nvSpPr>
          <p:spPr bwMode="auto">
            <a:xfrm rot="10800000" flipH="1">
              <a:off x="4422284" y="3201475"/>
              <a:ext cx="868362" cy="691883"/>
            </a:xfrm>
            <a:prstGeom prst="line">
              <a:avLst/>
            </a:prstGeom>
            <a:noFill/>
            <a:ln w="25400" cap="flat">
              <a:solidFill>
                <a:srgbClr val="727CA3"/>
              </a:solidFill>
              <a:prstDash val="solid"/>
              <a:round/>
              <a:headEnd type="triangle" w="lg" len="lg"/>
              <a:tailEnd type="none" w="med" len="med"/>
            </a:ln>
            <a:effectLst>
              <a:outerShdw blurRad="38100" dist="19999" dir="5400000" algn="ctr" rotWithShape="0">
                <a:schemeClr val="bg2">
                  <a:alpha val="37999"/>
                </a:schemeClr>
              </a:outerShdw>
            </a:effectLst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54" name="Rectangle 12"/>
            <p:cNvSpPr>
              <a:spLocks/>
            </p:cNvSpPr>
            <p:nvPr/>
          </p:nvSpPr>
          <p:spPr bwMode="auto">
            <a:xfrm>
              <a:off x="3476733" y="3990568"/>
              <a:ext cx="1369628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38100" tIns="38100" rIns="38100" bIns="38100">
              <a:prstTxWarp prst="textNoShape">
                <a:avLst/>
              </a:prstTxWarp>
              <a:spAutoFit/>
            </a:bodyPr>
            <a:lstStyle/>
            <a:p>
              <a:r>
                <a:rPr lang="en-US" sz="1800" dirty="0" smtClean="0">
                  <a:solidFill>
                    <a:schemeClr val="tx1"/>
                  </a:solidFill>
                  <a:latin typeface="Lucida Sans Unicode" pitchFamily="-65" charset="0"/>
                  <a:ea typeface="Lucida Sans Unicode" pitchFamily="-65" charset="0"/>
                  <a:cs typeface="Lucida Sans Unicode" pitchFamily="-65" charset="0"/>
                  <a:sym typeface="Lucida Sans Unicode" pitchFamily="-65" charset="0"/>
                </a:rPr>
                <a:t>Community</a:t>
              </a:r>
              <a:endParaRPr lang="en-US" sz="1800" dirty="0">
                <a:solidFill>
                  <a:schemeClr val="tx1"/>
                </a:solidFill>
                <a:latin typeface="Lucida Sans Unicode" pitchFamily="-65" charset="0"/>
                <a:ea typeface="Lucida Sans Unicode" pitchFamily="-65" charset="0"/>
                <a:cs typeface="Lucida Sans Unicode" pitchFamily="-65" charset="0"/>
                <a:sym typeface="Lucida Sans Unicode" pitchFamily="-65" charset="0"/>
              </a:endParaRPr>
            </a:p>
          </p:txBody>
        </p:sp>
        <p:sp>
          <p:nvSpPr>
            <p:cNvPr id="55" name="Rectangle 12"/>
            <p:cNvSpPr>
              <a:spLocks/>
            </p:cNvSpPr>
            <p:nvPr/>
          </p:nvSpPr>
          <p:spPr bwMode="auto">
            <a:xfrm>
              <a:off x="6516315" y="3806384"/>
              <a:ext cx="1282402" cy="6309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38100" tIns="38100" rIns="38100" bIns="3810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800" dirty="0" smtClean="0">
                  <a:solidFill>
                    <a:schemeClr val="tx1"/>
                  </a:solidFill>
                  <a:latin typeface="Lucida Sans Unicode" pitchFamily="-65" charset="0"/>
                  <a:ea typeface="Lucida Sans Unicode" pitchFamily="-65" charset="0"/>
                  <a:cs typeface="Lucida Sans Unicode" pitchFamily="-65" charset="0"/>
                  <a:sym typeface="Lucida Sans Unicode" pitchFamily="-65" charset="0"/>
                </a:rPr>
                <a:t>Division of </a:t>
              </a:r>
            </a:p>
            <a:p>
              <a:pPr algn="ctr"/>
              <a:r>
                <a:rPr lang="en-US" dirty="0" err="1" smtClean="0">
                  <a:latin typeface="Lucida Sans Unicode" pitchFamily="-65" charset="0"/>
                  <a:ea typeface="Lucida Sans Unicode" pitchFamily="-65" charset="0"/>
                  <a:cs typeface="Lucida Sans Unicode" pitchFamily="-65" charset="0"/>
                  <a:sym typeface="Lucida Sans Unicode" pitchFamily="-65" charset="0"/>
                </a:rPr>
                <a:t>labour</a:t>
              </a:r>
              <a:endParaRPr lang="en-US" sz="1800" dirty="0">
                <a:solidFill>
                  <a:schemeClr val="tx1"/>
                </a:solidFill>
                <a:latin typeface="Lucida Sans Unicode" pitchFamily="-65" charset="0"/>
                <a:ea typeface="Lucida Sans Unicode" pitchFamily="-65" charset="0"/>
                <a:cs typeface="Lucida Sans Unicode" pitchFamily="-65" charset="0"/>
                <a:sym typeface="Lucida Sans Unicode" pitchFamily="-65" charset="0"/>
              </a:endParaRPr>
            </a:p>
          </p:txBody>
        </p:sp>
        <p:sp>
          <p:nvSpPr>
            <p:cNvPr id="56" name="Rectangle 12"/>
            <p:cNvSpPr>
              <a:spLocks/>
            </p:cNvSpPr>
            <p:nvPr/>
          </p:nvSpPr>
          <p:spPr bwMode="auto">
            <a:xfrm>
              <a:off x="1141804" y="3969018"/>
              <a:ext cx="679160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38100" tIns="38100" rIns="38100" bIns="38100">
              <a:prstTxWarp prst="textNoShape">
                <a:avLst/>
              </a:prstTxWarp>
              <a:spAutoFit/>
            </a:bodyPr>
            <a:lstStyle/>
            <a:p>
              <a:r>
                <a:rPr lang="en-US" sz="1800" dirty="0" smtClean="0">
                  <a:solidFill>
                    <a:schemeClr val="tx1"/>
                  </a:solidFill>
                  <a:latin typeface="Lucida Sans Unicode" pitchFamily="-65" charset="0"/>
                  <a:ea typeface="Lucida Sans Unicode" pitchFamily="-65" charset="0"/>
                  <a:cs typeface="Lucida Sans Unicode" pitchFamily="-65" charset="0"/>
                  <a:sym typeface="Lucida Sans Unicode" pitchFamily="-65" charset="0"/>
                </a:rPr>
                <a:t>Rules</a:t>
              </a:r>
              <a:endParaRPr lang="en-US" sz="1800" dirty="0">
                <a:solidFill>
                  <a:schemeClr val="tx1"/>
                </a:solidFill>
                <a:latin typeface="Lucida Sans Unicode" pitchFamily="-65" charset="0"/>
                <a:ea typeface="Lucida Sans Unicode" pitchFamily="-65" charset="0"/>
                <a:cs typeface="Lucida Sans Unicode" pitchFamily="-65" charset="0"/>
                <a:sym typeface="Lucida Sans Unicode" pitchFamily="-65" charset="0"/>
              </a:endParaRPr>
            </a:p>
          </p:txBody>
        </p:sp>
        <p:sp>
          <p:nvSpPr>
            <p:cNvPr id="74" name="Line 21"/>
            <p:cNvSpPr>
              <a:spLocks noChangeShapeType="1"/>
            </p:cNvSpPr>
            <p:nvPr/>
          </p:nvSpPr>
          <p:spPr bwMode="auto">
            <a:xfrm rot="10800000" flipV="1">
              <a:off x="1867140" y="4170559"/>
              <a:ext cx="1538688" cy="2"/>
            </a:xfrm>
            <a:prstGeom prst="line">
              <a:avLst/>
            </a:prstGeom>
            <a:noFill/>
            <a:ln w="25400" cap="flat">
              <a:solidFill>
                <a:srgbClr val="727CA3"/>
              </a:solidFill>
              <a:prstDash val="solid"/>
              <a:round/>
              <a:headEnd type="triangle" w="lg" len="lg"/>
              <a:tailEnd type="triangle" w="lg" len="lg"/>
            </a:ln>
            <a:effectLst>
              <a:outerShdw blurRad="38100" dist="19999" dir="5400000" algn="ctr" rotWithShape="0">
                <a:schemeClr val="bg2">
                  <a:alpha val="37999"/>
                </a:schemeClr>
              </a:outerShdw>
            </a:effectLst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75" name="Line 21"/>
            <p:cNvSpPr>
              <a:spLocks noChangeShapeType="1"/>
            </p:cNvSpPr>
            <p:nvPr/>
          </p:nvSpPr>
          <p:spPr bwMode="auto">
            <a:xfrm rot="10800000" flipV="1">
              <a:off x="4977627" y="4170557"/>
              <a:ext cx="1538688" cy="2"/>
            </a:xfrm>
            <a:prstGeom prst="line">
              <a:avLst/>
            </a:prstGeom>
            <a:noFill/>
            <a:ln w="25400" cap="flat">
              <a:solidFill>
                <a:srgbClr val="727CA3"/>
              </a:solidFill>
              <a:prstDash val="solid"/>
              <a:round/>
              <a:headEnd type="triangle" w="lg" len="lg"/>
              <a:tailEnd type="triangle" w="lg" len="lg"/>
            </a:ln>
            <a:effectLst>
              <a:outerShdw blurRad="38100" dist="19999" dir="5400000" algn="ctr" rotWithShape="0">
                <a:schemeClr val="bg2">
                  <a:alpha val="37999"/>
                </a:schemeClr>
              </a:outerShdw>
            </a:effectLst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</p:grpSp>
      <p:sp>
        <p:nvSpPr>
          <p:cNvPr id="34" name="Title 3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Analysis: Activity Theory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204255" y="6017342"/>
            <a:ext cx="594731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solidFill>
                  <a:srgbClr val="000090"/>
                </a:solidFill>
              </a:rPr>
              <a:t>Design and learning occur within a context</a:t>
            </a:r>
            <a:endParaRPr lang="en-US" sz="2600" dirty="0">
              <a:solidFill>
                <a:srgbClr val="00009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urse_featur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4254" y="4495800"/>
            <a:ext cx="4762500" cy="23622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62985"/>
            <a:ext cx="8229600" cy="1143000"/>
          </a:xfrm>
        </p:spPr>
        <p:txBody>
          <a:bodyPr/>
          <a:lstStyle/>
          <a:p>
            <a:r>
              <a:rPr lang="en-US" dirty="0" smtClean="0"/>
              <a:t>Course features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96009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Pedagogical approaches</a:t>
            </a:r>
          </a:p>
          <a:p>
            <a:r>
              <a:rPr lang="en-US" dirty="0" smtClean="0"/>
              <a:t>Principles</a:t>
            </a:r>
          </a:p>
          <a:p>
            <a:r>
              <a:rPr lang="en-US" dirty="0" smtClean="0"/>
              <a:t>Guidance and support</a:t>
            </a:r>
          </a:p>
          <a:p>
            <a:r>
              <a:rPr lang="en-US" dirty="0" smtClean="0"/>
              <a:t>Content and activities</a:t>
            </a:r>
          </a:p>
          <a:p>
            <a:r>
              <a:rPr lang="en-US" dirty="0" smtClean="0"/>
              <a:t>Reflection and demonstration</a:t>
            </a:r>
          </a:p>
          <a:p>
            <a:r>
              <a:rPr lang="en-US" dirty="0" smtClean="0"/>
              <a:t>Communication and collaboration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urse_featur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0" y="1536700"/>
            <a:ext cx="4178300" cy="37719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563767" y="2407646"/>
            <a:ext cx="2123095" cy="2009532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Principles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0942" y="815187"/>
            <a:ext cx="1450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Theory based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920898" y="815187"/>
            <a:ext cx="1570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Practice based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070665" y="815187"/>
            <a:ext cx="9246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Cultural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90942" y="2578267"/>
            <a:ext cx="1153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Aesthetics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0942" y="4341347"/>
            <a:ext cx="921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Political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90942" y="6104426"/>
            <a:ext cx="1403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International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942031" y="6104426"/>
            <a:ext cx="1481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Serendipitous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070665" y="6104426"/>
            <a:ext cx="1886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Community based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070665" y="4587567"/>
            <a:ext cx="1264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Sustainable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070665" y="2701377"/>
            <a:ext cx="1331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Professional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994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urse_featur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0" y="1536700"/>
            <a:ext cx="4178300" cy="37719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563767" y="2407646"/>
            <a:ext cx="2123095" cy="2009532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Pedagogical 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approaches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0942" y="815187"/>
            <a:ext cx="1455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Inquiry based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920898" y="815187"/>
            <a:ext cx="1620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Problem based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070665" y="815187"/>
            <a:ext cx="12338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Case based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90942" y="2578267"/>
            <a:ext cx="924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Dialogic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0942" y="4341347"/>
            <a:ext cx="1000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Situative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90942" y="6104426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Vicarious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942031" y="6104426"/>
            <a:ext cx="935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Didactic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070665" y="6104426"/>
            <a:ext cx="1100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Authentic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070665" y="4587567"/>
            <a:ext cx="1471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Constructivist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070665" y="2701377"/>
            <a:ext cx="14277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Collaborative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994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urse_featur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0" y="1536700"/>
            <a:ext cx="4178300" cy="37719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563767" y="2407646"/>
            <a:ext cx="2123095" cy="2009532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Guidance &amp; 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Support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0942" y="815187"/>
            <a:ext cx="1854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Learning pathway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920898" y="815187"/>
            <a:ext cx="1180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Mentoring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070665" y="815187"/>
            <a:ext cx="14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Peer support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90942" y="2578267"/>
            <a:ext cx="1165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Scaffolded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0942" y="4341347"/>
            <a:ext cx="1211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Study skills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90942" y="6104426"/>
            <a:ext cx="1530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Tutor directed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942031" y="6104426"/>
            <a:ext cx="1101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Help desk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070665" y="6104426"/>
            <a:ext cx="1851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Remedial support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070665" y="4587567"/>
            <a:ext cx="1620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Library support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070665" y="2701377"/>
            <a:ext cx="1338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Step by step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994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urse_featur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0" y="1536700"/>
            <a:ext cx="4178300" cy="37719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563767" y="2407646"/>
            <a:ext cx="2123095" cy="2009532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Content &amp; 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Activities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0942" y="815187"/>
            <a:ext cx="1512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Brainstorming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920898" y="815187"/>
            <a:ext cx="18344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Concept mapping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070665" y="815187"/>
            <a:ext cx="1242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Annotation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90942" y="2578267"/>
            <a:ext cx="1300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Assimilative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0942" y="4341347"/>
            <a:ext cx="785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Jigsaw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90942" y="6104426"/>
            <a:ext cx="13086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Aggregating </a:t>
            </a:r>
          </a:p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942031" y="6104426"/>
            <a:ext cx="19205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Learner generated</a:t>
            </a:r>
          </a:p>
          <a:p>
            <a:r>
              <a:rPr lang="en-US" dirty="0" smtClean="0"/>
              <a:t>content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070665" y="6104426"/>
            <a:ext cx="13033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Information </a:t>
            </a:r>
          </a:p>
          <a:p>
            <a:r>
              <a:rPr lang="en-US" dirty="0" smtClean="0"/>
              <a:t>handling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070665" y="4587567"/>
            <a:ext cx="958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Pyramid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070665" y="2701377"/>
            <a:ext cx="1075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Modeling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994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urse_featur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0" y="1536700"/>
            <a:ext cx="4178300" cy="37719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563767" y="2407646"/>
            <a:ext cx="2123095" cy="2009532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Reflection &amp; 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Demonstration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0942" y="815187"/>
            <a:ext cx="1158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Diagnostic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920898" y="815187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E-Assessment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070665" y="815187"/>
            <a:ext cx="1180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E-Portfolio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90942" y="2578267"/>
            <a:ext cx="1135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Formative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0942" y="4341347"/>
            <a:ext cx="12390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Summative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90942" y="6104426"/>
            <a:ext cx="1522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Peer feedback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942031" y="6104426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Vicarious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070665" y="6104426"/>
            <a:ext cx="1385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Presentation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070665" y="4587567"/>
            <a:ext cx="1107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Reflective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070665" y="2701377"/>
            <a:ext cx="14438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Feed forward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994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urse_featur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0" y="1536700"/>
            <a:ext cx="4178300" cy="37719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412119" y="2407646"/>
            <a:ext cx="2445350" cy="2009532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Communication &amp; 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Collaboration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0942" y="815187"/>
            <a:ext cx="1894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Structured debate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920898" y="815187"/>
            <a:ext cx="1378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Flash debate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070665" y="815187"/>
            <a:ext cx="14957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Group project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90943" y="2578267"/>
            <a:ext cx="15855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Group aggregation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0942" y="4341347"/>
            <a:ext cx="13871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Group</a:t>
            </a:r>
          </a:p>
          <a:p>
            <a:r>
              <a:rPr lang="en-US" dirty="0" smtClean="0"/>
              <a:t>presentation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90942" y="6104426"/>
            <a:ext cx="1378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Flash debate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942031" y="6104426"/>
            <a:ext cx="1989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For/Against debate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070665" y="6104426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 &amp; Q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070665" y="4587567"/>
            <a:ext cx="14957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Group project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070665" y="2701377"/>
            <a:ext cx="1383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Peer critique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994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28891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Activity: Course Features</a:t>
            </a:r>
            <a:endParaRPr lang="es-MX" dirty="0"/>
          </a:p>
        </p:txBody>
      </p:sp>
      <p:sp>
        <p:nvSpPr>
          <p:cNvPr id="4" name="2 Marcador de contenido"/>
          <p:cNvSpPr>
            <a:spLocks noGrp="1"/>
          </p:cNvSpPr>
          <p:nvPr>
            <p:ph idx="1"/>
          </p:nvPr>
        </p:nvSpPr>
        <p:spPr>
          <a:xfrm>
            <a:off x="251520" y="5949280"/>
            <a:ext cx="8568952" cy="360040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s-MX" sz="1800" b="1" dirty="0">
                <a:solidFill>
                  <a:schemeClr val="tx1"/>
                </a:solidFill>
              </a:rPr>
              <a:t>E-</a:t>
            </a:r>
            <a:r>
              <a:rPr lang="es-MX" sz="1800" b="1" dirty="0" err="1">
                <a:solidFill>
                  <a:schemeClr val="tx1"/>
                </a:solidFill>
              </a:rPr>
              <a:t>tivity</a:t>
            </a:r>
            <a:r>
              <a:rPr lang="es-MX" sz="1800" b="1" dirty="0">
                <a:solidFill>
                  <a:schemeClr val="tx1"/>
                </a:solidFill>
              </a:rPr>
              <a:t> </a:t>
            </a:r>
            <a:r>
              <a:rPr lang="es-MX" sz="1800" b="1" dirty="0" err="1">
                <a:solidFill>
                  <a:schemeClr val="tx1"/>
                </a:solidFill>
              </a:rPr>
              <a:t>Rubric</a:t>
            </a:r>
            <a:r>
              <a:rPr lang="es-MX" sz="1800" dirty="0" smtClean="0"/>
              <a:t>: </a:t>
            </a:r>
            <a:r>
              <a:rPr lang="es-MX" sz="1800" dirty="0">
                <a:hlinkClick r:id="rId2"/>
              </a:rPr>
              <a:t>http://</a:t>
            </a:r>
            <a:r>
              <a:rPr lang="es-MX" sz="1800" dirty="0" smtClean="0">
                <a:hlinkClick r:id="rId2"/>
              </a:rPr>
              <a:t>tinyurl.com/SPEED-e4</a:t>
            </a:r>
            <a:r>
              <a:rPr lang="es-MX" sz="1800" dirty="0" smtClean="0"/>
              <a:t> </a:t>
            </a:r>
            <a:endParaRPr lang="es-MX" sz="1800" dirty="0"/>
          </a:p>
        </p:txBody>
      </p:sp>
      <p:sp>
        <p:nvSpPr>
          <p:cNvPr id="5" name="4 Rectángulo"/>
          <p:cNvSpPr/>
          <p:nvPr/>
        </p:nvSpPr>
        <p:spPr>
          <a:xfrm>
            <a:off x="459690" y="1052736"/>
            <a:ext cx="71260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Purpose</a:t>
            </a:r>
            <a:r>
              <a:rPr lang="en-US" dirty="0" smtClean="0"/>
              <a:t>: To </a:t>
            </a:r>
            <a:r>
              <a:rPr lang="en-US" dirty="0"/>
              <a:t>consider the features you want to include in your module/course, which will determine not only the look and feel of the course, but also the nature of the learners’ experience.</a:t>
            </a:r>
            <a:endParaRPr lang="en-GB" dirty="0"/>
          </a:p>
        </p:txBody>
      </p:sp>
      <p:pic>
        <p:nvPicPr>
          <p:cNvPr id="8194" name="Picture 2" descr="https://lh6.googleusercontent.com/sMxxHHXPbAeqTSARjLNL2z8dvdvy3I3_y_6TjNlfaDE9ynZ1Elg7BluD81GITUkbvIOYt5e3RnutQK9p_EGoA3DBYXk-cP7ICCRn6MkMY-oj8unvfM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1710" y="2138670"/>
            <a:ext cx="5148571" cy="3389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4043552" y="5528265"/>
            <a:ext cx="98488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Linoit</a:t>
            </a:r>
            <a:r>
              <a:rPr kumimoji="0" lang="es-MX" sz="12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kumimoji="0" lang="es-MX" sz="1200" b="0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canvas</a:t>
            </a:r>
            <a:endParaRPr kumimoji="0" lang="es-MX" sz="3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8" name="Picture 7" descr="activity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7572" y="-17429"/>
            <a:ext cx="1766428" cy="1659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340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49712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Activity: Course Map</a:t>
            </a:r>
            <a:endParaRPr lang="es-MX" dirty="0"/>
          </a:p>
        </p:txBody>
      </p:sp>
      <p:sp>
        <p:nvSpPr>
          <p:cNvPr id="4" name="2 Marcador de contenido"/>
          <p:cNvSpPr>
            <a:spLocks noGrp="1"/>
          </p:cNvSpPr>
          <p:nvPr>
            <p:ph idx="1"/>
          </p:nvPr>
        </p:nvSpPr>
        <p:spPr>
          <a:xfrm>
            <a:off x="251520" y="5949280"/>
            <a:ext cx="8568952" cy="360040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s-MX" sz="1800" b="1" dirty="0">
                <a:solidFill>
                  <a:schemeClr val="tx1"/>
                </a:solidFill>
              </a:rPr>
              <a:t>E-</a:t>
            </a:r>
            <a:r>
              <a:rPr lang="es-MX" sz="1800" b="1" dirty="0" err="1">
                <a:solidFill>
                  <a:schemeClr val="tx1"/>
                </a:solidFill>
              </a:rPr>
              <a:t>tivity</a:t>
            </a:r>
            <a:r>
              <a:rPr lang="es-MX" sz="1800" b="1" dirty="0">
                <a:solidFill>
                  <a:schemeClr val="tx1"/>
                </a:solidFill>
              </a:rPr>
              <a:t> </a:t>
            </a:r>
            <a:r>
              <a:rPr lang="es-MX" sz="1800" b="1" dirty="0" err="1">
                <a:solidFill>
                  <a:schemeClr val="tx1"/>
                </a:solidFill>
              </a:rPr>
              <a:t>Rubric</a:t>
            </a:r>
            <a:r>
              <a:rPr lang="es-MX" sz="1800" dirty="0" smtClean="0"/>
              <a:t>: </a:t>
            </a:r>
            <a:r>
              <a:rPr lang="es-MX" sz="1800" dirty="0">
                <a:hlinkClick r:id="rId2"/>
              </a:rPr>
              <a:t>http://</a:t>
            </a:r>
            <a:r>
              <a:rPr lang="es-MX" sz="1800" dirty="0" smtClean="0">
                <a:hlinkClick r:id="rId2"/>
              </a:rPr>
              <a:t>tinyurl.com/SPEED-e5</a:t>
            </a:r>
            <a:r>
              <a:rPr lang="es-MX" sz="1800" dirty="0" smtClean="0"/>
              <a:t> </a:t>
            </a:r>
            <a:endParaRPr lang="es-MX" sz="1800" dirty="0"/>
          </a:p>
        </p:txBody>
      </p:sp>
      <p:sp>
        <p:nvSpPr>
          <p:cNvPr id="5" name="4 Rectángulo"/>
          <p:cNvSpPr/>
          <p:nvPr/>
        </p:nvSpPr>
        <p:spPr>
          <a:xfrm>
            <a:off x="251520" y="1052736"/>
            <a:ext cx="85689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Purpose</a:t>
            </a:r>
            <a:r>
              <a:rPr lang="en-US" dirty="0" smtClean="0"/>
              <a:t>: </a:t>
            </a:r>
            <a:r>
              <a:rPr lang="en-US" dirty="0"/>
              <a:t>To start mapping out your module/course, including your plans for guidance and support, content and the learner experience, reflection and demonstration, and communication and collaboration.</a:t>
            </a:r>
            <a:endParaRPr lang="en-GB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16224" y="1976066"/>
            <a:ext cx="6239544" cy="3908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 descr="activity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7572" y="-17429"/>
            <a:ext cx="1766428" cy="1659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67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74960" y="1943486"/>
            <a:ext cx="5682508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Technology </a:t>
            </a:r>
            <a:r>
              <a:rPr lang="en-US" dirty="0" smtClean="0">
                <a:solidFill>
                  <a:srgbClr val="000090"/>
                </a:solidFill>
              </a:rPr>
              <a:t>trends</a:t>
            </a:r>
          </a:p>
          <a:p>
            <a:r>
              <a:rPr lang="en-US" dirty="0" smtClean="0">
                <a:solidFill>
                  <a:srgbClr val="4BACC6"/>
                </a:solidFill>
              </a:rPr>
              <a:t>Pedagogical </a:t>
            </a:r>
            <a:r>
              <a:rPr lang="en-US" dirty="0" smtClean="0">
                <a:solidFill>
                  <a:srgbClr val="000090"/>
                </a:solidFill>
              </a:rPr>
              <a:t>approaches</a:t>
            </a:r>
          </a:p>
          <a:p>
            <a:r>
              <a:rPr lang="en-US" dirty="0" smtClean="0">
                <a:solidFill>
                  <a:srgbClr val="000090"/>
                </a:solidFill>
              </a:rPr>
              <a:t>Learning design</a:t>
            </a:r>
          </a:p>
          <a:p>
            <a:r>
              <a:rPr lang="en-US" dirty="0" smtClean="0">
                <a:solidFill>
                  <a:srgbClr val="000090"/>
                </a:solidFill>
              </a:rPr>
              <a:t>Disaggregation of education</a:t>
            </a:r>
          </a:p>
          <a:p>
            <a:r>
              <a:rPr lang="en-US" dirty="0" smtClean="0">
                <a:solidFill>
                  <a:srgbClr val="000090"/>
                </a:solidFill>
              </a:rPr>
              <a:t>Changing practices and implications</a:t>
            </a:r>
            <a:endParaRPr lang="en-US" dirty="0">
              <a:solidFill>
                <a:srgbClr val="000090"/>
              </a:solidFill>
            </a:endParaRPr>
          </a:p>
        </p:txBody>
      </p:sp>
      <p:pic>
        <p:nvPicPr>
          <p:cNvPr id="5" name="Picture 4" descr="step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3023" y="1686522"/>
            <a:ext cx="3510737" cy="46897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21031_Mooc checklist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747" y="177661"/>
            <a:ext cx="8968828" cy="63378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 profile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Types of learner activities</a:t>
            </a:r>
          </a:p>
          <a:p>
            <a:pPr lvl="1"/>
            <a:r>
              <a:rPr lang="en-US" dirty="0" smtClean="0"/>
              <a:t>Assimilative</a:t>
            </a:r>
          </a:p>
          <a:p>
            <a:pPr lvl="1"/>
            <a:r>
              <a:rPr lang="en-US" dirty="0" smtClean="0"/>
              <a:t>Information Handling</a:t>
            </a:r>
          </a:p>
          <a:p>
            <a:pPr lvl="1"/>
            <a:r>
              <a:rPr lang="en-US" dirty="0" smtClean="0"/>
              <a:t>Communication</a:t>
            </a:r>
          </a:p>
          <a:p>
            <a:pPr lvl="1"/>
            <a:r>
              <a:rPr lang="en-US" dirty="0" smtClean="0"/>
              <a:t>Production</a:t>
            </a:r>
          </a:p>
          <a:p>
            <a:pPr lvl="1"/>
            <a:r>
              <a:rPr lang="en-US" dirty="0" smtClean="0"/>
              <a:t>Experiential</a:t>
            </a:r>
          </a:p>
          <a:p>
            <a:pPr lvl="1"/>
            <a:r>
              <a:rPr lang="en-US" dirty="0" smtClean="0"/>
              <a:t>Adaptive</a:t>
            </a:r>
          </a:p>
          <a:p>
            <a:pPr lvl="1"/>
            <a:r>
              <a:rPr lang="en-US" dirty="0" smtClean="0"/>
              <a:t>Assessment</a:t>
            </a:r>
          </a:p>
        </p:txBody>
      </p:sp>
      <p:pic>
        <p:nvPicPr>
          <p:cNvPr id="4" name="Picture 2" descr="https://lh6.googleusercontent.com/S5LH8b60dETXcTl59waOwBdKLsPDcZj0Bk8FB-r39Qd13XsY6E-YMM8Lb8eN5F1TX3Tvz-sJM63ccZ0HbqwGi3x5ncsu9WLI_BveqLDF2JAB8qb5H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767" y="2098375"/>
            <a:ext cx="4501958" cy="3936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4971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Activity: Activity Profile</a:t>
            </a:r>
            <a:endParaRPr lang="es-MX" dirty="0"/>
          </a:p>
        </p:txBody>
      </p:sp>
      <p:sp>
        <p:nvSpPr>
          <p:cNvPr id="4" name="2 Marcador de contenido"/>
          <p:cNvSpPr>
            <a:spLocks noGrp="1"/>
          </p:cNvSpPr>
          <p:nvPr>
            <p:ph idx="1"/>
          </p:nvPr>
        </p:nvSpPr>
        <p:spPr>
          <a:xfrm>
            <a:off x="251520" y="5949280"/>
            <a:ext cx="8568952" cy="360040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s-MX" sz="1800" b="1" dirty="0">
                <a:solidFill>
                  <a:schemeClr val="tx1"/>
                </a:solidFill>
              </a:rPr>
              <a:t>E-</a:t>
            </a:r>
            <a:r>
              <a:rPr lang="es-MX" sz="1800" b="1" dirty="0" err="1">
                <a:solidFill>
                  <a:schemeClr val="tx1"/>
                </a:solidFill>
              </a:rPr>
              <a:t>tivity</a:t>
            </a:r>
            <a:r>
              <a:rPr lang="es-MX" sz="1800" b="1" dirty="0">
                <a:solidFill>
                  <a:schemeClr val="tx1"/>
                </a:solidFill>
              </a:rPr>
              <a:t> </a:t>
            </a:r>
            <a:r>
              <a:rPr lang="es-MX" sz="1800" b="1" dirty="0" err="1">
                <a:solidFill>
                  <a:schemeClr val="tx1"/>
                </a:solidFill>
              </a:rPr>
              <a:t>Rubric</a:t>
            </a:r>
            <a:r>
              <a:rPr lang="es-MX" sz="1800" dirty="0" smtClean="0"/>
              <a:t>: </a:t>
            </a:r>
            <a:r>
              <a:rPr lang="es-MX" sz="1800" dirty="0">
                <a:hlinkClick r:id="rId2"/>
              </a:rPr>
              <a:t>http://</a:t>
            </a:r>
            <a:r>
              <a:rPr lang="es-MX" sz="1800" dirty="0" smtClean="0">
                <a:hlinkClick r:id="rId2"/>
              </a:rPr>
              <a:t>tinyurl.com/SPEED-e6</a:t>
            </a:r>
            <a:r>
              <a:rPr lang="es-MX" sz="1800" dirty="0" smtClean="0"/>
              <a:t> </a:t>
            </a:r>
            <a:endParaRPr lang="es-MX" sz="1800" dirty="0"/>
          </a:p>
        </p:txBody>
      </p:sp>
      <p:sp>
        <p:nvSpPr>
          <p:cNvPr id="5" name="4 Rectángulo"/>
          <p:cNvSpPr/>
          <p:nvPr/>
        </p:nvSpPr>
        <p:spPr>
          <a:xfrm>
            <a:off x="438873" y="1052736"/>
            <a:ext cx="62851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Purpose</a:t>
            </a:r>
            <a:r>
              <a:rPr lang="en-US" dirty="0" smtClean="0"/>
              <a:t>: </a:t>
            </a:r>
            <a:r>
              <a:rPr lang="en-US" dirty="0"/>
              <a:t>To consider the balance of activity types that will be included in your module/course.</a:t>
            </a:r>
            <a:endParaRPr lang="en-GB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569129" y="5672281"/>
            <a:ext cx="193373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Activity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kumimoji="0" lang="es-MX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Profile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 Flash </a:t>
            </a:r>
            <a:r>
              <a:rPr kumimoji="0" lang="es-MX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Widget</a:t>
            </a:r>
            <a:endParaRPr kumimoji="0" lang="es-MX" sz="3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6146" name="Picture 2" descr="https://lh6.googleusercontent.com/S5LH8b60dETXcTl59waOwBdKLsPDcZj0Bk8FB-r39Qd13XsY6E-YMM8Lb8eN5F1TX3Tvz-sJM63ccZ0HbqwGi3x5ncsu9WLI_BveqLDF2JAB8qb5H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2290" y="1735933"/>
            <a:ext cx="4501958" cy="3936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ctivity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7572" y="-17429"/>
            <a:ext cx="1766428" cy="1659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291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96888" y="177800"/>
            <a:ext cx="8418512" cy="1117600"/>
          </a:xfrm>
          <a:ln/>
        </p:spPr>
        <p:txBody>
          <a:bodyPr/>
          <a:lstStyle/>
          <a:p>
            <a:r>
              <a:rPr lang="en-US" dirty="0"/>
              <a:t>Co-evolution of tools and practice</a:t>
            </a:r>
          </a:p>
        </p:txBody>
      </p:sp>
      <p:sp>
        <p:nvSpPr>
          <p:cNvPr id="19459" name="Rectangle 3"/>
          <p:cNvSpPr>
            <a:spLocks/>
          </p:cNvSpPr>
          <p:nvPr/>
        </p:nvSpPr>
        <p:spPr bwMode="auto">
          <a:xfrm>
            <a:off x="3578225" y="3860019"/>
            <a:ext cx="1066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rgbClr val="660066"/>
                </a:solidFill>
                <a:latin typeface="Rockwell" charset="0"/>
                <a:ea typeface="ＭＳ Ｐゴシック" charset="0"/>
                <a:cs typeface="Rockwell" charset="0"/>
                <a:sym typeface="Rockwell" charset="0"/>
              </a:rPr>
              <a:t>Evolving</a:t>
            </a:r>
            <a:r>
              <a:rPr lang="en-US" sz="1800" dirty="0">
                <a:solidFill>
                  <a:schemeClr val="tx1"/>
                </a:solidFill>
                <a:latin typeface="Rockwell" charset="0"/>
                <a:ea typeface="ＭＳ Ｐゴシック" charset="0"/>
                <a:cs typeface="Rockwell" charset="0"/>
                <a:sym typeface="Rockwell" charset="0"/>
              </a:rPr>
              <a:t> </a:t>
            </a:r>
            <a:endParaRPr lang="en-US" sz="1800" dirty="0">
              <a:solidFill>
                <a:schemeClr val="tx1"/>
              </a:solidFill>
              <a:latin typeface="Rockwell" charset="0"/>
              <a:ea typeface="ＭＳ Ｐゴシック" charset="0"/>
              <a:cs typeface="Times" charset="0"/>
              <a:sym typeface="Rockwell" charset="0"/>
            </a:endParaRPr>
          </a:p>
          <a:p>
            <a:pPr algn="l"/>
            <a:r>
              <a:rPr lang="en-US" sz="1800" dirty="0">
                <a:solidFill>
                  <a:srgbClr val="660066"/>
                </a:solidFill>
                <a:latin typeface="Rockwell" charset="0"/>
                <a:ea typeface="ＭＳ Ｐゴシック" charset="0"/>
                <a:cs typeface="Rockwell" charset="0"/>
                <a:sym typeface="Rockwell" charset="0"/>
              </a:rPr>
              <a:t>practices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22263" y="1533455"/>
            <a:ext cx="4476750" cy="5053930"/>
            <a:chOff x="322263" y="1533455"/>
            <a:chExt cx="4476750" cy="5053930"/>
          </a:xfrm>
        </p:grpSpPr>
        <p:grpSp>
          <p:nvGrpSpPr>
            <p:cNvPr id="5" name="Group 19"/>
            <p:cNvGrpSpPr>
              <a:grpSpLocks/>
            </p:cNvGrpSpPr>
            <p:nvPr/>
          </p:nvGrpSpPr>
          <p:grpSpPr bwMode="auto">
            <a:xfrm>
              <a:off x="322263" y="1533455"/>
              <a:ext cx="4476750" cy="4746625"/>
              <a:chOff x="0" y="0"/>
              <a:chExt cx="2820" cy="2989"/>
            </a:xfrm>
          </p:grpSpPr>
          <p:sp>
            <p:nvSpPr>
              <p:cNvPr id="19468" name="Oval 12"/>
              <p:cNvSpPr>
                <a:spLocks/>
              </p:cNvSpPr>
              <p:nvPr/>
            </p:nvSpPr>
            <p:spPr bwMode="auto">
              <a:xfrm>
                <a:off x="110" y="349"/>
                <a:ext cx="2710" cy="2640"/>
              </a:xfrm>
              <a:prstGeom prst="ellipse">
                <a:avLst/>
              </a:prstGeom>
              <a:noFill/>
              <a:ln w="9525" cap="flat">
                <a:solidFill>
                  <a:srgbClr val="00009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38100" dist="23000" dir="5400000" algn="ctr" rotWithShape="0">
                  <a:srgbClr val="000000">
                    <a:alpha val="34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9469" name="Rectangle 13"/>
              <p:cNvSpPr>
                <a:spLocks/>
              </p:cNvSpPr>
              <p:nvPr/>
            </p:nvSpPr>
            <p:spPr bwMode="auto">
              <a:xfrm>
                <a:off x="0" y="0"/>
                <a:ext cx="1305" cy="4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rnd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38100" tIns="38100" rIns="38100" bIns="38100"/>
              <a:lstStyle/>
              <a:p>
                <a:pPr algn="l"/>
                <a:r>
                  <a:rPr lang="en-US" sz="2000" dirty="0">
                    <a:solidFill>
                      <a:schemeClr val="tx1"/>
                    </a:solidFill>
                    <a:latin typeface="Rockwell" charset="0"/>
                    <a:ea typeface="ＭＳ Ｐゴシック" charset="0"/>
                    <a:cs typeface="Rockwell" charset="0"/>
                    <a:sym typeface="Rockwell" charset="0"/>
                  </a:rPr>
                  <a:t>Characteristics of tools</a:t>
                </a:r>
              </a:p>
            </p:txBody>
          </p:sp>
          <p:grpSp>
            <p:nvGrpSpPr>
              <p:cNvPr id="6" name="Group 18"/>
              <p:cNvGrpSpPr>
                <a:grpSpLocks/>
              </p:cNvGrpSpPr>
              <p:nvPr/>
            </p:nvGrpSpPr>
            <p:grpSpPr bwMode="auto">
              <a:xfrm>
                <a:off x="212" y="805"/>
                <a:ext cx="1551" cy="1780"/>
                <a:chOff x="0" y="0"/>
                <a:chExt cx="1550" cy="1780"/>
              </a:xfrm>
            </p:grpSpPr>
            <p:sp>
              <p:nvSpPr>
                <p:cNvPr id="19470" name="Rectangle 14"/>
                <p:cNvSpPr>
                  <a:spLocks/>
                </p:cNvSpPr>
                <p:nvPr/>
              </p:nvSpPr>
              <p:spPr bwMode="auto">
                <a:xfrm>
                  <a:off x="562" y="0"/>
                  <a:ext cx="793" cy="2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rnd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wrap="none" lIns="38100" tIns="38100" rIns="38100" bIns="38100">
                  <a:spAutoFit/>
                </a:bodyPr>
                <a:lstStyle/>
                <a:p>
                  <a:pPr algn="l"/>
                  <a:r>
                    <a:rPr lang="en-US" sz="2000">
                      <a:solidFill>
                        <a:srgbClr val="FF0000"/>
                      </a:solidFill>
                      <a:latin typeface="Rockwell" charset="0"/>
                      <a:ea typeface="ＭＳ Ｐゴシック" charset="0"/>
                      <a:cs typeface="Rockwell" charset="0"/>
                      <a:sym typeface="Rockwell" charset="0"/>
                    </a:rPr>
                    <a:t>Reflection</a:t>
                  </a:r>
                </a:p>
              </p:txBody>
            </p:sp>
            <p:sp>
              <p:nvSpPr>
                <p:cNvPr id="19471" name="Rectangle 15"/>
                <p:cNvSpPr>
                  <a:spLocks/>
                </p:cNvSpPr>
                <p:nvPr/>
              </p:nvSpPr>
              <p:spPr bwMode="auto">
                <a:xfrm>
                  <a:off x="0" y="532"/>
                  <a:ext cx="724" cy="2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rnd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wrap="none" lIns="38100" tIns="38100" rIns="38100" bIns="38100">
                  <a:spAutoFit/>
                </a:bodyPr>
                <a:lstStyle/>
                <a:p>
                  <a:pPr algn="l"/>
                  <a:r>
                    <a:rPr lang="en-US" sz="2000">
                      <a:solidFill>
                        <a:srgbClr val="FF0000"/>
                      </a:solidFill>
                      <a:latin typeface="Rockwell" charset="0"/>
                      <a:ea typeface="ＭＳ Ｐゴシック" charset="0"/>
                      <a:cs typeface="Rockwell" charset="0"/>
                      <a:sym typeface="Rockwell" charset="0"/>
                    </a:rPr>
                    <a:t>Dialogue</a:t>
                  </a:r>
                </a:p>
              </p:txBody>
            </p:sp>
            <p:sp>
              <p:nvSpPr>
                <p:cNvPr id="19472" name="Rectangle 16"/>
                <p:cNvSpPr>
                  <a:spLocks/>
                </p:cNvSpPr>
                <p:nvPr/>
              </p:nvSpPr>
              <p:spPr bwMode="auto">
                <a:xfrm>
                  <a:off x="304" y="984"/>
                  <a:ext cx="977" cy="2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rnd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wrap="none" lIns="38100" tIns="38100" rIns="38100" bIns="38100">
                  <a:spAutoFit/>
                </a:bodyPr>
                <a:lstStyle/>
                <a:p>
                  <a:pPr algn="l"/>
                  <a:r>
                    <a:rPr lang="en-US" sz="2000">
                      <a:solidFill>
                        <a:srgbClr val="FF0000"/>
                      </a:solidFill>
                      <a:latin typeface="Rockwell" charset="0"/>
                      <a:ea typeface="ＭＳ Ｐゴシック" charset="0"/>
                      <a:cs typeface="Rockwell" charset="0"/>
                      <a:sym typeface="Rockwell" charset="0"/>
                    </a:rPr>
                    <a:t>Aggregation</a:t>
                  </a:r>
                </a:p>
              </p:txBody>
            </p:sp>
            <p:sp>
              <p:nvSpPr>
                <p:cNvPr id="19473" name="Rectangle 17"/>
                <p:cNvSpPr>
                  <a:spLocks/>
                </p:cNvSpPr>
                <p:nvPr/>
              </p:nvSpPr>
              <p:spPr bwMode="auto">
                <a:xfrm>
                  <a:off x="618" y="1540"/>
                  <a:ext cx="932" cy="2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rnd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wrap="none" lIns="38100" tIns="38100" rIns="38100" bIns="38100">
                  <a:spAutoFit/>
                </a:bodyPr>
                <a:lstStyle/>
                <a:p>
                  <a:pPr algn="l"/>
                  <a:r>
                    <a:rPr lang="en-US" sz="2000">
                      <a:solidFill>
                        <a:srgbClr val="FF0000"/>
                      </a:solidFill>
                      <a:latin typeface="Rockwell" charset="0"/>
                      <a:ea typeface="ＭＳ Ｐゴシック" charset="0"/>
                      <a:cs typeface="Rockwell" charset="0"/>
                      <a:sym typeface="Rockwell" charset="0"/>
                    </a:rPr>
                    <a:t>Interactivity</a:t>
                  </a:r>
                </a:p>
              </p:txBody>
            </p:sp>
          </p:grpSp>
        </p:grpSp>
        <p:pic>
          <p:nvPicPr>
            <p:cNvPr id="2" name="Picture 1" descr="tools_32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802" y="5742620"/>
              <a:ext cx="844765" cy="844765"/>
            </a:xfrm>
            <a:prstGeom prst="rect">
              <a:avLst/>
            </a:prstGeom>
          </p:spPr>
        </p:pic>
      </p:grpSp>
      <p:grpSp>
        <p:nvGrpSpPr>
          <p:cNvPr id="7" name="Group 4"/>
          <p:cNvGrpSpPr/>
          <p:nvPr/>
        </p:nvGrpSpPr>
        <p:grpSpPr>
          <a:xfrm>
            <a:off x="3429000" y="1555680"/>
            <a:ext cx="5499100" cy="5074556"/>
            <a:chOff x="3429000" y="1555680"/>
            <a:chExt cx="5499100" cy="5074556"/>
          </a:xfrm>
        </p:grpSpPr>
        <p:grpSp>
          <p:nvGrpSpPr>
            <p:cNvPr id="8" name="Group 11"/>
            <p:cNvGrpSpPr>
              <a:grpSpLocks/>
            </p:cNvGrpSpPr>
            <p:nvPr/>
          </p:nvGrpSpPr>
          <p:grpSpPr bwMode="auto">
            <a:xfrm>
              <a:off x="3429000" y="1555680"/>
              <a:ext cx="5499100" cy="4724400"/>
              <a:chOff x="0" y="0"/>
              <a:chExt cx="3464" cy="2976"/>
            </a:xfrm>
          </p:grpSpPr>
          <p:sp>
            <p:nvSpPr>
              <p:cNvPr id="19460" name="Oval 4"/>
              <p:cNvSpPr>
                <a:spLocks/>
              </p:cNvSpPr>
              <p:nvPr/>
            </p:nvSpPr>
            <p:spPr bwMode="auto">
              <a:xfrm>
                <a:off x="0" y="336"/>
                <a:ext cx="2592" cy="2640"/>
              </a:xfrm>
              <a:prstGeom prst="ellipse">
                <a:avLst/>
              </a:prstGeom>
              <a:noFill/>
              <a:ln w="9525" cap="flat">
                <a:solidFill>
                  <a:srgbClr val="00009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38100" dist="23000" dir="5400000" algn="ctr" rotWithShape="0">
                  <a:srgbClr val="000000">
                    <a:alpha val="34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9461" name="Rectangle 5"/>
              <p:cNvSpPr>
                <a:spLocks/>
              </p:cNvSpPr>
              <p:nvPr/>
            </p:nvSpPr>
            <p:spPr bwMode="auto">
              <a:xfrm>
                <a:off x="2160" y="0"/>
                <a:ext cx="1304" cy="4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rnd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38100" tIns="38100" rIns="38100" bIns="38100"/>
              <a:lstStyle/>
              <a:p>
                <a:pPr algn="l"/>
                <a:r>
                  <a:rPr lang="en-US" sz="2000" dirty="0">
                    <a:solidFill>
                      <a:schemeClr val="tx1"/>
                    </a:solidFill>
                    <a:latin typeface="Rockwell" charset="0"/>
                    <a:ea typeface="ＭＳ Ｐゴシック" charset="0"/>
                    <a:cs typeface="Rockwell" charset="0"/>
                    <a:sym typeface="Rockwell" charset="0"/>
                  </a:rPr>
                  <a:t>Characteristics of people</a:t>
                </a:r>
              </a:p>
            </p:txBody>
          </p:sp>
          <p:grpSp>
            <p:nvGrpSpPr>
              <p:cNvPr id="9" name="Group 10"/>
              <p:cNvGrpSpPr>
                <a:grpSpLocks/>
              </p:cNvGrpSpPr>
              <p:nvPr/>
            </p:nvGrpSpPr>
            <p:grpSpPr bwMode="auto">
              <a:xfrm>
                <a:off x="864" y="791"/>
                <a:ext cx="1201" cy="1780"/>
                <a:chOff x="0" y="0"/>
                <a:chExt cx="1201" cy="1780"/>
              </a:xfrm>
            </p:grpSpPr>
            <p:sp>
              <p:nvSpPr>
                <p:cNvPr id="19462" name="Rectangle 6"/>
                <p:cNvSpPr>
                  <a:spLocks/>
                </p:cNvSpPr>
                <p:nvPr/>
              </p:nvSpPr>
              <p:spPr bwMode="auto">
                <a:xfrm>
                  <a:off x="0" y="0"/>
                  <a:ext cx="931" cy="2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rnd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wrap="none" lIns="38100" tIns="38100" rIns="38100" bIns="38100">
                  <a:spAutoFit/>
                </a:bodyPr>
                <a:lstStyle/>
                <a:p>
                  <a:pPr algn="l"/>
                  <a:r>
                    <a:rPr lang="en-US" sz="2000">
                      <a:solidFill>
                        <a:srgbClr val="000090"/>
                      </a:solidFill>
                      <a:latin typeface="Rockwell" charset="0"/>
                      <a:ea typeface="ＭＳ Ｐゴシック" charset="0"/>
                      <a:cs typeface="Rockwell" charset="0"/>
                      <a:sym typeface="Rockwell" charset="0"/>
                    </a:rPr>
                    <a:t>Preferences</a:t>
                  </a:r>
                </a:p>
              </p:txBody>
            </p:sp>
            <p:sp>
              <p:nvSpPr>
                <p:cNvPr id="19463" name="Rectangle 7"/>
                <p:cNvSpPr>
                  <a:spLocks/>
                </p:cNvSpPr>
                <p:nvPr/>
              </p:nvSpPr>
              <p:spPr bwMode="auto">
                <a:xfrm>
                  <a:off x="207" y="1036"/>
                  <a:ext cx="446" cy="2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rnd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wrap="none" lIns="38100" tIns="38100" rIns="38100" bIns="38100">
                  <a:spAutoFit/>
                </a:bodyPr>
                <a:lstStyle/>
                <a:p>
                  <a:pPr algn="l"/>
                  <a:r>
                    <a:rPr lang="en-US" sz="2000">
                      <a:solidFill>
                        <a:srgbClr val="000090"/>
                      </a:solidFill>
                      <a:latin typeface="Rockwell" charset="0"/>
                      <a:ea typeface="ＭＳ Ｐゴシック" charset="0"/>
                      <a:cs typeface="Rockwell" charset="0"/>
                      <a:sym typeface="Rockwell" charset="0"/>
                    </a:rPr>
                    <a:t>Skills</a:t>
                  </a:r>
                </a:p>
              </p:txBody>
            </p:sp>
            <p:sp>
              <p:nvSpPr>
                <p:cNvPr id="19464" name="Rectangle 8"/>
                <p:cNvSpPr>
                  <a:spLocks/>
                </p:cNvSpPr>
                <p:nvPr/>
              </p:nvSpPr>
              <p:spPr bwMode="auto">
                <a:xfrm>
                  <a:off x="518" y="532"/>
                  <a:ext cx="683" cy="2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rnd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wrap="none" lIns="38100" tIns="38100" rIns="38100" bIns="38100">
                  <a:spAutoFit/>
                </a:bodyPr>
                <a:lstStyle/>
                <a:p>
                  <a:pPr algn="l"/>
                  <a:r>
                    <a:rPr lang="en-US" sz="2000">
                      <a:solidFill>
                        <a:srgbClr val="000090"/>
                      </a:solidFill>
                      <a:latin typeface="Rockwell" charset="0"/>
                      <a:ea typeface="ＭＳ Ｐゴシック" charset="0"/>
                      <a:cs typeface="Rockwell" charset="0"/>
                      <a:sym typeface="Rockwell" charset="0"/>
                    </a:rPr>
                    <a:t>Interests</a:t>
                  </a:r>
                </a:p>
              </p:txBody>
            </p:sp>
            <p:sp>
              <p:nvSpPr>
                <p:cNvPr id="19465" name="Rectangle 9"/>
                <p:cNvSpPr>
                  <a:spLocks/>
                </p:cNvSpPr>
                <p:nvPr/>
              </p:nvSpPr>
              <p:spPr bwMode="auto">
                <a:xfrm>
                  <a:off x="412" y="1540"/>
                  <a:ext cx="636" cy="2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rnd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wrap="none" lIns="38100" tIns="38100" rIns="38100" bIns="38100">
                  <a:spAutoFit/>
                </a:bodyPr>
                <a:lstStyle/>
                <a:p>
                  <a:pPr algn="l"/>
                  <a:r>
                    <a:rPr lang="en-US" sz="2000">
                      <a:solidFill>
                        <a:srgbClr val="000090"/>
                      </a:solidFill>
                      <a:latin typeface="Rockwell" charset="0"/>
                      <a:ea typeface="ＭＳ Ｐゴシック" charset="0"/>
                      <a:cs typeface="Rockwell" charset="0"/>
                      <a:sym typeface="Rockwell" charset="0"/>
                    </a:rPr>
                    <a:t>Context</a:t>
                  </a:r>
                </a:p>
              </p:txBody>
            </p:sp>
          </p:grpSp>
        </p:grpSp>
        <p:pic>
          <p:nvPicPr>
            <p:cNvPr id="3" name="Picture 2" descr="people_world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3682" y="5742620"/>
              <a:ext cx="842387" cy="8876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57946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1"/>
          <p:cNvGrpSpPr/>
          <p:nvPr/>
        </p:nvGrpSpPr>
        <p:grpSpPr>
          <a:xfrm>
            <a:off x="2539714" y="1978019"/>
            <a:ext cx="4267547" cy="3393864"/>
            <a:chOff x="2539714" y="1978019"/>
            <a:chExt cx="4267547" cy="3393864"/>
          </a:xfrm>
        </p:grpSpPr>
        <p:sp>
          <p:nvSpPr>
            <p:cNvPr id="3" name="Oval 2"/>
            <p:cNvSpPr/>
            <p:nvPr/>
          </p:nvSpPr>
          <p:spPr>
            <a:xfrm>
              <a:off x="2539714" y="1978019"/>
              <a:ext cx="4267547" cy="339386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851204" y="2352806"/>
              <a:ext cx="1936723" cy="523220"/>
            </a:xfrm>
            <a:prstGeom prst="rect">
              <a:avLst/>
            </a:prstGeom>
            <a:noFill/>
            <a:ln>
              <a:solidFill>
                <a:srgbClr val="0000FF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000090"/>
                  </a:solidFill>
                </a:rPr>
                <a:t>Affordances</a:t>
              </a:r>
              <a:endParaRPr lang="en-US" sz="2800" dirty="0">
                <a:solidFill>
                  <a:srgbClr val="000090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075334" y="3147642"/>
              <a:ext cx="1551739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 dirty="0" smtClean="0"/>
                <a:t>Reflection</a:t>
              </a:r>
              <a:endParaRPr lang="en-US" sz="2600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075334" y="3924682"/>
              <a:ext cx="1376398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 dirty="0" smtClean="0"/>
                <a:t>Dialogue</a:t>
              </a:r>
              <a:endParaRPr lang="en-US" sz="26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726587" y="3147642"/>
              <a:ext cx="2014757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 dirty="0" smtClean="0"/>
                <a:t>Collaboration</a:t>
              </a:r>
              <a:endParaRPr lang="en-US" sz="26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726587" y="3924682"/>
              <a:ext cx="1675146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 dirty="0" smtClean="0"/>
                <a:t>Interaction</a:t>
              </a:r>
              <a:endParaRPr lang="en-US" sz="26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096436" y="4702335"/>
              <a:ext cx="1146468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 dirty="0" smtClean="0"/>
                <a:t>Inquiry</a:t>
              </a:r>
              <a:endParaRPr lang="en-US" sz="2600" dirty="0"/>
            </a:p>
          </p:txBody>
        </p:sp>
      </p:grpSp>
      <p:grpSp>
        <p:nvGrpSpPr>
          <p:cNvPr id="13" name="Group 28"/>
          <p:cNvGrpSpPr/>
          <p:nvPr/>
        </p:nvGrpSpPr>
        <p:grpSpPr>
          <a:xfrm>
            <a:off x="520433" y="353961"/>
            <a:ext cx="2658991" cy="1998845"/>
            <a:chOff x="520433" y="353961"/>
            <a:chExt cx="2658991" cy="1998845"/>
          </a:xfrm>
        </p:grpSpPr>
        <p:grpSp>
          <p:nvGrpSpPr>
            <p:cNvPr id="14" name="Group 12"/>
            <p:cNvGrpSpPr/>
            <p:nvPr/>
          </p:nvGrpSpPr>
          <p:grpSpPr>
            <a:xfrm>
              <a:off x="520433" y="353961"/>
              <a:ext cx="2658991" cy="1998845"/>
              <a:chOff x="520433" y="353961"/>
              <a:chExt cx="2658991" cy="1998845"/>
            </a:xfrm>
          </p:grpSpPr>
          <p:sp>
            <p:nvSpPr>
              <p:cNvPr id="10" name="Oval 9"/>
              <p:cNvSpPr/>
              <p:nvPr/>
            </p:nvSpPr>
            <p:spPr>
              <a:xfrm>
                <a:off x="520433" y="353961"/>
                <a:ext cx="2658991" cy="1998845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1373220" y="548009"/>
                <a:ext cx="961196" cy="523220"/>
              </a:xfrm>
              <a:prstGeom prst="rect">
                <a:avLst/>
              </a:prstGeom>
              <a:noFill/>
              <a:ln>
                <a:solidFill>
                  <a:srgbClr val="0000FF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000090"/>
                    </a:solidFill>
                  </a:rPr>
                  <a:t>Tools</a:t>
                </a:r>
                <a:endParaRPr lang="en-US" sz="2800" dirty="0">
                  <a:solidFill>
                    <a:srgbClr val="000090"/>
                  </a:solidFill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957595" y="1092050"/>
                <a:ext cx="1915192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dirty="0" smtClean="0"/>
                  <a:t>Forum, wiki, blog, etc.</a:t>
                </a:r>
                <a:endParaRPr lang="en-US" sz="2600" dirty="0"/>
              </a:p>
            </p:txBody>
          </p:sp>
        </p:grpSp>
        <p:cxnSp>
          <p:nvCxnSpPr>
            <p:cNvPr id="20" name="Straight Arrow Connector 19"/>
            <p:cNvCxnSpPr>
              <a:stCxn id="10" idx="5"/>
            </p:cNvCxnSpPr>
            <p:nvPr/>
          </p:nvCxnSpPr>
          <p:spPr>
            <a:xfrm>
              <a:off x="2790024" y="2060082"/>
              <a:ext cx="389400" cy="29272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29"/>
          <p:cNvGrpSpPr/>
          <p:nvPr/>
        </p:nvGrpSpPr>
        <p:grpSpPr>
          <a:xfrm>
            <a:off x="5960428" y="353961"/>
            <a:ext cx="2658991" cy="2030456"/>
            <a:chOff x="5960428" y="353961"/>
            <a:chExt cx="2658991" cy="2030456"/>
          </a:xfrm>
        </p:grpSpPr>
        <p:grpSp>
          <p:nvGrpSpPr>
            <p:cNvPr id="22" name="Group 13"/>
            <p:cNvGrpSpPr/>
            <p:nvPr/>
          </p:nvGrpSpPr>
          <p:grpSpPr>
            <a:xfrm>
              <a:off x="5960428" y="353961"/>
              <a:ext cx="2658991" cy="1998845"/>
              <a:chOff x="520433" y="353961"/>
              <a:chExt cx="2658991" cy="1998845"/>
            </a:xfrm>
          </p:grpSpPr>
          <p:sp>
            <p:nvSpPr>
              <p:cNvPr id="15" name="Oval 14"/>
              <p:cNvSpPr/>
              <p:nvPr/>
            </p:nvSpPr>
            <p:spPr>
              <a:xfrm>
                <a:off x="520433" y="353961"/>
                <a:ext cx="2658991" cy="1998845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1373220" y="548009"/>
                <a:ext cx="975748" cy="523220"/>
              </a:xfrm>
              <a:prstGeom prst="rect">
                <a:avLst/>
              </a:prstGeom>
              <a:noFill/>
              <a:ln>
                <a:solidFill>
                  <a:srgbClr val="0000FF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000090"/>
                    </a:solidFill>
                  </a:rPr>
                  <a:t>Tasks</a:t>
                </a:r>
                <a:endParaRPr lang="en-US" sz="2800" dirty="0">
                  <a:solidFill>
                    <a:srgbClr val="000090"/>
                  </a:solidFill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957594" y="1092050"/>
                <a:ext cx="2221829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dirty="0" smtClean="0"/>
                  <a:t>Read, search,  critique, etc.</a:t>
                </a:r>
                <a:endParaRPr lang="en-US" sz="2600" dirty="0"/>
              </a:p>
            </p:txBody>
          </p:sp>
        </p:grpSp>
        <p:cxnSp>
          <p:nvCxnSpPr>
            <p:cNvPr id="21" name="Straight Arrow Connector 20"/>
            <p:cNvCxnSpPr/>
            <p:nvPr/>
          </p:nvCxnSpPr>
          <p:spPr>
            <a:xfrm flipH="1">
              <a:off x="6050594" y="2060082"/>
              <a:ext cx="346995" cy="32433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30"/>
          <p:cNvGrpSpPr/>
          <p:nvPr/>
        </p:nvGrpSpPr>
        <p:grpSpPr>
          <a:xfrm>
            <a:off x="3379091" y="5371883"/>
            <a:ext cx="2608406" cy="1161164"/>
            <a:chOff x="3379091" y="5371883"/>
            <a:chExt cx="2608406" cy="1161164"/>
          </a:xfrm>
        </p:grpSpPr>
        <p:sp>
          <p:nvSpPr>
            <p:cNvPr id="18" name="TextBox 17"/>
            <p:cNvSpPr txBox="1"/>
            <p:nvPr/>
          </p:nvSpPr>
          <p:spPr>
            <a:xfrm>
              <a:off x="3379091" y="6009827"/>
              <a:ext cx="2608406" cy="523220"/>
            </a:xfrm>
            <a:prstGeom prst="rect">
              <a:avLst/>
            </a:prstGeom>
            <a:noFill/>
            <a:ln>
              <a:solidFill>
                <a:srgbClr val="0000FF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000090"/>
                  </a:solidFill>
                </a:rPr>
                <a:t>Learning Activity</a:t>
              </a:r>
              <a:endParaRPr lang="en-US" sz="2800" dirty="0">
                <a:solidFill>
                  <a:srgbClr val="000090"/>
                </a:solidFill>
              </a:endParaRPr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>
              <a:off x="4654578" y="5371883"/>
              <a:ext cx="0" cy="52321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79785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-166659"/>
            <a:ext cx="8547100" cy="1143000"/>
          </a:xfrm>
          <a:ln/>
        </p:spPr>
        <p:txBody>
          <a:bodyPr>
            <a:normAutofit/>
          </a:bodyPr>
          <a:lstStyle/>
          <a:p>
            <a:r>
              <a:rPr lang="en-US" dirty="0"/>
              <a:t>T</a:t>
            </a:r>
            <a:r>
              <a:rPr lang="en-US" dirty="0" smtClean="0"/>
              <a:t>echnology </a:t>
            </a:r>
            <a:r>
              <a:rPr lang="en-US" dirty="0"/>
              <a:t>affordances</a:t>
            </a:r>
          </a:p>
        </p:txBody>
      </p:sp>
      <p:sp>
        <p:nvSpPr>
          <p:cNvPr id="25603" name="Rectangle 3"/>
          <p:cNvSpPr>
            <a:spLocks/>
          </p:cNvSpPr>
          <p:nvPr/>
        </p:nvSpPr>
        <p:spPr bwMode="auto">
          <a:xfrm>
            <a:off x="914400" y="800100"/>
            <a:ext cx="1405470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dirty="0">
                <a:latin typeface="Rockwell" charset="0"/>
                <a:ea typeface="ＭＳ Ｐゴシック" charset="0"/>
                <a:cs typeface="Rockwell" charset="0"/>
                <a:sym typeface="Rockwell" charset="0"/>
              </a:rPr>
              <a:t>A</a:t>
            </a:r>
            <a:r>
              <a:rPr lang="en-US" sz="1800" dirty="0" smtClean="0">
                <a:solidFill>
                  <a:schemeClr val="tx1"/>
                </a:solidFill>
                <a:latin typeface="Rockwell" charset="0"/>
                <a:ea typeface="ＭＳ Ｐゴシック" charset="0"/>
                <a:cs typeface="Rockwell" charset="0"/>
                <a:sym typeface="Rockwell" charset="0"/>
              </a:rPr>
              <a:t>ffordances</a:t>
            </a:r>
            <a:r>
              <a:rPr lang="en-US" sz="1800" dirty="0">
                <a:solidFill>
                  <a:schemeClr val="tx1"/>
                </a:solidFill>
                <a:latin typeface="Rockwell" charset="0"/>
                <a:ea typeface="ＭＳ Ｐゴシック" charset="0"/>
                <a:cs typeface="Rockwell" charset="0"/>
                <a:sym typeface="Rockwell" charset="0"/>
              </a:rPr>
              <a:t>, </a:t>
            </a:r>
            <a:endParaRPr lang="en-US" sz="1800" dirty="0">
              <a:solidFill>
                <a:schemeClr val="tx1"/>
              </a:solidFill>
              <a:latin typeface="Rockwell" charset="0"/>
              <a:ea typeface="ＭＳ Ｐゴシック" charset="0"/>
              <a:cs typeface="Times" charset="0"/>
              <a:sym typeface="Rockwell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Rockwell" charset="0"/>
                <a:ea typeface="ＭＳ Ｐゴシック" charset="0"/>
                <a:cs typeface="Rockwell" charset="0"/>
                <a:sym typeface="Rockwell" charset="0"/>
              </a:rPr>
              <a:t>promotes… </a:t>
            </a:r>
          </a:p>
        </p:txBody>
      </p:sp>
      <p:grpSp>
        <p:nvGrpSpPr>
          <p:cNvPr id="25612" name="Group 12"/>
          <p:cNvGrpSpPr>
            <a:grpSpLocks/>
          </p:cNvGrpSpPr>
          <p:nvPr/>
        </p:nvGrpSpPr>
        <p:grpSpPr bwMode="auto">
          <a:xfrm>
            <a:off x="914400" y="1763713"/>
            <a:ext cx="1535113" cy="4827587"/>
            <a:chOff x="0" y="0"/>
            <a:chExt cx="967" cy="3040"/>
          </a:xfrm>
        </p:grpSpPr>
        <p:sp>
          <p:nvSpPr>
            <p:cNvPr id="25604" name="Rectangle 4"/>
            <p:cNvSpPr>
              <a:spLocks/>
            </p:cNvSpPr>
            <p:nvPr/>
          </p:nvSpPr>
          <p:spPr bwMode="auto">
            <a:xfrm>
              <a:off x="0" y="807"/>
              <a:ext cx="768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38100" tIns="38100" rIns="38100" bIns="38100">
              <a:spAutoFit/>
            </a:bodyPr>
            <a:lstStyle/>
            <a:p>
              <a:pPr algn="l"/>
              <a:r>
                <a:rPr lang="en-US" sz="1800" dirty="0">
                  <a:solidFill>
                    <a:srgbClr val="FF0000"/>
                  </a:solidFill>
                  <a:latin typeface="Rockwell" charset="0"/>
                  <a:ea typeface="ＭＳ Ｐゴシック" charset="0"/>
                  <a:cs typeface="Rockwell" charset="0"/>
                  <a:sym typeface="Rockwell" charset="0"/>
                </a:rPr>
                <a:t>Interaction</a:t>
              </a:r>
            </a:p>
          </p:txBody>
        </p:sp>
        <p:sp>
          <p:nvSpPr>
            <p:cNvPr id="25605" name="Rectangle 5"/>
            <p:cNvSpPr>
              <a:spLocks/>
            </p:cNvSpPr>
            <p:nvPr/>
          </p:nvSpPr>
          <p:spPr bwMode="auto">
            <a:xfrm>
              <a:off x="0" y="0"/>
              <a:ext cx="967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38100" tIns="38100" rIns="38100" bIns="38100">
              <a:spAutoFit/>
            </a:bodyPr>
            <a:lstStyle/>
            <a:p>
              <a:pPr algn="l"/>
              <a:r>
                <a:rPr lang="en-US" sz="1800" dirty="0">
                  <a:solidFill>
                    <a:srgbClr val="FF0000"/>
                  </a:solidFill>
                  <a:latin typeface="Rockwell" charset="0"/>
                  <a:ea typeface="ＭＳ Ｐゴシック" charset="0"/>
                  <a:cs typeface="Rockwell" charset="0"/>
                  <a:sym typeface="Rockwell" charset="0"/>
                </a:rPr>
                <a:t>Collaboration</a:t>
              </a:r>
            </a:p>
          </p:txBody>
        </p:sp>
        <p:sp>
          <p:nvSpPr>
            <p:cNvPr id="25606" name="Rectangle 6"/>
            <p:cNvSpPr>
              <a:spLocks/>
            </p:cNvSpPr>
            <p:nvPr/>
          </p:nvSpPr>
          <p:spPr bwMode="auto">
            <a:xfrm>
              <a:off x="0" y="403"/>
              <a:ext cx="718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38100" tIns="38100" rIns="38100" bIns="38100">
              <a:spAutoFit/>
            </a:bodyPr>
            <a:lstStyle/>
            <a:p>
              <a:pPr algn="l"/>
              <a:r>
                <a:rPr lang="en-US" sz="1800" dirty="0" smtClean="0">
                  <a:solidFill>
                    <a:srgbClr val="FF0000"/>
                  </a:solidFill>
                  <a:latin typeface="Rockwell" charset="0"/>
                  <a:ea typeface="ＭＳ Ｐゴシック" charset="0"/>
                  <a:cs typeface="Rockwell" charset="0"/>
                  <a:sym typeface="Rockwell" charset="0"/>
                </a:rPr>
                <a:t>Reflection</a:t>
              </a:r>
              <a:endParaRPr lang="en-US" sz="1800" dirty="0">
                <a:solidFill>
                  <a:srgbClr val="FF0000"/>
                </a:solidFill>
                <a:latin typeface="Rockwell" charset="0"/>
                <a:ea typeface="ＭＳ Ｐゴシック" charset="0"/>
                <a:cs typeface="Rockwell" charset="0"/>
                <a:sym typeface="Rockwell" charset="0"/>
              </a:endParaRPr>
            </a:p>
          </p:txBody>
        </p:sp>
        <p:sp>
          <p:nvSpPr>
            <p:cNvPr id="25607" name="Rectangle 7"/>
            <p:cNvSpPr>
              <a:spLocks/>
            </p:cNvSpPr>
            <p:nvPr/>
          </p:nvSpPr>
          <p:spPr bwMode="auto">
            <a:xfrm>
              <a:off x="0" y="1210"/>
              <a:ext cx="657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38100" tIns="38100" rIns="38100" bIns="38100">
              <a:spAutoFit/>
            </a:bodyPr>
            <a:lstStyle/>
            <a:p>
              <a:pPr algn="l"/>
              <a:r>
                <a:rPr lang="en-US" sz="1800">
                  <a:solidFill>
                    <a:srgbClr val="FF0000"/>
                  </a:solidFill>
                  <a:latin typeface="Rockwell" charset="0"/>
                  <a:ea typeface="ＭＳ Ｐゴシック" charset="0"/>
                  <a:cs typeface="Rockwell" charset="0"/>
                  <a:sym typeface="Rockwell" charset="0"/>
                </a:rPr>
                <a:t>Dialogue</a:t>
              </a:r>
            </a:p>
          </p:txBody>
        </p:sp>
        <p:sp>
          <p:nvSpPr>
            <p:cNvPr id="25608" name="Rectangle 8"/>
            <p:cNvSpPr>
              <a:spLocks/>
            </p:cNvSpPr>
            <p:nvPr/>
          </p:nvSpPr>
          <p:spPr bwMode="auto">
            <a:xfrm>
              <a:off x="0" y="1614"/>
              <a:ext cx="704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38100" tIns="38100" rIns="38100" bIns="38100">
              <a:spAutoFit/>
            </a:bodyPr>
            <a:lstStyle/>
            <a:p>
              <a:pPr algn="l"/>
              <a:r>
                <a:rPr lang="en-US" sz="1800">
                  <a:solidFill>
                    <a:srgbClr val="FF0000"/>
                  </a:solidFill>
                  <a:latin typeface="Rockwell" charset="0"/>
                  <a:ea typeface="ＭＳ Ｐゴシック" charset="0"/>
                  <a:cs typeface="Rockwell" charset="0"/>
                  <a:sym typeface="Rockwell" charset="0"/>
                </a:rPr>
                <a:t>Creativity</a:t>
              </a:r>
            </a:p>
          </p:txBody>
        </p:sp>
        <p:sp>
          <p:nvSpPr>
            <p:cNvPr id="25609" name="Rectangle 9"/>
            <p:cNvSpPr>
              <a:spLocks/>
            </p:cNvSpPr>
            <p:nvPr/>
          </p:nvSpPr>
          <p:spPr bwMode="auto">
            <a:xfrm>
              <a:off x="0" y="2017"/>
              <a:ext cx="909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38100" tIns="38100" rIns="38100" bIns="38100">
              <a:spAutoFit/>
            </a:bodyPr>
            <a:lstStyle/>
            <a:p>
              <a:pPr algn="l"/>
              <a:r>
                <a:rPr lang="en-US" sz="1800">
                  <a:solidFill>
                    <a:srgbClr val="FF0000"/>
                  </a:solidFill>
                  <a:latin typeface="Rockwell" charset="0"/>
                  <a:ea typeface="ＭＳ Ｐゴシック" charset="0"/>
                  <a:cs typeface="Rockwell" charset="0"/>
                  <a:sym typeface="Rockwell" charset="0"/>
                </a:rPr>
                <a:t>Organisation</a:t>
              </a:r>
            </a:p>
          </p:txBody>
        </p:sp>
        <p:sp>
          <p:nvSpPr>
            <p:cNvPr id="25610" name="Rectangle 10"/>
            <p:cNvSpPr>
              <a:spLocks/>
            </p:cNvSpPr>
            <p:nvPr/>
          </p:nvSpPr>
          <p:spPr bwMode="auto">
            <a:xfrm>
              <a:off x="0" y="2421"/>
              <a:ext cx="538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38100" tIns="38100" rIns="38100" bIns="38100">
              <a:spAutoFit/>
            </a:bodyPr>
            <a:lstStyle/>
            <a:p>
              <a:pPr algn="l"/>
              <a:r>
                <a:rPr lang="en-US" sz="1800">
                  <a:solidFill>
                    <a:srgbClr val="FF0000"/>
                  </a:solidFill>
                  <a:latin typeface="Rockwell" charset="0"/>
                  <a:ea typeface="ＭＳ Ｐゴシック" charset="0"/>
                  <a:cs typeface="Rockwell" charset="0"/>
                  <a:sym typeface="Rockwell" charset="0"/>
                </a:rPr>
                <a:t>Inquiry</a:t>
              </a:r>
            </a:p>
          </p:txBody>
        </p:sp>
        <p:sp>
          <p:nvSpPr>
            <p:cNvPr id="25611" name="Rectangle 11"/>
            <p:cNvSpPr>
              <a:spLocks/>
            </p:cNvSpPr>
            <p:nvPr/>
          </p:nvSpPr>
          <p:spPr bwMode="auto">
            <a:xfrm>
              <a:off x="0" y="2824"/>
              <a:ext cx="855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38100" tIns="38100" rIns="38100" bIns="38100">
              <a:spAutoFit/>
            </a:bodyPr>
            <a:lstStyle/>
            <a:p>
              <a:pPr algn="l"/>
              <a:r>
                <a:rPr lang="en-US" sz="1800">
                  <a:solidFill>
                    <a:srgbClr val="FF0000"/>
                  </a:solidFill>
                  <a:latin typeface="Rockwell" charset="0"/>
                  <a:ea typeface="ＭＳ Ｐゴシック" charset="0"/>
                  <a:cs typeface="Rockwell" charset="0"/>
                  <a:sym typeface="Rockwell" charset="0"/>
                </a:rPr>
                <a:t>Authenticity</a:t>
              </a:r>
            </a:p>
          </p:txBody>
        </p:sp>
      </p:grpSp>
      <p:grpSp>
        <p:nvGrpSpPr>
          <p:cNvPr id="25621" name="Group 21"/>
          <p:cNvGrpSpPr>
            <a:grpSpLocks/>
          </p:cNvGrpSpPr>
          <p:nvPr/>
        </p:nvGrpSpPr>
        <p:grpSpPr bwMode="auto">
          <a:xfrm>
            <a:off x="6005513" y="1763713"/>
            <a:ext cx="2873375" cy="4827588"/>
            <a:chOff x="0" y="0"/>
            <a:chExt cx="1809" cy="3040"/>
          </a:xfrm>
        </p:grpSpPr>
        <p:sp>
          <p:nvSpPr>
            <p:cNvPr id="25613" name="Rectangle 13"/>
            <p:cNvSpPr>
              <a:spLocks/>
            </p:cNvSpPr>
            <p:nvPr/>
          </p:nvSpPr>
          <p:spPr bwMode="auto">
            <a:xfrm>
              <a:off x="0" y="807"/>
              <a:ext cx="1231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38100" tIns="38100" rIns="38100" bIns="38100">
              <a:spAutoFit/>
            </a:bodyPr>
            <a:lstStyle/>
            <a:p>
              <a:pPr algn="l"/>
              <a:r>
                <a:rPr lang="en-US" sz="1800">
                  <a:solidFill>
                    <a:srgbClr val="398772"/>
                  </a:solidFill>
                  <a:latin typeface="Rockwell" charset="0"/>
                  <a:ea typeface="ＭＳ Ｐゴシック" charset="0"/>
                  <a:cs typeface="Rockwell" charset="0"/>
                  <a:sym typeface="Rockwell" charset="0"/>
                </a:rPr>
                <a:t>Costly to produce</a:t>
              </a:r>
            </a:p>
          </p:txBody>
        </p:sp>
        <p:sp>
          <p:nvSpPr>
            <p:cNvPr id="25614" name="Rectangle 14"/>
            <p:cNvSpPr>
              <a:spLocks/>
            </p:cNvSpPr>
            <p:nvPr/>
          </p:nvSpPr>
          <p:spPr bwMode="auto">
            <a:xfrm>
              <a:off x="0" y="0"/>
              <a:ext cx="1186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38100" tIns="38100" rIns="38100" bIns="38100">
              <a:spAutoFit/>
            </a:bodyPr>
            <a:lstStyle/>
            <a:p>
              <a:pPr algn="l"/>
              <a:r>
                <a:rPr lang="en-US" sz="1800">
                  <a:solidFill>
                    <a:srgbClr val="398772"/>
                  </a:solidFill>
                  <a:latin typeface="Rockwell" charset="0"/>
                  <a:ea typeface="ＭＳ Ｐゴシック" charset="0"/>
                  <a:cs typeface="Rockwell" charset="0"/>
                  <a:sym typeface="Rockwell" charset="0"/>
                </a:rPr>
                <a:t>Time consuming </a:t>
              </a:r>
            </a:p>
            <a:p>
              <a:pPr algn="l"/>
              <a:r>
                <a:rPr lang="en-US" sz="1800">
                  <a:solidFill>
                    <a:srgbClr val="398772"/>
                  </a:solidFill>
                  <a:latin typeface="Rockwell" charset="0"/>
                  <a:ea typeface="ＭＳ Ｐゴシック" charset="0"/>
                  <a:cs typeface="Rockwell" charset="0"/>
                  <a:sym typeface="Rockwell" charset="0"/>
                </a:rPr>
                <a:t>(development)</a:t>
              </a:r>
            </a:p>
          </p:txBody>
        </p:sp>
        <p:sp>
          <p:nvSpPr>
            <p:cNvPr id="25615" name="Rectangle 15"/>
            <p:cNvSpPr>
              <a:spLocks/>
            </p:cNvSpPr>
            <p:nvPr/>
          </p:nvSpPr>
          <p:spPr bwMode="auto">
            <a:xfrm>
              <a:off x="0" y="403"/>
              <a:ext cx="1001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38100" tIns="38100" rIns="38100" bIns="38100">
              <a:spAutoFit/>
            </a:bodyPr>
            <a:lstStyle/>
            <a:p>
              <a:pPr algn="l"/>
              <a:r>
                <a:rPr lang="en-US" sz="1800">
                  <a:solidFill>
                    <a:srgbClr val="398772"/>
                  </a:solidFill>
                  <a:latin typeface="Rockwell" charset="0"/>
                  <a:ea typeface="ＭＳ Ｐゴシック" charset="0"/>
                  <a:cs typeface="Rockwell" charset="0"/>
                  <a:sym typeface="Rockwell" charset="0"/>
                </a:rPr>
                <a:t>Difficult to use</a:t>
              </a:r>
            </a:p>
          </p:txBody>
        </p:sp>
        <p:sp>
          <p:nvSpPr>
            <p:cNvPr id="25616" name="Rectangle 16"/>
            <p:cNvSpPr>
              <a:spLocks/>
            </p:cNvSpPr>
            <p:nvPr/>
          </p:nvSpPr>
          <p:spPr bwMode="auto">
            <a:xfrm>
              <a:off x="0" y="1210"/>
              <a:ext cx="1809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38100" tIns="38100" rIns="38100" bIns="38100">
              <a:spAutoFit/>
            </a:bodyPr>
            <a:lstStyle/>
            <a:p>
              <a:pPr algn="l"/>
              <a:r>
                <a:rPr lang="en-US" sz="1800">
                  <a:solidFill>
                    <a:srgbClr val="398772"/>
                  </a:solidFill>
                  <a:latin typeface="Rockwell" charset="0"/>
                  <a:ea typeface="ＭＳ Ｐゴシック" charset="0"/>
                  <a:cs typeface="Rockwell" charset="0"/>
                  <a:sym typeface="Rockwell" charset="0"/>
                </a:rPr>
                <a:t>Time consuming (support)</a:t>
              </a:r>
            </a:p>
          </p:txBody>
        </p:sp>
        <p:sp>
          <p:nvSpPr>
            <p:cNvPr id="25617" name="Rectangle 17"/>
            <p:cNvSpPr>
              <a:spLocks/>
            </p:cNvSpPr>
            <p:nvPr/>
          </p:nvSpPr>
          <p:spPr bwMode="auto">
            <a:xfrm>
              <a:off x="0" y="1614"/>
              <a:ext cx="1275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38100" tIns="38100" rIns="38100" bIns="38100">
              <a:spAutoFit/>
            </a:bodyPr>
            <a:lstStyle/>
            <a:p>
              <a:pPr algn="l"/>
              <a:r>
                <a:rPr lang="en-US" sz="1800">
                  <a:solidFill>
                    <a:srgbClr val="398772"/>
                  </a:solidFill>
                  <a:latin typeface="Rockwell" charset="0"/>
                  <a:ea typeface="ＭＳ Ｐゴシック" charset="0"/>
                  <a:cs typeface="Rockwell" charset="0"/>
                  <a:sym typeface="Rockwell" charset="0"/>
                </a:rPr>
                <a:t>Assessment issues</a:t>
              </a:r>
            </a:p>
          </p:txBody>
        </p:sp>
        <p:sp>
          <p:nvSpPr>
            <p:cNvPr id="25618" name="Rectangle 18"/>
            <p:cNvSpPr>
              <a:spLocks/>
            </p:cNvSpPr>
            <p:nvPr/>
          </p:nvSpPr>
          <p:spPr bwMode="auto">
            <a:xfrm>
              <a:off x="0" y="2017"/>
              <a:ext cx="1347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38100" tIns="38100" rIns="38100" bIns="38100">
              <a:spAutoFit/>
            </a:bodyPr>
            <a:lstStyle/>
            <a:p>
              <a:pPr algn="l"/>
              <a:r>
                <a:rPr lang="en-US" sz="1800">
                  <a:solidFill>
                    <a:srgbClr val="398772"/>
                  </a:solidFill>
                  <a:latin typeface="Rockwell" charset="0"/>
                  <a:ea typeface="ＭＳ Ｐゴシック" charset="0"/>
                  <a:cs typeface="Rockwell" charset="0"/>
                  <a:sym typeface="Rockwell" charset="0"/>
                </a:rPr>
                <a:t>Lack of interactivity</a:t>
              </a:r>
            </a:p>
          </p:txBody>
        </p:sp>
        <p:sp>
          <p:nvSpPr>
            <p:cNvPr id="25619" name="Rectangle 19"/>
            <p:cNvSpPr>
              <a:spLocks/>
            </p:cNvSpPr>
            <p:nvPr/>
          </p:nvSpPr>
          <p:spPr bwMode="auto">
            <a:xfrm>
              <a:off x="0" y="2421"/>
              <a:ext cx="1338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38100" tIns="38100" rIns="38100" bIns="38100">
              <a:spAutoFit/>
            </a:bodyPr>
            <a:lstStyle/>
            <a:p>
              <a:pPr algn="l"/>
              <a:r>
                <a:rPr lang="en-US" sz="1800">
                  <a:solidFill>
                    <a:srgbClr val="398772"/>
                  </a:solidFill>
                  <a:latin typeface="Rockwell" charset="0"/>
                  <a:ea typeface="ＭＳ Ｐゴシック" charset="0"/>
                  <a:cs typeface="Rockwell" charset="0"/>
                  <a:sym typeface="Rockwell" charset="0"/>
                </a:rPr>
                <a:t>Difficult to navigate</a:t>
              </a:r>
            </a:p>
          </p:txBody>
        </p:sp>
        <p:sp>
          <p:nvSpPr>
            <p:cNvPr id="25620" name="Rectangle 20"/>
            <p:cNvSpPr>
              <a:spLocks/>
            </p:cNvSpPr>
            <p:nvPr/>
          </p:nvSpPr>
          <p:spPr bwMode="auto">
            <a:xfrm>
              <a:off x="0" y="2824"/>
              <a:ext cx="1261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38100" tIns="38100" rIns="38100" bIns="38100">
              <a:spAutoFit/>
            </a:bodyPr>
            <a:lstStyle/>
            <a:p>
              <a:pPr algn="l"/>
              <a:r>
                <a:rPr lang="en-US" sz="1800">
                  <a:solidFill>
                    <a:srgbClr val="398772"/>
                  </a:solidFill>
                  <a:latin typeface="Rockwell" charset="0"/>
                  <a:ea typeface="ＭＳ Ｐゴシック" charset="0"/>
                  <a:cs typeface="Rockwell" charset="0"/>
                  <a:sym typeface="Rockwell" charset="0"/>
                </a:rPr>
                <a:t>New literacy skills</a:t>
              </a:r>
            </a:p>
          </p:txBody>
        </p:sp>
      </p:grpSp>
      <p:sp>
        <p:nvSpPr>
          <p:cNvPr id="25622" name="Rectangle 22"/>
          <p:cNvSpPr>
            <a:spLocks/>
          </p:cNvSpPr>
          <p:nvPr/>
        </p:nvSpPr>
        <p:spPr bwMode="auto">
          <a:xfrm>
            <a:off x="5967413" y="800100"/>
            <a:ext cx="1503078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 smtClean="0">
                <a:solidFill>
                  <a:schemeClr val="tx1"/>
                </a:solidFill>
                <a:latin typeface="Rockwell" charset="0"/>
                <a:ea typeface="ＭＳ Ｐゴシック" charset="0"/>
                <a:cs typeface="Rockwell" charset="0"/>
                <a:sym typeface="Rockwell" charset="0"/>
              </a:rPr>
              <a:t>Constraints, </a:t>
            </a:r>
            <a:endParaRPr lang="en-US" sz="1800" dirty="0">
              <a:solidFill>
                <a:schemeClr val="tx1"/>
              </a:solidFill>
              <a:latin typeface="Rockwell" charset="0"/>
              <a:ea typeface="ＭＳ Ｐゴシック" charset="0"/>
              <a:cs typeface="Times" charset="0"/>
              <a:sym typeface="Rockwell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Rockwell" charset="0"/>
                <a:ea typeface="ＭＳ Ｐゴシック" charset="0"/>
                <a:cs typeface="Rockwell" charset="0"/>
                <a:sym typeface="Rockwell" charset="0"/>
              </a:rPr>
              <a:t>think about… </a:t>
            </a:r>
          </a:p>
        </p:txBody>
      </p:sp>
      <p:grpSp>
        <p:nvGrpSpPr>
          <p:cNvPr id="25625" name="Group 25"/>
          <p:cNvGrpSpPr>
            <a:grpSpLocks/>
          </p:cNvGrpSpPr>
          <p:nvPr/>
        </p:nvGrpSpPr>
        <p:grpSpPr bwMode="auto">
          <a:xfrm>
            <a:off x="2590800" y="1350963"/>
            <a:ext cx="3276600" cy="1000125"/>
            <a:chOff x="0" y="0"/>
            <a:chExt cx="2064" cy="629"/>
          </a:xfrm>
        </p:grpSpPr>
        <p:sp>
          <p:nvSpPr>
            <p:cNvPr id="25623" name="AutoShape 23"/>
            <p:cNvSpPr>
              <a:spLocks/>
            </p:cNvSpPr>
            <p:nvPr/>
          </p:nvSpPr>
          <p:spPr bwMode="auto">
            <a:xfrm>
              <a:off x="0" y="0"/>
              <a:ext cx="2064" cy="629"/>
            </a:xfrm>
            <a:prstGeom prst="roundRect">
              <a:avLst>
                <a:gd name="adj" fmla="val 16667"/>
              </a:avLst>
            </a:prstGeom>
            <a:solidFill>
              <a:srgbClr val="000080"/>
            </a:solidFill>
            <a:ln w="9525" cap="flat">
              <a:solidFill>
                <a:srgbClr val="64303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8100" dist="23000" dir="5400000" algn="ctr" rotWithShape="0">
                <a:srgbClr val="000000">
                  <a:alpha val="34999"/>
                </a:srgbClr>
              </a:outerShdw>
            </a:effec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5624" name="Rectangle 24"/>
            <p:cNvSpPr>
              <a:spLocks/>
            </p:cNvSpPr>
            <p:nvPr/>
          </p:nvSpPr>
          <p:spPr bwMode="auto">
            <a:xfrm>
              <a:off x="32" y="206"/>
              <a:ext cx="2000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38100" bIns="38100" anchor="ctr"/>
            <a:lstStyle/>
            <a:p>
              <a:r>
                <a:rPr lang="en-US" sz="1800">
                  <a:solidFill>
                    <a:srgbClr val="FFFFFF"/>
                  </a:solidFill>
                  <a:latin typeface="Rockwell" charset="0"/>
                  <a:ea typeface="ＭＳ Ｐゴシック" charset="0"/>
                  <a:cs typeface="Rockwell" charset="0"/>
                  <a:sym typeface="Rockwell" charset="0"/>
                </a:rPr>
                <a:t>A blog for reflective practice</a:t>
              </a:r>
            </a:p>
          </p:txBody>
        </p:sp>
      </p:grpSp>
      <p:grpSp>
        <p:nvGrpSpPr>
          <p:cNvPr id="25628" name="Group 28"/>
          <p:cNvGrpSpPr>
            <a:grpSpLocks/>
          </p:cNvGrpSpPr>
          <p:nvPr/>
        </p:nvGrpSpPr>
        <p:grpSpPr bwMode="auto">
          <a:xfrm>
            <a:off x="2590800" y="2724150"/>
            <a:ext cx="3276600" cy="3611563"/>
            <a:chOff x="0" y="0"/>
            <a:chExt cx="2064" cy="2274"/>
          </a:xfrm>
        </p:grpSpPr>
        <p:sp>
          <p:nvSpPr>
            <p:cNvPr id="25626" name="AutoShape 26"/>
            <p:cNvSpPr>
              <a:spLocks/>
            </p:cNvSpPr>
            <p:nvPr/>
          </p:nvSpPr>
          <p:spPr bwMode="auto">
            <a:xfrm>
              <a:off x="0" y="0"/>
              <a:ext cx="2064" cy="2274"/>
            </a:xfrm>
            <a:prstGeom prst="roundRect">
              <a:avLst>
                <a:gd name="adj" fmla="val 16667"/>
              </a:avLst>
            </a:prstGeom>
            <a:solidFill>
              <a:srgbClr val="000080"/>
            </a:solidFill>
            <a:ln w="9525" cap="flat">
              <a:solidFill>
                <a:srgbClr val="64303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8100" dist="23000" dir="5400000" algn="ctr" rotWithShape="0">
                <a:srgbClr val="000000">
                  <a:alpha val="34999"/>
                </a:srgbClr>
              </a:outerShdw>
            </a:effec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5627" name="Rectangle 27"/>
            <p:cNvSpPr>
              <a:spLocks/>
            </p:cNvSpPr>
            <p:nvPr/>
          </p:nvSpPr>
          <p:spPr bwMode="auto">
            <a:xfrm>
              <a:off x="100" y="177"/>
              <a:ext cx="1864" cy="1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38100" bIns="38100" anchor="ctr"/>
            <a:lstStyle/>
            <a:p>
              <a:r>
                <a:rPr lang="en-US" sz="2000" dirty="0">
                  <a:solidFill>
                    <a:srgbClr val="FFFFFF"/>
                  </a:solidFill>
                  <a:latin typeface="Rockwell" charset="0"/>
                  <a:ea typeface="ＭＳ Ｐゴシック" charset="0"/>
                  <a:cs typeface="Rockwell" charset="0"/>
                  <a:sym typeface="Rockwell" charset="0"/>
                </a:rPr>
                <a:t>Affordances (Gibson)</a:t>
              </a:r>
              <a:endParaRPr lang="en-US" sz="1800" dirty="0">
                <a:solidFill>
                  <a:srgbClr val="FFFFFF"/>
                </a:solidFill>
                <a:latin typeface="Rockwell" charset="0"/>
                <a:ea typeface="ＭＳ Ｐゴシック" charset="0"/>
                <a:cs typeface="Times" charset="0"/>
                <a:sym typeface="Rockwell" charset="0"/>
              </a:endParaRPr>
            </a:p>
            <a:p>
              <a:pPr algn="l"/>
              <a:r>
                <a:rPr lang="en-US" sz="1800" dirty="0">
                  <a:solidFill>
                    <a:srgbClr val="FFFFFF"/>
                  </a:solidFill>
                  <a:latin typeface="Rockwell" charset="0"/>
                  <a:ea typeface="ＭＳ Ｐゴシック" charset="0"/>
                  <a:cs typeface="Rockwell" charset="0"/>
                  <a:sym typeface="Rockwell" charset="0"/>
                </a:rPr>
                <a:t>All "action possibilities" latent in an </a:t>
              </a:r>
              <a:r>
                <a:rPr lang="en-US" sz="1800" dirty="0" smtClean="0">
                  <a:solidFill>
                    <a:srgbClr val="FFFFFF"/>
                  </a:solidFill>
                  <a:latin typeface="Rockwell" charset="0"/>
                  <a:ea typeface="ＭＳ Ｐゴシック" charset="0"/>
                  <a:cs typeface="Rockwell" charset="0"/>
                  <a:sym typeface="Rockwell" charset="0"/>
                </a:rPr>
                <a:t>environment</a:t>
              </a:r>
              <a:r>
                <a:rPr lang="en-US" sz="1800" dirty="0">
                  <a:solidFill>
                    <a:srgbClr val="FFFFFF"/>
                  </a:solidFill>
                  <a:latin typeface="Rockwell" charset="0"/>
                  <a:ea typeface="ＭＳ Ｐゴシック" charset="0"/>
                  <a:cs typeface="Rockwell" charset="0"/>
                  <a:sym typeface="Rockwell" charset="0"/>
                </a:rPr>
                <a:t>… </a:t>
              </a:r>
              <a:endParaRPr lang="en-US" sz="1800" dirty="0">
                <a:solidFill>
                  <a:srgbClr val="FFFFFF"/>
                </a:solidFill>
                <a:latin typeface="Rockwell" charset="0"/>
                <a:ea typeface="ＭＳ Ｐゴシック" charset="0"/>
                <a:cs typeface="Times" charset="0"/>
                <a:sym typeface="Rockwell" charset="0"/>
              </a:endParaRPr>
            </a:p>
            <a:p>
              <a:pPr algn="l"/>
              <a:r>
                <a:rPr lang="en-US" sz="1800" dirty="0">
                  <a:solidFill>
                    <a:srgbClr val="FFFFFF"/>
                  </a:solidFill>
                  <a:latin typeface="Rockwell" charset="0"/>
                  <a:ea typeface="ＭＳ Ｐゴシック" charset="0"/>
                  <a:cs typeface="Rockwell" charset="0"/>
                  <a:sym typeface="Rockwell" charset="0"/>
                </a:rPr>
                <a:t>but always in relation to the actor and therefore dependent on their capabilities.</a:t>
              </a:r>
              <a:endParaRPr lang="en-US" sz="1800" dirty="0">
                <a:solidFill>
                  <a:srgbClr val="FFFFFF"/>
                </a:solidFill>
                <a:latin typeface="Rockwell" charset="0"/>
                <a:ea typeface="ＭＳ Ｐゴシック" charset="0"/>
                <a:cs typeface="Times" charset="0"/>
                <a:sym typeface="Rockwell" charset="0"/>
              </a:endParaRPr>
            </a:p>
            <a:p>
              <a:pPr algn="l"/>
              <a:r>
                <a:rPr lang="en-US" sz="1800" dirty="0">
                  <a:solidFill>
                    <a:srgbClr val="FFFFFF"/>
                  </a:solidFill>
                  <a:latin typeface="Rockwell" charset="0"/>
                  <a:ea typeface="ＭＳ Ｐゴシック" charset="0"/>
                  <a:cs typeface="Rockwell" charset="0"/>
                  <a:sym typeface="Rockwell" charset="0"/>
                </a:rPr>
                <a:t>For instance, a tall tree offers the affordances of food for a Giraffe but not a sheep.</a:t>
              </a:r>
            </a:p>
          </p:txBody>
        </p:sp>
      </p:grpSp>
      <p:grpSp>
        <p:nvGrpSpPr>
          <p:cNvPr id="25631" name="Group 31"/>
          <p:cNvGrpSpPr>
            <a:grpSpLocks/>
          </p:cNvGrpSpPr>
          <p:nvPr/>
        </p:nvGrpSpPr>
        <p:grpSpPr bwMode="auto">
          <a:xfrm>
            <a:off x="317500" y="2403475"/>
            <a:ext cx="596900" cy="3121025"/>
            <a:chOff x="0" y="0"/>
            <a:chExt cx="376" cy="1966"/>
          </a:xfrm>
        </p:grpSpPr>
        <p:pic>
          <p:nvPicPr>
            <p:cNvPr id="25629" name="Picture 2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76" cy="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25630" name="Picture 3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614"/>
              <a:ext cx="376" cy="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</p:pic>
      </p:grpSp>
      <p:grpSp>
        <p:nvGrpSpPr>
          <p:cNvPr id="25634" name="Group 34"/>
          <p:cNvGrpSpPr>
            <a:grpSpLocks/>
          </p:cNvGrpSpPr>
          <p:nvPr/>
        </p:nvGrpSpPr>
        <p:grpSpPr bwMode="auto">
          <a:xfrm>
            <a:off x="7897813" y="4413250"/>
            <a:ext cx="533400" cy="2355850"/>
            <a:chOff x="0" y="0"/>
            <a:chExt cx="336" cy="1483"/>
          </a:xfrm>
        </p:grpSpPr>
        <p:pic>
          <p:nvPicPr>
            <p:cNvPr id="25632" name="Picture 3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36" cy="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25633" name="Picture 3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155"/>
              <a:ext cx="336" cy="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9042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6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6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6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autoUpdateAnimBg="0"/>
      <p:bldP spid="25622" grpId="0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Content Placeholder 3" descr="think-pair-share.tiff"/>
          <p:cNvPicPr>
            <a:picLocks noGrp="1" noChangeAspect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876800" y="1676400"/>
            <a:ext cx="4040188" cy="2170113"/>
          </a:xfrm>
          <a:ln>
            <a:prstDash val="solid"/>
          </a:ln>
        </p:spPr>
      </p:pic>
      <p:sp>
        <p:nvSpPr>
          <p:cNvPr id="23556" name="Content Placeholder 12"/>
          <p:cNvSpPr>
            <a:spLocks noGrp="1"/>
          </p:cNvSpPr>
          <p:nvPr>
            <p:ph sz="quarter" idx="4"/>
          </p:nvPr>
        </p:nvSpPr>
        <p:spPr>
          <a:xfrm>
            <a:off x="603250" y="1676400"/>
            <a:ext cx="4041775" cy="3941763"/>
          </a:xfrm>
          <a:ln>
            <a:prstDash val="solid"/>
          </a:ln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mtClean="0">
                <a:ea typeface="ＭＳ Ｐゴシック" pitchFamily="-65" charset="-128"/>
                <a:cs typeface="ＭＳ Ｐゴシック" pitchFamily="-65" charset="-128"/>
              </a:rPr>
              <a:t>Derived from Alexander’s work</a:t>
            </a:r>
          </a:p>
          <a:p>
            <a:pPr>
              <a:spcBef>
                <a:spcPct val="0"/>
              </a:spcBef>
            </a:pPr>
            <a:r>
              <a:rPr lang="en-US" smtClean="0">
                <a:ea typeface="ＭＳ Ｐゴシック" pitchFamily="-65" charset="-128"/>
                <a:cs typeface="ＭＳ Ｐゴシック" pitchFamily="-65" charset="-128"/>
              </a:rPr>
              <a:t>“Solutions to problems”</a:t>
            </a:r>
          </a:p>
          <a:p>
            <a:pPr lvl="1"/>
            <a:r>
              <a:rPr lang="en-US" smtClean="0"/>
              <a:t>Introduction</a:t>
            </a:r>
          </a:p>
          <a:p>
            <a:pPr lvl="1"/>
            <a:r>
              <a:rPr lang="en-US" smtClean="0"/>
              <a:t>Context</a:t>
            </a:r>
          </a:p>
          <a:p>
            <a:pPr lvl="1"/>
            <a:r>
              <a:rPr lang="en-US" smtClean="0"/>
              <a:t>Problem headline</a:t>
            </a:r>
          </a:p>
          <a:p>
            <a:pPr lvl="1"/>
            <a:r>
              <a:rPr lang="en-US" smtClean="0"/>
              <a:t>Solution</a:t>
            </a:r>
          </a:p>
          <a:p>
            <a:pPr lvl="1"/>
            <a:r>
              <a:rPr lang="en-US" smtClean="0"/>
              <a:t>Picture</a:t>
            </a:r>
          </a:p>
          <a:p>
            <a:pPr lvl="1"/>
            <a:r>
              <a:rPr lang="en-US" smtClean="0"/>
              <a:t>Similar patters</a:t>
            </a:r>
          </a:p>
        </p:txBody>
      </p:sp>
      <p:pic>
        <p:nvPicPr>
          <p:cNvPr id="23557" name="Picture 4" descr="jigsaw.tif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3443288"/>
            <a:ext cx="4267200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Pedagogical Patterns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Look at the Pedagogical Patterns handouts</a:t>
            </a:r>
          </a:p>
          <a:p>
            <a:r>
              <a:rPr lang="en-US" dirty="0" smtClean="0"/>
              <a:t>Choose one or more pattern and use it to create a collaborative learning activity</a:t>
            </a:r>
          </a:p>
          <a:p>
            <a:r>
              <a:rPr lang="en-US" dirty="0" smtClean="0"/>
              <a:t>You can combine or adapt patterns if you want </a:t>
            </a:r>
            <a:endParaRPr lang="en-US" dirty="0"/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457200" y="13775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Activity: Pedagogical Patterns</a:t>
            </a:r>
            <a:endParaRPr kumimoji="0" lang="es-MX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1" name="Picture 10" descr="activit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7572" y="-17429"/>
            <a:ext cx="1766428" cy="16592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Using the JIGSAW pattern approach to look at the following repositories</a:t>
            </a:r>
          </a:p>
          <a:p>
            <a:pPr lvl="1"/>
            <a:r>
              <a:rPr lang="en-US" dirty="0" smtClean="0">
                <a:hlinkClick r:id="rId2"/>
              </a:rPr>
              <a:t>Http://learningdesigns.uow.edu.au</a:t>
            </a:r>
            <a:endParaRPr lang="en-US" dirty="0" smtClean="0"/>
          </a:p>
          <a:p>
            <a:pPr lvl="1"/>
            <a:r>
              <a:rPr lang="en-US" dirty="0" smtClean="0">
                <a:hlinkClick r:id="rId3"/>
              </a:rPr>
              <a:t>Http://enrole.uow.edu.au</a:t>
            </a:r>
            <a:endParaRPr lang="en-US" dirty="0" smtClean="0"/>
          </a:p>
          <a:p>
            <a:pPr lvl="1"/>
            <a:r>
              <a:rPr lang="en-US" dirty="0" smtClean="0">
                <a:hlinkClick r:id="rId4"/>
              </a:rPr>
              <a:t>Http://cloudworks.ac,uk</a:t>
            </a:r>
            <a:endParaRPr lang="en-US" dirty="0" smtClean="0"/>
          </a:p>
          <a:p>
            <a:pPr lvl="1"/>
            <a:r>
              <a:rPr lang="en-US" dirty="0" smtClean="0">
                <a:hlinkClick r:id="rId5"/>
              </a:rPr>
              <a:t>Http://www.globe-info.org/</a:t>
            </a:r>
            <a:endParaRPr lang="en-US" dirty="0" smtClean="0"/>
          </a:p>
          <a:p>
            <a:r>
              <a:rPr lang="en-US" dirty="0" smtClean="0"/>
              <a:t>Complete the Carpe Diem Resource Audit sheet, indicating which OER you will include and what resources you need to create</a:t>
            </a:r>
            <a:endParaRPr lang="en-US" dirty="0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457200" y="13775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Activity: Resource Audit</a:t>
            </a:r>
            <a:endParaRPr kumimoji="0" lang="es-MX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activity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7572" y="-17429"/>
            <a:ext cx="1766428" cy="16592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23"/>
          <p:cNvGrpSpPr/>
          <p:nvPr/>
        </p:nvGrpSpPr>
        <p:grpSpPr>
          <a:xfrm>
            <a:off x="8388424" y="620688"/>
            <a:ext cx="72008" cy="5832648"/>
            <a:chOff x="1979712" y="620688"/>
            <a:chExt cx="72008" cy="5832648"/>
          </a:xfrm>
        </p:grpSpPr>
        <p:sp>
          <p:nvSpPr>
            <p:cNvPr id="326" name="Oval 325"/>
            <p:cNvSpPr/>
            <p:nvPr/>
          </p:nvSpPr>
          <p:spPr>
            <a:xfrm>
              <a:off x="1979712" y="620688"/>
              <a:ext cx="72008" cy="7200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" name="Oval 326"/>
            <p:cNvSpPr/>
            <p:nvPr/>
          </p:nvSpPr>
          <p:spPr>
            <a:xfrm>
              <a:off x="1979712" y="764704"/>
              <a:ext cx="72008" cy="7200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" name="Oval 327"/>
            <p:cNvSpPr/>
            <p:nvPr/>
          </p:nvSpPr>
          <p:spPr>
            <a:xfrm>
              <a:off x="1979712" y="908720"/>
              <a:ext cx="72008" cy="7200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" name="Oval 328"/>
            <p:cNvSpPr/>
            <p:nvPr/>
          </p:nvSpPr>
          <p:spPr>
            <a:xfrm>
              <a:off x="1979712" y="1052736"/>
              <a:ext cx="72008" cy="7200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" name="Oval 329"/>
            <p:cNvSpPr/>
            <p:nvPr/>
          </p:nvSpPr>
          <p:spPr>
            <a:xfrm>
              <a:off x="1979712" y="1196752"/>
              <a:ext cx="72008" cy="7200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" name="Oval 330"/>
            <p:cNvSpPr/>
            <p:nvPr/>
          </p:nvSpPr>
          <p:spPr>
            <a:xfrm>
              <a:off x="1979712" y="1340768"/>
              <a:ext cx="72008" cy="7200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" name="Oval 331"/>
            <p:cNvSpPr/>
            <p:nvPr/>
          </p:nvSpPr>
          <p:spPr>
            <a:xfrm>
              <a:off x="1979712" y="1484784"/>
              <a:ext cx="72008" cy="7200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" name="Oval 332"/>
            <p:cNvSpPr/>
            <p:nvPr/>
          </p:nvSpPr>
          <p:spPr>
            <a:xfrm>
              <a:off x="1979712" y="1628800"/>
              <a:ext cx="72008" cy="7200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" name="Oval 333"/>
            <p:cNvSpPr/>
            <p:nvPr/>
          </p:nvSpPr>
          <p:spPr>
            <a:xfrm>
              <a:off x="1979712" y="1772816"/>
              <a:ext cx="72008" cy="7200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5" name="Oval 334"/>
            <p:cNvSpPr/>
            <p:nvPr/>
          </p:nvSpPr>
          <p:spPr>
            <a:xfrm>
              <a:off x="1979712" y="1916832"/>
              <a:ext cx="72008" cy="7200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6" name="Oval 335"/>
            <p:cNvSpPr/>
            <p:nvPr/>
          </p:nvSpPr>
          <p:spPr>
            <a:xfrm>
              <a:off x="1979712" y="2060848"/>
              <a:ext cx="72008" cy="7200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7" name="Oval 336"/>
            <p:cNvSpPr/>
            <p:nvPr/>
          </p:nvSpPr>
          <p:spPr>
            <a:xfrm>
              <a:off x="1979712" y="2204864"/>
              <a:ext cx="72008" cy="7200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8" name="Oval 337"/>
            <p:cNvSpPr/>
            <p:nvPr/>
          </p:nvSpPr>
          <p:spPr>
            <a:xfrm>
              <a:off x="1979712" y="2348880"/>
              <a:ext cx="72008" cy="7200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9" name="Oval 338"/>
            <p:cNvSpPr/>
            <p:nvPr/>
          </p:nvSpPr>
          <p:spPr>
            <a:xfrm>
              <a:off x="1979712" y="2492896"/>
              <a:ext cx="72008" cy="7200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0" name="Oval 339"/>
            <p:cNvSpPr/>
            <p:nvPr/>
          </p:nvSpPr>
          <p:spPr>
            <a:xfrm>
              <a:off x="1979712" y="2636912"/>
              <a:ext cx="72008" cy="7200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" name="Oval 340"/>
            <p:cNvSpPr/>
            <p:nvPr/>
          </p:nvSpPr>
          <p:spPr>
            <a:xfrm>
              <a:off x="1979712" y="2780928"/>
              <a:ext cx="72008" cy="7200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2" name="Oval 341"/>
            <p:cNvSpPr/>
            <p:nvPr/>
          </p:nvSpPr>
          <p:spPr>
            <a:xfrm>
              <a:off x="1979712" y="2924944"/>
              <a:ext cx="72008" cy="7200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3" name="Oval 342"/>
            <p:cNvSpPr/>
            <p:nvPr/>
          </p:nvSpPr>
          <p:spPr>
            <a:xfrm>
              <a:off x="1979712" y="3068960"/>
              <a:ext cx="72008" cy="7200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4" name="Oval 343"/>
            <p:cNvSpPr/>
            <p:nvPr/>
          </p:nvSpPr>
          <p:spPr>
            <a:xfrm>
              <a:off x="1979712" y="3212976"/>
              <a:ext cx="72008" cy="7200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5" name="Oval 344"/>
            <p:cNvSpPr/>
            <p:nvPr/>
          </p:nvSpPr>
          <p:spPr>
            <a:xfrm>
              <a:off x="1979712" y="3356992"/>
              <a:ext cx="72008" cy="7200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" name="Oval 345"/>
            <p:cNvSpPr/>
            <p:nvPr/>
          </p:nvSpPr>
          <p:spPr>
            <a:xfrm>
              <a:off x="1979712" y="3501008"/>
              <a:ext cx="72008" cy="7200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7" name="Oval 346"/>
            <p:cNvSpPr/>
            <p:nvPr/>
          </p:nvSpPr>
          <p:spPr>
            <a:xfrm>
              <a:off x="1979712" y="3645024"/>
              <a:ext cx="72008" cy="7200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" name="Oval 347"/>
            <p:cNvSpPr/>
            <p:nvPr/>
          </p:nvSpPr>
          <p:spPr>
            <a:xfrm>
              <a:off x="1979712" y="3789040"/>
              <a:ext cx="72008" cy="7200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9" name="Oval 348"/>
            <p:cNvSpPr/>
            <p:nvPr/>
          </p:nvSpPr>
          <p:spPr>
            <a:xfrm>
              <a:off x="1979712" y="3933056"/>
              <a:ext cx="72008" cy="7200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0" name="Oval 349"/>
            <p:cNvSpPr/>
            <p:nvPr/>
          </p:nvSpPr>
          <p:spPr>
            <a:xfrm>
              <a:off x="1979712" y="4077072"/>
              <a:ext cx="72008" cy="7200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1" name="Oval 350"/>
            <p:cNvSpPr/>
            <p:nvPr/>
          </p:nvSpPr>
          <p:spPr>
            <a:xfrm>
              <a:off x="1979712" y="4221088"/>
              <a:ext cx="72008" cy="7200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2" name="Oval 351"/>
            <p:cNvSpPr/>
            <p:nvPr/>
          </p:nvSpPr>
          <p:spPr>
            <a:xfrm>
              <a:off x="1979712" y="4365104"/>
              <a:ext cx="72008" cy="7200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3" name="Oval 352"/>
            <p:cNvSpPr/>
            <p:nvPr/>
          </p:nvSpPr>
          <p:spPr>
            <a:xfrm>
              <a:off x="1979712" y="4509120"/>
              <a:ext cx="72008" cy="7200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4" name="Oval 353"/>
            <p:cNvSpPr/>
            <p:nvPr/>
          </p:nvSpPr>
          <p:spPr>
            <a:xfrm>
              <a:off x="1979712" y="4653136"/>
              <a:ext cx="72008" cy="7200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5" name="Oval 354"/>
            <p:cNvSpPr/>
            <p:nvPr/>
          </p:nvSpPr>
          <p:spPr>
            <a:xfrm>
              <a:off x="1979712" y="4797152"/>
              <a:ext cx="72008" cy="7200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6" name="Oval 355"/>
            <p:cNvSpPr/>
            <p:nvPr/>
          </p:nvSpPr>
          <p:spPr>
            <a:xfrm>
              <a:off x="1979712" y="4941168"/>
              <a:ext cx="72008" cy="7200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7" name="Oval 356"/>
            <p:cNvSpPr/>
            <p:nvPr/>
          </p:nvSpPr>
          <p:spPr>
            <a:xfrm>
              <a:off x="1979712" y="5085184"/>
              <a:ext cx="72008" cy="7200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8" name="Oval 357"/>
            <p:cNvSpPr/>
            <p:nvPr/>
          </p:nvSpPr>
          <p:spPr>
            <a:xfrm>
              <a:off x="1979712" y="5229200"/>
              <a:ext cx="72008" cy="7200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9" name="Oval 358"/>
            <p:cNvSpPr/>
            <p:nvPr/>
          </p:nvSpPr>
          <p:spPr>
            <a:xfrm>
              <a:off x="1979712" y="5373216"/>
              <a:ext cx="72008" cy="7200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" name="Oval 359"/>
            <p:cNvSpPr/>
            <p:nvPr/>
          </p:nvSpPr>
          <p:spPr>
            <a:xfrm>
              <a:off x="1979712" y="5517232"/>
              <a:ext cx="72008" cy="7200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" name="Oval 360"/>
            <p:cNvSpPr/>
            <p:nvPr/>
          </p:nvSpPr>
          <p:spPr>
            <a:xfrm>
              <a:off x="1979712" y="5661248"/>
              <a:ext cx="72008" cy="7200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" name="Oval 361"/>
            <p:cNvSpPr/>
            <p:nvPr/>
          </p:nvSpPr>
          <p:spPr>
            <a:xfrm>
              <a:off x="1979712" y="5805264"/>
              <a:ext cx="72008" cy="7200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" name="Oval 362"/>
            <p:cNvSpPr/>
            <p:nvPr/>
          </p:nvSpPr>
          <p:spPr>
            <a:xfrm>
              <a:off x="1979712" y="5949280"/>
              <a:ext cx="72008" cy="7200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4" name="Oval 363"/>
            <p:cNvSpPr/>
            <p:nvPr/>
          </p:nvSpPr>
          <p:spPr>
            <a:xfrm>
              <a:off x="1979712" y="6093296"/>
              <a:ext cx="72008" cy="7200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5" name="Oval 364"/>
            <p:cNvSpPr/>
            <p:nvPr/>
          </p:nvSpPr>
          <p:spPr>
            <a:xfrm>
              <a:off x="1979712" y="6237312"/>
              <a:ext cx="72008" cy="7200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" name="Oval 365"/>
            <p:cNvSpPr/>
            <p:nvPr/>
          </p:nvSpPr>
          <p:spPr>
            <a:xfrm>
              <a:off x="1979712" y="6381328"/>
              <a:ext cx="72008" cy="7200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28"/>
          <p:cNvGrpSpPr/>
          <p:nvPr/>
        </p:nvGrpSpPr>
        <p:grpSpPr>
          <a:xfrm>
            <a:off x="3995936" y="620688"/>
            <a:ext cx="72008" cy="5832648"/>
            <a:chOff x="1979712" y="620688"/>
            <a:chExt cx="72008" cy="5832648"/>
          </a:xfrm>
        </p:grpSpPr>
        <p:sp>
          <p:nvSpPr>
            <p:cNvPr id="231" name="Oval 230"/>
            <p:cNvSpPr/>
            <p:nvPr/>
          </p:nvSpPr>
          <p:spPr>
            <a:xfrm>
              <a:off x="1979712" y="620688"/>
              <a:ext cx="72008" cy="7200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Oval 231"/>
            <p:cNvSpPr/>
            <p:nvPr/>
          </p:nvSpPr>
          <p:spPr>
            <a:xfrm>
              <a:off x="1979712" y="764704"/>
              <a:ext cx="72008" cy="7200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Oval 232"/>
            <p:cNvSpPr/>
            <p:nvPr/>
          </p:nvSpPr>
          <p:spPr>
            <a:xfrm>
              <a:off x="1979712" y="908720"/>
              <a:ext cx="72008" cy="7200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Oval 233"/>
            <p:cNvSpPr/>
            <p:nvPr/>
          </p:nvSpPr>
          <p:spPr>
            <a:xfrm>
              <a:off x="1979712" y="1052736"/>
              <a:ext cx="72008" cy="7200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Oval 234"/>
            <p:cNvSpPr/>
            <p:nvPr/>
          </p:nvSpPr>
          <p:spPr>
            <a:xfrm>
              <a:off x="1979712" y="1196752"/>
              <a:ext cx="72008" cy="7200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Oval 235"/>
            <p:cNvSpPr/>
            <p:nvPr/>
          </p:nvSpPr>
          <p:spPr>
            <a:xfrm>
              <a:off x="1979712" y="1340768"/>
              <a:ext cx="72008" cy="7200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Oval 236"/>
            <p:cNvSpPr/>
            <p:nvPr/>
          </p:nvSpPr>
          <p:spPr>
            <a:xfrm>
              <a:off x="1979712" y="1484784"/>
              <a:ext cx="72008" cy="7200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Oval 237"/>
            <p:cNvSpPr/>
            <p:nvPr/>
          </p:nvSpPr>
          <p:spPr>
            <a:xfrm>
              <a:off x="1979712" y="1628800"/>
              <a:ext cx="72008" cy="7200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Oval 238"/>
            <p:cNvSpPr/>
            <p:nvPr/>
          </p:nvSpPr>
          <p:spPr>
            <a:xfrm>
              <a:off x="1979712" y="1772816"/>
              <a:ext cx="72008" cy="7200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Oval 239"/>
            <p:cNvSpPr/>
            <p:nvPr/>
          </p:nvSpPr>
          <p:spPr>
            <a:xfrm>
              <a:off x="1979712" y="1916832"/>
              <a:ext cx="72008" cy="7200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Oval 240"/>
            <p:cNvSpPr/>
            <p:nvPr/>
          </p:nvSpPr>
          <p:spPr>
            <a:xfrm>
              <a:off x="1979712" y="2060848"/>
              <a:ext cx="72008" cy="7200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Oval 241"/>
            <p:cNvSpPr/>
            <p:nvPr/>
          </p:nvSpPr>
          <p:spPr>
            <a:xfrm>
              <a:off x="1979712" y="2204864"/>
              <a:ext cx="72008" cy="7200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Oval 242"/>
            <p:cNvSpPr/>
            <p:nvPr/>
          </p:nvSpPr>
          <p:spPr>
            <a:xfrm>
              <a:off x="1979712" y="2348880"/>
              <a:ext cx="72008" cy="7200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Oval 243"/>
            <p:cNvSpPr/>
            <p:nvPr/>
          </p:nvSpPr>
          <p:spPr>
            <a:xfrm>
              <a:off x="1979712" y="2492896"/>
              <a:ext cx="72008" cy="7200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Oval 244"/>
            <p:cNvSpPr/>
            <p:nvPr/>
          </p:nvSpPr>
          <p:spPr>
            <a:xfrm>
              <a:off x="1979712" y="2636912"/>
              <a:ext cx="72008" cy="7200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Oval 245"/>
            <p:cNvSpPr/>
            <p:nvPr/>
          </p:nvSpPr>
          <p:spPr>
            <a:xfrm>
              <a:off x="1979712" y="2780928"/>
              <a:ext cx="72008" cy="7200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Oval 246"/>
            <p:cNvSpPr/>
            <p:nvPr/>
          </p:nvSpPr>
          <p:spPr>
            <a:xfrm>
              <a:off x="1979712" y="2924944"/>
              <a:ext cx="72008" cy="7200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Oval 247"/>
            <p:cNvSpPr/>
            <p:nvPr/>
          </p:nvSpPr>
          <p:spPr>
            <a:xfrm>
              <a:off x="1979712" y="3068960"/>
              <a:ext cx="72008" cy="7200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Oval 248"/>
            <p:cNvSpPr/>
            <p:nvPr/>
          </p:nvSpPr>
          <p:spPr>
            <a:xfrm>
              <a:off x="1979712" y="3212976"/>
              <a:ext cx="72008" cy="7200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Oval 249"/>
            <p:cNvSpPr/>
            <p:nvPr/>
          </p:nvSpPr>
          <p:spPr>
            <a:xfrm>
              <a:off x="1979712" y="3356992"/>
              <a:ext cx="72008" cy="7200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Oval 250"/>
            <p:cNvSpPr/>
            <p:nvPr/>
          </p:nvSpPr>
          <p:spPr>
            <a:xfrm>
              <a:off x="1979712" y="3501008"/>
              <a:ext cx="72008" cy="7200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Oval 251"/>
            <p:cNvSpPr/>
            <p:nvPr/>
          </p:nvSpPr>
          <p:spPr>
            <a:xfrm>
              <a:off x="1979712" y="3645024"/>
              <a:ext cx="72008" cy="7200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Oval 252"/>
            <p:cNvSpPr/>
            <p:nvPr/>
          </p:nvSpPr>
          <p:spPr>
            <a:xfrm>
              <a:off x="1979712" y="3789040"/>
              <a:ext cx="72008" cy="7200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Oval 253"/>
            <p:cNvSpPr/>
            <p:nvPr/>
          </p:nvSpPr>
          <p:spPr>
            <a:xfrm>
              <a:off x="1979712" y="3933056"/>
              <a:ext cx="72008" cy="7200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Oval 254"/>
            <p:cNvSpPr/>
            <p:nvPr/>
          </p:nvSpPr>
          <p:spPr>
            <a:xfrm>
              <a:off x="1979712" y="4077072"/>
              <a:ext cx="72008" cy="7200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Oval 255"/>
            <p:cNvSpPr/>
            <p:nvPr/>
          </p:nvSpPr>
          <p:spPr>
            <a:xfrm>
              <a:off x="1979712" y="4221088"/>
              <a:ext cx="72008" cy="7200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Oval 256"/>
            <p:cNvSpPr/>
            <p:nvPr/>
          </p:nvSpPr>
          <p:spPr>
            <a:xfrm>
              <a:off x="1979712" y="4365104"/>
              <a:ext cx="72008" cy="7200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Oval 257"/>
            <p:cNvSpPr/>
            <p:nvPr/>
          </p:nvSpPr>
          <p:spPr>
            <a:xfrm>
              <a:off x="1979712" y="4509120"/>
              <a:ext cx="72008" cy="7200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Oval 258"/>
            <p:cNvSpPr/>
            <p:nvPr/>
          </p:nvSpPr>
          <p:spPr>
            <a:xfrm>
              <a:off x="1979712" y="4653136"/>
              <a:ext cx="72008" cy="7200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Oval 259"/>
            <p:cNvSpPr/>
            <p:nvPr/>
          </p:nvSpPr>
          <p:spPr>
            <a:xfrm>
              <a:off x="1979712" y="4797152"/>
              <a:ext cx="72008" cy="7200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Oval 260"/>
            <p:cNvSpPr/>
            <p:nvPr/>
          </p:nvSpPr>
          <p:spPr>
            <a:xfrm>
              <a:off x="1979712" y="4941168"/>
              <a:ext cx="72008" cy="7200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Oval 261"/>
            <p:cNvSpPr/>
            <p:nvPr/>
          </p:nvSpPr>
          <p:spPr>
            <a:xfrm>
              <a:off x="1979712" y="5085184"/>
              <a:ext cx="72008" cy="7200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Oval 262"/>
            <p:cNvSpPr/>
            <p:nvPr/>
          </p:nvSpPr>
          <p:spPr>
            <a:xfrm>
              <a:off x="1979712" y="5229200"/>
              <a:ext cx="72008" cy="7200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Oval 263"/>
            <p:cNvSpPr/>
            <p:nvPr/>
          </p:nvSpPr>
          <p:spPr>
            <a:xfrm>
              <a:off x="1979712" y="5373216"/>
              <a:ext cx="72008" cy="7200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Oval 264"/>
            <p:cNvSpPr/>
            <p:nvPr/>
          </p:nvSpPr>
          <p:spPr>
            <a:xfrm>
              <a:off x="1979712" y="5517232"/>
              <a:ext cx="72008" cy="7200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Oval 265"/>
            <p:cNvSpPr/>
            <p:nvPr/>
          </p:nvSpPr>
          <p:spPr>
            <a:xfrm>
              <a:off x="1979712" y="5661248"/>
              <a:ext cx="72008" cy="7200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Oval 266"/>
            <p:cNvSpPr/>
            <p:nvPr/>
          </p:nvSpPr>
          <p:spPr>
            <a:xfrm>
              <a:off x="1979712" y="5805264"/>
              <a:ext cx="72008" cy="7200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Oval 267"/>
            <p:cNvSpPr/>
            <p:nvPr/>
          </p:nvSpPr>
          <p:spPr>
            <a:xfrm>
              <a:off x="1979712" y="5949280"/>
              <a:ext cx="72008" cy="7200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Oval 268"/>
            <p:cNvSpPr/>
            <p:nvPr/>
          </p:nvSpPr>
          <p:spPr>
            <a:xfrm>
              <a:off x="1979712" y="6093296"/>
              <a:ext cx="72008" cy="7200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Oval 269"/>
            <p:cNvSpPr/>
            <p:nvPr/>
          </p:nvSpPr>
          <p:spPr>
            <a:xfrm>
              <a:off x="1979712" y="6237312"/>
              <a:ext cx="72008" cy="7200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Oval 270"/>
            <p:cNvSpPr/>
            <p:nvPr/>
          </p:nvSpPr>
          <p:spPr>
            <a:xfrm>
              <a:off x="1979712" y="6381328"/>
              <a:ext cx="72008" cy="7200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273"/>
          <p:cNvGrpSpPr/>
          <p:nvPr/>
        </p:nvGrpSpPr>
        <p:grpSpPr>
          <a:xfrm>
            <a:off x="6156176" y="620688"/>
            <a:ext cx="72008" cy="5832648"/>
            <a:chOff x="1979712" y="620688"/>
            <a:chExt cx="72008" cy="5832648"/>
          </a:xfrm>
        </p:grpSpPr>
        <p:sp>
          <p:nvSpPr>
            <p:cNvPr id="276" name="Oval 275"/>
            <p:cNvSpPr/>
            <p:nvPr/>
          </p:nvSpPr>
          <p:spPr>
            <a:xfrm>
              <a:off x="1979712" y="620688"/>
              <a:ext cx="72008" cy="7200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Oval 276"/>
            <p:cNvSpPr/>
            <p:nvPr/>
          </p:nvSpPr>
          <p:spPr>
            <a:xfrm>
              <a:off x="1979712" y="764704"/>
              <a:ext cx="72008" cy="7200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Oval 277"/>
            <p:cNvSpPr/>
            <p:nvPr/>
          </p:nvSpPr>
          <p:spPr>
            <a:xfrm>
              <a:off x="1979712" y="908720"/>
              <a:ext cx="72008" cy="7200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Oval 278"/>
            <p:cNvSpPr/>
            <p:nvPr/>
          </p:nvSpPr>
          <p:spPr>
            <a:xfrm>
              <a:off x="1979712" y="1052736"/>
              <a:ext cx="72008" cy="7200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Oval 279"/>
            <p:cNvSpPr/>
            <p:nvPr/>
          </p:nvSpPr>
          <p:spPr>
            <a:xfrm>
              <a:off x="1979712" y="1196752"/>
              <a:ext cx="72008" cy="7200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Oval 280"/>
            <p:cNvSpPr/>
            <p:nvPr/>
          </p:nvSpPr>
          <p:spPr>
            <a:xfrm>
              <a:off x="1979712" y="1340768"/>
              <a:ext cx="72008" cy="7200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Oval 281"/>
            <p:cNvSpPr/>
            <p:nvPr/>
          </p:nvSpPr>
          <p:spPr>
            <a:xfrm>
              <a:off x="1979712" y="1484784"/>
              <a:ext cx="72008" cy="7200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Oval 282"/>
            <p:cNvSpPr/>
            <p:nvPr/>
          </p:nvSpPr>
          <p:spPr>
            <a:xfrm>
              <a:off x="1979712" y="1628800"/>
              <a:ext cx="72008" cy="7200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Oval 283"/>
            <p:cNvSpPr/>
            <p:nvPr/>
          </p:nvSpPr>
          <p:spPr>
            <a:xfrm>
              <a:off x="1979712" y="1772816"/>
              <a:ext cx="72008" cy="7200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Oval 284"/>
            <p:cNvSpPr/>
            <p:nvPr/>
          </p:nvSpPr>
          <p:spPr>
            <a:xfrm>
              <a:off x="1979712" y="1916832"/>
              <a:ext cx="72008" cy="7200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Oval 285"/>
            <p:cNvSpPr/>
            <p:nvPr/>
          </p:nvSpPr>
          <p:spPr>
            <a:xfrm>
              <a:off x="1979712" y="2060848"/>
              <a:ext cx="72008" cy="7200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Oval 286"/>
            <p:cNvSpPr/>
            <p:nvPr/>
          </p:nvSpPr>
          <p:spPr>
            <a:xfrm>
              <a:off x="1979712" y="2204864"/>
              <a:ext cx="72008" cy="7200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Oval 287"/>
            <p:cNvSpPr/>
            <p:nvPr/>
          </p:nvSpPr>
          <p:spPr>
            <a:xfrm>
              <a:off x="1979712" y="2348880"/>
              <a:ext cx="72008" cy="7200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Oval 288"/>
            <p:cNvSpPr/>
            <p:nvPr/>
          </p:nvSpPr>
          <p:spPr>
            <a:xfrm>
              <a:off x="1979712" y="2492896"/>
              <a:ext cx="72008" cy="7200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Oval 289"/>
            <p:cNvSpPr/>
            <p:nvPr/>
          </p:nvSpPr>
          <p:spPr>
            <a:xfrm>
              <a:off x="1979712" y="2636912"/>
              <a:ext cx="72008" cy="7200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Oval 290"/>
            <p:cNvSpPr/>
            <p:nvPr/>
          </p:nvSpPr>
          <p:spPr>
            <a:xfrm>
              <a:off x="1979712" y="2780928"/>
              <a:ext cx="72008" cy="7200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Oval 291"/>
            <p:cNvSpPr/>
            <p:nvPr/>
          </p:nvSpPr>
          <p:spPr>
            <a:xfrm>
              <a:off x="1979712" y="2924944"/>
              <a:ext cx="72008" cy="7200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Oval 292"/>
            <p:cNvSpPr/>
            <p:nvPr/>
          </p:nvSpPr>
          <p:spPr>
            <a:xfrm>
              <a:off x="1979712" y="3068960"/>
              <a:ext cx="72008" cy="7200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Oval 293"/>
            <p:cNvSpPr/>
            <p:nvPr/>
          </p:nvSpPr>
          <p:spPr>
            <a:xfrm>
              <a:off x="1979712" y="3212976"/>
              <a:ext cx="72008" cy="7200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Oval 294"/>
            <p:cNvSpPr/>
            <p:nvPr/>
          </p:nvSpPr>
          <p:spPr>
            <a:xfrm>
              <a:off x="1979712" y="3356992"/>
              <a:ext cx="72008" cy="7200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Oval 295"/>
            <p:cNvSpPr/>
            <p:nvPr/>
          </p:nvSpPr>
          <p:spPr>
            <a:xfrm>
              <a:off x="1979712" y="3501008"/>
              <a:ext cx="72008" cy="7200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Oval 296"/>
            <p:cNvSpPr/>
            <p:nvPr/>
          </p:nvSpPr>
          <p:spPr>
            <a:xfrm>
              <a:off x="1979712" y="3645024"/>
              <a:ext cx="72008" cy="7200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Oval 297"/>
            <p:cNvSpPr/>
            <p:nvPr/>
          </p:nvSpPr>
          <p:spPr>
            <a:xfrm>
              <a:off x="1979712" y="3789040"/>
              <a:ext cx="72008" cy="7200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Oval 298"/>
            <p:cNvSpPr/>
            <p:nvPr/>
          </p:nvSpPr>
          <p:spPr>
            <a:xfrm>
              <a:off x="1979712" y="3933056"/>
              <a:ext cx="72008" cy="7200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Oval 299"/>
            <p:cNvSpPr/>
            <p:nvPr/>
          </p:nvSpPr>
          <p:spPr>
            <a:xfrm>
              <a:off x="1979712" y="4077072"/>
              <a:ext cx="72008" cy="7200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Oval 300"/>
            <p:cNvSpPr/>
            <p:nvPr/>
          </p:nvSpPr>
          <p:spPr>
            <a:xfrm>
              <a:off x="1979712" y="4221088"/>
              <a:ext cx="72008" cy="7200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" name="Oval 301"/>
            <p:cNvSpPr/>
            <p:nvPr/>
          </p:nvSpPr>
          <p:spPr>
            <a:xfrm>
              <a:off x="1979712" y="4365104"/>
              <a:ext cx="72008" cy="7200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" name="Oval 302"/>
            <p:cNvSpPr/>
            <p:nvPr/>
          </p:nvSpPr>
          <p:spPr>
            <a:xfrm>
              <a:off x="1979712" y="4509120"/>
              <a:ext cx="72008" cy="7200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4" name="Oval 303"/>
            <p:cNvSpPr/>
            <p:nvPr/>
          </p:nvSpPr>
          <p:spPr>
            <a:xfrm>
              <a:off x="1979712" y="4653136"/>
              <a:ext cx="72008" cy="7200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5" name="Oval 304"/>
            <p:cNvSpPr/>
            <p:nvPr/>
          </p:nvSpPr>
          <p:spPr>
            <a:xfrm>
              <a:off x="1979712" y="4797152"/>
              <a:ext cx="72008" cy="7200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Oval 305"/>
            <p:cNvSpPr/>
            <p:nvPr/>
          </p:nvSpPr>
          <p:spPr>
            <a:xfrm>
              <a:off x="1979712" y="4941168"/>
              <a:ext cx="72008" cy="7200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" name="Oval 306"/>
            <p:cNvSpPr/>
            <p:nvPr/>
          </p:nvSpPr>
          <p:spPr>
            <a:xfrm>
              <a:off x="1979712" y="5085184"/>
              <a:ext cx="72008" cy="7200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" name="Oval 307"/>
            <p:cNvSpPr/>
            <p:nvPr/>
          </p:nvSpPr>
          <p:spPr>
            <a:xfrm>
              <a:off x="1979712" y="5229200"/>
              <a:ext cx="72008" cy="7200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" name="Oval 308"/>
            <p:cNvSpPr/>
            <p:nvPr/>
          </p:nvSpPr>
          <p:spPr>
            <a:xfrm>
              <a:off x="1979712" y="5373216"/>
              <a:ext cx="72008" cy="7200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" name="Oval 309"/>
            <p:cNvSpPr/>
            <p:nvPr/>
          </p:nvSpPr>
          <p:spPr>
            <a:xfrm>
              <a:off x="1979712" y="5517232"/>
              <a:ext cx="72008" cy="7200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" name="Oval 310"/>
            <p:cNvSpPr/>
            <p:nvPr/>
          </p:nvSpPr>
          <p:spPr>
            <a:xfrm>
              <a:off x="1979712" y="5661248"/>
              <a:ext cx="72008" cy="7200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" name="Oval 311"/>
            <p:cNvSpPr/>
            <p:nvPr/>
          </p:nvSpPr>
          <p:spPr>
            <a:xfrm>
              <a:off x="1979712" y="5805264"/>
              <a:ext cx="72008" cy="7200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Oval 312"/>
            <p:cNvSpPr/>
            <p:nvPr/>
          </p:nvSpPr>
          <p:spPr>
            <a:xfrm>
              <a:off x="1979712" y="5949280"/>
              <a:ext cx="72008" cy="7200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" name="Oval 313"/>
            <p:cNvSpPr/>
            <p:nvPr/>
          </p:nvSpPr>
          <p:spPr>
            <a:xfrm>
              <a:off x="1979712" y="6093296"/>
              <a:ext cx="72008" cy="7200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" name="Oval 314"/>
            <p:cNvSpPr/>
            <p:nvPr/>
          </p:nvSpPr>
          <p:spPr>
            <a:xfrm>
              <a:off x="1979712" y="6237312"/>
              <a:ext cx="72008" cy="7200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6" name="Oval 315"/>
            <p:cNvSpPr/>
            <p:nvPr/>
          </p:nvSpPr>
          <p:spPr>
            <a:xfrm>
              <a:off x="1979712" y="6381328"/>
              <a:ext cx="72008" cy="7200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27"/>
          <p:cNvGrpSpPr/>
          <p:nvPr/>
        </p:nvGrpSpPr>
        <p:grpSpPr>
          <a:xfrm>
            <a:off x="1763688" y="620688"/>
            <a:ext cx="72008" cy="5832648"/>
            <a:chOff x="1979712" y="620688"/>
            <a:chExt cx="72008" cy="5832648"/>
          </a:xfrm>
        </p:grpSpPr>
        <p:sp>
          <p:nvSpPr>
            <p:cNvPr id="185" name="Oval 184"/>
            <p:cNvSpPr/>
            <p:nvPr/>
          </p:nvSpPr>
          <p:spPr>
            <a:xfrm>
              <a:off x="1979712" y="620688"/>
              <a:ext cx="72008" cy="7200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/>
            <p:cNvSpPr/>
            <p:nvPr/>
          </p:nvSpPr>
          <p:spPr>
            <a:xfrm>
              <a:off x="1979712" y="764704"/>
              <a:ext cx="72008" cy="7200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Oval 186"/>
            <p:cNvSpPr/>
            <p:nvPr/>
          </p:nvSpPr>
          <p:spPr>
            <a:xfrm>
              <a:off x="1979712" y="908720"/>
              <a:ext cx="72008" cy="7200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Oval 187"/>
            <p:cNvSpPr/>
            <p:nvPr/>
          </p:nvSpPr>
          <p:spPr>
            <a:xfrm>
              <a:off x="1979712" y="1052736"/>
              <a:ext cx="72008" cy="7200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Oval 188"/>
            <p:cNvSpPr/>
            <p:nvPr/>
          </p:nvSpPr>
          <p:spPr>
            <a:xfrm>
              <a:off x="1979712" y="1196752"/>
              <a:ext cx="72008" cy="7200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Oval 189"/>
            <p:cNvSpPr/>
            <p:nvPr/>
          </p:nvSpPr>
          <p:spPr>
            <a:xfrm>
              <a:off x="1979712" y="1340768"/>
              <a:ext cx="72008" cy="7200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Oval 190"/>
            <p:cNvSpPr/>
            <p:nvPr/>
          </p:nvSpPr>
          <p:spPr>
            <a:xfrm>
              <a:off x="1979712" y="1484784"/>
              <a:ext cx="72008" cy="7200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Oval 191"/>
            <p:cNvSpPr/>
            <p:nvPr/>
          </p:nvSpPr>
          <p:spPr>
            <a:xfrm>
              <a:off x="1979712" y="1628800"/>
              <a:ext cx="72008" cy="7200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Oval 192"/>
            <p:cNvSpPr/>
            <p:nvPr/>
          </p:nvSpPr>
          <p:spPr>
            <a:xfrm>
              <a:off x="1979712" y="1772816"/>
              <a:ext cx="72008" cy="7200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Oval 193"/>
            <p:cNvSpPr/>
            <p:nvPr/>
          </p:nvSpPr>
          <p:spPr>
            <a:xfrm>
              <a:off x="1979712" y="1916832"/>
              <a:ext cx="72008" cy="7200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Oval 194"/>
            <p:cNvSpPr/>
            <p:nvPr/>
          </p:nvSpPr>
          <p:spPr>
            <a:xfrm>
              <a:off x="1979712" y="2060848"/>
              <a:ext cx="72008" cy="7200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Oval 195"/>
            <p:cNvSpPr/>
            <p:nvPr/>
          </p:nvSpPr>
          <p:spPr>
            <a:xfrm>
              <a:off x="1979712" y="2204864"/>
              <a:ext cx="72008" cy="7200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Oval 196"/>
            <p:cNvSpPr/>
            <p:nvPr/>
          </p:nvSpPr>
          <p:spPr>
            <a:xfrm>
              <a:off x="1979712" y="2348880"/>
              <a:ext cx="72008" cy="7200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Oval 197"/>
            <p:cNvSpPr/>
            <p:nvPr/>
          </p:nvSpPr>
          <p:spPr>
            <a:xfrm>
              <a:off x="1979712" y="2492896"/>
              <a:ext cx="72008" cy="7200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Oval 198"/>
            <p:cNvSpPr/>
            <p:nvPr/>
          </p:nvSpPr>
          <p:spPr>
            <a:xfrm>
              <a:off x="1979712" y="2636912"/>
              <a:ext cx="72008" cy="7200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Oval 199"/>
            <p:cNvSpPr/>
            <p:nvPr/>
          </p:nvSpPr>
          <p:spPr>
            <a:xfrm>
              <a:off x="1979712" y="2780928"/>
              <a:ext cx="72008" cy="7200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Oval 200"/>
            <p:cNvSpPr/>
            <p:nvPr/>
          </p:nvSpPr>
          <p:spPr>
            <a:xfrm>
              <a:off x="1979712" y="2924944"/>
              <a:ext cx="72008" cy="7200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Oval 201"/>
            <p:cNvSpPr/>
            <p:nvPr/>
          </p:nvSpPr>
          <p:spPr>
            <a:xfrm>
              <a:off x="1979712" y="3068960"/>
              <a:ext cx="72008" cy="7200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Oval 202"/>
            <p:cNvSpPr/>
            <p:nvPr/>
          </p:nvSpPr>
          <p:spPr>
            <a:xfrm>
              <a:off x="1979712" y="3212976"/>
              <a:ext cx="72008" cy="7200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Oval 203"/>
            <p:cNvSpPr/>
            <p:nvPr/>
          </p:nvSpPr>
          <p:spPr>
            <a:xfrm>
              <a:off x="1979712" y="3356992"/>
              <a:ext cx="72008" cy="7200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Oval 204"/>
            <p:cNvSpPr/>
            <p:nvPr/>
          </p:nvSpPr>
          <p:spPr>
            <a:xfrm>
              <a:off x="1979712" y="3501008"/>
              <a:ext cx="72008" cy="7200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Oval 205"/>
            <p:cNvSpPr/>
            <p:nvPr/>
          </p:nvSpPr>
          <p:spPr>
            <a:xfrm>
              <a:off x="1979712" y="3645024"/>
              <a:ext cx="72008" cy="7200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Oval 206"/>
            <p:cNvSpPr/>
            <p:nvPr/>
          </p:nvSpPr>
          <p:spPr>
            <a:xfrm>
              <a:off x="1979712" y="3789040"/>
              <a:ext cx="72008" cy="7200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Oval 207"/>
            <p:cNvSpPr/>
            <p:nvPr/>
          </p:nvSpPr>
          <p:spPr>
            <a:xfrm>
              <a:off x="1979712" y="3933056"/>
              <a:ext cx="72008" cy="7200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Oval 208"/>
            <p:cNvSpPr/>
            <p:nvPr/>
          </p:nvSpPr>
          <p:spPr>
            <a:xfrm>
              <a:off x="1979712" y="4077072"/>
              <a:ext cx="72008" cy="7200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Oval 209"/>
            <p:cNvSpPr/>
            <p:nvPr/>
          </p:nvSpPr>
          <p:spPr>
            <a:xfrm>
              <a:off x="1979712" y="4221088"/>
              <a:ext cx="72008" cy="7200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Oval 210"/>
            <p:cNvSpPr/>
            <p:nvPr/>
          </p:nvSpPr>
          <p:spPr>
            <a:xfrm>
              <a:off x="1979712" y="4365104"/>
              <a:ext cx="72008" cy="7200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Oval 211"/>
            <p:cNvSpPr/>
            <p:nvPr/>
          </p:nvSpPr>
          <p:spPr>
            <a:xfrm>
              <a:off x="1979712" y="4509120"/>
              <a:ext cx="72008" cy="7200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Oval 212"/>
            <p:cNvSpPr/>
            <p:nvPr/>
          </p:nvSpPr>
          <p:spPr>
            <a:xfrm>
              <a:off x="1979712" y="4653136"/>
              <a:ext cx="72008" cy="7200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Oval 213"/>
            <p:cNvSpPr/>
            <p:nvPr/>
          </p:nvSpPr>
          <p:spPr>
            <a:xfrm>
              <a:off x="1979712" y="4797152"/>
              <a:ext cx="72008" cy="7200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Oval 214"/>
            <p:cNvSpPr/>
            <p:nvPr/>
          </p:nvSpPr>
          <p:spPr>
            <a:xfrm>
              <a:off x="1979712" y="4941168"/>
              <a:ext cx="72008" cy="7200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Oval 215"/>
            <p:cNvSpPr/>
            <p:nvPr/>
          </p:nvSpPr>
          <p:spPr>
            <a:xfrm>
              <a:off x="1979712" y="5085184"/>
              <a:ext cx="72008" cy="7200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Oval 216"/>
            <p:cNvSpPr/>
            <p:nvPr/>
          </p:nvSpPr>
          <p:spPr>
            <a:xfrm>
              <a:off x="1979712" y="5229200"/>
              <a:ext cx="72008" cy="7200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Oval 217"/>
            <p:cNvSpPr/>
            <p:nvPr/>
          </p:nvSpPr>
          <p:spPr>
            <a:xfrm>
              <a:off x="1979712" y="5373216"/>
              <a:ext cx="72008" cy="7200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Oval 218"/>
            <p:cNvSpPr/>
            <p:nvPr/>
          </p:nvSpPr>
          <p:spPr>
            <a:xfrm>
              <a:off x="1979712" y="5517232"/>
              <a:ext cx="72008" cy="7200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Oval 219"/>
            <p:cNvSpPr/>
            <p:nvPr/>
          </p:nvSpPr>
          <p:spPr>
            <a:xfrm>
              <a:off x="1979712" y="5661248"/>
              <a:ext cx="72008" cy="7200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Oval 220"/>
            <p:cNvSpPr/>
            <p:nvPr/>
          </p:nvSpPr>
          <p:spPr>
            <a:xfrm>
              <a:off x="1979712" y="5805264"/>
              <a:ext cx="72008" cy="7200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Oval 221"/>
            <p:cNvSpPr/>
            <p:nvPr/>
          </p:nvSpPr>
          <p:spPr>
            <a:xfrm>
              <a:off x="1979712" y="5949280"/>
              <a:ext cx="72008" cy="7200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Oval 222"/>
            <p:cNvSpPr/>
            <p:nvPr/>
          </p:nvSpPr>
          <p:spPr>
            <a:xfrm>
              <a:off x="1979712" y="6093296"/>
              <a:ext cx="72008" cy="7200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Oval 223"/>
            <p:cNvSpPr/>
            <p:nvPr/>
          </p:nvSpPr>
          <p:spPr>
            <a:xfrm>
              <a:off x="1979712" y="6237312"/>
              <a:ext cx="72008" cy="7200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Oval 224"/>
            <p:cNvSpPr/>
            <p:nvPr/>
          </p:nvSpPr>
          <p:spPr>
            <a:xfrm>
              <a:off x="1979712" y="6381328"/>
              <a:ext cx="72008" cy="7200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35496" y="3861048"/>
            <a:ext cx="720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Start</a:t>
            </a:r>
            <a:endParaRPr lang="en-US" sz="2000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8460432" y="3861048"/>
            <a:ext cx="720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End</a:t>
            </a:r>
            <a:endParaRPr lang="en-US" sz="2000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26" name="Group 173"/>
          <p:cNvGrpSpPr/>
          <p:nvPr/>
        </p:nvGrpSpPr>
        <p:grpSpPr>
          <a:xfrm>
            <a:off x="78529" y="6237312"/>
            <a:ext cx="8974263" cy="422036"/>
            <a:chOff x="58765" y="3360457"/>
            <a:chExt cx="8974263" cy="422036"/>
          </a:xfrm>
        </p:grpSpPr>
        <p:sp>
          <p:nvSpPr>
            <p:cNvPr id="112" name="Oval 111"/>
            <p:cNvSpPr/>
            <p:nvPr/>
          </p:nvSpPr>
          <p:spPr>
            <a:xfrm>
              <a:off x="1534421" y="3497926"/>
              <a:ext cx="216024" cy="216024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12"/>
            <p:cNvSpPr/>
            <p:nvPr/>
          </p:nvSpPr>
          <p:spPr>
            <a:xfrm>
              <a:off x="1894461" y="3497926"/>
              <a:ext cx="216024" cy="216024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113"/>
            <p:cNvSpPr/>
            <p:nvPr/>
          </p:nvSpPr>
          <p:spPr>
            <a:xfrm>
              <a:off x="2254501" y="3497926"/>
              <a:ext cx="216024" cy="216024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Oval 114"/>
            <p:cNvSpPr/>
            <p:nvPr/>
          </p:nvSpPr>
          <p:spPr>
            <a:xfrm>
              <a:off x="2614541" y="3497926"/>
              <a:ext cx="216024" cy="216024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Oval 115"/>
            <p:cNvSpPr/>
            <p:nvPr/>
          </p:nvSpPr>
          <p:spPr>
            <a:xfrm>
              <a:off x="2974581" y="3497926"/>
              <a:ext cx="216024" cy="216024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Oval 116"/>
            <p:cNvSpPr/>
            <p:nvPr/>
          </p:nvSpPr>
          <p:spPr>
            <a:xfrm>
              <a:off x="3334621" y="3497926"/>
              <a:ext cx="216024" cy="216024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Oval 117"/>
            <p:cNvSpPr/>
            <p:nvPr/>
          </p:nvSpPr>
          <p:spPr>
            <a:xfrm>
              <a:off x="3694661" y="3497926"/>
              <a:ext cx="216024" cy="216024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18"/>
            <p:cNvSpPr/>
            <p:nvPr/>
          </p:nvSpPr>
          <p:spPr>
            <a:xfrm>
              <a:off x="4067944" y="3497926"/>
              <a:ext cx="216024" cy="216024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Oval 119"/>
            <p:cNvSpPr/>
            <p:nvPr/>
          </p:nvSpPr>
          <p:spPr>
            <a:xfrm>
              <a:off x="4414741" y="3497926"/>
              <a:ext cx="216024" cy="216024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Oval 120"/>
            <p:cNvSpPr/>
            <p:nvPr/>
          </p:nvSpPr>
          <p:spPr>
            <a:xfrm>
              <a:off x="4774781" y="3497926"/>
              <a:ext cx="216024" cy="216024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Oval 121"/>
            <p:cNvSpPr/>
            <p:nvPr/>
          </p:nvSpPr>
          <p:spPr>
            <a:xfrm>
              <a:off x="5134821" y="3497926"/>
              <a:ext cx="216024" cy="216024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Oval 122"/>
            <p:cNvSpPr/>
            <p:nvPr/>
          </p:nvSpPr>
          <p:spPr>
            <a:xfrm>
              <a:off x="5494861" y="3497926"/>
              <a:ext cx="216024" cy="216024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val 123"/>
            <p:cNvSpPr/>
            <p:nvPr/>
          </p:nvSpPr>
          <p:spPr>
            <a:xfrm>
              <a:off x="5854901" y="3497926"/>
              <a:ext cx="216024" cy="216024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Oval 124"/>
            <p:cNvSpPr/>
            <p:nvPr/>
          </p:nvSpPr>
          <p:spPr>
            <a:xfrm>
              <a:off x="6214941" y="3497926"/>
              <a:ext cx="216024" cy="216024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Oval 125"/>
            <p:cNvSpPr/>
            <p:nvPr/>
          </p:nvSpPr>
          <p:spPr>
            <a:xfrm>
              <a:off x="6574981" y="3497926"/>
              <a:ext cx="216024" cy="216024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Oval 126"/>
            <p:cNvSpPr/>
            <p:nvPr/>
          </p:nvSpPr>
          <p:spPr>
            <a:xfrm>
              <a:off x="6935021" y="3497926"/>
              <a:ext cx="216024" cy="216024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/>
            <p:cNvSpPr/>
            <p:nvPr/>
          </p:nvSpPr>
          <p:spPr>
            <a:xfrm>
              <a:off x="7295061" y="3497926"/>
              <a:ext cx="216024" cy="216024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Oval 128"/>
            <p:cNvSpPr/>
            <p:nvPr/>
          </p:nvSpPr>
          <p:spPr>
            <a:xfrm>
              <a:off x="7655101" y="3497926"/>
              <a:ext cx="216024" cy="216024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/>
            <p:nvPr/>
          </p:nvSpPr>
          <p:spPr>
            <a:xfrm>
              <a:off x="8015141" y="3497926"/>
              <a:ext cx="216024" cy="216024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/>
            <p:cNvSpPr/>
            <p:nvPr/>
          </p:nvSpPr>
          <p:spPr>
            <a:xfrm>
              <a:off x="8375181" y="3497926"/>
              <a:ext cx="216024" cy="216024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Isosceles Triangle 131"/>
            <p:cNvSpPr/>
            <p:nvPr/>
          </p:nvSpPr>
          <p:spPr>
            <a:xfrm rot="5238073">
              <a:off x="8677994" y="3427459"/>
              <a:ext cx="422036" cy="288032"/>
            </a:xfrm>
            <a:prstGeom prst="triangl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/>
            <p:cNvSpPr/>
            <p:nvPr/>
          </p:nvSpPr>
          <p:spPr>
            <a:xfrm>
              <a:off x="58765" y="3497926"/>
              <a:ext cx="216024" cy="216024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/>
            <p:cNvSpPr/>
            <p:nvPr/>
          </p:nvSpPr>
          <p:spPr>
            <a:xfrm>
              <a:off x="418805" y="3497926"/>
              <a:ext cx="216024" cy="216024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/>
            <p:cNvSpPr/>
            <p:nvPr/>
          </p:nvSpPr>
          <p:spPr>
            <a:xfrm>
              <a:off x="778845" y="3497926"/>
              <a:ext cx="216024" cy="216024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/>
            <p:cNvSpPr/>
            <p:nvPr/>
          </p:nvSpPr>
          <p:spPr>
            <a:xfrm>
              <a:off x="1138885" y="3497926"/>
              <a:ext cx="216024" cy="216024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7" name="TextBox 136"/>
          <p:cNvSpPr txBox="1"/>
          <p:nvPr/>
        </p:nvSpPr>
        <p:spPr>
          <a:xfrm>
            <a:off x="35496" y="5909210"/>
            <a:ext cx="1475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accent3">
                    <a:lumMod val="75000"/>
                  </a:schemeClr>
                </a:solidFill>
              </a:rPr>
              <a:t>Assessment</a:t>
            </a:r>
            <a:endParaRPr lang="en-US" sz="2000" dirty="0">
              <a:solidFill>
                <a:schemeClr val="accent3">
                  <a:lumMod val="75000"/>
                </a:schemeClr>
              </a:solidFill>
            </a:endParaRPr>
          </a:p>
        </p:txBody>
      </p:sp>
      <p:grpSp>
        <p:nvGrpSpPr>
          <p:cNvPr id="27" name="Group 174"/>
          <p:cNvGrpSpPr/>
          <p:nvPr/>
        </p:nvGrpSpPr>
        <p:grpSpPr>
          <a:xfrm>
            <a:off x="108193" y="188640"/>
            <a:ext cx="8914935" cy="398073"/>
            <a:chOff x="107504" y="6387888"/>
            <a:chExt cx="8914935" cy="398073"/>
          </a:xfrm>
        </p:grpSpPr>
        <p:sp>
          <p:nvSpPr>
            <p:cNvPr id="138" name="Oval 137"/>
            <p:cNvSpPr/>
            <p:nvPr/>
          </p:nvSpPr>
          <p:spPr>
            <a:xfrm>
              <a:off x="1583160" y="6480720"/>
              <a:ext cx="216024" cy="216024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/>
            <p:cNvSpPr/>
            <p:nvPr/>
          </p:nvSpPr>
          <p:spPr>
            <a:xfrm>
              <a:off x="1943200" y="6480720"/>
              <a:ext cx="216024" cy="216024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/>
            <p:cNvSpPr/>
            <p:nvPr/>
          </p:nvSpPr>
          <p:spPr>
            <a:xfrm>
              <a:off x="2303240" y="6480720"/>
              <a:ext cx="216024" cy="216024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/>
            <p:cNvSpPr/>
            <p:nvPr/>
          </p:nvSpPr>
          <p:spPr>
            <a:xfrm>
              <a:off x="2663280" y="6480720"/>
              <a:ext cx="216024" cy="216024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/>
            <p:cNvSpPr/>
            <p:nvPr/>
          </p:nvSpPr>
          <p:spPr>
            <a:xfrm>
              <a:off x="3023320" y="6480720"/>
              <a:ext cx="216024" cy="216024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/>
            <p:cNvSpPr/>
            <p:nvPr/>
          </p:nvSpPr>
          <p:spPr>
            <a:xfrm>
              <a:off x="3383360" y="6480720"/>
              <a:ext cx="216024" cy="216024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Oval 143"/>
            <p:cNvSpPr/>
            <p:nvPr/>
          </p:nvSpPr>
          <p:spPr>
            <a:xfrm>
              <a:off x="3743400" y="6480720"/>
              <a:ext cx="216024" cy="216024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al 144"/>
            <p:cNvSpPr/>
            <p:nvPr/>
          </p:nvSpPr>
          <p:spPr>
            <a:xfrm>
              <a:off x="4116683" y="6480720"/>
              <a:ext cx="216024" cy="216024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al 145"/>
            <p:cNvSpPr/>
            <p:nvPr/>
          </p:nvSpPr>
          <p:spPr>
            <a:xfrm>
              <a:off x="4463480" y="6480720"/>
              <a:ext cx="216024" cy="216024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/>
            <p:cNvSpPr/>
            <p:nvPr/>
          </p:nvSpPr>
          <p:spPr>
            <a:xfrm>
              <a:off x="4823520" y="6480720"/>
              <a:ext cx="216024" cy="216024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/>
            <p:cNvSpPr/>
            <p:nvPr/>
          </p:nvSpPr>
          <p:spPr>
            <a:xfrm>
              <a:off x="5183560" y="6480720"/>
              <a:ext cx="216024" cy="216024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/>
            <p:cNvSpPr/>
            <p:nvPr/>
          </p:nvSpPr>
          <p:spPr>
            <a:xfrm>
              <a:off x="5543600" y="6480720"/>
              <a:ext cx="216024" cy="216024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/>
            <p:cNvSpPr/>
            <p:nvPr/>
          </p:nvSpPr>
          <p:spPr>
            <a:xfrm>
              <a:off x="5903640" y="6480720"/>
              <a:ext cx="216024" cy="216024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/>
            <p:cNvSpPr/>
            <p:nvPr/>
          </p:nvSpPr>
          <p:spPr>
            <a:xfrm>
              <a:off x="6263680" y="6480720"/>
              <a:ext cx="216024" cy="216024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/>
            <p:cNvSpPr/>
            <p:nvPr/>
          </p:nvSpPr>
          <p:spPr>
            <a:xfrm>
              <a:off x="6623720" y="6480720"/>
              <a:ext cx="216024" cy="216024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/>
            <p:cNvSpPr/>
            <p:nvPr/>
          </p:nvSpPr>
          <p:spPr>
            <a:xfrm>
              <a:off x="6983760" y="6480720"/>
              <a:ext cx="216024" cy="216024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/>
            <p:cNvSpPr/>
            <p:nvPr/>
          </p:nvSpPr>
          <p:spPr>
            <a:xfrm>
              <a:off x="7343800" y="6480720"/>
              <a:ext cx="216024" cy="216024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/>
            <p:cNvSpPr/>
            <p:nvPr/>
          </p:nvSpPr>
          <p:spPr>
            <a:xfrm>
              <a:off x="7703840" y="6480720"/>
              <a:ext cx="216024" cy="216024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Oval 155"/>
            <p:cNvSpPr/>
            <p:nvPr/>
          </p:nvSpPr>
          <p:spPr>
            <a:xfrm>
              <a:off x="8063880" y="6480720"/>
              <a:ext cx="216024" cy="216024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Oval 156"/>
            <p:cNvSpPr/>
            <p:nvPr/>
          </p:nvSpPr>
          <p:spPr>
            <a:xfrm>
              <a:off x="8423920" y="6480720"/>
              <a:ext cx="216024" cy="216024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Isosceles Triangle 157"/>
            <p:cNvSpPr/>
            <p:nvPr/>
          </p:nvSpPr>
          <p:spPr>
            <a:xfrm rot="5238073">
              <a:off x="8679386" y="6442909"/>
              <a:ext cx="398073" cy="288032"/>
            </a:xfrm>
            <a:prstGeom prst="triangl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Oval 158"/>
            <p:cNvSpPr/>
            <p:nvPr/>
          </p:nvSpPr>
          <p:spPr>
            <a:xfrm>
              <a:off x="107504" y="6480720"/>
              <a:ext cx="216024" cy="216024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Oval 159"/>
            <p:cNvSpPr/>
            <p:nvPr/>
          </p:nvSpPr>
          <p:spPr>
            <a:xfrm>
              <a:off x="467544" y="6480720"/>
              <a:ext cx="216024" cy="216024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Oval 160"/>
            <p:cNvSpPr/>
            <p:nvPr/>
          </p:nvSpPr>
          <p:spPr>
            <a:xfrm>
              <a:off x="827584" y="6480720"/>
              <a:ext cx="216024" cy="216024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Oval 161"/>
            <p:cNvSpPr/>
            <p:nvPr/>
          </p:nvSpPr>
          <p:spPr>
            <a:xfrm>
              <a:off x="1187624" y="6480720"/>
              <a:ext cx="216024" cy="216024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3" name="TextBox 162"/>
          <p:cNvSpPr txBox="1"/>
          <p:nvPr/>
        </p:nvSpPr>
        <p:spPr>
          <a:xfrm>
            <a:off x="35496" y="508610"/>
            <a:ext cx="226774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accent6">
                    <a:lumMod val="75000"/>
                  </a:schemeClr>
                </a:solidFill>
              </a:rPr>
              <a:t>Learning Outcomes</a:t>
            </a:r>
            <a:endParaRPr lang="en-US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68" name="Picture 167" descr="e_tivit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2564904"/>
            <a:ext cx="645153" cy="678886"/>
          </a:xfrm>
          <a:prstGeom prst="rect">
            <a:avLst/>
          </a:prstGeom>
        </p:spPr>
      </p:pic>
      <p:pic>
        <p:nvPicPr>
          <p:cNvPr id="170" name="Picture 169" descr="red_tic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7664" y="5373216"/>
            <a:ext cx="648072" cy="598643"/>
          </a:xfrm>
          <a:prstGeom prst="rect">
            <a:avLst/>
          </a:prstGeom>
        </p:spPr>
      </p:pic>
      <p:pic>
        <p:nvPicPr>
          <p:cNvPr id="171" name="Picture 170" descr="red_tick_badg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74633" y="5035755"/>
            <a:ext cx="745839" cy="936104"/>
          </a:xfrm>
          <a:prstGeom prst="rect">
            <a:avLst/>
          </a:prstGeom>
        </p:spPr>
      </p:pic>
      <p:pic>
        <p:nvPicPr>
          <p:cNvPr id="177" name="Picture 176" descr="e_tivit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07904" y="2564904"/>
            <a:ext cx="645153" cy="678886"/>
          </a:xfrm>
          <a:prstGeom prst="rect">
            <a:avLst/>
          </a:prstGeom>
        </p:spPr>
      </p:pic>
      <p:pic>
        <p:nvPicPr>
          <p:cNvPr id="178" name="Picture 177" descr="e_tivit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8144" y="2564904"/>
            <a:ext cx="645153" cy="678886"/>
          </a:xfrm>
          <a:prstGeom prst="rect">
            <a:avLst/>
          </a:prstGeom>
        </p:spPr>
      </p:pic>
      <p:pic>
        <p:nvPicPr>
          <p:cNvPr id="322" name="Picture 321" descr="red_tic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79912" y="5373216"/>
            <a:ext cx="648072" cy="598643"/>
          </a:xfrm>
          <a:prstGeom prst="rect">
            <a:avLst/>
          </a:prstGeom>
        </p:spPr>
      </p:pic>
      <p:pic>
        <p:nvPicPr>
          <p:cNvPr id="323" name="Picture 322" descr="red_tic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0152" y="5373216"/>
            <a:ext cx="648072" cy="598643"/>
          </a:xfrm>
          <a:prstGeom prst="rect">
            <a:avLst/>
          </a:prstGeom>
        </p:spPr>
      </p:pic>
      <p:grpSp>
        <p:nvGrpSpPr>
          <p:cNvPr id="29" name="Group 175"/>
          <p:cNvGrpSpPr/>
          <p:nvPr/>
        </p:nvGrpSpPr>
        <p:grpSpPr>
          <a:xfrm>
            <a:off x="86727" y="3501008"/>
            <a:ext cx="8957866" cy="288032"/>
            <a:chOff x="107503" y="123254"/>
            <a:chExt cx="8957866" cy="288032"/>
          </a:xfrm>
        </p:grpSpPr>
        <p:sp>
          <p:nvSpPr>
            <p:cNvPr id="5" name="Oval 4"/>
            <p:cNvSpPr/>
            <p:nvPr/>
          </p:nvSpPr>
          <p:spPr>
            <a:xfrm>
              <a:off x="814340" y="188641"/>
              <a:ext cx="216024" cy="216024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1174380" y="188641"/>
              <a:ext cx="216024" cy="216024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1534420" y="188641"/>
              <a:ext cx="216024" cy="216024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1894460" y="188641"/>
              <a:ext cx="216024" cy="216024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2254500" y="188641"/>
              <a:ext cx="216024" cy="216024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614540" y="188641"/>
              <a:ext cx="216024" cy="216024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974580" y="188641"/>
              <a:ext cx="216024" cy="216024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3334620" y="188641"/>
              <a:ext cx="216024" cy="216024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3694660" y="188641"/>
              <a:ext cx="216024" cy="216024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4054700" y="188641"/>
              <a:ext cx="216024" cy="216024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4414740" y="188641"/>
              <a:ext cx="216024" cy="216024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4774780" y="188641"/>
              <a:ext cx="216024" cy="216024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5134820" y="188641"/>
              <a:ext cx="216024" cy="216024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5494860" y="188641"/>
              <a:ext cx="216024" cy="216024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5854900" y="188641"/>
              <a:ext cx="216024" cy="216024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6214940" y="188641"/>
              <a:ext cx="216024" cy="216024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6574980" y="188641"/>
              <a:ext cx="216024" cy="216024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6935020" y="188641"/>
              <a:ext cx="216024" cy="216024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7295060" y="188641"/>
              <a:ext cx="216024" cy="216024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7655100" y="188641"/>
              <a:ext cx="216024" cy="216024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Isosceles Triangle 53"/>
            <p:cNvSpPr/>
            <p:nvPr/>
          </p:nvSpPr>
          <p:spPr>
            <a:xfrm rot="5238073">
              <a:off x="8777337" y="123254"/>
              <a:ext cx="288032" cy="288032"/>
            </a:xfrm>
            <a:prstGeom prst="triangl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/>
            <p:cNvSpPr/>
            <p:nvPr/>
          </p:nvSpPr>
          <p:spPr>
            <a:xfrm>
              <a:off x="107503" y="188641"/>
              <a:ext cx="216024" cy="216024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/>
            <p:cNvSpPr/>
            <p:nvPr/>
          </p:nvSpPr>
          <p:spPr>
            <a:xfrm>
              <a:off x="467543" y="188641"/>
              <a:ext cx="216024" cy="216024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/>
            <p:nvPr/>
          </p:nvSpPr>
          <p:spPr>
            <a:xfrm>
              <a:off x="8028383" y="188641"/>
              <a:ext cx="216024" cy="216024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/>
            <p:nvPr/>
          </p:nvSpPr>
          <p:spPr>
            <a:xfrm>
              <a:off x="8388423" y="188641"/>
              <a:ext cx="216024" cy="216024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73" name="Elbow Connector 372"/>
          <p:cNvCxnSpPr/>
          <p:nvPr/>
        </p:nvCxnSpPr>
        <p:spPr>
          <a:xfrm>
            <a:off x="683568" y="2348880"/>
            <a:ext cx="720080" cy="576064"/>
          </a:xfrm>
          <a:prstGeom prst="bentConnector3">
            <a:avLst>
              <a:gd name="adj1" fmla="val -2186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1" name="Straight Arrow Connector 380"/>
          <p:cNvCxnSpPr/>
          <p:nvPr/>
        </p:nvCxnSpPr>
        <p:spPr>
          <a:xfrm flipV="1">
            <a:off x="1979712" y="1628800"/>
            <a:ext cx="576064" cy="864096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5" name="Elbow Connector 384"/>
          <p:cNvCxnSpPr>
            <a:endCxn id="177" idx="1"/>
          </p:cNvCxnSpPr>
          <p:nvPr/>
        </p:nvCxnSpPr>
        <p:spPr>
          <a:xfrm rot="16200000" flipH="1">
            <a:off x="2720389" y="1916831"/>
            <a:ext cx="1182943" cy="792087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0" name="Straight Arrow Connector 399"/>
          <p:cNvCxnSpPr/>
          <p:nvPr/>
        </p:nvCxnSpPr>
        <p:spPr>
          <a:xfrm flipH="1">
            <a:off x="4211960" y="1412776"/>
            <a:ext cx="432048" cy="1080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7" name="Shape 406"/>
          <p:cNvCxnSpPr>
            <a:endCxn id="319" idx="2"/>
          </p:cNvCxnSpPr>
          <p:nvPr/>
        </p:nvCxnSpPr>
        <p:spPr>
          <a:xfrm rot="5400000" flipH="1" flipV="1">
            <a:off x="4413509" y="2291347"/>
            <a:ext cx="648072" cy="619123"/>
          </a:xfrm>
          <a:prstGeom prst="bentConnector3">
            <a:avLst>
              <a:gd name="adj1" fmla="val -253"/>
            </a:avLst>
          </a:prstGeom>
          <a:ln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2" name="Elbow Connector 411"/>
          <p:cNvCxnSpPr/>
          <p:nvPr/>
        </p:nvCxnSpPr>
        <p:spPr>
          <a:xfrm rot="5400000">
            <a:off x="6012160" y="1556792"/>
            <a:ext cx="1296144" cy="576064"/>
          </a:xfrm>
          <a:prstGeom prst="bentConnector3">
            <a:avLst>
              <a:gd name="adj1" fmla="val -253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7" name="Straight Arrow Connector 416"/>
          <p:cNvCxnSpPr/>
          <p:nvPr/>
        </p:nvCxnSpPr>
        <p:spPr>
          <a:xfrm flipV="1">
            <a:off x="6588224" y="2348880"/>
            <a:ext cx="360040" cy="288032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9" name="Straight Arrow Connector 418"/>
          <p:cNvCxnSpPr/>
          <p:nvPr/>
        </p:nvCxnSpPr>
        <p:spPr>
          <a:xfrm>
            <a:off x="6732240" y="2924944"/>
            <a:ext cx="2232248" cy="0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7" name="Straight Arrow Connector 426"/>
          <p:cNvCxnSpPr/>
          <p:nvPr/>
        </p:nvCxnSpPr>
        <p:spPr>
          <a:xfrm>
            <a:off x="5436096" y="2060848"/>
            <a:ext cx="432048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5" name="Straight Arrow Connector 274"/>
          <p:cNvCxnSpPr/>
          <p:nvPr/>
        </p:nvCxnSpPr>
        <p:spPr>
          <a:xfrm flipV="1">
            <a:off x="837201" y="4077072"/>
            <a:ext cx="576064" cy="864096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8" name="Straight Arrow Connector 317"/>
          <p:cNvCxnSpPr/>
          <p:nvPr/>
        </p:nvCxnSpPr>
        <p:spPr>
          <a:xfrm>
            <a:off x="4321956" y="3933056"/>
            <a:ext cx="432048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366"/>
          <p:cNvGrpSpPr/>
          <p:nvPr/>
        </p:nvGrpSpPr>
        <p:grpSpPr>
          <a:xfrm>
            <a:off x="310108" y="908720"/>
            <a:ext cx="7367853" cy="4536504"/>
            <a:chOff x="310108" y="908720"/>
            <a:chExt cx="7367853" cy="4536504"/>
          </a:xfrm>
        </p:grpSpPr>
        <p:pic>
          <p:nvPicPr>
            <p:cNvPr id="167" name="Picture 166" descr="written_doc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3110" y="1556792"/>
              <a:ext cx="518165" cy="648072"/>
            </a:xfrm>
            <a:prstGeom prst="rect">
              <a:avLst/>
            </a:prstGeom>
          </p:spPr>
        </p:pic>
        <p:pic>
          <p:nvPicPr>
            <p:cNvPr id="169" name="Picture 168" descr="earphones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555776" y="908720"/>
              <a:ext cx="583093" cy="648071"/>
            </a:xfrm>
            <a:prstGeom prst="rect">
              <a:avLst/>
            </a:prstGeom>
          </p:spPr>
        </p:pic>
        <p:pic>
          <p:nvPicPr>
            <p:cNvPr id="173" name="Picture 172" descr="video_camera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67544" y="908720"/>
              <a:ext cx="657689" cy="493848"/>
            </a:xfrm>
            <a:prstGeom prst="rect">
              <a:avLst/>
            </a:prstGeom>
          </p:spPr>
        </p:pic>
        <p:pic>
          <p:nvPicPr>
            <p:cNvPr id="180" name="Picture 179" descr="earphones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716016" y="908721"/>
              <a:ext cx="583093" cy="648071"/>
            </a:xfrm>
            <a:prstGeom prst="rect">
              <a:avLst/>
            </a:prstGeom>
          </p:spPr>
        </p:pic>
        <p:pic>
          <p:nvPicPr>
            <p:cNvPr id="319" name="Picture 318" descr="written_doc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788024" y="1628800"/>
              <a:ext cx="518165" cy="648072"/>
            </a:xfrm>
            <a:prstGeom prst="rect">
              <a:avLst/>
            </a:prstGeom>
          </p:spPr>
        </p:pic>
        <p:pic>
          <p:nvPicPr>
            <p:cNvPr id="320" name="Picture 319" descr="written_doc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004770" y="1628800"/>
              <a:ext cx="518165" cy="648072"/>
            </a:xfrm>
            <a:prstGeom prst="rect">
              <a:avLst/>
            </a:prstGeom>
          </p:spPr>
        </p:pic>
        <p:pic>
          <p:nvPicPr>
            <p:cNvPr id="321" name="Picture 320" descr="video_camera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020272" y="980728"/>
              <a:ext cx="657689" cy="493848"/>
            </a:xfrm>
            <a:prstGeom prst="rect">
              <a:avLst/>
            </a:prstGeom>
          </p:spPr>
        </p:pic>
        <p:pic>
          <p:nvPicPr>
            <p:cNvPr id="317" name="Picture 316" descr="written_doc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10108" y="4797152"/>
              <a:ext cx="518165" cy="648072"/>
            </a:xfrm>
            <a:prstGeom prst="rect">
              <a:avLst/>
            </a:prstGeom>
          </p:spPr>
        </p:pic>
        <p:pic>
          <p:nvPicPr>
            <p:cNvPr id="325" name="Picture 324" descr="blog.tiff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10800000" flipV="1">
              <a:off x="4731513" y="4616512"/>
              <a:ext cx="846143" cy="756704"/>
            </a:xfrm>
            <a:prstGeom prst="rect">
              <a:avLst/>
            </a:prstGeom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53" grpId="0"/>
      <p:bldP spid="137" grpId="0"/>
      <p:bldP spid="16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E-Learning timeline</a:t>
            </a:r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218305" y="5511089"/>
            <a:ext cx="8468495" cy="1984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 rot="16200000">
            <a:off x="-1005511" y="3688021"/>
            <a:ext cx="2915732" cy="507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90"/>
                </a:solidFill>
              </a:rPr>
              <a:t>Multimedia </a:t>
            </a:r>
            <a:r>
              <a:rPr lang="en-US" sz="2400" dirty="0" smtClean="0">
                <a:solidFill>
                  <a:srgbClr val="000090"/>
                </a:solidFill>
              </a:rPr>
              <a:t>resources</a:t>
            </a:r>
            <a:endParaRPr lang="en-US" sz="2400" dirty="0">
              <a:solidFill>
                <a:srgbClr val="00009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8901" y="5680167"/>
            <a:ext cx="544966" cy="4401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8</a:t>
            </a:r>
            <a:r>
              <a:rPr lang="en-US" sz="2000" dirty="0" smtClean="0"/>
              <a:t>0s</a:t>
            </a:r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 rot="16200000">
            <a:off x="-627073" y="3432918"/>
            <a:ext cx="3425938" cy="507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90"/>
                </a:solidFill>
              </a:rPr>
              <a:t>The Internet and the Web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40954" y="5680167"/>
            <a:ext cx="444653" cy="4401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93</a:t>
            </a:r>
            <a:endParaRPr lang="en-US" sz="2000" dirty="0"/>
          </a:p>
        </p:txBody>
      </p:sp>
      <p:sp>
        <p:nvSpPr>
          <p:cNvPr id="10" name="Rectangle 9"/>
          <p:cNvSpPr/>
          <p:nvPr/>
        </p:nvSpPr>
        <p:spPr>
          <a:xfrm rot="16200000">
            <a:off x="311187" y="3093357"/>
            <a:ext cx="4105060" cy="507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90"/>
                </a:solidFill>
              </a:rPr>
              <a:t>Learning Management Systems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06866" y="5680167"/>
            <a:ext cx="444653" cy="4401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95</a:t>
            </a:r>
            <a:endParaRPr lang="en-US" sz="2000" dirty="0"/>
          </a:p>
        </p:txBody>
      </p:sp>
      <p:sp>
        <p:nvSpPr>
          <p:cNvPr id="12" name="Rectangle 11"/>
          <p:cNvSpPr/>
          <p:nvPr/>
        </p:nvSpPr>
        <p:spPr>
          <a:xfrm rot="16200000">
            <a:off x="3441330" y="3273619"/>
            <a:ext cx="3744535" cy="507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90"/>
                </a:solidFill>
              </a:rPr>
              <a:t>Open Educational </a:t>
            </a:r>
            <a:r>
              <a:rPr lang="en-US" sz="2400" dirty="0" smtClean="0">
                <a:solidFill>
                  <a:srgbClr val="000090"/>
                </a:solidFill>
              </a:rPr>
              <a:t>Resources</a:t>
            </a:r>
            <a:endParaRPr lang="en-US" sz="2400" dirty="0">
              <a:solidFill>
                <a:srgbClr val="00009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13705" y="5680167"/>
            <a:ext cx="444653" cy="4401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01</a:t>
            </a:r>
            <a:endParaRPr lang="en-US" sz="2000" dirty="0"/>
          </a:p>
        </p:txBody>
      </p:sp>
      <p:sp>
        <p:nvSpPr>
          <p:cNvPr id="14" name="Rectangle 13"/>
          <p:cNvSpPr/>
          <p:nvPr/>
        </p:nvSpPr>
        <p:spPr>
          <a:xfrm rot="16200000">
            <a:off x="1965290" y="4113919"/>
            <a:ext cx="2063936" cy="507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90"/>
                </a:solidFill>
              </a:rPr>
              <a:t>Mobile devices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830734" y="5680167"/>
            <a:ext cx="444653" cy="4401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98</a:t>
            </a:r>
            <a:endParaRPr lang="en-US" sz="2000" dirty="0"/>
          </a:p>
        </p:txBody>
      </p:sp>
      <p:sp>
        <p:nvSpPr>
          <p:cNvPr id="16" name="Rectangle 15"/>
          <p:cNvSpPr/>
          <p:nvPr/>
        </p:nvSpPr>
        <p:spPr>
          <a:xfrm rot="16200000">
            <a:off x="3089506" y="3739417"/>
            <a:ext cx="2812939" cy="507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90"/>
                </a:solidFill>
              </a:rPr>
              <a:t>Gaming technologies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299090" y="5680167"/>
            <a:ext cx="444653" cy="4401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00</a:t>
            </a:r>
            <a:endParaRPr lang="en-US" sz="2000" dirty="0"/>
          </a:p>
        </p:txBody>
      </p:sp>
      <p:sp>
        <p:nvSpPr>
          <p:cNvPr id="18" name="Rectangle 17"/>
          <p:cNvSpPr/>
          <p:nvPr/>
        </p:nvSpPr>
        <p:spPr>
          <a:xfrm rot="16200000">
            <a:off x="4143534" y="3158203"/>
            <a:ext cx="3975367" cy="507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90"/>
                </a:solidFill>
              </a:rPr>
              <a:t>Social and participatory media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017490" y="5680167"/>
            <a:ext cx="444653" cy="4401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04</a:t>
            </a:r>
            <a:endParaRPr lang="en-US" sz="2000" dirty="0"/>
          </a:p>
        </p:txBody>
      </p:sp>
      <p:sp>
        <p:nvSpPr>
          <p:cNvPr id="20" name="Rectangle 19"/>
          <p:cNvSpPr/>
          <p:nvPr/>
        </p:nvSpPr>
        <p:spPr>
          <a:xfrm rot="16200000">
            <a:off x="5927620" y="4179892"/>
            <a:ext cx="1931989" cy="507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90"/>
                </a:solidFill>
              </a:rPr>
              <a:t>Virtual worlds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776467" y="5680167"/>
            <a:ext cx="444653" cy="4401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05</a:t>
            </a:r>
            <a:endParaRPr lang="en-US" sz="2000" dirty="0"/>
          </a:p>
        </p:txBody>
      </p:sp>
      <p:sp>
        <p:nvSpPr>
          <p:cNvPr id="22" name="Rectangle 21"/>
          <p:cNvSpPr/>
          <p:nvPr/>
        </p:nvSpPr>
        <p:spPr>
          <a:xfrm rot="16200000">
            <a:off x="5902241" y="3392116"/>
            <a:ext cx="3507541" cy="507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90"/>
                </a:solidFill>
              </a:rPr>
              <a:t>E-books and smart devices </a:t>
            </a:r>
          </a:p>
        </p:txBody>
      </p:sp>
      <p:sp>
        <p:nvSpPr>
          <p:cNvPr id="23" name="Rectangle 22"/>
          <p:cNvSpPr/>
          <p:nvPr/>
        </p:nvSpPr>
        <p:spPr>
          <a:xfrm rot="16200000">
            <a:off x="6597904" y="3219608"/>
            <a:ext cx="38987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90"/>
                </a:solidFill>
              </a:rPr>
              <a:t>Massive Open Online Courses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446409" y="5680167"/>
            <a:ext cx="4446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07</a:t>
            </a:r>
            <a:endParaRPr lang="en-US" sz="2000" dirty="0"/>
          </a:p>
        </p:txBody>
      </p:sp>
      <p:sp>
        <p:nvSpPr>
          <p:cNvPr id="25" name="TextBox 24"/>
          <p:cNvSpPr txBox="1"/>
          <p:nvPr/>
        </p:nvSpPr>
        <p:spPr>
          <a:xfrm>
            <a:off x="8337938" y="5680167"/>
            <a:ext cx="4446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08</a:t>
            </a:r>
            <a:endParaRPr lang="en-US" sz="2000" dirty="0"/>
          </a:p>
        </p:txBody>
      </p:sp>
      <p:pic>
        <p:nvPicPr>
          <p:cNvPr id="3" name="Picture 2" descr="rihard_Clock_Calenda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5177" y="42972"/>
            <a:ext cx="1411074" cy="1416741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 rot="16200000">
            <a:off x="2581869" y="4048937"/>
            <a:ext cx="22400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0090"/>
                </a:solidFill>
              </a:rPr>
              <a:t>Learning  Design</a:t>
            </a:r>
            <a:endParaRPr lang="en-US" sz="2400" dirty="0">
              <a:solidFill>
                <a:srgbClr val="00009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535374" y="5666922"/>
            <a:ext cx="4446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99</a:t>
            </a:r>
            <a:endParaRPr lang="en-US" sz="2000" dirty="0"/>
          </a:p>
        </p:txBody>
      </p:sp>
      <p:sp>
        <p:nvSpPr>
          <p:cNvPr id="28" name="Rectangle 27"/>
          <p:cNvSpPr/>
          <p:nvPr/>
        </p:nvSpPr>
        <p:spPr>
          <a:xfrm>
            <a:off x="255121" y="6119644"/>
            <a:ext cx="101943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hlinkClick r:id="rId4"/>
              </a:rPr>
              <a:t>http://scienceoftheinvisible.blogspot.co.uk/2012/08/a-ramble-through-history-of-online.html</a:t>
            </a:r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 smtClean="0">
                <a:solidFill>
                  <a:srgbClr val="0000FF"/>
                </a:solidFill>
              </a:rPr>
              <a:t>http://halfanhour.blogspot.be/2012/02/e-learning-generations.html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 rot="16200000">
            <a:off x="583118" y="4051567"/>
            <a:ext cx="22348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0090"/>
                </a:solidFill>
              </a:rPr>
              <a:t>Learning objects</a:t>
            </a:r>
            <a:endParaRPr lang="en-US" sz="2400" dirty="0">
              <a:solidFill>
                <a:srgbClr val="00009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512498" y="5685327"/>
            <a:ext cx="4446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94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64250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2" grpId="0"/>
      <p:bldP spid="14" grpId="0"/>
      <p:bldP spid="16" grpId="0"/>
      <p:bldP spid="18" grpId="0"/>
      <p:bldP spid="20" grpId="0"/>
      <p:bldP spid="22" grpId="0"/>
      <p:bldP spid="23" grpId="0"/>
      <p:bldP spid="26" grpId="0"/>
      <p:bldP spid="29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49712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Activity: Storyboard</a:t>
            </a:r>
            <a:endParaRPr lang="es-MX" dirty="0"/>
          </a:p>
        </p:txBody>
      </p:sp>
      <p:sp>
        <p:nvSpPr>
          <p:cNvPr id="4" name="2 Marcador de contenido"/>
          <p:cNvSpPr>
            <a:spLocks noGrp="1"/>
          </p:cNvSpPr>
          <p:nvPr>
            <p:ph idx="1"/>
          </p:nvPr>
        </p:nvSpPr>
        <p:spPr>
          <a:xfrm>
            <a:off x="251520" y="5949280"/>
            <a:ext cx="8568952" cy="360040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s-MX" sz="1800" b="1" dirty="0">
                <a:solidFill>
                  <a:schemeClr val="tx1"/>
                </a:solidFill>
              </a:rPr>
              <a:t>E-</a:t>
            </a:r>
            <a:r>
              <a:rPr lang="es-MX" sz="1800" b="1" dirty="0" err="1">
                <a:solidFill>
                  <a:schemeClr val="tx1"/>
                </a:solidFill>
              </a:rPr>
              <a:t>tivity</a:t>
            </a:r>
            <a:r>
              <a:rPr lang="es-MX" sz="1800" b="1" dirty="0">
                <a:solidFill>
                  <a:schemeClr val="tx1"/>
                </a:solidFill>
              </a:rPr>
              <a:t> </a:t>
            </a:r>
            <a:r>
              <a:rPr lang="es-MX" sz="1800" b="1" dirty="0" err="1">
                <a:solidFill>
                  <a:schemeClr val="tx1"/>
                </a:solidFill>
              </a:rPr>
              <a:t>Rubric</a:t>
            </a:r>
            <a:r>
              <a:rPr lang="es-MX" sz="1800" dirty="0" smtClean="0"/>
              <a:t>: </a:t>
            </a:r>
            <a:r>
              <a:rPr lang="es-MX" sz="1800" dirty="0">
                <a:hlinkClick r:id="rId2"/>
              </a:rPr>
              <a:t>http://</a:t>
            </a:r>
            <a:r>
              <a:rPr lang="es-MX" sz="1800" dirty="0" smtClean="0">
                <a:hlinkClick r:id="rId2"/>
              </a:rPr>
              <a:t>tinyurl.com/SPEED-e8</a:t>
            </a:r>
            <a:r>
              <a:rPr lang="es-MX" sz="1800" dirty="0" smtClean="0"/>
              <a:t>  </a:t>
            </a:r>
            <a:endParaRPr lang="es-MX" sz="1800" dirty="0"/>
          </a:p>
        </p:txBody>
      </p:sp>
      <p:sp>
        <p:nvSpPr>
          <p:cNvPr id="5" name="4 Rectángulo"/>
          <p:cNvSpPr/>
          <p:nvPr/>
        </p:nvSpPr>
        <p:spPr>
          <a:xfrm>
            <a:off x="438873" y="1052736"/>
            <a:ext cx="672227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Purpose</a:t>
            </a:r>
            <a:r>
              <a:rPr lang="en-US" dirty="0" smtClean="0"/>
              <a:t>: </a:t>
            </a:r>
            <a:r>
              <a:rPr lang="en-US" dirty="0"/>
              <a:t>To develop a storyboard for your module/course in which the learning outcomes are aligned with the assessment events, topics (contents) and e-</a:t>
            </a:r>
            <a:r>
              <a:rPr lang="en-US" dirty="0" err="1"/>
              <a:t>tivities</a:t>
            </a:r>
            <a:r>
              <a:rPr lang="en-US" dirty="0" smtClean="0"/>
              <a:t>.</a:t>
            </a:r>
            <a:endParaRPr lang="en-GB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034897" y="5438800"/>
            <a:ext cx="100219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Linoit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kumimoji="0" lang="es-MX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Canvas</a:t>
            </a:r>
            <a:endParaRPr kumimoji="0" lang="es-MX" sz="3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24578" name="Picture 2" descr="https://lh6.googleusercontent.com/zb8at4STgoMUsfa7RwkhvHok8USEjY2yS18c7sm2JktSySxn7g_GIwoDtv3hVIX6wza7qhaFH9noO1xFvu1LgYWnKAH-nqrq6W-IFLoV3Haoz6_6Pa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056" y="2204864"/>
            <a:ext cx="8021877" cy="2960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ctivity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7572" y="-17429"/>
            <a:ext cx="1766428" cy="1659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454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ory_boar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149" y="1231158"/>
            <a:ext cx="7920880" cy="53334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3527884" y="248493"/>
            <a:ext cx="2376264" cy="765175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itchFamily="34" charset="0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rebuchet MS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rebuchet MS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rebuchet MS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rebuchet MS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rebuchet MS" pitchFamily="34" charset="0"/>
              </a:defRPr>
            </a:lvl9pPr>
          </a:lstStyle>
          <a:p>
            <a:pPr>
              <a:defRPr/>
            </a:pPr>
            <a:r>
              <a:rPr lang="en-GB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-84" charset="0"/>
              </a:rPr>
              <a:t>Storyboard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79912" y="861826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http://linoit.com</a:t>
            </a:r>
            <a:endParaRPr lang="en-GB" b="1" dirty="0">
              <a:solidFill>
                <a:schemeClr val="accent3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4788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loudwork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2196"/>
            <a:ext cx="9144000" cy="59336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46667" y="1481662"/>
            <a:ext cx="188545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90"/>
                </a:solidFill>
              </a:rPr>
              <a:t>Resources</a:t>
            </a:r>
            <a:endParaRPr lang="en-US" sz="3200" dirty="0">
              <a:solidFill>
                <a:srgbClr val="00009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34908" y="1481662"/>
            <a:ext cx="178606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90"/>
                </a:solidFill>
              </a:rPr>
              <a:t>Learning </a:t>
            </a:r>
          </a:p>
          <a:p>
            <a:r>
              <a:rPr lang="en-US" sz="3200" dirty="0" smtClean="0">
                <a:solidFill>
                  <a:srgbClr val="000090"/>
                </a:solidFill>
              </a:rPr>
              <a:t>pathways</a:t>
            </a:r>
            <a:endParaRPr lang="en-US" sz="3200" dirty="0">
              <a:solidFill>
                <a:srgbClr val="00009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46667" y="5024381"/>
            <a:ext cx="151696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90"/>
                </a:solidFill>
              </a:rPr>
              <a:t>Support</a:t>
            </a:r>
            <a:endParaRPr lang="en-US" sz="3200" dirty="0">
              <a:solidFill>
                <a:srgbClr val="00009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34908" y="5024381"/>
            <a:ext cx="242085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90"/>
                </a:solidFill>
              </a:rPr>
              <a:t>Accreditation</a:t>
            </a:r>
            <a:endParaRPr lang="en-US" sz="3200" dirty="0">
              <a:solidFill>
                <a:srgbClr val="00009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369252" y="219808"/>
            <a:ext cx="662099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/>
              <a:t>Disaggregation of education</a:t>
            </a:r>
            <a:endParaRPr lang="en-US" sz="4400" dirty="0"/>
          </a:p>
        </p:txBody>
      </p:sp>
      <p:pic>
        <p:nvPicPr>
          <p:cNvPr id="11" name="Picture 10" descr="educati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5753" y="2031648"/>
            <a:ext cx="2762536" cy="327547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716086" y="6413364"/>
            <a:ext cx="60889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http://www.flickr.com/photos/emclibrary/2459359483/</a:t>
            </a:r>
            <a:endParaRPr lang="en-US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193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dirty="0" smtClean="0">
                <a:ea typeface="ＭＳ Ｐゴシック" pitchFamily="-65" charset="-128"/>
                <a:cs typeface="ＭＳ Ｐゴシック" pitchFamily="-65" charset="-128"/>
              </a:rPr>
              <a:t>Resources</a:t>
            </a:r>
          </a:p>
        </p:txBody>
      </p:sp>
      <p:sp>
        <p:nvSpPr>
          <p:cNvPr id="19" name="Content Placeholder 18"/>
          <p:cNvSpPr>
            <a:spLocks noGrp="1"/>
          </p:cNvSpPr>
          <p:nvPr>
            <p:ph idx="1"/>
          </p:nvPr>
        </p:nvSpPr>
        <p:spPr>
          <a:xfrm>
            <a:off x="457200" y="2323020"/>
            <a:ext cx="5313853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Over ten years of the Open Educational Resource (OER) movement</a:t>
            </a:r>
          </a:p>
          <a:p>
            <a:r>
              <a:rPr lang="en-US" dirty="0" smtClean="0"/>
              <a:t>Hundreds of OER repositories worldwide</a:t>
            </a:r>
          </a:p>
          <a:p>
            <a:r>
              <a:rPr lang="en-US" dirty="0" smtClean="0"/>
              <a:t>Presence on </a:t>
            </a:r>
            <a:r>
              <a:rPr lang="en-US" dirty="0" err="1" smtClean="0"/>
              <a:t>iTunesU</a:t>
            </a:r>
            <a:endParaRPr lang="en-US" dirty="0" smtClean="0"/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6529101" y="2292382"/>
            <a:ext cx="1394398" cy="1192368"/>
            <a:chOff x="6847099" y="5029460"/>
            <a:chExt cx="1394044" cy="1192774"/>
          </a:xfrm>
        </p:grpSpPr>
        <p:pic>
          <p:nvPicPr>
            <p:cNvPr id="32778" name="Picture 14" descr="ocwcsquarelogo.gif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907643" y="5029460"/>
              <a:ext cx="1333500" cy="8508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779" name="TextBox 15"/>
            <p:cNvSpPr txBox="1">
              <a:spLocks noChangeArrowheads="1"/>
            </p:cNvSpPr>
            <p:nvPr/>
          </p:nvSpPr>
          <p:spPr bwMode="auto">
            <a:xfrm>
              <a:off x="6847099" y="5791200"/>
              <a:ext cx="184619" cy="4310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endParaRPr lang="en-US" sz="2200" dirty="0">
                <a:solidFill>
                  <a:srgbClr val="000090"/>
                </a:solidFill>
              </a:endParaRPr>
            </a:p>
          </p:txBody>
        </p:sp>
      </p:grpSp>
      <p:grpSp>
        <p:nvGrpSpPr>
          <p:cNvPr id="3" name="Group 18"/>
          <p:cNvGrpSpPr>
            <a:grpSpLocks/>
          </p:cNvGrpSpPr>
          <p:nvPr/>
        </p:nvGrpSpPr>
        <p:grpSpPr bwMode="auto">
          <a:xfrm rot="1004669">
            <a:off x="6118594" y="3427243"/>
            <a:ext cx="2572640" cy="2568733"/>
            <a:chOff x="532355" y="2428211"/>
            <a:chExt cx="3426866" cy="3129011"/>
          </a:xfrm>
        </p:grpSpPr>
        <p:pic>
          <p:nvPicPr>
            <p:cNvPr id="32776" name="Picture 2" descr="itunes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20539031">
              <a:off x="532355" y="2428211"/>
              <a:ext cx="3079678" cy="31290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777" name="TextBox 17"/>
            <p:cNvSpPr txBox="1">
              <a:spLocks noChangeArrowheads="1"/>
            </p:cNvSpPr>
            <p:nvPr/>
          </p:nvSpPr>
          <p:spPr bwMode="auto">
            <a:xfrm rot="20611747">
              <a:off x="1124612" y="4306235"/>
              <a:ext cx="2834609" cy="482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2200" dirty="0">
                  <a:solidFill>
                    <a:srgbClr val="000090"/>
                  </a:solidFill>
                </a:rPr>
                <a:t>Podcasts - iTunes U</a:t>
              </a:r>
            </a:p>
          </p:txBody>
        </p:sp>
      </p:grpSp>
      <p:pic>
        <p:nvPicPr>
          <p:cNvPr id="5" name="Picture 4" descr="MIT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600" y="1625989"/>
            <a:ext cx="3835400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057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457200" y="61604"/>
            <a:ext cx="8229600" cy="765175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-65" charset="-128"/>
                <a:cs typeface="ＭＳ Ｐゴシック" pitchFamily="-65" charset="-128"/>
              </a:rPr>
              <a:t>The OPAL metromap</a:t>
            </a:r>
          </a:p>
        </p:txBody>
      </p:sp>
      <p:pic>
        <p:nvPicPr>
          <p:cNvPr id="34819" name="Picture 3" descr="metromap.jpg">
            <a:hlinkClick r:id="rId2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826779"/>
            <a:ext cx="9144000" cy="5607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775022" y="6427113"/>
            <a:ext cx="341632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 smtClean="0">
                <a:solidFill>
                  <a:srgbClr val="0000FF"/>
                </a:solidFill>
              </a:rPr>
              <a:t>http://www.oer-quality.org</a:t>
            </a:r>
            <a:r>
              <a:rPr lang="en-US" sz="2200" dirty="0" smtClean="0">
                <a:solidFill>
                  <a:srgbClr val="0000FF"/>
                </a:solidFill>
              </a:rPr>
              <a:t>/</a:t>
            </a:r>
            <a:endParaRPr lang="en-US" sz="2200" dirty="0">
              <a:solidFill>
                <a:srgbClr val="0000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85361" y="2610571"/>
            <a:ext cx="584585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Evaluation shows lack of uptake by teachers and learners</a:t>
            </a:r>
          </a:p>
          <a:p>
            <a:r>
              <a:rPr lang="en-US" sz="3200" dirty="0"/>
              <a:t>Shift from development to community building and articulation of OER practice</a:t>
            </a:r>
          </a:p>
        </p:txBody>
      </p:sp>
    </p:spTree>
    <p:extLst>
      <p:ext uri="{BB962C8B-B14F-4D97-AF65-F5344CB8AC3E}">
        <p14:creationId xmlns:p14="http://schemas.microsoft.com/office/powerpoint/2010/main" val="492225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36650"/>
            <a:ext cx="8229600" cy="1143000"/>
          </a:xfrm>
        </p:spPr>
        <p:txBody>
          <a:bodyPr/>
          <a:lstStyle/>
          <a:p>
            <a:r>
              <a:rPr lang="en-US" dirty="0" smtClean="0"/>
              <a:t>POERUP outputs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932" y="2365904"/>
            <a:ext cx="86868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An inventory of more than 100 OER </a:t>
            </a:r>
            <a:r>
              <a:rPr lang="en-US" dirty="0"/>
              <a:t>initiatives </a:t>
            </a:r>
            <a:r>
              <a:rPr lang="en-US" sz="2400" dirty="0" smtClean="0">
                <a:hlinkClick r:id="rId2"/>
              </a:rPr>
              <a:t>http</a:t>
            </a:r>
            <a:r>
              <a:rPr lang="en-US" sz="2400" dirty="0">
                <a:hlinkClick r:id="rId2"/>
              </a:rPr>
              <a:t>://</a:t>
            </a:r>
            <a:r>
              <a:rPr lang="en-US" sz="2400" dirty="0" smtClean="0">
                <a:hlinkClick r:id="rId2"/>
              </a:rPr>
              <a:t>poerup.referata.com/wiki/Countries_with_OER_initiatives</a:t>
            </a:r>
            <a:endParaRPr lang="en-US" sz="2400" dirty="0" smtClean="0"/>
          </a:p>
          <a:p>
            <a:r>
              <a:rPr lang="en-US" dirty="0" smtClean="0"/>
              <a:t>11 country reports and 13 </a:t>
            </a:r>
            <a:r>
              <a:rPr lang="en-US" dirty="0"/>
              <a:t>mini-reports </a:t>
            </a:r>
            <a:r>
              <a:rPr lang="en-US" sz="2400" dirty="0" smtClean="0">
                <a:hlinkClick r:id="rId3"/>
              </a:rPr>
              <a:t>http</a:t>
            </a:r>
            <a:r>
              <a:rPr lang="en-US" sz="2400" dirty="0">
                <a:hlinkClick r:id="rId3"/>
              </a:rPr>
              <a:t>://</a:t>
            </a:r>
            <a:r>
              <a:rPr lang="en-US" sz="2400" dirty="0" smtClean="0">
                <a:hlinkClick r:id="rId3"/>
              </a:rPr>
              <a:t>poerup.referata.com/wiki/Countries</a:t>
            </a:r>
            <a:endParaRPr lang="en-US" dirty="0" smtClean="0"/>
          </a:p>
          <a:p>
            <a:r>
              <a:rPr lang="en-US" dirty="0" smtClean="0"/>
              <a:t>7 in-depth case studies</a:t>
            </a:r>
          </a:p>
          <a:p>
            <a:r>
              <a:rPr lang="en-US" dirty="0" smtClean="0"/>
              <a:t>3 EU-wide policy papers</a:t>
            </a:r>
          </a:p>
        </p:txBody>
      </p:sp>
      <p:pic>
        <p:nvPicPr>
          <p:cNvPr id="4" name="Image 6" descr="poerup_head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45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393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178" y="931333"/>
            <a:ext cx="8229600" cy="1066284"/>
          </a:xfrm>
        </p:spPr>
        <p:txBody>
          <a:bodyPr>
            <a:normAutofit/>
          </a:bodyPr>
          <a:lstStyle/>
          <a:p>
            <a:r>
              <a:rPr lang="en-US" sz="3400" dirty="0" smtClean="0"/>
              <a:t>Differences in education, internet, e-learning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178" y="2068497"/>
            <a:ext cx="8229600" cy="4572000"/>
          </a:xfrm>
        </p:spPr>
        <p:txBody>
          <a:bodyPr>
            <a:normAutofit fontScale="92500" lnSpcReduction="10000"/>
          </a:bodyPr>
          <a:lstStyle/>
          <a:p>
            <a:r>
              <a:rPr lang="en-US" sz="3000" dirty="0" smtClean="0"/>
              <a:t>Diversity of educational contexts</a:t>
            </a:r>
          </a:p>
          <a:p>
            <a:r>
              <a:rPr lang="en-US" sz="3000" dirty="0" smtClean="0"/>
              <a:t>Diversity </a:t>
            </a:r>
            <a:r>
              <a:rPr lang="en-US" sz="3000" dirty="0"/>
              <a:t>of internet </a:t>
            </a:r>
            <a:r>
              <a:rPr lang="en-US" sz="3000" dirty="0" smtClean="0"/>
              <a:t>provision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3000" dirty="0" smtClean="0"/>
              <a:t>Diversity of use of e-learning</a:t>
            </a:r>
          </a:p>
          <a:p>
            <a:pPr lvl="1"/>
            <a:r>
              <a:rPr lang="en-US" sz="2600" dirty="0" smtClean="0"/>
              <a:t>Distance Learning is a feature of educational system, Canada and Australia</a:t>
            </a:r>
          </a:p>
          <a:p>
            <a:pPr lvl="1"/>
            <a:r>
              <a:rPr lang="en-US" sz="2600" dirty="0" smtClean="0"/>
              <a:t>State of e-learning below EU average, Hungary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2819319"/>
              </p:ext>
            </p:extLst>
          </p:nvPr>
        </p:nvGraphicFramePr>
        <p:xfrm>
          <a:off x="1044606" y="3060328"/>
          <a:ext cx="4794297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1103"/>
                <a:gridCol w="1830568"/>
                <a:gridCol w="2012626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Country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Internet (in 2011)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Broadband (in 2011)</a:t>
                      </a:r>
                      <a:endParaRPr lang="en-GB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Australia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87%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83%</a:t>
                      </a:r>
                      <a:endParaRPr lang="en-GB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UK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73%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71%</a:t>
                      </a:r>
                      <a:endParaRPr lang="en-GB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Italy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62% 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52% </a:t>
                      </a:r>
                      <a:endParaRPr lang="en-GB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Hungary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66% 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61%</a:t>
                      </a:r>
                      <a:endParaRPr lang="en-GB" sz="1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Image 6" descr="poerup_hea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45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183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1602734"/>
            <a:ext cx="8229600" cy="643458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200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i="0" dirty="0" smtClean="0"/>
              <a:t>Emergent themes</a:t>
            </a:r>
            <a:endParaRPr lang="en-US" i="0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2432483"/>
            <a:ext cx="8229600" cy="378130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Shift from development to OER practices</a:t>
            </a:r>
          </a:p>
          <a:p>
            <a:r>
              <a:rPr lang="en-US" sz="2800" dirty="0" smtClean="0"/>
              <a:t>Shift from basic OER awareness to OER maturity and embedding</a:t>
            </a:r>
          </a:p>
          <a:p>
            <a:r>
              <a:rPr lang="en-US" sz="2800" dirty="0" smtClean="0"/>
              <a:t>Broader notion of open practices – open learning, teaching and research</a:t>
            </a:r>
          </a:p>
          <a:p>
            <a:r>
              <a:rPr lang="en-US" sz="2800" dirty="0" smtClean="0"/>
              <a:t>Use of social and participatory media to foster OER communities</a:t>
            </a:r>
            <a:endParaRPr lang="en-US" sz="2800" dirty="0"/>
          </a:p>
        </p:txBody>
      </p:sp>
      <p:pic>
        <p:nvPicPr>
          <p:cNvPr id="4" name="Image 6" descr="poerup_hea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45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20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36650"/>
            <a:ext cx="8229600" cy="1143000"/>
          </a:xfrm>
        </p:spPr>
        <p:txBody>
          <a:bodyPr/>
          <a:lstStyle/>
          <a:p>
            <a:r>
              <a:rPr lang="en-US" dirty="0" smtClean="0"/>
              <a:t>POERUP outputs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932" y="2365904"/>
            <a:ext cx="86868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An inventory of more than 100 OER </a:t>
            </a:r>
            <a:r>
              <a:rPr lang="en-US" dirty="0"/>
              <a:t>initiatives </a:t>
            </a:r>
            <a:r>
              <a:rPr lang="en-US" sz="2400" dirty="0" smtClean="0">
                <a:hlinkClick r:id="rId2"/>
              </a:rPr>
              <a:t>http</a:t>
            </a:r>
            <a:r>
              <a:rPr lang="en-US" sz="2400" dirty="0">
                <a:hlinkClick r:id="rId2"/>
              </a:rPr>
              <a:t>://</a:t>
            </a:r>
            <a:r>
              <a:rPr lang="en-US" sz="2400" dirty="0" smtClean="0">
                <a:hlinkClick r:id="rId2"/>
              </a:rPr>
              <a:t>poerup.referata.com/wiki/Countries_with_OER_initiatives</a:t>
            </a:r>
            <a:endParaRPr lang="en-US" sz="2400" dirty="0" smtClean="0"/>
          </a:p>
          <a:p>
            <a:r>
              <a:rPr lang="en-US" dirty="0" smtClean="0"/>
              <a:t>11 country reports and 13 </a:t>
            </a:r>
            <a:r>
              <a:rPr lang="en-US" dirty="0"/>
              <a:t>mini-reports </a:t>
            </a:r>
            <a:r>
              <a:rPr lang="en-US" sz="2400" dirty="0" smtClean="0">
                <a:hlinkClick r:id="rId3"/>
              </a:rPr>
              <a:t>http</a:t>
            </a:r>
            <a:r>
              <a:rPr lang="en-US" sz="2400" dirty="0">
                <a:hlinkClick r:id="rId3"/>
              </a:rPr>
              <a:t>://</a:t>
            </a:r>
            <a:r>
              <a:rPr lang="en-US" sz="2400" dirty="0" smtClean="0">
                <a:hlinkClick r:id="rId3"/>
              </a:rPr>
              <a:t>poerup.referata.com/wiki/Countries</a:t>
            </a:r>
            <a:endParaRPr lang="en-US" dirty="0" smtClean="0"/>
          </a:p>
          <a:p>
            <a:r>
              <a:rPr lang="en-US" dirty="0" smtClean="0"/>
              <a:t>7 in-depth case studies</a:t>
            </a:r>
          </a:p>
          <a:p>
            <a:r>
              <a:rPr lang="en-US" dirty="0" smtClean="0"/>
              <a:t>3 EU-wide policy papers</a:t>
            </a:r>
          </a:p>
        </p:txBody>
      </p:sp>
      <p:pic>
        <p:nvPicPr>
          <p:cNvPr id="4" name="Image 6" descr="poerup_head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45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16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51840"/>
            <a:ext cx="8229600" cy="765175"/>
          </a:xfrm>
        </p:spPr>
        <p:txBody>
          <a:bodyPr/>
          <a:lstStyle/>
          <a:p>
            <a:pPr eaLnBrk="1" hangingPunct="1"/>
            <a:r>
              <a:rPr lang="en-US" dirty="0" smtClean="0"/>
              <a:t>Technological trends</a:t>
            </a:r>
            <a:endParaRPr lang="en-US" dirty="0"/>
          </a:p>
        </p:txBody>
      </p:sp>
      <p:sp>
        <p:nvSpPr>
          <p:cNvPr id="300035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-609600" y="1806758"/>
            <a:ext cx="5749690" cy="5726112"/>
          </a:xfrm>
        </p:spPr>
        <p:txBody>
          <a:bodyPr>
            <a:normAutofit/>
          </a:bodyPr>
          <a:lstStyle/>
          <a:p>
            <a:pPr marL="889000" eaLnBrk="1" hangingPunct="1"/>
            <a:r>
              <a:rPr lang="en-US" sz="3000" dirty="0" smtClean="0">
                <a:solidFill>
                  <a:srgbClr val="000000"/>
                </a:solidFill>
              </a:rPr>
              <a:t>Mobiles and e-books</a:t>
            </a:r>
          </a:p>
          <a:p>
            <a:pPr marL="889000" eaLnBrk="1" hangingPunct="1"/>
            <a:r>
              <a:rPr lang="en-US" sz="3000" dirty="0" smtClean="0">
                <a:solidFill>
                  <a:srgbClr val="000000"/>
                </a:solidFill>
              </a:rPr>
              <a:t>Personalised </a:t>
            </a:r>
            <a:r>
              <a:rPr lang="en-US" sz="3000" dirty="0">
                <a:solidFill>
                  <a:srgbClr val="000000"/>
                </a:solidFill>
              </a:rPr>
              <a:t>learning</a:t>
            </a:r>
          </a:p>
          <a:p>
            <a:pPr marL="889000" eaLnBrk="1" hangingPunct="1"/>
            <a:r>
              <a:rPr lang="en-US" sz="3000" dirty="0">
                <a:solidFill>
                  <a:srgbClr val="000000"/>
                </a:solidFill>
              </a:rPr>
              <a:t>Cloud computing</a:t>
            </a:r>
          </a:p>
          <a:p>
            <a:pPr marL="889000" eaLnBrk="1" hangingPunct="1"/>
            <a:r>
              <a:rPr lang="en-US" sz="3000" dirty="0">
                <a:solidFill>
                  <a:srgbClr val="000000"/>
                </a:solidFill>
              </a:rPr>
              <a:t>Ubiquitous learning</a:t>
            </a:r>
          </a:p>
          <a:p>
            <a:pPr marL="889000" eaLnBrk="1" hangingPunct="1"/>
            <a:r>
              <a:rPr lang="en-US" sz="3000" dirty="0">
                <a:solidFill>
                  <a:srgbClr val="000000"/>
                </a:solidFill>
              </a:rPr>
              <a:t>BYOD (Bring your own device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</a:p>
          <a:p>
            <a:pPr marL="889000"/>
            <a:r>
              <a:rPr lang="en-US" dirty="0" smtClean="0">
                <a:solidFill>
                  <a:srgbClr val="000000"/>
                </a:solidFill>
              </a:rPr>
              <a:t>Technology-Enhanced learning spaces</a:t>
            </a:r>
          </a:p>
          <a:p>
            <a:pPr marL="889000"/>
            <a:r>
              <a:rPr lang="en-US" dirty="0" smtClean="0">
                <a:solidFill>
                  <a:srgbClr val="000000"/>
                </a:solidFill>
              </a:rPr>
              <a:t>Learning analytics</a:t>
            </a:r>
          </a:p>
          <a:p>
            <a:pPr marL="889000">
              <a:buNone/>
            </a:pPr>
            <a:endParaRPr lang="en-US" dirty="0" smtClean="0">
              <a:solidFill>
                <a:srgbClr val="000000"/>
              </a:solidFill>
            </a:endParaRPr>
          </a:p>
          <a:p>
            <a:pPr marL="889000" eaLnBrk="1" hangingPunct="1"/>
            <a:endParaRPr lang="en-US" dirty="0" smtClean="0">
              <a:solidFill>
                <a:srgbClr val="000000"/>
              </a:solidFill>
            </a:endParaRPr>
          </a:p>
          <a:p>
            <a:pPr marL="889000" eaLnBrk="1" hangingPunct="1"/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2" name="Picture 1" descr="technologi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089" y="2113208"/>
            <a:ext cx="3745172" cy="3799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5365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0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0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0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0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0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0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0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0035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00325"/>
            <a:ext cx="8229600" cy="1384917"/>
          </a:xfrm>
        </p:spPr>
        <p:txBody>
          <a:bodyPr>
            <a:noAutofit/>
          </a:bodyPr>
          <a:lstStyle/>
          <a:p>
            <a:pPr algn="l"/>
            <a:r>
              <a:rPr lang="en-GB" sz="3600" i="0" dirty="0" smtClean="0"/>
              <a:t>Statement 1: OER </a:t>
            </a:r>
            <a:r>
              <a:rPr lang="en-GB" sz="3600" i="0" dirty="0"/>
              <a:t>will have a major impact on students' learning in the next </a:t>
            </a:r>
            <a:r>
              <a:rPr lang="en-GB" sz="3600" i="0" dirty="0" smtClean="0"/>
              <a:t>five years.</a:t>
            </a:r>
            <a:endParaRPr lang="en-GB" sz="3600" i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889682" y="3399661"/>
            <a:ext cx="3280298" cy="2211026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GB" sz="3600" b="1" dirty="0" smtClean="0">
                <a:solidFill>
                  <a:srgbClr val="00B050"/>
                </a:solidFill>
              </a:rPr>
              <a:t>I agree</a:t>
            </a:r>
          </a:p>
          <a:p>
            <a:r>
              <a:rPr lang="en-GB" sz="3600" b="1" dirty="0" smtClean="0">
                <a:solidFill>
                  <a:srgbClr val="FF66FF"/>
                </a:solidFill>
              </a:rPr>
              <a:t>I disagree</a:t>
            </a:r>
          </a:p>
          <a:p>
            <a:r>
              <a:rPr lang="en-GB" sz="3600" b="1" dirty="0" smtClean="0">
                <a:solidFill>
                  <a:srgbClr val="0070C0"/>
                </a:solidFill>
              </a:rPr>
              <a:t>Undecided</a:t>
            </a:r>
            <a:endParaRPr lang="en-GB" sz="3600" b="1" dirty="0">
              <a:solidFill>
                <a:srgbClr val="0070C0"/>
              </a:solidFill>
            </a:endParaRPr>
          </a:p>
        </p:txBody>
      </p:sp>
      <p:pic>
        <p:nvPicPr>
          <p:cNvPr id="4" name="Image 6" descr="poerup_hea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45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194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02733"/>
            <a:ext cx="8229600" cy="847503"/>
          </a:xfrm>
        </p:spPr>
        <p:txBody>
          <a:bodyPr>
            <a:noAutofit/>
          </a:bodyPr>
          <a:lstStyle/>
          <a:p>
            <a:pPr algn="l"/>
            <a:r>
              <a:rPr lang="en-GB" sz="3600" i="0" dirty="0" smtClean="0"/>
              <a:t>Statement 2: OER </a:t>
            </a:r>
            <a:r>
              <a:rPr lang="en-GB" sz="3600" i="0" dirty="0"/>
              <a:t>are better quality than commercially published textbooks.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889682" y="3399661"/>
            <a:ext cx="3280298" cy="2211026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GB" sz="3600" b="1" dirty="0" smtClean="0">
                <a:solidFill>
                  <a:srgbClr val="00B050"/>
                </a:solidFill>
              </a:rPr>
              <a:t>I agree</a:t>
            </a:r>
          </a:p>
          <a:p>
            <a:r>
              <a:rPr lang="en-GB" sz="3600" b="1" dirty="0" smtClean="0">
                <a:solidFill>
                  <a:srgbClr val="FF66FF"/>
                </a:solidFill>
              </a:rPr>
              <a:t>I disagree</a:t>
            </a:r>
          </a:p>
          <a:p>
            <a:r>
              <a:rPr lang="en-GB" sz="3600" b="1" dirty="0" smtClean="0">
                <a:solidFill>
                  <a:srgbClr val="0070C0"/>
                </a:solidFill>
              </a:rPr>
              <a:t>Undecided</a:t>
            </a:r>
            <a:endParaRPr lang="en-GB" sz="3600" b="1" dirty="0">
              <a:solidFill>
                <a:srgbClr val="0070C0"/>
              </a:solidFill>
            </a:endParaRPr>
          </a:p>
        </p:txBody>
      </p:sp>
      <p:pic>
        <p:nvPicPr>
          <p:cNvPr id="4" name="Image 6" descr="poerup_hea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45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153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02734"/>
            <a:ext cx="8229600" cy="1184854"/>
          </a:xfrm>
        </p:spPr>
        <p:txBody>
          <a:bodyPr>
            <a:noAutofit/>
          </a:bodyPr>
          <a:lstStyle/>
          <a:p>
            <a:pPr algn="l"/>
            <a:r>
              <a:rPr lang="en-GB" sz="3600" i="0" dirty="0" smtClean="0"/>
              <a:t>Statement 3: I </a:t>
            </a:r>
            <a:r>
              <a:rPr lang="en-GB" sz="3600" i="0" dirty="0"/>
              <a:t>will use more OER in my teaching/learning </a:t>
            </a:r>
            <a:r>
              <a:rPr lang="en-GB" sz="3600" i="0" dirty="0" smtClean="0"/>
              <a:t>in the </a:t>
            </a:r>
            <a:r>
              <a:rPr lang="en-GB" sz="3600" i="0" dirty="0"/>
              <a:t>future.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889682" y="3399661"/>
            <a:ext cx="3280298" cy="2211026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GB" sz="3600" b="1" dirty="0" smtClean="0">
                <a:solidFill>
                  <a:srgbClr val="00B050"/>
                </a:solidFill>
              </a:rPr>
              <a:t>I agree</a:t>
            </a:r>
          </a:p>
          <a:p>
            <a:r>
              <a:rPr lang="en-GB" sz="3600" b="1" dirty="0" smtClean="0">
                <a:solidFill>
                  <a:srgbClr val="FF66FF"/>
                </a:solidFill>
              </a:rPr>
              <a:t>I disagree</a:t>
            </a:r>
          </a:p>
          <a:p>
            <a:r>
              <a:rPr lang="en-GB" sz="3600" b="1" dirty="0" smtClean="0">
                <a:solidFill>
                  <a:srgbClr val="0070C0"/>
                </a:solidFill>
              </a:rPr>
              <a:t>Undecided</a:t>
            </a:r>
            <a:endParaRPr lang="en-GB" sz="3600" b="1" dirty="0">
              <a:solidFill>
                <a:srgbClr val="0070C0"/>
              </a:solidFill>
            </a:endParaRPr>
          </a:p>
        </p:txBody>
      </p:sp>
      <p:pic>
        <p:nvPicPr>
          <p:cNvPr id="4" name="Image 6" descr="poerup_hea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45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179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Quality</a:t>
            </a:r>
          </a:p>
          <a:p>
            <a:r>
              <a:rPr lang="en-US" dirty="0" smtClean="0"/>
              <a:t>Currency</a:t>
            </a:r>
          </a:p>
          <a:p>
            <a:r>
              <a:rPr lang="en-US" dirty="0" smtClean="0"/>
              <a:t>Contextualization</a:t>
            </a:r>
          </a:p>
          <a:p>
            <a:r>
              <a:rPr lang="en-US" dirty="0" smtClean="0"/>
              <a:t>Time to find</a:t>
            </a:r>
          </a:p>
          <a:p>
            <a:r>
              <a:rPr lang="en-US" dirty="0" smtClean="0"/>
              <a:t>Engagement</a:t>
            </a:r>
            <a:r>
              <a:rPr lang="en-US" dirty="0"/>
              <a:t> </a:t>
            </a:r>
            <a:r>
              <a:rPr lang="en-US" dirty="0" smtClean="0"/>
              <a:t>– building interactivity</a:t>
            </a:r>
          </a:p>
          <a:p>
            <a:r>
              <a:rPr lang="en-US" dirty="0" smtClean="0"/>
              <a:t>Reluctance to share</a:t>
            </a:r>
          </a:p>
          <a:p>
            <a:r>
              <a:rPr lang="en-US" dirty="0" smtClean="0"/>
              <a:t>Accessibility</a:t>
            </a:r>
          </a:p>
          <a:p>
            <a:r>
              <a:rPr lang="en-US" dirty="0" smtClean="0"/>
              <a:t>Poverty</a:t>
            </a:r>
          </a:p>
          <a:p>
            <a:r>
              <a:rPr lang="en-US" dirty="0" smtClean="0"/>
              <a:t>Accreditation</a:t>
            </a:r>
            <a:endParaRPr lang="en-US" dirty="0" smtClean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Opportunities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Wider access</a:t>
            </a:r>
          </a:p>
          <a:p>
            <a:r>
              <a:rPr lang="en-US" dirty="0" smtClean="0"/>
              <a:t>Continuous improvement </a:t>
            </a:r>
          </a:p>
          <a:p>
            <a:r>
              <a:rPr lang="en-US" dirty="0" smtClean="0"/>
              <a:t>Reduction of overheads</a:t>
            </a:r>
          </a:p>
          <a:p>
            <a:r>
              <a:rPr lang="en-US" dirty="0" smtClean="0"/>
              <a:t>Leads to open practices</a:t>
            </a:r>
          </a:p>
          <a:p>
            <a:r>
              <a:rPr lang="en-US" dirty="0" smtClean="0"/>
              <a:t>Creativity</a:t>
            </a:r>
          </a:p>
          <a:p>
            <a:r>
              <a:rPr lang="en-US" dirty="0" smtClean="0"/>
              <a:t>Can identify learning approaches and change to meet these</a:t>
            </a:r>
          </a:p>
          <a:p>
            <a:r>
              <a:rPr lang="en-US" dirty="0" smtClean="0"/>
              <a:t>Stimulation for lecturers </a:t>
            </a:r>
            <a:r>
              <a:rPr lang="en-US" dirty="0" err="1" smtClean="0"/>
              <a:t>lol</a:t>
            </a:r>
            <a:r>
              <a:rPr lang="en-US" dirty="0" smtClean="0"/>
              <a:t> – shared resources</a:t>
            </a:r>
            <a:endParaRPr lang="en-US" dirty="0"/>
          </a:p>
        </p:txBody>
      </p:sp>
      <p:pic>
        <p:nvPicPr>
          <p:cNvPr id="4" name="Image 6" descr="poerup_hea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45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41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90" name="Rectangle 5"/>
          <p:cNvSpPr>
            <a:spLocks/>
          </p:cNvSpPr>
          <p:nvPr/>
        </p:nvSpPr>
        <p:spPr bwMode="auto">
          <a:xfrm>
            <a:off x="356640" y="4451619"/>
            <a:ext cx="1308661" cy="18466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prstTxWarp prst="textNoShape">
              <a:avLst/>
            </a:prstTxWarp>
            <a:spAutoFit/>
          </a:bodyPr>
          <a:lstStyle/>
          <a:p>
            <a:pPr marL="39688" algn="l"/>
            <a:r>
              <a:rPr lang="en-US" sz="3000" dirty="0">
                <a:solidFill>
                  <a:srgbClr val="A40800"/>
                </a:solidFill>
                <a:ea typeface="Gill Sans" pitchFamily="-1" charset="0"/>
                <a:cs typeface="Gill Sans" pitchFamily="-1" charset="0"/>
              </a:rPr>
              <a:t>M</a:t>
            </a:r>
            <a:r>
              <a:rPr lang="en-US" sz="3000" dirty="0">
                <a:solidFill>
                  <a:schemeClr val="tx1"/>
                </a:solidFill>
                <a:ea typeface="Gill Sans" pitchFamily="-1" charset="0"/>
                <a:cs typeface="Gill Sans" pitchFamily="-1" charset="0"/>
              </a:rPr>
              <a:t>assive</a:t>
            </a:r>
          </a:p>
          <a:p>
            <a:pPr marL="39688" algn="l"/>
            <a:r>
              <a:rPr lang="en-US" sz="3000" dirty="0">
                <a:solidFill>
                  <a:srgbClr val="9B2C01"/>
                </a:solidFill>
                <a:ea typeface="Gill Sans" pitchFamily="-1" charset="0"/>
                <a:cs typeface="Gill Sans" pitchFamily="-1" charset="0"/>
              </a:rPr>
              <a:t>O</a:t>
            </a:r>
            <a:r>
              <a:rPr lang="en-US" sz="3000" dirty="0">
                <a:solidFill>
                  <a:schemeClr val="tx1"/>
                </a:solidFill>
                <a:ea typeface="Gill Sans" pitchFamily="-1" charset="0"/>
                <a:cs typeface="Gill Sans" pitchFamily="-1" charset="0"/>
              </a:rPr>
              <a:t>pen </a:t>
            </a:r>
          </a:p>
          <a:p>
            <a:pPr marL="39688" algn="l"/>
            <a:r>
              <a:rPr lang="en-US" sz="3000" dirty="0">
                <a:solidFill>
                  <a:srgbClr val="A40800"/>
                </a:solidFill>
                <a:ea typeface="Gill Sans" pitchFamily="-1" charset="0"/>
                <a:cs typeface="Gill Sans" pitchFamily="-1" charset="0"/>
              </a:rPr>
              <a:t>O</a:t>
            </a:r>
            <a:r>
              <a:rPr lang="en-US" sz="3000" dirty="0">
                <a:solidFill>
                  <a:schemeClr val="tx1"/>
                </a:solidFill>
                <a:ea typeface="Gill Sans" pitchFamily="-1" charset="0"/>
                <a:cs typeface="Gill Sans" pitchFamily="-1" charset="0"/>
              </a:rPr>
              <a:t>nline </a:t>
            </a:r>
          </a:p>
          <a:p>
            <a:pPr marL="39688" algn="l"/>
            <a:r>
              <a:rPr lang="en-US" sz="3000" dirty="0" smtClean="0">
                <a:solidFill>
                  <a:srgbClr val="A40800"/>
                </a:solidFill>
                <a:ea typeface="Gill Sans" pitchFamily="-1" charset="0"/>
                <a:cs typeface="Gill Sans" pitchFamily="-1" charset="0"/>
              </a:rPr>
              <a:t>C</a:t>
            </a:r>
            <a:r>
              <a:rPr lang="en-US" sz="3000" dirty="0" smtClean="0">
                <a:solidFill>
                  <a:schemeClr val="tx1"/>
                </a:solidFill>
                <a:ea typeface="Gill Sans" pitchFamily="-1" charset="0"/>
                <a:cs typeface="Gill Sans" pitchFamily="-1" charset="0"/>
              </a:rPr>
              <a:t>ourses</a:t>
            </a:r>
            <a:endParaRPr lang="en-US" sz="3000" dirty="0">
              <a:solidFill>
                <a:schemeClr val="tx1"/>
              </a:solidFill>
              <a:ea typeface="Gill Sans" pitchFamily="-1" charset="0"/>
              <a:cs typeface="Gill Sans" pitchFamily="-1" charset="0"/>
            </a:endParaRPr>
          </a:p>
        </p:txBody>
      </p:sp>
      <p:pic>
        <p:nvPicPr>
          <p:cNvPr id="9" name="Picture 8" descr="MOOCs-Edudemic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640" y="169980"/>
            <a:ext cx="3380704" cy="3798547"/>
          </a:xfrm>
          <a:prstGeom prst="rect">
            <a:avLst/>
          </a:prstGeom>
        </p:spPr>
      </p:pic>
      <p:pic>
        <p:nvPicPr>
          <p:cNvPr id="10" name="Picture 9" descr="moocs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712" y="197217"/>
            <a:ext cx="3688241" cy="3771310"/>
          </a:xfrm>
          <a:prstGeom prst="rect">
            <a:avLst/>
          </a:prstGeom>
        </p:spPr>
      </p:pic>
      <p:grpSp>
        <p:nvGrpSpPr>
          <p:cNvPr id="2" name="Group 10"/>
          <p:cNvGrpSpPr/>
          <p:nvPr/>
        </p:nvGrpSpPr>
        <p:grpSpPr>
          <a:xfrm>
            <a:off x="2386725" y="2718274"/>
            <a:ext cx="4155523" cy="3505348"/>
            <a:chOff x="2386725" y="3315842"/>
            <a:chExt cx="4155523" cy="3505348"/>
          </a:xfrm>
        </p:grpSpPr>
        <p:sp>
          <p:nvSpPr>
            <p:cNvPr id="14" name="TextBox 13"/>
            <p:cNvSpPr txBox="1"/>
            <p:nvPr/>
          </p:nvSpPr>
          <p:spPr>
            <a:xfrm>
              <a:off x="3037627" y="6390303"/>
              <a:ext cx="289053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smtClean="0">
                  <a:solidFill>
                    <a:srgbClr val="000090"/>
                  </a:solidFill>
                </a:rPr>
                <a:t>http://</a:t>
              </a:r>
              <a:r>
                <a:rPr lang="en-US" sz="2200" dirty="0" err="1" smtClean="0">
                  <a:solidFill>
                    <a:srgbClr val="000090"/>
                  </a:solidFill>
                </a:rPr>
                <a:t>www.olds.ac.uk</a:t>
              </a:r>
              <a:r>
                <a:rPr lang="en-US" sz="2200" dirty="0" smtClean="0">
                  <a:solidFill>
                    <a:srgbClr val="000090"/>
                  </a:solidFill>
                </a:rPr>
                <a:t>/</a:t>
              </a:r>
              <a:endParaRPr lang="en-US" sz="2200" dirty="0">
                <a:solidFill>
                  <a:srgbClr val="000090"/>
                </a:solidFill>
              </a:endParaRPr>
            </a:p>
          </p:txBody>
        </p:sp>
        <p:pic>
          <p:nvPicPr>
            <p:cNvPr id="13" name="Picture 12" descr="OLDS_MOOC2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86725" y="3315842"/>
              <a:ext cx="4155523" cy="3234315"/>
            </a:xfrm>
            <a:prstGeom prst="rect">
              <a:avLst/>
            </a:prstGeom>
          </p:spPr>
        </p:pic>
      </p:grpSp>
      <p:sp>
        <p:nvSpPr>
          <p:cNvPr id="8" name="Rectangle 7"/>
          <p:cNvSpPr/>
          <p:nvPr/>
        </p:nvSpPr>
        <p:spPr>
          <a:xfrm>
            <a:off x="-191125" y="6488668"/>
            <a:ext cx="112081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http://www.technologyreview.com/news/506326/the-technology-of-massive-open-online-courses/</a:t>
            </a:r>
            <a:endParaRPr lang="en-US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7837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pathways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9244226" cy="4525963"/>
          </a:xfrm>
        </p:spPr>
        <p:txBody>
          <a:bodyPr/>
          <a:lstStyle/>
          <a:p>
            <a:r>
              <a:rPr lang="en-US" dirty="0" smtClean="0"/>
              <a:t>Guided pathways through materials</a:t>
            </a:r>
          </a:p>
          <a:p>
            <a:r>
              <a:rPr lang="en-US" dirty="0" smtClean="0"/>
              <a:t>Can promote different pedagogical approaches</a:t>
            </a:r>
            <a:endParaRPr lang="en-US" dirty="0"/>
          </a:p>
        </p:txBody>
      </p:sp>
      <p:pic>
        <p:nvPicPr>
          <p:cNvPr id="4" name="Picture 3" descr="sociallear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078" y="2777369"/>
            <a:ext cx="7707982" cy="457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389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Support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923060"/>
            <a:ext cx="8229600" cy="4525963"/>
          </a:xfrm>
        </p:spPr>
        <p:txBody>
          <a:bodyPr/>
          <a:lstStyle/>
          <a:p>
            <a:r>
              <a:rPr lang="en-US" dirty="0" smtClean="0"/>
              <a:t>Computer assisted</a:t>
            </a:r>
          </a:p>
          <a:p>
            <a:r>
              <a:rPr lang="en-US" dirty="0" smtClean="0"/>
              <a:t>Peer support</a:t>
            </a:r>
          </a:p>
          <a:p>
            <a:r>
              <a:rPr lang="en-US" dirty="0" smtClean="0"/>
              <a:t>Tutor support</a:t>
            </a:r>
          </a:p>
          <a:p>
            <a:r>
              <a:rPr lang="en-US" dirty="0" smtClean="0"/>
              <a:t>Community support</a:t>
            </a:r>
          </a:p>
          <a:p>
            <a:r>
              <a:rPr lang="en-US" dirty="0" smtClean="0"/>
              <a:t>Mentoring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3" name="Picture 2" descr="learning_suppor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9135" y="1883176"/>
            <a:ext cx="3106570" cy="327336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127609" y="6310829"/>
            <a:ext cx="685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http://www.flickr.com/photos/24289877@N02/5851058394/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243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Rectangle 1"/>
          <p:cNvSpPr>
            <a:spLocks noGrp="1" noChangeArrowheads="1"/>
          </p:cNvSpPr>
          <p:nvPr>
            <p:ph type="title"/>
          </p:nvPr>
        </p:nvSpPr>
        <p:spPr>
          <a:xfrm>
            <a:off x="889000" y="-236538"/>
            <a:ext cx="7353300" cy="1730376"/>
          </a:xfrm>
        </p:spPr>
        <p:txBody>
          <a:bodyPr/>
          <a:lstStyle/>
          <a:p>
            <a:pPr eaLnBrk="1" hangingPunct="1"/>
            <a:r>
              <a:rPr lang="en-US" dirty="0" smtClean="0"/>
              <a:t>Accreditation</a:t>
            </a:r>
            <a:endParaRPr lang="en-US" dirty="0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27000" y="1905000"/>
            <a:ext cx="4241800" cy="3849688"/>
            <a:chOff x="0" y="0"/>
            <a:chExt cx="2672" cy="2425"/>
          </a:xfrm>
        </p:grpSpPr>
        <p:sp>
          <p:nvSpPr>
            <p:cNvPr id="324616" name="Rectangle 3"/>
            <p:cNvSpPr>
              <a:spLocks/>
            </p:cNvSpPr>
            <p:nvPr/>
          </p:nvSpPr>
          <p:spPr bwMode="auto">
            <a:xfrm>
              <a:off x="443" y="2192"/>
              <a:ext cx="1545" cy="23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40640" bIns="0">
              <a:prstTxWarp prst="textNoShape">
                <a:avLst/>
              </a:prstTxWarp>
              <a:spAutoFit/>
            </a:bodyPr>
            <a:lstStyle/>
            <a:p>
              <a:pPr marL="39688" algn="l"/>
              <a:r>
                <a:rPr lang="en-US" sz="2400" u="sng" dirty="0" smtClean="0">
                  <a:solidFill>
                    <a:srgbClr val="002D99"/>
                  </a:solidFill>
                  <a:ea typeface="Gill Sans" pitchFamily="-1" charset="0"/>
                  <a:cs typeface="Gill Sans" pitchFamily="-1" charset="0"/>
                  <a:hlinkClick r:id="rId2"/>
                </a:rPr>
                <a:t>www.p2pu.org</a:t>
              </a:r>
              <a:r>
                <a:rPr lang="en-US" sz="2400" u="sng" dirty="0">
                  <a:solidFill>
                    <a:srgbClr val="002D99"/>
                  </a:solidFill>
                  <a:ea typeface="Gill Sans" pitchFamily="-1" charset="0"/>
                  <a:cs typeface="Gill Sans" pitchFamily="-1" charset="0"/>
                  <a:hlinkClick r:id="rId2"/>
                </a:rPr>
                <a:t>/en/</a:t>
              </a:r>
              <a:endParaRPr lang="en-US" sz="2400" u="sng" dirty="0">
                <a:solidFill>
                  <a:srgbClr val="002D99"/>
                </a:solidFill>
                <a:ea typeface="Gill Sans" pitchFamily="-1" charset="0"/>
                <a:cs typeface="Gill Sans" pitchFamily="-1" charset="0"/>
              </a:endParaRPr>
            </a:p>
          </p:txBody>
        </p:sp>
        <p:sp>
          <p:nvSpPr>
            <p:cNvPr id="324617" name="Rectangle 4"/>
            <p:cNvSpPr>
              <a:spLocks/>
            </p:cNvSpPr>
            <p:nvPr/>
          </p:nvSpPr>
          <p:spPr bwMode="auto">
            <a:xfrm>
              <a:off x="296" y="1856"/>
              <a:ext cx="2071" cy="30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40640" bIns="0">
              <a:prstTxWarp prst="textNoShape">
                <a:avLst/>
              </a:prstTxWarp>
              <a:spAutoFit/>
            </a:bodyPr>
            <a:lstStyle/>
            <a:p>
              <a:pPr marL="39688" algn="l"/>
              <a:r>
                <a:rPr lang="en-US" sz="2600" dirty="0">
                  <a:solidFill>
                    <a:srgbClr val="002D99"/>
                  </a:solidFill>
                  <a:ea typeface="Gill Sans" pitchFamily="-1" charset="0"/>
                  <a:cs typeface="Gill Sans" pitchFamily="-1" charset="0"/>
                </a:rPr>
                <a:t>Peer to Peer University</a:t>
              </a:r>
            </a:p>
          </p:txBody>
        </p:sp>
        <p:pic>
          <p:nvPicPr>
            <p:cNvPr id="324618" name="Picture 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2672" cy="1820"/>
            </a:xfrm>
            <a:prstGeom prst="rect">
              <a:avLst/>
            </a:prstGeom>
            <a:noFill/>
            <a:ln w="25400">
              <a:noFill/>
              <a:round/>
              <a:headEnd/>
              <a:tailEnd/>
            </a:ln>
          </p:spPr>
        </p:pic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4686300" y="1905000"/>
            <a:ext cx="6667500" cy="3937000"/>
            <a:chOff x="256" y="0"/>
            <a:chExt cx="4200" cy="2480"/>
          </a:xfrm>
        </p:grpSpPr>
        <p:pic>
          <p:nvPicPr>
            <p:cNvPr id="324613" name="Picture 7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56" y="0"/>
              <a:ext cx="2752" cy="1824"/>
            </a:xfrm>
            <a:prstGeom prst="rect">
              <a:avLst/>
            </a:prstGeom>
            <a:noFill/>
            <a:ln w="25400">
              <a:noFill/>
              <a:round/>
              <a:headEnd/>
              <a:tailEnd/>
            </a:ln>
          </p:spPr>
        </p:pic>
        <p:sp>
          <p:nvSpPr>
            <p:cNvPr id="324614" name="Rectangle 8"/>
            <p:cNvSpPr>
              <a:spLocks/>
            </p:cNvSpPr>
            <p:nvPr/>
          </p:nvSpPr>
          <p:spPr bwMode="auto">
            <a:xfrm>
              <a:off x="307" y="2192"/>
              <a:ext cx="3520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40640" bIns="0">
              <a:prstTxWarp prst="textNoShape">
                <a:avLst/>
              </a:prstTxWarp>
            </a:bodyPr>
            <a:lstStyle/>
            <a:p>
              <a:pPr marL="39688" algn="l"/>
              <a:r>
                <a:rPr lang="en-US" sz="2400" u="sng" dirty="0" smtClean="0">
                  <a:solidFill>
                    <a:srgbClr val="002D99"/>
                  </a:solidFill>
                  <a:ea typeface="Gill Sans" pitchFamily="-1" charset="0"/>
                  <a:cs typeface="Gill Sans" pitchFamily="-1" charset="0"/>
                  <a:hlinkClick r:id="rId5"/>
                </a:rPr>
                <a:t>wikieducator.org</a:t>
              </a:r>
              <a:r>
                <a:rPr lang="en-US" sz="2400" u="sng" dirty="0">
                  <a:solidFill>
                    <a:srgbClr val="002D99"/>
                  </a:solidFill>
                  <a:ea typeface="Gill Sans" pitchFamily="-1" charset="0"/>
                  <a:cs typeface="Gill Sans" pitchFamily="-1" charset="0"/>
                  <a:hlinkClick r:id="rId5"/>
                </a:rPr>
                <a:t>/OER_university/</a:t>
              </a:r>
              <a:endParaRPr lang="en-US" sz="2400" u="sng" dirty="0">
                <a:solidFill>
                  <a:srgbClr val="002D99"/>
                </a:solidFill>
                <a:ea typeface="Gill Sans" pitchFamily="-1" charset="0"/>
                <a:cs typeface="Gill Sans" pitchFamily="-1" charset="0"/>
              </a:endParaRPr>
            </a:p>
          </p:txBody>
        </p:sp>
        <p:sp>
          <p:nvSpPr>
            <p:cNvPr id="324615" name="Rectangle 9"/>
            <p:cNvSpPr>
              <a:spLocks/>
            </p:cNvSpPr>
            <p:nvPr/>
          </p:nvSpPr>
          <p:spPr bwMode="auto">
            <a:xfrm>
              <a:off x="936" y="1864"/>
              <a:ext cx="3520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40640" bIns="0">
              <a:prstTxWarp prst="textNoShape">
                <a:avLst/>
              </a:prstTxWarp>
            </a:bodyPr>
            <a:lstStyle/>
            <a:p>
              <a:pPr marL="39688" algn="l"/>
              <a:r>
                <a:rPr lang="en-US" sz="2400" u="sng" dirty="0">
                  <a:solidFill>
                    <a:srgbClr val="001F67"/>
                  </a:solidFill>
                  <a:ea typeface="Gill Sans" pitchFamily="-1" charset="0"/>
                  <a:cs typeface="Gill Sans" pitchFamily="-1" charset="0"/>
                  <a:hlinkClick r:id="rId5"/>
                </a:rPr>
                <a:t>OER University</a:t>
              </a:r>
              <a:endParaRPr lang="en-US" sz="2400" u="sng" dirty="0">
                <a:solidFill>
                  <a:srgbClr val="001F67"/>
                </a:solidFill>
                <a:ea typeface="Gill Sans" pitchFamily="-1" charset="0"/>
                <a:cs typeface="Gill Sans" pitchFamily="-1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073187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Changing practices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675" y="1600200"/>
            <a:ext cx="4501016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Nature of learning, teaching and research is changing</a:t>
            </a:r>
          </a:p>
          <a:p>
            <a:r>
              <a:rPr lang="en-US" dirty="0" smtClean="0"/>
              <a:t>It’s about</a:t>
            </a:r>
          </a:p>
          <a:p>
            <a:pPr lvl="1"/>
            <a:r>
              <a:rPr lang="en-US" dirty="0" smtClean="0"/>
              <a:t>Harnessing new media</a:t>
            </a:r>
          </a:p>
          <a:p>
            <a:pPr lvl="1"/>
            <a:r>
              <a:rPr lang="en-US" dirty="0" smtClean="0"/>
              <a:t>Adopting open practices</a:t>
            </a:r>
          </a:p>
          <a:p>
            <a:r>
              <a:rPr lang="en-US" dirty="0" smtClean="0"/>
              <a:t>New business models are emerging</a:t>
            </a:r>
            <a:endParaRPr lang="en-US" dirty="0"/>
          </a:p>
        </p:txBody>
      </p:sp>
      <p:pic>
        <p:nvPicPr>
          <p:cNvPr id="4" name="Picture 3" descr="practic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5145" y="2147503"/>
            <a:ext cx="4518855" cy="33751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future of learning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530" y="1600200"/>
            <a:ext cx="5114725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Changing nature of education</a:t>
            </a:r>
          </a:p>
          <a:p>
            <a:r>
              <a:rPr lang="en-US" dirty="0" smtClean="0"/>
              <a:t>New forms of communication and collaboration</a:t>
            </a:r>
          </a:p>
          <a:p>
            <a:r>
              <a:rPr lang="en-US" dirty="0" smtClean="0"/>
              <a:t>Rich multimedia representation</a:t>
            </a:r>
          </a:p>
          <a:p>
            <a:r>
              <a:rPr lang="en-US" dirty="0" smtClean="0"/>
              <a:t>Harnessing the global network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" name="Picture 5" descr="mq3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7062" y="1417638"/>
            <a:ext cx="3589738" cy="48060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34"/>
            <a:ext cx="8229600" cy="1143000"/>
          </a:xfrm>
        </p:spPr>
        <p:txBody>
          <a:bodyPr/>
          <a:lstStyle/>
          <a:p>
            <a:r>
              <a:rPr lang="en-US" dirty="0" smtClean="0"/>
              <a:t>The MATEL study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5337764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Productivity and creativity</a:t>
            </a:r>
          </a:p>
          <a:p>
            <a:r>
              <a:rPr lang="en-US" dirty="0" smtClean="0"/>
              <a:t>Networked collaboration</a:t>
            </a:r>
          </a:p>
          <a:p>
            <a:r>
              <a:rPr lang="en-US" dirty="0" smtClean="0"/>
              <a:t>Content creation</a:t>
            </a:r>
          </a:p>
          <a:p>
            <a:r>
              <a:rPr lang="en-US" dirty="0" smtClean="0"/>
              <a:t>Visualisation and simulation</a:t>
            </a:r>
          </a:p>
          <a:p>
            <a:r>
              <a:rPr lang="en-US" dirty="0" smtClean="0"/>
              <a:t>Learning Management Systems</a:t>
            </a:r>
          </a:p>
          <a:p>
            <a:r>
              <a:rPr lang="en-US" dirty="0" smtClean="0"/>
              <a:t>Learning environments</a:t>
            </a:r>
          </a:p>
          <a:p>
            <a:r>
              <a:rPr lang="en-US" dirty="0" smtClean="0"/>
              <a:t>Games</a:t>
            </a:r>
          </a:p>
          <a:p>
            <a:r>
              <a:rPr lang="en-US" dirty="0" smtClean="0"/>
              <a:t>Devices, interfaces and connectivity</a:t>
            </a:r>
            <a:endParaRPr lang="en-US" dirty="0"/>
          </a:p>
        </p:txBody>
      </p:sp>
      <p:pic>
        <p:nvPicPr>
          <p:cNvPr id="16" name="Content Placeholder 15" descr="ipts.jpe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3" r="9543"/>
          <a:stretch>
            <a:fillRect/>
          </a:stretch>
        </p:blipFill>
        <p:spPr>
          <a:xfrm>
            <a:off x="5794963" y="2391035"/>
            <a:ext cx="2346414" cy="2629570"/>
          </a:xfrm>
        </p:spPr>
      </p:pic>
      <p:sp>
        <p:nvSpPr>
          <p:cNvPr id="21" name="Rectangle 20"/>
          <p:cNvSpPr/>
          <p:nvPr/>
        </p:nvSpPr>
        <p:spPr>
          <a:xfrm>
            <a:off x="2475474" y="955184"/>
            <a:ext cx="41088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90"/>
                </a:solidFill>
              </a:rPr>
              <a:t>http://</a:t>
            </a:r>
            <a:r>
              <a:rPr lang="en-US" sz="2400" dirty="0" err="1">
                <a:solidFill>
                  <a:srgbClr val="000090"/>
                </a:solidFill>
              </a:rPr>
              <a:t>www.menon.org</a:t>
            </a:r>
            <a:r>
              <a:rPr lang="en-US" sz="2400" dirty="0">
                <a:solidFill>
                  <a:srgbClr val="000090"/>
                </a:solidFill>
              </a:rPr>
              <a:t>/</a:t>
            </a:r>
            <a:r>
              <a:rPr lang="en-US" sz="2400" dirty="0" err="1">
                <a:solidFill>
                  <a:srgbClr val="000090"/>
                </a:solidFill>
              </a:rPr>
              <a:t>matel</a:t>
            </a:r>
            <a:r>
              <a:rPr lang="en-US" sz="2400" dirty="0">
                <a:solidFill>
                  <a:srgbClr val="000090"/>
                </a:solidFill>
              </a:rPr>
              <a:t>/</a:t>
            </a:r>
          </a:p>
        </p:txBody>
      </p:sp>
      <p:pic>
        <p:nvPicPr>
          <p:cNvPr id="8" name="Picture 7" descr="meno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933440"/>
            <a:ext cx="9144000" cy="92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105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Implications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7985" y="1600200"/>
            <a:ext cx="4274839" cy="4525963"/>
          </a:xfrm>
        </p:spPr>
        <p:txBody>
          <a:bodyPr/>
          <a:lstStyle/>
          <a:p>
            <a:r>
              <a:rPr lang="en-US" dirty="0" smtClean="0"/>
              <a:t>Blurring boundaries</a:t>
            </a:r>
          </a:p>
          <a:p>
            <a:r>
              <a:rPr lang="en-US" dirty="0" smtClean="0"/>
              <a:t>New business models</a:t>
            </a:r>
          </a:p>
          <a:p>
            <a:r>
              <a:rPr lang="en-US" dirty="0" smtClean="0"/>
              <a:t>More open practices</a:t>
            </a:r>
          </a:p>
          <a:p>
            <a:r>
              <a:rPr lang="en-US" dirty="0" smtClean="0"/>
              <a:t>Changing roles</a:t>
            </a:r>
          </a:p>
          <a:p>
            <a:r>
              <a:rPr lang="en-US" dirty="0" smtClean="0"/>
              <a:t>Importance of new digital literacy skills</a:t>
            </a:r>
          </a:p>
          <a:p>
            <a:r>
              <a:rPr lang="en-US" dirty="0" smtClean="0"/>
              <a:t>Disruptive and complex </a:t>
            </a:r>
          </a:p>
          <a:p>
            <a:endParaRPr lang="en-US" dirty="0"/>
          </a:p>
        </p:txBody>
      </p:sp>
      <p:pic>
        <p:nvPicPr>
          <p:cNvPr id="6" name="Picture 5" descr="bik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2824" y="2320602"/>
            <a:ext cx="4453447" cy="33263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1175" y="5110348"/>
            <a:ext cx="9012954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00FF"/>
                </a:solidFill>
                <a:hlinkClick r:id="rId2"/>
              </a:rPr>
              <a:t>http://www.slideshare.net/GrainneConole</a:t>
            </a:r>
            <a:endParaRPr lang="en-US" sz="2400" dirty="0" smtClean="0">
              <a:solidFill>
                <a:srgbClr val="0000FF"/>
              </a:solidFill>
            </a:endParaRPr>
          </a:p>
          <a:p>
            <a:pPr algn="ctr"/>
            <a:r>
              <a:rPr lang="en-US" sz="2400" dirty="0" smtClean="0">
                <a:solidFill>
                  <a:srgbClr val="0000FF"/>
                </a:solidFill>
              </a:rPr>
              <a:t>http://www2.le.ac.uk/departments/beyond-distance-research-alliance</a:t>
            </a:r>
          </a:p>
          <a:p>
            <a:pPr algn="ctr"/>
            <a:r>
              <a:rPr lang="en-US" sz="2600" dirty="0" smtClean="0">
                <a:solidFill>
                  <a:srgbClr val="0000FF"/>
                </a:solidFill>
                <a:hlinkClick r:id="rId3"/>
              </a:rPr>
              <a:t>grainne.conole@le.ac.uk</a:t>
            </a:r>
            <a:endParaRPr lang="en-US" sz="2600" dirty="0" smtClean="0">
              <a:solidFill>
                <a:srgbClr val="0000FF"/>
              </a:solidFill>
            </a:endParaRPr>
          </a:p>
          <a:p>
            <a:pPr algn="ctr"/>
            <a:r>
              <a:rPr lang="en-US" sz="2600" dirty="0" smtClean="0">
                <a:solidFill>
                  <a:srgbClr val="0000FF"/>
                </a:solidFill>
              </a:rPr>
              <a:t>http://e4innovation.com</a:t>
            </a:r>
            <a:endParaRPr lang="en-US" sz="2600" dirty="0">
              <a:solidFill>
                <a:srgbClr val="0000FF"/>
              </a:solidFill>
            </a:endParaRPr>
          </a:p>
        </p:txBody>
      </p:sp>
      <p:pic>
        <p:nvPicPr>
          <p:cNvPr id="6" name="Picture 5" descr="MSC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552" y="1466859"/>
            <a:ext cx="4214148" cy="2654913"/>
          </a:xfrm>
          <a:prstGeom prst="rect">
            <a:avLst/>
          </a:prstGeom>
        </p:spPr>
      </p:pic>
      <p:pic>
        <p:nvPicPr>
          <p:cNvPr id="7" name="Picture 6" descr="LD_book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25603" y="106548"/>
            <a:ext cx="3289300" cy="5003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541538" y="1412776"/>
            <a:ext cx="8064896" cy="485740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rebuchet MS" pitchFamily="34" charset="0"/>
              <a:buChar char="•"/>
              <a:defRPr sz="280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–"/>
              <a:defRPr sz="2800">
                <a:solidFill>
                  <a:schemeClr val="bg1"/>
                </a:solidFill>
                <a:latin typeface="Calibri" pitchFamily="34" charset="0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400">
                <a:solidFill>
                  <a:schemeClr val="bg1"/>
                </a:solidFill>
                <a:latin typeface="Calibri" pitchFamily="34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–"/>
              <a:defRPr sz="2000">
                <a:solidFill>
                  <a:schemeClr val="bg1"/>
                </a:solidFill>
                <a:latin typeface="Calibri" pitchFamily="34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bg1"/>
                </a:solidFill>
                <a:latin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n-GB" b="1" dirty="0" smtClean="0">
                <a:solidFill>
                  <a:schemeClr val="accent1"/>
                </a:solidFill>
              </a:rPr>
              <a:t>OULDI </a:t>
            </a:r>
            <a:r>
              <a:rPr lang="en-GB" dirty="0">
                <a:solidFill>
                  <a:schemeClr val="accent1"/>
                </a:solidFill>
              </a:rPr>
              <a:t>website </a:t>
            </a:r>
            <a:r>
              <a:rPr lang="en-GB" dirty="0" smtClean="0">
                <a:solidFill>
                  <a:schemeClr val="accent6">
                    <a:lumMod val="50000"/>
                  </a:schemeClr>
                </a:solidFill>
              </a:rPr>
              <a:t>http</a:t>
            </a:r>
            <a:r>
              <a:rPr lang="en-GB" dirty="0">
                <a:solidFill>
                  <a:schemeClr val="accent6">
                    <a:lumMod val="50000"/>
                  </a:schemeClr>
                </a:solidFill>
              </a:rPr>
              <a:t>://www.open.ac.uk/blogs/OULDI</a:t>
            </a:r>
            <a:r>
              <a:rPr lang="en-GB" dirty="0" smtClean="0">
                <a:solidFill>
                  <a:schemeClr val="accent6">
                    <a:lumMod val="50000"/>
                  </a:schemeClr>
                </a:solidFill>
              </a:rPr>
              <a:t>/</a:t>
            </a:r>
          </a:p>
          <a:p>
            <a:r>
              <a:rPr lang="en-GB" b="1" dirty="0" smtClean="0">
                <a:solidFill>
                  <a:schemeClr val="accent1"/>
                </a:solidFill>
              </a:rPr>
              <a:t>Carpe </a:t>
            </a:r>
            <a:r>
              <a:rPr lang="en-GB" b="1" dirty="0">
                <a:solidFill>
                  <a:schemeClr val="accent1"/>
                </a:solidFill>
              </a:rPr>
              <a:t>Diem </a:t>
            </a:r>
            <a:r>
              <a:rPr lang="en-GB" dirty="0">
                <a:solidFill>
                  <a:schemeClr val="accent1"/>
                </a:solidFill>
              </a:rPr>
              <a:t>website </a:t>
            </a:r>
            <a:r>
              <a:rPr lang="en-GB" dirty="0" smtClean="0">
                <a:solidFill>
                  <a:schemeClr val="accent6">
                    <a:lumMod val="50000"/>
                  </a:schemeClr>
                </a:solidFill>
              </a:rPr>
              <a:t>http</a:t>
            </a:r>
            <a:r>
              <a:rPr lang="en-GB" dirty="0">
                <a:solidFill>
                  <a:schemeClr val="accent6">
                    <a:lumMod val="50000"/>
                  </a:schemeClr>
                </a:solidFill>
              </a:rPr>
              <a:t>://</a:t>
            </a:r>
            <a:r>
              <a:rPr lang="en-GB" dirty="0" smtClean="0">
                <a:solidFill>
                  <a:schemeClr val="accent6">
                    <a:lumMod val="50000"/>
                  </a:schemeClr>
                </a:solidFill>
              </a:rPr>
              <a:t>www.le.ac.uk/carpediem</a:t>
            </a:r>
          </a:p>
          <a:p>
            <a:r>
              <a:rPr lang="en-GB" b="1" dirty="0" smtClean="0">
                <a:solidFill>
                  <a:schemeClr val="accent1"/>
                </a:solidFill>
              </a:rPr>
              <a:t>7Cs</a:t>
            </a:r>
            <a:r>
              <a:rPr lang="en-GB" dirty="0" smtClean="0">
                <a:solidFill>
                  <a:schemeClr val="accent1"/>
                </a:solidFill>
              </a:rPr>
              <a:t> </a:t>
            </a:r>
            <a:r>
              <a:rPr lang="en-GB" dirty="0">
                <a:solidFill>
                  <a:schemeClr val="accent1"/>
                </a:solidFill>
              </a:rPr>
              <a:t>OER page </a:t>
            </a:r>
            <a:r>
              <a:rPr lang="en-GB" dirty="0" smtClean="0">
                <a:solidFill>
                  <a:schemeClr val="accent6">
                    <a:lumMod val="50000"/>
                  </a:schemeClr>
                </a:solidFill>
              </a:rPr>
              <a:t>http</a:t>
            </a:r>
            <a:r>
              <a:rPr lang="en-GB" dirty="0">
                <a:solidFill>
                  <a:schemeClr val="accent6">
                    <a:lumMod val="50000"/>
                  </a:schemeClr>
                </a:solidFill>
              </a:rPr>
              <a:t>://</a:t>
            </a:r>
            <a:r>
              <a:rPr lang="en-GB" dirty="0" smtClean="0">
                <a:solidFill>
                  <a:schemeClr val="accent6">
                    <a:lumMod val="50000"/>
                  </a:schemeClr>
                </a:solidFill>
              </a:rPr>
              <a:t>www2.le.ac.uk/projects/oer/oers/beyond-distance-research-alliance/7cs-workshop-resources </a:t>
            </a:r>
          </a:p>
          <a:p>
            <a:r>
              <a:rPr lang="en-GB" b="1" dirty="0" smtClean="0">
                <a:solidFill>
                  <a:schemeClr val="accent1"/>
                </a:solidFill>
              </a:rPr>
              <a:t>Cloudworks</a:t>
            </a:r>
            <a:r>
              <a:rPr lang="en-GB" dirty="0" smtClean="0">
                <a:solidFill>
                  <a:schemeClr val="accent1"/>
                </a:solidFill>
              </a:rPr>
              <a:t> </a:t>
            </a:r>
            <a:r>
              <a:rPr lang="en-GB" dirty="0" smtClean="0">
                <a:solidFill>
                  <a:schemeClr val="accent6">
                    <a:lumMod val="50000"/>
                  </a:schemeClr>
                </a:solidFill>
                <a:hlinkClick r:id="rId2"/>
              </a:rPr>
              <a:t>http</a:t>
            </a:r>
            <a:r>
              <a:rPr lang="en-GB" dirty="0">
                <a:solidFill>
                  <a:schemeClr val="accent6">
                    <a:lumMod val="50000"/>
                  </a:schemeClr>
                </a:solidFill>
                <a:hlinkClick r:id="rId2"/>
              </a:rPr>
              <a:t>://</a:t>
            </a:r>
            <a:r>
              <a:rPr lang="en-GB" dirty="0" smtClean="0">
                <a:solidFill>
                  <a:schemeClr val="accent6">
                    <a:lumMod val="50000"/>
                  </a:schemeClr>
                </a:solidFill>
                <a:hlinkClick r:id="rId2"/>
              </a:rPr>
              <a:t>cloudworks.ac.uk</a:t>
            </a:r>
            <a:r>
              <a:rPr lang="en-GB" smtClean="0">
                <a:solidFill>
                  <a:schemeClr val="accent6">
                    <a:lumMod val="50000"/>
                  </a:schemeClr>
                </a:solidFill>
                <a:hlinkClick r:id="rId2"/>
              </a:rPr>
              <a:t>/</a:t>
            </a:r>
            <a:endParaRPr lang="en-GB" smtClean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GB" dirty="0" smtClean="0">
              <a:solidFill>
                <a:schemeClr val="accent4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411760" y="404664"/>
            <a:ext cx="5616624" cy="765175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itchFamily="34" charset="0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rebuchet MS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rebuchet MS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rebuchet MS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rebuchet MS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rebuchet MS" pitchFamily="34" charset="0"/>
              </a:defRPr>
            </a:lvl9pPr>
          </a:lstStyle>
          <a:p>
            <a:pPr>
              <a:defRPr/>
            </a:pPr>
            <a:r>
              <a:rPr lang="en-GB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-84" charset="0"/>
              </a:rPr>
              <a:t>Useful sites and resources</a:t>
            </a:r>
          </a:p>
        </p:txBody>
      </p:sp>
    </p:spTree>
    <p:extLst>
      <p:ext uri="{BB962C8B-B14F-4D97-AF65-F5344CB8AC3E}">
        <p14:creationId xmlns:p14="http://schemas.microsoft.com/office/powerpoint/2010/main" val="391022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>
          <a:xfrm>
            <a:off x="285750" y="178594"/>
            <a:ext cx="7358063" cy="1714500"/>
          </a:xfrm>
          <a:ln/>
        </p:spPr>
        <p:txBody>
          <a:bodyPr/>
          <a:lstStyle/>
          <a:p>
            <a:pPr algn="l"/>
            <a:r>
              <a:rPr lang="en-US" dirty="0" smtClean="0"/>
              <a:t>Themes</a:t>
            </a:r>
            <a:endParaRPr lang="en-US" dirty="0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-142875" y="1660922"/>
            <a:ext cx="4071938" cy="4018359"/>
          </a:xfrm>
          <a:ln/>
        </p:spPr>
        <p:txBody>
          <a:bodyPr>
            <a:normAutofit lnSpcReduction="10000"/>
          </a:bodyPr>
          <a:lstStyle/>
          <a:p>
            <a:pPr marL="625056"/>
            <a:r>
              <a:rPr lang="en-US" sz="3700" dirty="0" smtClean="0"/>
              <a:t>Complex, disruptive, evolving</a:t>
            </a:r>
          </a:p>
          <a:p>
            <a:pPr marL="625056"/>
            <a:r>
              <a:rPr lang="en-US" sz="3700" dirty="0" smtClean="0"/>
              <a:t>More open practices</a:t>
            </a:r>
          </a:p>
          <a:p>
            <a:pPr marL="625056"/>
            <a:r>
              <a:rPr lang="en-US" sz="3700" dirty="0" smtClean="0"/>
              <a:t>Distributed, networked</a:t>
            </a:r>
          </a:p>
        </p:txBody>
      </p:sp>
      <p:pic>
        <p:nvPicPr>
          <p:cNvPr id="5" name="Picture 4" descr="technologi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667" y="0"/>
            <a:ext cx="5122333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Pedagogical approaches</a:t>
            </a:r>
            <a:endParaRPr lang="en-US" dirty="0"/>
          </a:p>
        </p:txBody>
      </p:sp>
      <p:pic>
        <p:nvPicPr>
          <p:cNvPr id="4" name="Picture 3" descr="educa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4500" y="2107324"/>
            <a:ext cx="3175000" cy="3175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46667" y="1525188"/>
            <a:ext cx="266330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90"/>
                </a:solidFill>
              </a:rPr>
              <a:t>Drill &amp; practice</a:t>
            </a:r>
          </a:p>
          <a:p>
            <a:r>
              <a:rPr lang="en-US" sz="3200" dirty="0" smtClean="0">
                <a:solidFill>
                  <a:srgbClr val="000090"/>
                </a:solidFill>
              </a:rPr>
              <a:t>learning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54492" y="1525188"/>
            <a:ext cx="154120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90"/>
                </a:solidFill>
              </a:rPr>
              <a:t>Mobile</a:t>
            </a:r>
          </a:p>
          <a:p>
            <a:r>
              <a:rPr lang="en-US" sz="3200" dirty="0" smtClean="0">
                <a:solidFill>
                  <a:srgbClr val="000090"/>
                </a:solidFill>
              </a:rPr>
              <a:t>learning</a:t>
            </a:r>
            <a:endParaRPr lang="en-US" sz="3200" dirty="0">
              <a:solidFill>
                <a:srgbClr val="00009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46667" y="5176329"/>
            <a:ext cx="157426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90"/>
                </a:solidFill>
              </a:rPr>
              <a:t>Situated </a:t>
            </a:r>
          </a:p>
          <a:p>
            <a:r>
              <a:rPr lang="en-US" sz="3200" dirty="0" smtClean="0">
                <a:solidFill>
                  <a:srgbClr val="000090"/>
                </a:solidFill>
              </a:rPr>
              <a:t>learning</a:t>
            </a:r>
            <a:endParaRPr lang="en-US" sz="3200" dirty="0">
              <a:solidFill>
                <a:srgbClr val="00009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54492" y="5176329"/>
            <a:ext cx="193514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90"/>
                </a:solidFill>
              </a:rPr>
              <a:t>Immersive </a:t>
            </a:r>
          </a:p>
          <a:p>
            <a:r>
              <a:rPr lang="en-US" sz="3200" dirty="0" smtClean="0">
                <a:solidFill>
                  <a:srgbClr val="000090"/>
                </a:solidFill>
              </a:rPr>
              <a:t>learning</a:t>
            </a:r>
            <a:endParaRPr lang="en-US" sz="3200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843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om demo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083" y="1101398"/>
            <a:ext cx="8118947" cy="5698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Title 2"/>
          <p:cNvSpPr>
            <a:spLocks noGrp="1"/>
          </p:cNvSpPr>
          <p:nvPr>
            <p:ph type="title"/>
          </p:nvPr>
        </p:nvSpPr>
        <p:spPr>
          <a:xfrm>
            <a:off x="498947" y="75902"/>
            <a:ext cx="7555631" cy="1116211"/>
          </a:xfrm>
        </p:spPr>
        <p:txBody>
          <a:bodyPr/>
          <a:lstStyle/>
          <a:p>
            <a:pPr algn="l" eaLnBrk="1" hangingPunct="1"/>
            <a:r>
              <a:rPr lang="en-US" dirty="0" smtClean="0">
                <a:ea typeface="ＭＳ Ｐゴシック" pitchFamily="-65" charset="-128"/>
                <a:cs typeface="ＭＳ Ｐゴシック" pitchFamily="-65" charset="-128"/>
              </a:rPr>
              <a:t>Drill and practice learning</a:t>
            </a:r>
          </a:p>
        </p:txBody>
      </p:sp>
      <p:pic>
        <p:nvPicPr>
          <p:cNvPr id="8" name="Picture 7" descr="duolin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5199" y="1793307"/>
            <a:ext cx="7063001" cy="5006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821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13339</TotalTime>
  <Words>1496</Words>
  <Application>Microsoft Office PowerPoint</Application>
  <PresentationFormat>On-screen Show (4:3)</PresentationFormat>
  <Paragraphs>477</Paragraphs>
  <Slides>62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3" baseType="lpstr">
      <vt:lpstr>Office Theme</vt:lpstr>
      <vt:lpstr>The 7Cs of Learning Design</vt:lpstr>
      <vt:lpstr>PowerPoint Presentation</vt:lpstr>
      <vt:lpstr>Outline</vt:lpstr>
      <vt:lpstr>E-Learning timeline</vt:lpstr>
      <vt:lpstr>Technological trends</vt:lpstr>
      <vt:lpstr>The MATEL study</vt:lpstr>
      <vt:lpstr>Themes</vt:lpstr>
      <vt:lpstr>Pedagogical approaches</vt:lpstr>
      <vt:lpstr>Drill and practice learning</vt:lpstr>
      <vt:lpstr>Mobile learning</vt:lpstr>
      <vt:lpstr>Situated learning</vt:lpstr>
      <vt:lpstr>Immersive learning</vt:lpstr>
      <vt:lpstr>Augmented Reality Games (ARGs)</vt:lpstr>
      <vt:lpstr>Promise and reality</vt:lpstr>
      <vt:lpstr>Learning Design</vt:lpstr>
      <vt:lpstr>PowerPoint Presentation</vt:lpstr>
      <vt:lpstr>PowerPoint Presentation</vt:lpstr>
      <vt:lpstr>PowerPoint Presentation</vt:lpstr>
      <vt:lpstr>Socio-cultural perspectives</vt:lpstr>
      <vt:lpstr>Analysis: Activity Theory</vt:lpstr>
      <vt:lpstr>Course features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Activity: Course Features</vt:lpstr>
      <vt:lpstr>Activity: Course Map</vt:lpstr>
      <vt:lpstr>PowerPoint Presentation</vt:lpstr>
      <vt:lpstr>Activity profile</vt:lpstr>
      <vt:lpstr>Activity: Activity Profile</vt:lpstr>
      <vt:lpstr>Co-evolution of tools and practice</vt:lpstr>
      <vt:lpstr>PowerPoint Presentation</vt:lpstr>
      <vt:lpstr>Technology affordances</vt:lpstr>
      <vt:lpstr>Pedagogical Patterns</vt:lpstr>
      <vt:lpstr>PowerPoint Presentation</vt:lpstr>
      <vt:lpstr>PowerPoint Presentation</vt:lpstr>
      <vt:lpstr>PowerPoint Presentation</vt:lpstr>
      <vt:lpstr>Activity: Storyboard</vt:lpstr>
      <vt:lpstr>PowerPoint Presentation</vt:lpstr>
      <vt:lpstr>PowerPoint Presentation</vt:lpstr>
      <vt:lpstr>PowerPoint Presentation</vt:lpstr>
      <vt:lpstr>Resources</vt:lpstr>
      <vt:lpstr>The OPAL metromap</vt:lpstr>
      <vt:lpstr>POERUP outputs</vt:lpstr>
      <vt:lpstr>Differences in education, internet, e-learning</vt:lpstr>
      <vt:lpstr>PowerPoint Presentation</vt:lpstr>
      <vt:lpstr>POERUP outputs</vt:lpstr>
      <vt:lpstr>Statement 1: OER will have a major impact on students' learning in the next five years.</vt:lpstr>
      <vt:lpstr>Statement 2: OER are better quality than commercially published textbooks.</vt:lpstr>
      <vt:lpstr>Statement 3: I will use more OER in my teaching/learning in the future.</vt:lpstr>
      <vt:lpstr>PowerPoint Presentation</vt:lpstr>
      <vt:lpstr>PowerPoint Presentation</vt:lpstr>
      <vt:lpstr>Learning pathways</vt:lpstr>
      <vt:lpstr>Support</vt:lpstr>
      <vt:lpstr>Accreditation</vt:lpstr>
      <vt:lpstr>Changing practices</vt:lpstr>
      <vt:lpstr>The future of learning</vt:lpstr>
      <vt:lpstr>Implications</vt:lpstr>
      <vt:lpstr>PowerPoint Presentation</vt:lpstr>
      <vt:lpstr>PowerPoint Presentation</vt:lpstr>
    </vt:vector>
  </TitlesOfParts>
  <Company>UoL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literacies for a modern learning context</dc:title>
  <dc:creator>Grainne Conole</dc:creator>
  <cp:lastModifiedBy>labuser</cp:lastModifiedBy>
  <cp:revision>212</cp:revision>
  <dcterms:created xsi:type="dcterms:W3CDTF">2012-11-21T07:58:21Z</dcterms:created>
  <dcterms:modified xsi:type="dcterms:W3CDTF">2012-11-22T01:28:33Z</dcterms:modified>
</cp:coreProperties>
</file>