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6" r:id="rId2"/>
  </p:sldMasterIdLst>
  <p:notesMasterIdLst>
    <p:notesMasterId r:id="rId11"/>
  </p:notesMasterIdLst>
  <p:sldIdLst>
    <p:sldId id="262" r:id="rId3"/>
    <p:sldId id="267" r:id="rId4"/>
    <p:sldId id="271" r:id="rId5"/>
    <p:sldId id="274" r:id="rId6"/>
    <p:sldId id="269" r:id="rId7"/>
    <p:sldId id="270" r:id="rId8"/>
    <p:sldId id="273" r:id="rId9"/>
    <p:sldId id="272" r:id="rId10"/>
  </p:sldIdLst>
  <p:sldSz cx="9144000" cy="6858000" type="screen4x3"/>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325" autoAdjust="0"/>
  </p:normalViewPr>
  <p:slideViewPr>
    <p:cSldViewPr>
      <p:cViewPr varScale="1">
        <p:scale>
          <a:sx n="54" d="100"/>
          <a:sy n="54" d="100"/>
        </p:scale>
        <p:origin x="-96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32A61-AEDB-4AFD-A1FE-72CC620948D2}" type="datetimeFigureOut">
              <a:rPr lang="en-NZ" smtClean="0"/>
              <a:t>7/06/2012</a:t>
            </a:fld>
            <a:endParaRPr lang="en-NZ"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B0A5D-6ABE-4C98-A28F-4A7AC489C2C4}" type="slidenum">
              <a:rPr lang="en-NZ" smtClean="0"/>
              <a:t>‹#›</a:t>
            </a:fld>
            <a:endParaRPr lang="en-NZ" dirty="0"/>
          </a:p>
        </p:txBody>
      </p:sp>
    </p:spTree>
    <p:extLst>
      <p:ext uri="{BB962C8B-B14F-4D97-AF65-F5344CB8AC3E}">
        <p14:creationId xmlns:p14="http://schemas.microsoft.com/office/powerpoint/2010/main" val="2401658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Today we will highlight</a:t>
            </a:r>
            <a:r>
              <a:rPr lang="en-NZ" baseline="0" dirty="0" smtClean="0"/>
              <a:t> </a:t>
            </a:r>
            <a:r>
              <a:rPr lang="en-NZ" baseline="0" dirty="0" smtClean="0"/>
              <a:t>some of the work librarians have been doing in support of teaching </a:t>
            </a:r>
            <a:r>
              <a:rPr lang="en-NZ" baseline="0" dirty="0" smtClean="0"/>
              <a:t>and </a:t>
            </a:r>
            <a:r>
              <a:rPr lang="en-NZ" baseline="0" dirty="0" smtClean="0"/>
              <a:t>learning in Stream.</a:t>
            </a:r>
            <a:endParaRPr lang="en-NZ" baseline="0" dirty="0" smtClean="0"/>
          </a:p>
          <a:p>
            <a:endParaRPr lang="en-NZ" baseline="0" dirty="0" smtClean="0"/>
          </a:p>
          <a:p>
            <a:r>
              <a:rPr lang="en-US" sz="1200" dirty="0" smtClean="0">
                <a:latin typeface="Arial" charset="0"/>
                <a:ea typeface="ＭＳ Ｐゴシック" pitchFamily="34" charset="-128"/>
                <a:cs typeface="Arial" charset="0"/>
              </a:rPr>
              <a:t>Information </a:t>
            </a:r>
            <a:r>
              <a:rPr lang="en-US" sz="1200" dirty="0" smtClean="0">
                <a:latin typeface="Arial" charset="0"/>
                <a:ea typeface="ＭＳ Ｐゴシック" pitchFamily="34" charset="-128"/>
                <a:cs typeface="Arial" charset="0"/>
              </a:rPr>
              <a:t>literacy development is a core</a:t>
            </a:r>
            <a:r>
              <a:rPr lang="en-US" sz="1200" baseline="0" dirty="0" smtClean="0">
                <a:latin typeface="Arial" charset="0"/>
                <a:ea typeface="ＭＳ Ｐゴシック" pitchFamily="34" charset="-128"/>
                <a:cs typeface="Arial" charset="0"/>
              </a:rPr>
              <a:t> focus</a:t>
            </a:r>
            <a:r>
              <a:rPr lang="en-US" sz="1200" dirty="0" smtClean="0">
                <a:latin typeface="Arial" charset="0"/>
                <a:ea typeface="ＭＳ Ｐゴシック" pitchFamily="34" charset="-128"/>
                <a:cs typeface="Arial" charset="0"/>
              </a:rPr>
              <a:t> for the Library.  The ability to identify</a:t>
            </a:r>
            <a:r>
              <a:rPr lang="en-US" sz="1200" baseline="0" dirty="0" smtClean="0">
                <a:latin typeface="Arial" charset="0"/>
                <a:ea typeface="ＭＳ Ｐゴシック" pitchFamily="34" charset="-128"/>
                <a:cs typeface="Arial" charset="0"/>
              </a:rPr>
              <a:t> when information is needed, know where and how to search, and to evaluate results found is a key skill both while at university and in the workplace – a graduate attribute for lifelong learning.  Librarians support the development of information literacy in a number of ways – self-help information on the website, one-to-one interactions, and most importantly through embedding information literacy teaching into course content.  </a:t>
            </a:r>
          </a:p>
          <a:p>
            <a:endParaRPr lang="en-US" sz="1200" baseline="0" dirty="0" smtClean="0">
              <a:latin typeface="Arial" charset="0"/>
              <a:ea typeface="ＭＳ Ｐゴシック" pitchFamily="34" charset="-128"/>
              <a:cs typeface="Arial" charset="0"/>
            </a:endParaRPr>
          </a:p>
          <a:p>
            <a:r>
              <a:rPr lang="en-US" sz="1200" baseline="0" dirty="0" smtClean="0">
                <a:latin typeface="Arial" charset="0"/>
                <a:ea typeface="ＭＳ Ｐゴシック" pitchFamily="34" charset="-128"/>
                <a:cs typeface="Arial" charset="0"/>
              </a:rPr>
              <a:t>Librarians are now working in the </a:t>
            </a:r>
            <a:r>
              <a:rPr lang="en-US" sz="1200" dirty="0" smtClean="0">
                <a:latin typeface="Arial" charset="0"/>
                <a:ea typeface="ＭＳ Ｐゴシック" pitchFamily="34" charset="-128"/>
                <a:cs typeface="Arial" charset="0"/>
              </a:rPr>
              <a:t>blended learning environment</a:t>
            </a:r>
            <a:r>
              <a:rPr lang="en-US" sz="1200" baseline="0" dirty="0" smtClean="0">
                <a:latin typeface="Arial" charset="0"/>
                <a:ea typeface="ＭＳ Ｐゴシック" pitchFamily="34" charset="-128"/>
                <a:cs typeface="Arial" charset="0"/>
              </a:rPr>
              <a:t> by creating and supplying content for Stream.</a:t>
            </a:r>
            <a:endParaRPr lang="en-US" sz="1200" dirty="0" smtClean="0">
              <a:latin typeface="Arial" charset="0"/>
              <a:ea typeface="ＭＳ Ｐゴシック" pitchFamily="34" charset="-128"/>
              <a:cs typeface="Arial" charset="0"/>
            </a:endParaRPr>
          </a:p>
          <a:p>
            <a:endParaRPr lang="en-NZ" dirty="0"/>
          </a:p>
        </p:txBody>
      </p:sp>
      <p:sp>
        <p:nvSpPr>
          <p:cNvPr id="4" name="Slide Number Placeholder 3"/>
          <p:cNvSpPr>
            <a:spLocks noGrp="1"/>
          </p:cNvSpPr>
          <p:nvPr>
            <p:ph type="sldNum" sz="quarter" idx="10"/>
          </p:nvPr>
        </p:nvSpPr>
        <p:spPr/>
        <p:txBody>
          <a:bodyPr/>
          <a:lstStyle/>
          <a:p>
            <a:fld id="{092B0A5D-6ABE-4C98-A28F-4A7AC489C2C4}" type="slidenum">
              <a:rPr lang="en-NZ" smtClean="0"/>
              <a:t>1</a:t>
            </a:fld>
            <a:endParaRPr lang="en-NZ" dirty="0"/>
          </a:p>
        </p:txBody>
      </p:sp>
    </p:spTree>
    <p:extLst>
      <p:ext uri="{BB962C8B-B14F-4D97-AF65-F5344CB8AC3E}">
        <p14:creationId xmlns:p14="http://schemas.microsoft.com/office/powerpoint/2010/main" val="107628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In Stream, librarians can:</a:t>
            </a:r>
          </a:p>
          <a:p>
            <a:endParaRPr lang="en-NZ" baseline="0" dirty="0" smtClean="0"/>
          </a:p>
          <a:p>
            <a:pPr marL="285750" indent="-285750">
              <a:buFont typeface="Arial" pitchFamily="34" charset="0"/>
              <a:buChar char="•"/>
            </a:pPr>
            <a:r>
              <a:rPr lang="en-NZ" sz="1200" dirty="0" smtClean="0">
                <a:latin typeface="Arial" pitchFamily="34" charset="0"/>
                <a:cs typeface="Arial" pitchFamily="34" charset="0"/>
              </a:rPr>
              <a:t>Provide activities and material to develop information literacy skills</a:t>
            </a:r>
          </a:p>
          <a:p>
            <a:endParaRPr lang="en-NZ" sz="1200" dirty="0" smtClean="0">
              <a:latin typeface="Arial" pitchFamily="34" charset="0"/>
              <a:cs typeface="Arial" pitchFamily="34" charset="0"/>
            </a:endParaRPr>
          </a:p>
          <a:p>
            <a:r>
              <a:rPr lang="en-NZ" sz="1200" dirty="0" smtClean="0">
                <a:latin typeface="Arial" pitchFamily="34" charset="0"/>
                <a:cs typeface="Arial" pitchFamily="34" charset="0"/>
              </a:rPr>
              <a:t>And</a:t>
            </a:r>
          </a:p>
          <a:p>
            <a:endParaRPr lang="en-NZ" sz="1200" dirty="0" smtClean="0">
              <a:latin typeface="Arial" pitchFamily="34" charset="0"/>
              <a:cs typeface="Arial" pitchFamily="34" charset="0"/>
            </a:endParaRPr>
          </a:p>
          <a:p>
            <a:pPr marL="171450" indent="-171450">
              <a:buFont typeface="Arial" pitchFamily="34" charset="0"/>
              <a:buChar char="•"/>
            </a:pPr>
            <a:r>
              <a:rPr lang="en-NZ" sz="1200" dirty="0" smtClean="0">
                <a:latin typeface="Arial" pitchFamily="34" charset="0"/>
                <a:cs typeface="Arial" pitchFamily="34" charset="0"/>
              </a:rPr>
              <a:t>Provide links to </a:t>
            </a:r>
            <a:r>
              <a:rPr lang="en-NZ" sz="1200" dirty="0" smtClean="0">
                <a:latin typeface="Arial" pitchFamily="34" charset="0"/>
                <a:cs typeface="Arial" pitchFamily="34" charset="0"/>
              </a:rPr>
              <a:t>resources, including</a:t>
            </a:r>
            <a:r>
              <a:rPr lang="en-NZ" sz="1200" baseline="0" dirty="0" smtClean="0">
                <a:latin typeface="Arial" pitchFamily="34" charset="0"/>
                <a:cs typeface="Arial" pitchFamily="34" charset="0"/>
              </a:rPr>
              <a:t> Discover, our new </a:t>
            </a:r>
            <a:r>
              <a:rPr lang="en-US" sz="1200" dirty="0" smtClean="0">
                <a:latin typeface="Arial" charset="0"/>
                <a:ea typeface="ＭＳ Ｐゴシック" pitchFamily="34" charset="-128"/>
                <a:cs typeface="Arial" charset="0"/>
              </a:rPr>
              <a:t>“Google-like” search engine.  Discover</a:t>
            </a:r>
            <a:r>
              <a:rPr lang="en-US" sz="1200" baseline="0" dirty="0" smtClean="0">
                <a:latin typeface="Arial" charset="0"/>
                <a:ea typeface="ＭＳ Ｐゴシック" pitchFamily="34" charset="-128"/>
                <a:cs typeface="Arial" charset="0"/>
              </a:rPr>
              <a:t> was launched at the beginning of Semester 2 last year, and has been extremely well received by both students and staff.   </a:t>
            </a:r>
            <a:r>
              <a:rPr lang="en-NZ" dirty="0" smtClean="0"/>
              <a:t>Discover</a:t>
            </a:r>
            <a:r>
              <a:rPr lang="en-NZ" baseline="0" dirty="0" smtClean="0"/>
              <a:t> </a:t>
            </a:r>
            <a:r>
              <a:rPr lang="en-NZ" dirty="0" smtClean="0"/>
              <a:t>searches many of the Library's article databases, ebooks, the catalogue, Massey Research Online and other resources, instead of searching each resource individually.</a:t>
            </a:r>
          </a:p>
          <a:p>
            <a:endParaRPr lang="en-N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Many librarians</a:t>
            </a:r>
            <a:r>
              <a:rPr lang="en-NZ" baseline="0" dirty="0" smtClean="0"/>
              <a:t> have editing access to create material directly in the course, or can supply content for uploading by course design staff.</a:t>
            </a:r>
            <a:endParaRPr lang="en-NZ" dirty="0" smtClean="0"/>
          </a:p>
          <a:p>
            <a:endParaRPr lang="en-NZ" dirty="0" smtClean="0"/>
          </a:p>
          <a:p>
            <a:r>
              <a:rPr lang="en-NZ" b="1" dirty="0" smtClean="0"/>
              <a:t>Additional info in case anyone asks</a:t>
            </a:r>
            <a:r>
              <a:rPr lang="en-NZ" b="1" baseline="0" dirty="0" smtClean="0"/>
              <a:t> about Discover:</a:t>
            </a:r>
          </a:p>
          <a:p>
            <a:endParaRPr lang="en-NZ" dirty="0" smtClean="0"/>
          </a:p>
          <a:p>
            <a:r>
              <a:rPr lang="en-NZ" u="sng" dirty="0" smtClean="0"/>
              <a:t>Why</a:t>
            </a:r>
            <a:r>
              <a:rPr lang="en-NZ" u="sng" baseline="0" dirty="0" smtClean="0"/>
              <a:t> did we buy Discover?</a:t>
            </a:r>
            <a:endParaRPr lang="en-NZ" u="sng" dirty="0" smtClean="0"/>
          </a:p>
          <a:p>
            <a:endParaRPr lang="en-NZ" dirty="0" smtClean="0"/>
          </a:p>
          <a:p>
            <a:r>
              <a:rPr lang="en-NZ" dirty="0" smtClean="0"/>
              <a:t>The</a:t>
            </a:r>
            <a:r>
              <a:rPr lang="en-NZ" baseline="0" dirty="0" smtClean="0"/>
              <a:t> Library had feedback from students over several years that they were often unsure where to go to get information for their assignments and struggled, in particular, to find journal articles.  There are so many databases to search, it can be hard to know where to start, and students often ended up using only Google.</a:t>
            </a:r>
          </a:p>
          <a:p>
            <a:endParaRPr lang="en-NZ" baseline="0" dirty="0" smtClean="0"/>
          </a:p>
          <a:p>
            <a:r>
              <a:rPr lang="en-NZ" baseline="0" dirty="0" smtClean="0"/>
              <a:t>At the same time some new products have come onto the market.  We spent several months assessing four similar products, choosing Discover ahead of its competitors - in large part due to the way we felt it met the needs of our clients here at Massey. </a:t>
            </a:r>
          </a:p>
          <a:p>
            <a:endParaRPr lang="en-NZ" baseline="0" dirty="0" smtClean="0"/>
          </a:p>
          <a:p>
            <a:r>
              <a:rPr lang="en-NZ" baseline="0" dirty="0" smtClean="0"/>
              <a:t>We have placed Discover on the Library home page so it is easy to find.  The single search box makes it simple to use and results are brought together in one list.  We think it is particularly useful for new students and anyone wanting an overview of what is available on a topic.  The specialist databases are still available for more comprehensive searching.  We have received positive feedback from both students and staff.</a:t>
            </a:r>
          </a:p>
          <a:p>
            <a:pPr marL="0" indent="0">
              <a:buFont typeface="Arial" pitchFamily="34" charset="0"/>
              <a:buNone/>
            </a:pPr>
            <a:endParaRPr lang="en-NZ" sz="1200" dirty="0" smtClean="0">
              <a:latin typeface="Arial" pitchFamily="34" charset="0"/>
              <a:cs typeface="Arial" pitchFamily="34" charset="0"/>
            </a:endParaRPr>
          </a:p>
          <a:p>
            <a:endParaRPr lang="en-NZ" dirty="0" smtClean="0"/>
          </a:p>
        </p:txBody>
      </p:sp>
      <p:sp>
        <p:nvSpPr>
          <p:cNvPr id="4" name="Slide Number Placeholder 3"/>
          <p:cNvSpPr>
            <a:spLocks noGrp="1"/>
          </p:cNvSpPr>
          <p:nvPr>
            <p:ph type="sldNum" sz="quarter" idx="10"/>
          </p:nvPr>
        </p:nvSpPr>
        <p:spPr/>
        <p:txBody>
          <a:bodyPr/>
          <a:lstStyle/>
          <a:p>
            <a:fld id="{092B0A5D-6ABE-4C98-A28F-4A7AC489C2C4}" type="slidenum">
              <a:rPr lang="en-NZ" smtClean="0"/>
              <a:t>2</a:t>
            </a:fld>
            <a:endParaRPr lang="en-NZ" dirty="0"/>
          </a:p>
        </p:txBody>
      </p:sp>
    </p:spTree>
    <p:extLst>
      <p:ext uri="{BB962C8B-B14F-4D97-AF65-F5344CB8AC3E}">
        <p14:creationId xmlns:p14="http://schemas.microsoft.com/office/powerpoint/2010/main" val="221867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We believe (and our case study evidence shows) that the most effective time for students to develop information literacy skills is when they are required to find relevant information for an assignment or assessment. </a:t>
            </a:r>
          </a:p>
          <a:p>
            <a:endParaRPr lang="en-NZ" baseline="0" dirty="0" smtClean="0"/>
          </a:p>
          <a:p>
            <a:r>
              <a:rPr lang="en-NZ" baseline="0" dirty="0" smtClean="0"/>
              <a:t>Librarians are contributing content in a variety of ways:</a:t>
            </a:r>
          </a:p>
          <a:p>
            <a:pPr marL="171450" indent="-171450">
              <a:buFont typeface="Arial" pitchFamily="34" charset="0"/>
              <a:buChar char="•"/>
            </a:pPr>
            <a:r>
              <a:rPr lang="en-NZ" baseline="0" dirty="0" smtClean="0"/>
              <a:t>Activities to develop and practise searching skills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NZ" baseline="0" dirty="0" smtClean="0"/>
              <a:t>Links to “Show me How” demonstrations on a number of topics using Captivate and Presenter – for example how to use specific databases, search strategies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NZ" sz="1200" dirty="0" smtClean="0">
                <a:latin typeface="Arial" pitchFamily="34" charset="0"/>
                <a:cs typeface="Arial" pitchFamily="34" charset="0"/>
              </a:rPr>
              <a:t>Quizzes to assess learning</a:t>
            </a:r>
          </a:p>
          <a:p>
            <a:pPr marL="171450" indent="-171450">
              <a:buFont typeface="Arial" pitchFamily="34" charset="0"/>
              <a:buChar char="•"/>
            </a:pPr>
            <a:r>
              <a:rPr lang="en-NZ" sz="1200" dirty="0" smtClean="0">
                <a:latin typeface="Arial" pitchFamily="34" charset="0"/>
                <a:cs typeface="Arial" pitchFamily="34" charset="0"/>
              </a:rPr>
              <a:t>Stream Books with exercises and explanation</a:t>
            </a:r>
          </a:p>
          <a:p>
            <a:pPr marL="171450" indent="-171450">
              <a:buFont typeface="Arial" pitchFamily="34" charset="0"/>
              <a:buChar char="•"/>
            </a:pPr>
            <a:r>
              <a:rPr lang="en-NZ" baseline="0" dirty="0" smtClean="0"/>
              <a:t>Tip-sheets </a:t>
            </a:r>
            <a:r>
              <a:rPr lang="en-NZ" sz="1200" dirty="0" smtClean="0">
                <a:latin typeface="Arial" pitchFamily="34" charset="0"/>
                <a:cs typeface="Arial" pitchFamily="34" charset="0"/>
              </a:rPr>
              <a:t>to reinforce</a:t>
            </a:r>
            <a:r>
              <a:rPr lang="en-NZ" sz="1200" baseline="0" dirty="0" smtClean="0">
                <a:latin typeface="Arial" pitchFamily="34" charset="0"/>
                <a:cs typeface="Arial" pitchFamily="34" charset="0"/>
              </a:rPr>
              <a:t> or </a:t>
            </a:r>
            <a:r>
              <a:rPr lang="en-NZ" sz="1200" dirty="0" smtClean="0">
                <a:latin typeface="Arial" pitchFamily="34" charset="0"/>
                <a:cs typeface="Arial" pitchFamily="34" charset="0"/>
              </a:rPr>
              <a:t>replace a face-to-face tutorial</a:t>
            </a:r>
            <a:endParaRPr lang="en-NZ" baseline="0" dirty="0" smtClean="0"/>
          </a:p>
          <a:p>
            <a:pPr marL="171450" indent="-171450">
              <a:buFont typeface="Arial" pitchFamily="34" charset="0"/>
              <a:buChar char="•"/>
            </a:pPr>
            <a:endParaRPr lang="en-NZ" baseline="0" dirty="0" smtClean="0"/>
          </a:p>
          <a:p>
            <a:pPr marL="0" indent="0">
              <a:buFont typeface="Arial" pitchFamily="34" charset="0"/>
              <a:buNone/>
            </a:pPr>
            <a:r>
              <a:rPr lang="en-NZ" baseline="0" dirty="0" smtClean="0"/>
              <a:t>We prefer where possible to have this content in the central column, in the appropriate week for the course requirements.  Placement of content has a major impact on its uptake and effectiveness. </a:t>
            </a:r>
          </a:p>
          <a:p>
            <a:endParaRPr lang="en-NZ" dirty="0"/>
          </a:p>
        </p:txBody>
      </p:sp>
      <p:sp>
        <p:nvSpPr>
          <p:cNvPr id="4" name="Slide Number Placeholder 3"/>
          <p:cNvSpPr>
            <a:spLocks noGrp="1"/>
          </p:cNvSpPr>
          <p:nvPr>
            <p:ph type="sldNum" sz="quarter" idx="10"/>
          </p:nvPr>
        </p:nvSpPr>
        <p:spPr/>
        <p:txBody>
          <a:bodyPr/>
          <a:lstStyle/>
          <a:p>
            <a:fld id="{092B0A5D-6ABE-4C98-A28F-4A7AC489C2C4}" type="slidenum">
              <a:rPr lang="en-NZ" smtClean="0"/>
              <a:t>3</a:t>
            </a:fld>
            <a:endParaRPr lang="en-NZ" dirty="0"/>
          </a:p>
        </p:txBody>
      </p:sp>
    </p:spTree>
    <p:extLst>
      <p:ext uri="{BB962C8B-B14F-4D97-AF65-F5344CB8AC3E}">
        <p14:creationId xmlns:p14="http://schemas.microsoft.com/office/powerpoint/2010/main" val="221867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smtClean="0"/>
              <a:t>While there is a default Library block in every course, librarians have also created customised blocks for programmes and papers with links to resources and accompanying demonstrations.  These include textbooks, past exam papers, and broad subject guides which list reference works, article databases and websites.</a:t>
            </a:r>
          </a:p>
          <a:p>
            <a:endParaRPr lang="en-NZ" baseline="0" dirty="0" smtClean="0"/>
          </a:p>
          <a:p>
            <a:r>
              <a:rPr lang="en-NZ" baseline="0" dirty="0" smtClean="0"/>
              <a:t>Anecdotal evidence suggests student make good use of blocks when lecturers refer to them at key stages during the course.</a:t>
            </a:r>
          </a:p>
          <a:p>
            <a:endParaRPr lang="en-US" baseline="0" dirty="0" smtClean="0"/>
          </a:p>
          <a:p>
            <a:r>
              <a:rPr lang="en-US" baseline="0" dirty="0" smtClean="0"/>
              <a:t>The following slides show some examples of Library content supplied in the last couple of years.</a:t>
            </a:r>
            <a:endParaRPr lang="en-NZ" baseline="0" dirty="0" smtClean="0"/>
          </a:p>
        </p:txBody>
      </p:sp>
      <p:sp>
        <p:nvSpPr>
          <p:cNvPr id="4" name="Slide Number Placeholder 3"/>
          <p:cNvSpPr>
            <a:spLocks noGrp="1"/>
          </p:cNvSpPr>
          <p:nvPr>
            <p:ph type="sldNum" sz="quarter" idx="10"/>
          </p:nvPr>
        </p:nvSpPr>
        <p:spPr/>
        <p:txBody>
          <a:bodyPr/>
          <a:lstStyle/>
          <a:p>
            <a:fld id="{092B0A5D-6ABE-4C98-A28F-4A7AC489C2C4}" type="slidenum">
              <a:rPr lang="en-NZ" smtClean="0"/>
              <a:t>4</a:t>
            </a:fld>
            <a:endParaRPr lang="en-NZ" dirty="0"/>
          </a:p>
        </p:txBody>
      </p:sp>
    </p:spTree>
    <p:extLst>
      <p:ext uri="{BB962C8B-B14F-4D97-AF65-F5344CB8AC3E}">
        <p14:creationId xmlns:p14="http://schemas.microsoft.com/office/powerpoint/2010/main" val="221867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a:t>
            </a:r>
            <a:r>
              <a:rPr lang="en-NZ" baseline="0" dirty="0" smtClean="0"/>
              <a:t> Library quiz was pitched at 1</a:t>
            </a:r>
            <a:r>
              <a:rPr lang="en-NZ" baseline="30000" dirty="0" smtClean="0"/>
              <a:t>st</a:t>
            </a:r>
            <a:r>
              <a:rPr lang="en-NZ" baseline="0" dirty="0" smtClean="0"/>
              <a:t>-year vet students.  If they were able to demonstrate prior knowledge they were exempted from attending a compulsory session in the Library.  The quiz was open for one week and was optional. Students who scored 15 or more out of 20 did not have to attend the tutorial.  80 out of 103 student attempted the quiz and 41 passed.  Those who </a:t>
            </a:r>
            <a:r>
              <a:rPr lang="en-NZ" b="1" baseline="0" dirty="0" smtClean="0"/>
              <a:t>did</a:t>
            </a:r>
            <a:r>
              <a:rPr lang="en-NZ" baseline="0" dirty="0" smtClean="0"/>
              <a:t> come to the tutorial were engaged and learned key skills!</a:t>
            </a:r>
            <a:endParaRPr lang="en-NZ" dirty="0"/>
          </a:p>
        </p:txBody>
      </p:sp>
      <p:sp>
        <p:nvSpPr>
          <p:cNvPr id="4" name="Slide Number Placeholder 3"/>
          <p:cNvSpPr>
            <a:spLocks noGrp="1"/>
          </p:cNvSpPr>
          <p:nvPr>
            <p:ph type="sldNum" sz="quarter" idx="10"/>
          </p:nvPr>
        </p:nvSpPr>
        <p:spPr/>
        <p:txBody>
          <a:bodyPr/>
          <a:lstStyle/>
          <a:p>
            <a:fld id="{092B0A5D-6ABE-4C98-A28F-4A7AC489C2C4}" type="slidenum">
              <a:rPr lang="en-NZ" smtClean="0"/>
              <a:t>5</a:t>
            </a:fld>
            <a:endParaRPr lang="en-NZ" dirty="0"/>
          </a:p>
        </p:txBody>
      </p:sp>
    </p:spTree>
    <p:extLst>
      <p:ext uri="{BB962C8B-B14F-4D97-AF65-F5344CB8AC3E}">
        <p14:creationId xmlns:p14="http://schemas.microsoft.com/office/powerpoint/2010/main" val="36595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Here is an example of a tipsheet anchored</a:t>
            </a:r>
            <a:r>
              <a:rPr lang="en-NZ" baseline="0" dirty="0" smtClean="0"/>
              <a:t> to a tailored block in a first year psychology course.  If this content is delivered face-to-face then the tipsheet (which follows the class outline) serves to reinforce the learning.</a:t>
            </a:r>
            <a:endParaRPr lang="en-NZ" dirty="0"/>
          </a:p>
        </p:txBody>
      </p:sp>
      <p:sp>
        <p:nvSpPr>
          <p:cNvPr id="4" name="Slide Number Placeholder 3"/>
          <p:cNvSpPr>
            <a:spLocks noGrp="1"/>
          </p:cNvSpPr>
          <p:nvPr>
            <p:ph type="sldNum" sz="quarter" idx="10"/>
          </p:nvPr>
        </p:nvSpPr>
        <p:spPr/>
        <p:txBody>
          <a:bodyPr/>
          <a:lstStyle/>
          <a:p>
            <a:fld id="{092B0A5D-6ABE-4C98-A28F-4A7AC489C2C4}" type="slidenum">
              <a:rPr lang="en-NZ" smtClean="0"/>
              <a:t>6</a:t>
            </a:fld>
            <a:endParaRPr lang="en-NZ" dirty="0"/>
          </a:p>
        </p:txBody>
      </p:sp>
    </p:spTree>
    <p:extLst>
      <p:ext uri="{BB962C8B-B14F-4D97-AF65-F5344CB8AC3E}">
        <p14:creationId xmlns:p14="http://schemas.microsoft.com/office/powerpoint/2010/main" val="739934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this example librarians worked with the paper coordinator to include a library module at the point where the students need these skills.  </a:t>
            </a:r>
            <a:r>
              <a:rPr lang="en-US" sz="1200" b="1" kern="1200" baseline="0" dirty="0" smtClean="0">
                <a:solidFill>
                  <a:schemeClr val="tx1"/>
                </a:solidFill>
                <a:latin typeface="+mn-lt"/>
                <a:ea typeface="+mn-ea"/>
                <a:cs typeface="+mn-cs"/>
              </a:rPr>
              <a:t>Click mouse to insert circle</a:t>
            </a:r>
            <a:r>
              <a:rPr lang="en-US" sz="1200"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module takes the students through the skills they will require for this paper </a:t>
            </a:r>
            <a:r>
              <a:rPr lang="en-NZ" sz="1200" kern="1200" dirty="0" smtClean="0">
                <a:solidFill>
                  <a:schemeClr val="tx1"/>
                </a:solidFill>
                <a:latin typeface="+mn-lt"/>
                <a:ea typeface="+mn-ea"/>
                <a:cs typeface="+mn-cs"/>
              </a:rPr>
              <a:t>using relevant</a:t>
            </a:r>
            <a:r>
              <a:rPr lang="en-NZ" sz="1200" kern="1200" baseline="0" dirty="0" smtClean="0">
                <a:solidFill>
                  <a:schemeClr val="tx1"/>
                </a:solidFill>
                <a:latin typeface="+mn-lt"/>
                <a:ea typeface="+mn-ea"/>
                <a:cs typeface="+mn-cs"/>
              </a:rPr>
              <a:t> ‘show me how’ demonstrations </a:t>
            </a:r>
            <a:r>
              <a:rPr lang="en-NZ" sz="1200" kern="1200" dirty="0" smtClean="0">
                <a:solidFill>
                  <a:schemeClr val="tx1"/>
                </a:solidFill>
                <a:latin typeface="+mn-lt"/>
                <a:ea typeface="+mn-ea"/>
                <a:cs typeface="+mn-cs"/>
              </a:rPr>
              <a:t>, hands on practice based on the student’s assignment and the student’s reflection on their experiences</a:t>
            </a:r>
            <a:r>
              <a:rPr lang="en-NZ" sz="1200" kern="1200" baseline="0" dirty="0" smtClean="0">
                <a:solidFill>
                  <a:schemeClr val="tx1"/>
                </a:solidFill>
                <a:latin typeface="+mn-lt"/>
                <a:ea typeface="+mn-ea"/>
                <a:cs typeface="+mn-cs"/>
              </a:rPr>
              <a:t> of the practical application of the skills learnt,</a:t>
            </a:r>
            <a:r>
              <a:rPr lang="en-NZ" sz="1200" kern="1200" dirty="0" smtClean="0">
                <a:solidFill>
                  <a:schemeClr val="tx1"/>
                </a:solidFill>
                <a:latin typeface="+mn-lt"/>
                <a:ea typeface="+mn-ea"/>
                <a:cs typeface="+mn-cs"/>
              </a:rPr>
              <a:t> which they post to a </a:t>
            </a:r>
            <a:r>
              <a:rPr lang="en-US" sz="1200" kern="1200" dirty="0" smtClean="0">
                <a:solidFill>
                  <a:schemeClr val="tx1"/>
                </a:solidFill>
                <a:latin typeface="+mn-lt"/>
                <a:ea typeface="+mn-ea"/>
                <a:cs typeface="+mn-cs"/>
              </a:rPr>
              <a:t>forum.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Click</a:t>
            </a:r>
            <a:r>
              <a:rPr lang="en-US" sz="1200" b="1" kern="1200" baseline="0" dirty="0" smtClean="0">
                <a:solidFill>
                  <a:schemeClr val="tx1"/>
                </a:solidFill>
                <a:latin typeface="+mn-lt"/>
                <a:ea typeface="+mn-ea"/>
                <a:cs typeface="+mn-cs"/>
              </a:rPr>
              <a:t> mouse to insert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slide shows an example using the book format. The book is divided into chapters covering such skills as designing a search strategy, using appropriate databases, using EndNote, getting to the fulltext of a journal article.</a:t>
            </a:r>
            <a:endParaRPr lang="en-NZ" sz="1200" kern="1200" dirty="0" smtClean="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E919DA1D-0643-4995-9178-9A381EF643BA}" type="slidenum">
              <a:rPr lang="en-NZ" smtClean="0"/>
              <a:pPr/>
              <a:t>7</a:t>
            </a:fld>
            <a:endParaRPr lang="en-N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If you would like to know</a:t>
            </a:r>
            <a:r>
              <a:rPr lang="en-NZ" baseline="0" dirty="0" smtClean="0"/>
              <a:t> more, we would be h</a:t>
            </a:r>
            <a:r>
              <a:rPr lang="en-NZ" dirty="0" smtClean="0"/>
              <a:t>appy to talk to you about what we can provide to support your teaching and the students’ learning.</a:t>
            </a:r>
            <a:endParaRPr lang="en-NZ" baseline="0" dirty="0" smtClean="0"/>
          </a:p>
          <a:p>
            <a:endParaRPr lang="en-NZ" baseline="0" dirty="0" smtClean="0"/>
          </a:p>
          <a:p>
            <a:r>
              <a:rPr lang="en-NZ" baseline="0" dirty="0" smtClean="0"/>
              <a:t>Any questions?</a:t>
            </a:r>
            <a:endParaRPr lang="en-NZ" dirty="0"/>
          </a:p>
        </p:txBody>
      </p:sp>
      <p:sp>
        <p:nvSpPr>
          <p:cNvPr id="4" name="Slide Number Placeholder 3"/>
          <p:cNvSpPr>
            <a:spLocks noGrp="1"/>
          </p:cNvSpPr>
          <p:nvPr>
            <p:ph type="sldNum" sz="quarter" idx="10"/>
          </p:nvPr>
        </p:nvSpPr>
        <p:spPr/>
        <p:txBody>
          <a:bodyPr/>
          <a:lstStyle/>
          <a:p>
            <a:fld id="{092B0A5D-6ABE-4C98-A28F-4A7AC489C2C4}" type="slidenum">
              <a:rPr lang="en-NZ" smtClean="0"/>
              <a:t>8</a:t>
            </a:fld>
            <a:endParaRPr lang="en-NZ" dirty="0"/>
          </a:p>
        </p:txBody>
      </p:sp>
    </p:spTree>
    <p:extLst>
      <p:ext uri="{BB962C8B-B14F-4D97-AF65-F5344CB8AC3E}">
        <p14:creationId xmlns:p14="http://schemas.microsoft.com/office/powerpoint/2010/main" val="1870692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Content Placeholder 5"/>
          <p:cNvSpPr>
            <a:spLocks noGrp="1"/>
          </p:cNvSpPr>
          <p:nvPr>
            <p:ph sz="quarter" idx="4"/>
          </p:nvPr>
        </p:nvSpPr>
        <p:spPr>
          <a:xfrm>
            <a:off x="457200" y="1981201"/>
            <a:ext cx="8229599" cy="4038600"/>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10"/>
          </p:nvPr>
        </p:nvSpPr>
        <p:spPr>
          <a:xfrm>
            <a:off x="1066800" y="990600"/>
            <a:ext cx="6858000" cy="838200"/>
          </a:xfrm>
          <a:prstGeom prst="rect">
            <a:avLst/>
          </a:prstGeom>
        </p:spPr>
        <p:txBody>
          <a:bodyPr vert="horz"/>
          <a:lstStyle>
            <a:lvl1pPr marL="0" indent="0" algn="ctr">
              <a:buNone/>
              <a:defRPr>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10586997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78" y="990600"/>
            <a:ext cx="8228649"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287"/>
            <a:fld id="{ABC29D7A-BE8A-4212-A280-E7EA56845008}" type="datetimeFigureOut">
              <a:rPr lang="en-US">
                <a:solidFill>
                  <a:prstClr val="black"/>
                </a:solidFill>
              </a:rPr>
              <a:pPr defTabSz="914287"/>
              <a:t>6/7/2012</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287"/>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287"/>
            <a:fld id="{55D5F876-3886-483F-B39E-938014C35262}" type="slidenum">
              <a:rPr lang="en-US">
                <a:solidFill>
                  <a:prstClr val="black"/>
                </a:solidFill>
              </a:rPr>
              <a:pPr defTabSz="914287"/>
              <a:t>‹#›</a:t>
            </a:fld>
            <a:endParaRPr lang="en-US" dirty="0">
              <a:solidFill>
                <a:prstClr val="black"/>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76C659F-C6F1-4C7D-A1ED-65A62484723A}" type="datetimeFigureOut">
              <a:rPr lang="en-NZ" smtClean="0"/>
              <a:t>7/06/2012</a:t>
            </a:fld>
            <a:endParaRPr lang="en-NZ"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NZ"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0A64EA-25FA-48A1-9B0B-24F8E64EF72C}" type="slidenum">
              <a:rPr lang="en-NZ" smtClean="0"/>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4" descr="New-NZ)Rev).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6119813"/>
            <a:ext cx="1117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MUN38896 MasseyLogoUniNZ_CMYKrev.ai"/>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63500"/>
            <a:ext cx="1625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Tree>
  </p:cSld>
  <p:clrMap bg1="lt1" tx1="dk1" bg2="lt2" tx2="dk2" accent1="accent1" accent2="accent2" accent3="accent3" accent4="accent4" accent5="accent5" accent6="accent6" hlink="hlink" folHlink="folHlink"/>
  <p:sldLayoutIdLst>
    <p:sldLayoutId id="2147483664" r:id="rId1"/>
  </p:sldLayoutIdLst>
  <p:transition/>
  <p:timing>
    <p:tnLst>
      <p:par>
        <p:cTn id="1" dur="indefinite" restart="never" nodeType="tmRoot"/>
      </p:par>
    </p:tnLst>
  </p:timing>
  <p:txStyles>
    <p:titleStyle>
      <a:lvl1pPr algn="l" rtl="0" fontAlgn="base">
        <a:spcBef>
          <a:spcPct val="0"/>
        </a:spcBef>
        <a:spcAft>
          <a:spcPct val="0"/>
        </a:spcAft>
        <a:defRPr sz="2000" kern="1200">
          <a:solidFill>
            <a:schemeClr val="bg1"/>
          </a:solidFill>
          <a:latin typeface="Arial" pitchFamily="34" charset="0"/>
          <a:ea typeface="ＭＳ Ｐゴシック" charset="0"/>
          <a:cs typeface="Arial" pitchFamily="34" charset="0"/>
        </a:defRPr>
      </a:lvl1pPr>
      <a:lvl2pPr algn="l" rtl="0" fontAlgn="base">
        <a:spcBef>
          <a:spcPct val="0"/>
        </a:spcBef>
        <a:spcAft>
          <a:spcPct val="0"/>
        </a:spcAft>
        <a:defRPr sz="2000">
          <a:solidFill>
            <a:schemeClr val="bg1"/>
          </a:solidFill>
          <a:latin typeface="Arial" charset="0"/>
          <a:ea typeface="ＭＳ Ｐゴシック" charset="0"/>
          <a:cs typeface="Arial" charset="0"/>
        </a:defRPr>
      </a:lvl2pPr>
      <a:lvl3pPr algn="l" rtl="0" fontAlgn="base">
        <a:spcBef>
          <a:spcPct val="0"/>
        </a:spcBef>
        <a:spcAft>
          <a:spcPct val="0"/>
        </a:spcAft>
        <a:defRPr sz="2000">
          <a:solidFill>
            <a:schemeClr val="bg1"/>
          </a:solidFill>
          <a:latin typeface="Arial" charset="0"/>
          <a:ea typeface="ＭＳ Ｐゴシック" charset="0"/>
          <a:cs typeface="Arial" charset="0"/>
        </a:defRPr>
      </a:lvl3pPr>
      <a:lvl4pPr algn="l" rtl="0" fontAlgn="base">
        <a:spcBef>
          <a:spcPct val="0"/>
        </a:spcBef>
        <a:spcAft>
          <a:spcPct val="0"/>
        </a:spcAft>
        <a:defRPr sz="2000">
          <a:solidFill>
            <a:schemeClr val="bg1"/>
          </a:solidFill>
          <a:latin typeface="Arial" charset="0"/>
          <a:ea typeface="ＭＳ Ｐゴシック" charset="0"/>
          <a:cs typeface="Arial" charset="0"/>
        </a:defRPr>
      </a:lvl4pPr>
      <a:lvl5pPr algn="l" rtl="0" fontAlgn="base">
        <a:spcBef>
          <a:spcPct val="0"/>
        </a:spcBef>
        <a:spcAft>
          <a:spcPct val="0"/>
        </a:spcAft>
        <a:defRPr sz="2000">
          <a:solidFill>
            <a:schemeClr val="bg1"/>
          </a:solidFill>
          <a:latin typeface="Arial" charset="0"/>
          <a:ea typeface="ＭＳ Ｐゴシック" charset="0"/>
          <a:cs typeface="Arial" charset="0"/>
        </a:defRPr>
      </a:lvl5pPr>
      <a:lvl6pPr marL="457200" algn="ctr" rtl="0" eaLnBrk="1" fontAlgn="base" hangingPunct="1">
        <a:spcBef>
          <a:spcPct val="0"/>
        </a:spcBef>
        <a:spcAft>
          <a:spcPct val="0"/>
        </a:spcAft>
        <a:defRPr sz="2000">
          <a:solidFill>
            <a:schemeClr val="bg1"/>
          </a:solidFill>
          <a:latin typeface="Arial" charset="0"/>
          <a:ea typeface="ＭＳ Ｐゴシック" charset="0"/>
          <a:cs typeface="Arial" charset="0"/>
        </a:defRPr>
      </a:lvl6pPr>
      <a:lvl7pPr marL="914400" algn="ctr" rtl="0" eaLnBrk="1" fontAlgn="base" hangingPunct="1">
        <a:spcBef>
          <a:spcPct val="0"/>
        </a:spcBef>
        <a:spcAft>
          <a:spcPct val="0"/>
        </a:spcAft>
        <a:defRPr sz="2000">
          <a:solidFill>
            <a:schemeClr val="bg1"/>
          </a:solidFill>
          <a:latin typeface="Arial" charset="0"/>
          <a:ea typeface="ＭＳ Ｐゴシック" charset="0"/>
          <a:cs typeface="Arial" charset="0"/>
        </a:defRPr>
      </a:lvl7pPr>
      <a:lvl8pPr marL="1371600" algn="ctr" rtl="0" eaLnBrk="1" fontAlgn="base" hangingPunct="1">
        <a:spcBef>
          <a:spcPct val="0"/>
        </a:spcBef>
        <a:spcAft>
          <a:spcPct val="0"/>
        </a:spcAft>
        <a:defRPr sz="2000">
          <a:solidFill>
            <a:schemeClr val="bg1"/>
          </a:solidFill>
          <a:latin typeface="Arial" charset="0"/>
          <a:ea typeface="ＭＳ Ｐゴシック" charset="0"/>
          <a:cs typeface="Arial" charset="0"/>
        </a:defRPr>
      </a:lvl8pPr>
      <a:lvl9pPr marL="1828800" algn="ctr" rtl="0" eaLnBrk="1" fontAlgn="base" hangingPunct="1">
        <a:spcBef>
          <a:spcPct val="0"/>
        </a:spcBef>
        <a:spcAft>
          <a:spcPct val="0"/>
        </a:spcAft>
        <a:defRPr sz="2000">
          <a:solidFill>
            <a:schemeClr val="bg1"/>
          </a:solidFill>
          <a:latin typeface="Arial" charset="0"/>
          <a:ea typeface="ＭＳ Ｐゴシック"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bg1"/>
          </a:solidFill>
          <a:latin typeface="Arial" pitchFamily="34" charset="0"/>
          <a:ea typeface="ＭＳ Ｐゴシック" charset="0"/>
          <a:cs typeface="Arial" pitchFamily="34" charset="0"/>
        </a:defRPr>
      </a:lvl1pPr>
      <a:lvl2pPr marL="742950" indent="-285750" algn="l" rtl="0" fontAlgn="base">
        <a:spcBef>
          <a:spcPct val="20000"/>
        </a:spcBef>
        <a:spcAft>
          <a:spcPct val="0"/>
        </a:spcAft>
        <a:buFont typeface="Arial" charset="0"/>
        <a:buChar char="–"/>
        <a:defRPr sz="2800" kern="1200">
          <a:solidFill>
            <a:schemeClr val="bg1"/>
          </a:solidFill>
          <a:latin typeface="Arial" pitchFamily="34" charset="0"/>
          <a:ea typeface="Arial" charset="0"/>
          <a:cs typeface="Arial" pitchFamily="34" charset="0"/>
        </a:defRPr>
      </a:lvl2pPr>
      <a:lvl3pPr marL="1143000" indent="-228600" algn="l" rtl="0" fontAlgn="base">
        <a:spcBef>
          <a:spcPct val="20000"/>
        </a:spcBef>
        <a:spcAft>
          <a:spcPct val="0"/>
        </a:spcAft>
        <a:buFont typeface="Arial" charset="0"/>
        <a:buChar char="•"/>
        <a:defRPr sz="2400" kern="1200">
          <a:solidFill>
            <a:schemeClr val="bg1"/>
          </a:solidFill>
          <a:latin typeface="Arial" pitchFamily="34" charset="0"/>
          <a:ea typeface="Arial" charset="0"/>
          <a:cs typeface="Arial" pitchFamily="34" charset="0"/>
        </a:defRPr>
      </a:lvl3pPr>
      <a:lvl4pPr marL="1600200" indent="-228600" algn="l" rtl="0" fontAlgn="base">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4pPr>
      <a:lvl5pPr marL="2057400" indent="-228600" algn="l" rtl="0" fontAlgn="base">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5" name="Title Placeholder 1"/>
          <p:cNvSpPr>
            <a:spLocks noGrp="1"/>
          </p:cNvSpPr>
          <p:nvPr>
            <p:ph type="title"/>
          </p:nvPr>
        </p:nvSpPr>
        <p:spPr bwMode="auto">
          <a:xfrm>
            <a:off x="457678" y="990600"/>
            <a:ext cx="8228649" cy="1143000"/>
          </a:xfrm>
          <a:prstGeom prst="rect">
            <a:avLst/>
          </a:prstGeom>
          <a:noFill/>
          <a:ln w="9525">
            <a:noFill/>
            <a:miter lim="800000"/>
            <a:headEnd/>
            <a:tailEnd/>
          </a:ln>
        </p:spPr>
        <p:txBody>
          <a:bodyPr vert="horz" wrap="square" lIns="80145" tIns="40073" rIns="80145" bIns="40073" numCol="1" anchor="ctr" anchorCtr="0" compatLnSpc="1">
            <a:prstTxWarp prst="textNoShape">
              <a:avLst/>
            </a:prstTxWarp>
          </a:bodyPr>
          <a:lstStyle/>
          <a:p>
            <a:pPr lvl="0"/>
            <a:r>
              <a:rPr lang="en-US" smtClean="0"/>
              <a:t>Click to edit Master title style</a:t>
            </a:r>
            <a:endParaRPr lang="en-GB" smtClean="0"/>
          </a:p>
        </p:txBody>
      </p:sp>
      <p:sp>
        <p:nvSpPr>
          <p:cNvPr id="3076" name="Text Placeholder 2"/>
          <p:cNvSpPr>
            <a:spLocks noGrp="1"/>
          </p:cNvSpPr>
          <p:nvPr>
            <p:ph type="body" idx="1"/>
          </p:nvPr>
        </p:nvSpPr>
        <p:spPr bwMode="auto">
          <a:xfrm>
            <a:off x="457678" y="2133600"/>
            <a:ext cx="8228649" cy="3993113"/>
          </a:xfrm>
          <a:prstGeom prst="rect">
            <a:avLst/>
          </a:prstGeom>
          <a:noFill/>
          <a:ln w="9525">
            <a:noFill/>
            <a:miter lim="800000"/>
            <a:headEnd/>
            <a:tailEnd/>
          </a:ln>
        </p:spPr>
        <p:txBody>
          <a:bodyPr vert="horz" wrap="square" lIns="80145" tIns="40073" rIns="80145" bIns="40073"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pic>
        <p:nvPicPr>
          <p:cNvPr id="9" name="Picture 2" descr="h:\Branding-Material\Slide-Designs\MU Quiz Footer FINAL.jpg"/>
          <p:cNvPicPr>
            <a:picLocks noChangeAspect="1" noChangeArrowheads="1"/>
          </p:cNvPicPr>
          <p:nvPr/>
        </p:nvPicPr>
        <p:blipFill>
          <a:blip r:embed="rId4" cstate="print"/>
          <a:srcRect/>
          <a:stretch>
            <a:fillRect/>
          </a:stretch>
        </p:blipFill>
        <p:spPr bwMode="auto">
          <a:xfrm>
            <a:off x="0" y="6248400"/>
            <a:ext cx="9144000" cy="609600"/>
          </a:xfrm>
          <a:prstGeom prst="rect">
            <a:avLst/>
          </a:prstGeom>
          <a:noFill/>
        </p:spPr>
      </p:pic>
      <p:pic>
        <p:nvPicPr>
          <p:cNvPr id="31745" name="Picture 1" descr="h:\Branding-Material\MU-Power-Point-Header.gif"/>
          <p:cNvPicPr>
            <a:picLocks noChangeAspect="1" noChangeArrowheads="1"/>
          </p:cNvPicPr>
          <p:nvPr/>
        </p:nvPicPr>
        <p:blipFill>
          <a:blip r:embed="rId5" cstate="print"/>
          <a:srcRect/>
          <a:stretch>
            <a:fillRect/>
          </a:stretch>
        </p:blipFill>
        <p:spPr bwMode="auto">
          <a:xfrm>
            <a:off x="0" y="0"/>
            <a:ext cx="9144000" cy="762000"/>
          </a:xfrm>
          <a:prstGeom prst="rect">
            <a:avLst/>
          </a:prstGeom>
          <a:noFill/>
        </p:spPr>
      </p:pic>
    </p:spTree>
  </p:cSld>
  <p:clrMap bg1="lt1" tx1="dk1" bg2="lt2" tx2="dk2" accent1="accent1" accent2="accent2" accent3="accent3" accent4="accent4" accent5="accent5" accent6="accent6" hlink="hlink" folHlink="folHlink"/>
  <p:sldLayoutIdLst>
    <p:sldLayoutId id="2147483667" r:id="rId1"/>
    <p:sldLayoutId id="2147483668" r:id="rId2"/>
  </p:sldLayoutIdLst>
  <p:transition/>
  <p:txStyles>
    <p:titleStyle>
      <a:lvl1pPr algn="ctr" defTabSz="400727" rtl="0" eaLnBrk="1" fontAlgn="base" hangingPunct="1">
        <a:spcBef>
          <a:spcPct val="0"/>
        </a:spcBef>
        <a:spcAft>
          <a:spcPct val="0"/>
        </a:spcAft>
        <a:defRPr sz="3900" kern="1200">
          <a:solidFill>
            <a:schemeClr val="tx1"/>
          </a:solidFill>
          <a:latin typeface="C Univers 57 Condensed"/>
          <a:ea typeface="MS PGothic" pitchFamily="34" charset="-128"/>
          <a:cs typeface="C Univers 57 Condensed"/>
        </a:defRPr>
      </a:lvl1pPr>
      <a:lvl2pPr algn="ctr" defTabSz="400727" rtl="0" eaLnBrk="1" fontAlgn="base" hangingPunct="1">
        <a:spcBef>
          <a:spcPct val="0"/>
        </a:spcBef>
        <a:spcAft>
          <a:spcPct val="0"/>
        </a:spcAft>
        <a:defRPr sz="3900">
          <a:solidFill>
            <a:schemeClr val="tx1"/>
          </a:solidFill>
          <a:latin typeface="C Univers 57 Condensed" pitchFamily="-28" charset="0"/>
          <a:ea typeface="MS PGothic" pitchFamily="34" charset="-128"/>
        </a:defRPr>
      </a:lvl2pPr>
      <a:lvl3pPr algn="ctr" defTabSz="400727" rtl="0" eaLnBrk="1" fontAlgn="base" hangingPunct="1">
        <a:spcBef>
          <a:spcPct val="0"/>
        </a:spcBef>
        <a:spcAft>
          <a:spcPct val="0"/>
        </a:spcAft>
        <a:defRPr sz="3900">
          <a:solidFill>
            <a:schemeClr val="tx1"/>
          </a:solidFill>
          <a:latin typeface="C Univers 57 Condensed" pitchFamily="-28" charset="0"/>
          <a:ea typeface="MS PGothic" pitchFamily="34" charset="-128"/>
        </a:defRPr>
      </a:lvl3pPr>
      <a:lvl4pPr algn="ctr" defTabSz="400727" rtl="0" eaLnBrk="1" fontAlgn="base" hangingPunct="1">
        <a:spcBef>
          <a:spcPct val="0"/>
        </a:spcBef>
        <a:spcAft>
          <a:spcPct val="0"/>
        </a:spcAft>
        <a:defRPr sz="3900">
          <a:solidFill>
            <a:schemeClr val="tx1"/>
          </a:solidFill>
          <a:latin typeface="C Univers 57 Condensed" pitchFamily="-28" charset="0"/>
          <a:ea typeface="MS PGothic" pitchFamily="34" charset="-128"/>
        </a:defRPr>
      </a:lvl4pPr>
      <a:lvl5pPr algn="ctr" defTabSz="400727" rtl="0" eaLnBrk="1" fontAlgn="base" hangingPunct="1">
        <a:spcBef>
          <a:spcPct val="0"/>
        </a:spcBef>
        <a:spcAft>
          <a:spcPct val="0"/>
        </a:spcAft>
        <a:defRPr sz="3900">
          <a:solidFill>
            <a:schemeClr val="tx1"/>
          </a:solidFill>
          <a:latin typeface="C Univers 57 Condensed" pitchFamily="-28" charset="0"/>
          <a:ea typeface="MS PGothic" pitchFamily="34" charset="-128"/>
        </a:defRPr>
      </a:lvl5pPr>
      <a:lvl6pPr marL="400727" algn="ctr" defTabSz="400727" rtl="0" eaLnBrk="1" fontAlgn="base" hangingPunct="1">
        <a:spcBef>
          <a:spcPct val="0"/>
        </a:spcBef>
        <a:spcAft>
          <a:spcPct val="0"/>
        </a:spcAft>
        <a:defRPr sz="3900">
          <a:solidFill>
            <a:schemeClr val="tx1"/>
          </a:solidFill>
          <a:latin typeface="C Univers 57 Condensed" pitchFamily="-28" charset="0"/>
          <a:ea typeface="ＭＳ Ｐゴシック" pitchFamily="-28" charset="-128"/>
        </a:defRPr>
      </a:lvl6pPr>
      <a:lvl7pPr marL="801455" algn="ctr" defTabSz="400727" rtl="0" eaLnBrk="1" fontAlgn="base" hangingPunct="1">
        <a:spcBef>
          <a:spcPct val="0"/>
        </a:spcBef>
        <a:spcAft>
          <a:spcPct val="0"/>
        </a:spcAft>
        <a:defRPr sz="3900">
          <a:solidFill>
            <a:schemeClr val="tx1"/>
          </a:solidFill>
          <a:latin typeface="C Univers 57 Condensed" pitchFamily="-28" charset="0"/>
          <a:ea typeface="ＭＳ Ｐゴシック" pitchFamily="-28" charset="-128"/>
        </a:defRPr>
      </a:lvl7pPr>
      <a:lvl8pPr marL="1202185" algn="ctr" defTabSz="400727" rtl="0" eaLnBrk="1" fontAlgn="base" hangingPunct="1">
        <a:spcBef>
          <a:spcPct val="0"/>
        </a:spcBef>
        <a:spcAft>
          <a:spcPct val="0"/>
        </a:spcAft>
        <a:defRPr sz="3900">
          <a:solidFill>
            <a:schemeClr val="tx1"/>
          </a:solidFill>
          <a:latin typeface="C Univers 57 Condensed" pitchFamily="-28" charset="0"/>
          <a:ea typeface="ＭＳ Ｐゴシック" pitchFamily="-28" charset="-128"/>
        </a:defRPr>
      </a:lvl8pPr>
      <a:lvl9pPr marL="1602913" algn="ctr" defTabSz="400727" rtl="0" eaLnBrk="1" fontAlgn="base" hangingPunct="1">
        <a:spcBef>
          <a:spcPct val="0"/>
        </a:spcBef>
        <a:spcAft>
          <a:spcPct val="0"/>
        </a:spcAft>
        <a:defRPr sz="3900">
          <a:solidFill>
            <a:schemeClr val="tx1"/>
          </a:solidFill>
          <a:latin typeface="C Univers 57 Condensed" pitchFamily="-28" charset="0"/>
          <a:ea typeface="ＭＳ Ｐゴシック" pitchFamily="-28" charset="-128"/>
        </a:defRPr>
      </a:lvl9pPr>
    </p:titleStyle>
    <p:bodyStyle>
      <a:lvl1pPr marL="300546" indent="-300546" algn="l" defTabSz="400727" rtl="0" eaLnBrk="1" fontAlgn="base" hangingPunct="1">
        <a:spcBef>
          <a:spcPct val="20000"/>
        </a:spcBef>
        <a:spcAft>
          <a:spcPct val="0"/>
        </a:spcAft>
        <a:buFont typeface="Arial" charset="0"/>
        <a:buChar char="•"/>
        <a:defRPr sz="2800" kern="1200">
          <a:solidFill>
            <a:schemeClr val="tx1"/>
          </a:solidFill>
          <a:latin typeface="C Univers 57 Condensed"/>
          <a:ea typeface="MS PGothic" pitchFamily="34" charset="-128"/>
          <a:cs typeface="C Univers 57 Condensed"/>
        </a:defRPr>
      </a:lvl1pPr>
      <a:lvl2pPr marL="651184" indent="-250455" algn="l" defTabSz="400727" rtl="0" eaLnBrk="1" fontAlgn="base" hangingPunct="1">
        <a:spcBef>
          <a:spcPct val="20000"/>
        </a:spcBef>
        <a:spcAft>
          <a:spcPct val="0"/>
        </a:spcAft>
        <a:buFont typeface="Arial" charset="0"/>
        <a:buChar char="–"/>
        <a:defRPr sz="2500" kern="1200">
          <a:solidFill>
            <a:schemeClr val="tx1"/>
          </a:solidFill>
          <a:latin typeface="C Univers 57 Condensed"/>
          <a:ea typeface="MS PGothic" pitchFamily="34" charset="-128"/>
          <a:cs typeface="C Univers 57 Condensed"/>
        </a:defRPr>
      </a:lvl2pPr>
      <a:lvl3pPr marL="1001820" indent="-200365" algn="l" defTabSz="400727" rtl="0" eaLnBrk="1" fontAlgn="base" hangingPunct="1">
        <a:spcBef>
          <a:spcPct val="20000"/>
        </a:spcBef>
        <a:spcAft>
          <a:spcPct val="0"/>
        </a:spcAft>
        <a:buFont typeface="Arial" charset="0"/>
        <a:buChar char="•"/>
        <a:defRPr sz="2100" kern="1200">
          <a:solidFill>
            <a:schemeClr val="tx1"/>
          </a:solidFill>
          <a:latin typeface="C Univers 57 Condensed"/>
          <a:ea typeface="MS PGothic" pitchFamily="34" charset="-128"/>
          <a:cs typeface="C Univers 57 Condensed"/>
        </a:defRPr>
      </a:lvl3pPr>
      <a:lvl4pPr marL="1402548" indent="-200365" algn="l" defTabSz="400727" rtl="0" eaLnBrk="1" fontAlgn="base" hangingPunct="1">
        <a:spcBef>
          <a:spcPct val="20000"/>
        </a:spcBef>
        <a:spcAft>
          <a:spcPct val="0"/>
        </a:spcAft>
        <a:buFont typeface="Arial" charset="0"/>
        <a:buChar char="–"/>
        <a:defRPr sz="1800" kern="1200">
          <a:solidFill>
            <a:schemeClr val="tx1"/>
          </a:solidFill>
          <a:latin typeface="C Univers 57 Condensed"/>
          <a:ea typeface="MS PGothic" pitchFamily="34" charset="-128"/>
          <a:cs typeface="C Univers 57 Condensed"/>
        </a:defRPr>
      </a:lvl4pPr>
      <a:lvl5pPr marL="1803277" indent="-200365" algn="l" defTabSz="400727" rtl="0" eaLnBrk="1" fontAlgn="base" hangingPunct="1">
        <a:spcBef>
          <a:spcPct val="20000"/>
        </a:spcBef>
        <a:spcAft>
          <a:spcPct val="0"/>
        </a:spcAft>
        <a:buFont typeface="Arial" charset="0"/>
        <a:buChar char="»"/>
        <a:defRPr sz="1800" kern="1200">
          <a:solidFill>
            <a:schemeClr val="tx1"/>
          </a:solidFill>
          <a:latin typeface="C Univers 57 Condensed"/>
          <a:ea typeface="MS PGothic" pitchFamily="34" charset="-128"/>
          <a:cs typeface="C Univers 57 Condensed"/>
        </a:defRPr>
      </a:lvl5pPr>
      <a:lvl6pPr marL="2204005" indent="-200365" algn="l" defTabSz="400727" rtl="0" eaLnBrk="1" latinLnBrk="0" hangingPunct="1">
        <a:spcBef>
          <a:spcPct val="20000"/>
        </a:spcBef>
        <a:buFont typeface="Arial"/>
        <a:buChar char="•"/>
        <a:defRPr sz="1800" kern="1200">
          <a:solidFill>
            <a:schemeClr val="tx1"/>
          </a:solidFill>
          <a:latin typeface="+mn-lt"/>
          <a:ea typeface="+mn-ea"/>
          <a:cs typeface="+mn-cs"/>
        </a:defRPr>
      </a:lvl6pPr>
      <a:lvl7pPr marL="2604732" indent="-200365" algn="l" defTabSz="400727" rtl="0" eaLnBrk="1" latinLnBrk="0" hangingPunct="1">
        <a:spcBef>
          <a:spcPct val="20000"/>
        </a:spcBef>
        <a:buFont typeface="Arial"/>
        <a:buChar char="•"/>
        <a:defRPr sz="1800" kern="1200">
          <a:solidFill>
            <a:schemeClr val="tx1"/>
          </a:solidFill>
          <a:latin typeface="+mn-lt"/>
          <a:ea typeface="+mn-ea"/>
          <a:cs typeface="+mn-cs"/>
        </a:defRPr>
      </a:lvl7pPr>
      <a:lvl8pPr marL="3005462" indent="-200365" algn="l" defTabSz="400727" rtl="0" eaLnBrk="1" latinLnBrk="0" hangingPunct="1">
        <a:spcBef>
          <a:spcPct val="20000"/>
        </a:spcBef>
        <a:buFont typeface="Arial"/>
        <a:buChar char="•"/>
        <a:defRPr sz="1800" kern="1200">
          <a:solidFill>
            <a:schemeClr val="tx1"/>
          </a:solidFill>
          <a:latin typeface="+mn-lt"/>
          <a:ea typeface="+mn-ea"/>
          <a:cs typeface="+mn-cs"/>
        </a:defRPr>
      </a:lvl8pPr>
      <a:lvl9pPr marL="3406190" indent="-200365" algn="l" defTabSz="40072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GB"/>
      </a:defPPr>
      <a:lvl1pPr marL="0" algn="l" defTabSz="400727" rtl="0" eaLnBrk="1" latinLnBrk="0" hangingPunct="1">
        <a:defRPr sz="1600" kern="1200">
          <a:solidFill>
            <a:schemeClr val="tx1"/>
          </a:solidFill>
          <a:latin typeface="+mn-lt"/>
          <a:ea typeface="+mn-ea"/>
          <a:cs typeface="+mn-cs"/>
        </a:defRPr>
      </a:lvl1pPr>
      <a:lvl2pPr marL="400727" algn="l" defTabSz="400727" rtl="0" eaLnBrk="1" latinLnBrk="0" hangingPunct="1">
        <a:defRPr sz="1600" kern="1200">
          <a:solidFill>
            <a:schemeClr val="tx1"/>
          </a:solidFill>
          <a:latin typeface="+mn-lt"/>
          <a:ea typeface="+mn-ea"/>
          <a:cs typeface="+mn-cs"/>
        </a:defRPr>
      </a:lvl2pPr>
      <a:lvl3pPr marL="801455" algn="l" defTabSz="400727" rtl="0" eaLnBrk="1" latinLnBrk="0" hangingPunct="1">
        <a:defRPr sz="1600" kern="1200">
          <a:solidFill>
            <a:schemeClr val="tx1"/>
          </a:solidFill>
          <a:latin typeface="+mn-lt"/>
          <a:ea typeface="+mn-ea"/>
          <a:cs typeface="+mn-cs"/>
        </a:defRPr>
      </a:lvl3pPr>
      <a:lvl4pPr marL="1202185" algn="l" defTabSz="400727" rtl="0" eaLnBrk="1" latinLnBrk="0" hangingPunct="1">
        <a:defRPr sz="1600" kern="1200">
          <a:solidFill>
            <a:schemeClr val="tx1"/>
          </a:solidFill>
          <a:latin typeface="+mn-lt"/>
          <a:ea typeface="+mn-ea"/>
          <a:cs typeface="+mn-cs"/>
        </a:defRPr>
      </a:lvl4pPr>
      <a:lvl5pPr marL="1602913" algn="l" defTabSz="400727" rtl="0" eaLnBrk="1" latinLnBrk="0" hangingPunct="1">
        <a:defRPr sz="1600" kern="1200">
          <a:solidFill>
            <a:schemeClr val="tx1"/>
          </a:solidFill>
          <a:latin typeface="+mn-lt"/>
          <a:ea typeface="+mn-ea"/>
          <a:cs typeface="+mn-cs"/>
        </a:defRPr>
      </a:lvl5pPr>
      <a:lvl6pPr marL="2003640" algn="l" defTabSz="400727" rtl="0" eaLnBrk="1" latinLnBrk="0" hangingPunct="1">
        <a:defRPr sz="1600" kern="1200">
          <a:solidFill>
            <a:schemeClr val="tx1"/>
          </a:solidFill>
          <a:latin typeface="+mn-lt"/>
          <a:ea typeface="+mn-ea"/>
          <a:cs typeface="+mn-cs"/>
        </a:defRPr>
      </a:lvl6pPr>
      <a:lvl7pPr marL="2404367" algn="l" defTabSz="400727" rtl="0" eaLnBrk="1" latinLnBrk="0" hangingPunct="1">
        <a:defRPr sz="1600" kern="1200">
          <a:solidFill>
            <a:schemeClr val="tx1"/>
          </a:solidFill>
          <a:latin typeface="+mn-lt"/>
          <a:ea typeface="+mn-ea"/>
          <a:cs typeface="+mn-cs"/>
        </a:defRPr>
      </a:lvl7pPr>
      <a:lvl8pPr marL="2805097" algn="l" defTabSz="400727" rtl="0" eaLnBrk="1" latinLnBrk="0" hangingPunct="1">
        <a:defRPr sz="1600" kern="1200">
          <a:solidFill>
            <a:schemeClr val="tx1"/>
          </a:solidFill>
          <a:latin typeface="+mn-lt"/>
          <a:ea typeface="+mn-ea"/>
          <a:cs typeface="+mn-cs"/>
        </a:defRPr>
      </a:lvl8pPr>
      <a:lvl9pPr marL="3205825" algn="l" defTabSz="400727"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sz="quarter" idx="4"/>
          </p:nvPr>
        </p:nvSpPr>
        <p:spPr bwMode="auto">
          <a:xfrm>
            <a:off x="467544" y="2492896"/>
            <a:ext cx="8424936" cy="26642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smtClean="0">
              <a:latin typeface="Arial" charset="0"/>
              <a:ea typeface="ＭＳ Ｐゴシック" pitchFamily="34" charset="-128"/>
              <a:cs typeface="Arial" charset="0"/>
            </a:endParaRPr>
          </a:p>
          <a:p>
            <a:pPr marL="0" indent="0" algn="ctr">
              <a:buNone/>
            </a:pPr>
            <a:endParaRPr lang="en-US" sz="3600" dirty="0" smtClean="0">
              <a:latin typeface="Arial" charset="0"/>
              <a:ea typeface="ＭＳ Ｐゴシック" pitchFamily="34" charset="-128"/>
              <a:cs typeface="Arial" charset="0"/>
            </a:endParaRPr>
          </a:p>
          <a:p>
            <a:pPr marL="0" indent="0" algn="ctr">
              <a:buNone/>
            </a:pPr>
            <a:r>
              <a:rPr lang="en-US" sz="3600" dirty="0" smtClean="0">
                <a:latin typeface="Arial" charset="0"/>
                <a:ea typeface="ＭＳ Ｐゴシック" pitchFamily="34" charset="-128"/>
                <a:cs typeface="Arial" charset="0"/>
              </a:rPr>
              <a:t>Library Developments in Stream</a:t>
            </a:r>
            <a:endParaRPr lang="en-US" sz="3600" dirty="0" smtClean="0">
              <a:latin typeface="Arial" charset="0"/>
              <a:ea typeface="ＭＳ Ｐゴシック" pitchFamily="34" charset="-128"/>
              <a:cs typeface="Arial" charset="0"/>
            </a:endParaRPr>
          </a:p>
        </p:txBody>
      </p:sp>
      <p:sp>
        <p:nvSpPr>
          <p:cNvPr id="4" name="Title 1"/>
          <p:cNvSpPr>
            <a:spLocks noGrp="1"/>
          </p:cNvSpPr>
          <p:nvPr>
            <p:ph type="body" sz="quarter" idx="10"/>
          </p:nvPr>
        </p:nvSpPr>
        <p:spPr>
          <a:xfrm>
            <a:off x="1066800" y="836712"/>
            <a:ext cx="6858000" cy="1368152"/>
          </a:xfrm>
          <a:solidFill>
            <a:srgbClr val="FFC000"/>
          </a:solidFill>
        </p:spPr>
        <p:txBody>
          <a:bodyPr>
            <a:normAutofit fontScale="97500"/>
          </a:bodyPr>
          <a:lstStyle/>
          <a:p>
            <a:r>
              <a:rPr lang="en-NZ" dirty="0" smtClean="0">
                <a:solidFill>
                  <a:srgbClr val="0070C0"/>
                </a:solidFill>
              </a:rPr>
              <a:t>Digital Teaching and Learning </a:t>
            </a:r>
            <a:r>
              <a:rPr lang="en-NZ" dirty="0" smtClean="0">
                <a:solidFill>
                  <a:srgbClr val="0070C0"/>
                </a:solidFill>
              </a:rPr>
              <a:t>Roadshow</a:t>
            </a:r>
            <a:endParaRPr lang="en-NZ" dirty="0">
              <a:solidFill>
                <a:srgbClr val="0070C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b="1" dirty="0">
                <a:latin typeface="Arial" pitchFamily="34" charset="0"/>
                <a:cs typeface="Arial" pitchFamily="34" charset="0"/>
              </a:rPr>
              <a:t>Librarians </a:t>
            </a:r>
            <a:r>
              <a:rPr lang="en-NZ" sz="3600" b="1" dirty="0" smtClean="0">
                <a:latin typeface="Arial" pitchFamily="34" charset="0"/>
                <a:cs typeface="Arial" pitchFamily="34" charset="0"/>
              </a:rPr>
              <a:t>can…</a:t>
            </a:r>
            <a:endParaRPr lang="en-NZ" sz="3600" b="1" dirty="0">
              <a:latin typeface="Arial" pitchFamily="34" charset="0"/>
              <a:cs typeface="Arial" pitchFamily="34" charset="0"/>
            </a:endParaRPr>
          </a:p>
        </p:txBody>
      </p:sp>
      <p:sp>
        <p:nvSpPr>
          <p:cNvPr id="3" name="TextBox 2"/>
          <p:cNvSpPr txBox="1"/>
          <p:nvPr/>
        </p:nvSpPr>
        <p:spPr>
          <a:xfrm>
            <a:off x="755576" y="2348880"/>
            <a:ext cx="7848873" cy="2585323"/>
          </a:xfrm>
          <a:prstGeom prst="rect">
            <a:avLst/>
          </a:prstGeom>
          <a:noFill/>
        </p:spPr>
        <p:txBody>
          <a:bodyPr wrap="square" rtlCol="0">
            <a:spAutoFit/>
          </a:bodyPr>
          <a:lstStyle/>
          <a:p>
            <a:endParaRPr lang="en-NZ" sz="2400" dirty="0" smtClean="0">
              <a:latin typeface="Arial" pitchFamily="34" charset="0"/>
              <a:cs typeface="Arial" pitchFamily="34" charset="0"/>
            </a:endParaRPr>
          </a:p>
          <a:p>
            <a:pPr marL="285750" indent="-285750">
              <a:buFont typeface="Arial" pitchFamily="34" charset="0"/>
              <a:buChar char="•"/>
            </a:pPr>
            <a:r>
              <a:rPr lang="en-NZ" sz="2400" dirty="0" smtClean="0">
                <a:latin typeface="Arial" pitchFamily="34" charset="0"/>
                <a:cs typeface="Arial" pitchFamily="34" charset="0"/>
              </a:rPr>
              <a:t>Provide activities and material to develop information literacy skills</a:t>
            </a:r>
          </a:p>
          <a:p>
            <a:endParaRPr lang="en-NZ" sz="2400" dirty="0" smtClean="0">
              <a:latin typeface="Arial" pitchFamily="34" charset="0"/>
              <a:cs typeface="Arial" pitchFamily="34" charset="0"/>
            </a:endParaRPr>
          </a:p>
          <a:p>
            <a:pPr marL="285750" indent="-285750">
              <a:buFont typeface="Arial" pitchFamily="34" charset="0"/>
              <a:buChar char="•"/>
            </a:pPr>
            <a:r>
              <a:rPr lang="en-NZ" sz="2400" dirty="0" smtClean="0">
                <a:latin typeface="Arial" pitchFamily="34" charset="0"/>
                <a:cs typeface="Arial" pitchFamily="34" charset="0"/>
              </a:rPr>
              <a:t>Provide </a:t>
            </a:r>
            <a:r>
              <a:rPr lang="en-NZ" sz="2400" dirty="0">
                <a:latin typeface="Arial" pitchFamily="34" charset="0"/>
                <a:cs typeface="Arial" pitchFamily="34" charset="0"/>
              </a:rPr>
              <a:t>links to </a:t>
            </a:r>
            <a:r>
              <a:rPr lang="en-NZ" sz="2400" dirty="0" smtClean="0">
                <a:latin typeface="Arial" pitchFamily="34" charset="0"/>
                <a:cs typeface="Arial" pitchFamily="34" charset="0"/>
              </a:rPr>
              <a:t>resources, including Discover</a:t>
            </a:r>
            <a:endParaRPr lang="en-NZ" sz="2400" dirty="0">
              <a:latin typeface="Arial" pitchFamily="34" charset="0"/>
              <a:cs typeface="Arial" pitchFamily="34" charset="0"/>
            </a:endParaRPr>
          </a:p>
          <a:p>
            <a:pPr marL="285750" indent="-285750">
              <a:buFont typeface="Arial" pitchFamily="34" charset="0"/>
              <a:buChar char="•"/>
            </a:pPr>
            <a:endParaRPr lang="en-NZ" sz="2400" dirty="0" smtClean="0">
              <a:latin typeface="Arial" pitchFamily="34" charset="0"/>
              <a:cs typeface="Arial" pitchFamily="34" charset="0"/>
            </a:endParaRPr>
          </a:p>
          <a:p>
            <a:pPr marL="285750" indent="-285750">
              <a:buFont typeface="Arial" pitchFamily="34" charset="0"/>
              <a:buChar char="•"/>
            </a:pPr>
            <a:endParaRPr lang="en-NZ" dirty="0"/>
          </a:p>
        </p:txBody>
      </p:sp>
    </p:spTree>
    <p:extLst>
      <p:ext uri="{BB962C8B-B14F-4D97-AF65-F5344CB8AC3E}">
        <p14:creationId xmlns:p14="http://schemas.microsoft.com/office/powerpoint/2010/main" val="283693321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latin typeface="Arial" pitchFamily="34" charset="0"/>
                <a:cs typeface="Arial" pitchFamily="34" charset="0"/>
              </a:rPr>
              <a:t>Information Literacy Skills</a:t>
            </a:r>
            <a:endParaRPr lang="en-NZ" sz="3600" dirty="0">
              <a:latin typeface="Arial" pitchFamily="34" charset="0"/>
              <a:cs typeface="Arial" pitchFamily="34" charset="0"/>
            </a:endParaRPr>
          </a:p>
        </p:txBody>
      </p:sp>
      <p:sp>
        <p:nvSpPr>
          <p:cNvPr id="3" name="TextBox 2"/>
          <p:cNvSpPr txBox="1"/>
          <p:nvPr/>
        </p:nvSpPr>
        <p:spPr>
          <a:xfrm>
            <a:off x="755576" y="2273215"/>
            <a:ext cx="8136904" cy="2677656"/>
          </a:xfrm>
          <a:prstGeom prst="rect">
            <a:avLst/>
          </a:prstGeom>
          <a:noFill/>
        </p:spPr>
        <p:txBody>
          <a:bodyPr wrap="square" rtlCol="0">
            <a:spAutoFit/>
          </a:bodyPr>
          <a:lstStyle/>
          <a:p>
            <a:r>
              <a:rPr lang="en-US" sz="2400" b="1" dirty="0" smtClean="0">
                <a:solidFill>
                  <a:srgbClr val="1003BD"/>
                </a:solidFill>
                <a:latin typeface="Arial" pitchFamily="34" charset="0"/>
                <a:cs typeface="Arial" pitchFamily="34" charset="0"/>
              </a:rPr>
              <a:t>Point of need:</a:t>
            </a:r>
          </a:p>
          <a:p>
            <a:endParaRPr lang="en-NZ" sz="2400" b="1" dirty="0" smtClean="0">
              <a:solidFill>
                <a:srgbClr val="1003BD"/>
              </a:solidFill>
              <a:latin typeface="Arial" pitchFamily="34" charset="0"/>
              <a:cs typeface="Arial" pitchFamily="34" charset="0"/>
            </a:endParaRPr>
          </a:p>
          <a:p>
            <a:pPr marL="342900" indent="-342900">
              <a:buFont typeface="Arial" pitchFamily="34" charset="0"/>
              <a:buChar char="•"/>
            </a:pPr>
            <a:r>
              <a:rPr lang="en-NZ" sz="2400" dirty="0" smtClean="0">
                <a:latin typeface="Arial" pitchFamily="34" charset="0"/>
                <a:cs typeface="Arial" pitchFamily="34" charset="0"/>
              </a:rPr>
              <a:t>Activities</a:t>
            </a:r>
            <a:endParaRPr lang="en-NZ" sz="2400" dirty="0">
              <a:latin typeface="Arial" pitchFamily="34" charset="0"/>
              <a:cs typeface="Arial" pitchFamily="34" charset="0"/>
            </a:endParaRPr>
          </a:p>
          <a:p>
            <a:pPr marL="342900" indent="-342900">
              <a:buFont typeface="Arial" pitchFamily="34" charset="0"/>
              <a:buChar char="•"/>
            </a:pPr>
            <a:r>
              <a:rPr lang="en-NZ" sz="2400" dirty="0" smtClean="0">
                <a:latin typeface="Arial" pitchFamily="34" charset="0"/>
                <a:cs typeface="Arial" pitchFamily="34" charset="0"/>
              </a:rPr>
              <a:t>“Show Me How” demonstrations  </a:t>
            </a:r>
            <a:endParaRPr lang="en-NZ" sz="2400" dirty="0">
              <a:latin typeface="Arial" pitchFamily="34" charset="0"/>
              <a:cs typeface="Arial" pitchFamily="34" charset="0"/>
            </a:endParaRPr>
          </a:p>
          <a:p>
            <a:pPr marL="342900" indent="-342900">
              <a:buFont typeface="Arial" pitchFamily="34" charset="0"/>
              <a:buChar char="•"/>
            </a:pPr>
            <a:r>
              <a:rPr lang="en-NZ" sz="2400" dirty="0" smtClean="0">
                <a:latin typeface="Arial" pitchFamily="34" charset="0"/>
                <a:cs typeface="Arial" pitchFamily="34" charset="0"/>
              </a:rPr>
              <a:t>Quizzes to assess learning</a:t>
            </a:r>
            <a:endParaRPr lang="en-NZ" sz="2400" dirty="0">
              <a:latin typeface="Arial" pitchFamily="34" charset="0"/>
              <a:cs typeface="Arial" pitchFamily="34" charset="0"/>
            </a:endParaRPr>
          </a:p>
          <a:p>
            <a:pPr marL="285750" indent="-285750">
              <a:buFont typeface="Arial" pitchFamily="34" charset="0"/>
              <a:buChar char="•"/>
            </a:pPr>
            <a:r>
              <a:rPr lang="en-NZ" sz="2400" dirty="0" smtClean="0">
                <a:latin typeface="Arial" pitchFamily="34" charset="0"/>
                <a:cs typeface="Arial" pitchFamily="34" charset="0"/>
              </a:rPr>
              <a:t> Stream Books</a:t>
            </a:r>
          </a:p>
          <a:p>
            <a:pPr marL="285750" indent="-285750">
              <a:buFont typeface="Arial" pitchFamily="34" charset="0"/>
              <a:buChar char="•"/>
            </a:pPr>
            <a:r>
              <a:rPr lang="en-NZ" sz="2400" dirty="0" smtClean="0">
                <a:latin typeface="Arial" pitchFamily="34" charset="0"/>
                <a:cs typeface="Arial" pitchFamily="34" charset="0"/>
              </a:rPr>
              <a:t> Tipsheets </a:t>
            </a:r>
            <a:r>
              <a:rPr lang="en-NZ" sz="2400" dirty="0">
                <a:latin typeface="Arial" pitchFamily="34" charset="0"/>
                <a:cs typeface="Arial" pitchFamily="34" charset="0"/>
              </a:rPr>
              <a:t>to </a:t>
            </a:r>
            <a:r>
              <a:rPr lang="en-NZ" sz="2400" dirty="0" smtClean="0">
                <a:latin typeface="Arial" pitchFamily="34" charset="0"/>
                <a:cs typeface="Arial" pitchFamily="34" charset="0"/>
              </a:rPr>
              <a:t>reinforce or replace </a:t>
            </a:r>
            <a:r>
              <a:rPr lang="en-NZ" sz="2400" dirty="0">
                <a:latin typeface="Arial" pitchFamily="34" charset="0"/>
                <a:cs typeface="Arial" pitchFamily="34" charset="0"/>
              </a:rPr>
              <a:t>a face-to-face </a:t>
            </a:r>
            <a:r>
              <a:rPr lang="en-NZ" sz="2400" dirty="0" smtClean="0">
                <a:latin typeface="Arial" pitchFamily="34" charset="0"/>
                <a:cs typeface="Arial" pitchFamily="34" charset="0"/>
              </a:rPr>
              <a:t>tutorial</a:t>
            </a:r>
            <a:endParaRPr lang="en-NZ" sz="2000" dirty="0">
              <a:latin typeface="Arial"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350220"/>
            <a:ext cx="1315826" cy="523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9744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latin typeface="Arial" pitchFamily="34" charset="0"/>
                <a:cs typeface="Arial" pitchFamily="34" charset="0"/>
              </a:rPr>
              <a:t>Links to resources</a:t>
            </a:r>
            <a:endParaRPr lang="en-NZ" sz="3600" dirty="0">
              <a:latin typeface="Arial" pitchFamily="34" charset="0"/>
              <a:cs typeface="Arial" pitchFamily="34" charset="0"/>
            </a:endParaRPr>
          </a:p>
        </p:txBody>
      </p:sp>
      <p:sp>
        <p:nvSpPr>
          <p:cNvPr id="3" name="TextBox 2"/>
          <p:cNvSpPr txBox="1"/>
          <p:nvPr/>
        </p:nvSpPr>
        <p:spPr>
          <a:xfrm>
            <a:off x="755576" y="2273215"/>
            <a:ext cx="8136904" cy="2246769"/>
          </a:xfrm>
          <a:prstGeom prst="rect">
            <a:avLst/>
          </a:prstGeom>
          <a:noFill/>
        </p:spPr>
        <p:txBody>
          <a:bodyPr wrap="square" rtlCol="0">
            <a:spAutoFit/>
          </a:bodyPr>
          <a:lstStyle/>
          <a:p>
            <a:endParaRPr lang="en-NZ" sz="2400" dirty="0">
              <a:latin typeface="Arial" pitchFamily="34" charset="0"/>
              <a:cs typeface="Arial" pitchFamily="34" charset="0"/>
            </a:endParaRPr>
          </a:p>
          <a:p>
            <a:pPr marL="285750" indent="-285750">
              <a:buFont typeface="Arial" pitchFamily="34" charset="0"/>
              <a:buChar char="•"/>
            </a:pPr>
            <a:r>
              <a:rPr lang="en-NZ" sz="2400" dirty="0" smtClean="0">
                <a:latin typeface="Arial" pitchFamily="34" charset="0"/>
                <a:cs typeface="Arial" pitchFamily="34" charset="0"/>
              </a:rPr>
              <a:t>Default and tailored Library blocks</a:t>
            </a:r>
          </a:p>
          <a:p>
            <a:pPr marL="285750" indent="-285750">
              <a:buFont typeface="Arial" pitchFamily="34" charset="0"/>
              <a:buChar char="•"/>
            </a:pPr>
            <a:r>
              <a:rPr lang="en-NZ" sz="2400" dirty="0" smtClean="0">
                <a:latin typeface="Arial" pitchFamily="34" charset="0"/>
                <a:cs typeface="Arial" pitchFamily="34" charset="0"/>
              </a:rPr>
              <a:t>Stream Books</a:t>
            </a:r>
          </a:p>
          <a:p>
            <a:pPr marL="285750" indent="-285750">
              <a:buFont typeface="Arial" pitchFamily="34" charset="0"/>
              <a:buChar char="•"/>
            </a:pPr>
            <a:r>
              <a:rPr lang="en-NZ" sz="2400" dirty="0" smtClean="0">
                <a:latin typeface="Arial" pitchFamily="34" charset="0"/>
                <a:cs typeface="Arial" pitchFamily="34" charset="0"/>
              </a:rPr>
              <a:t>Presenter tutorials</a:t>
            </a:r>
          </a:p>
          <a:p>
            <a:pPr marL="285750" indent="-285750">
              <a:buFont typeface="Arial" pitchFamily="34" charset="0"/>
              <a:buChar char="•"/>
            </a:pPr>
            <a:r>
              <a:rPr lang="en-NZ" sz="2400" dirty="0" smtClean="0">
                <a:latin typeface="Arial" pitchFamily="34" charset="0"/>
                <a:cs typeface="Arial" pitchFamily="34" charset="0"/>
              </a:rPr>
              <a:t>Tip-sheets</a:t>
            </a:r>
          </a:p>
          <a:p>
            <a:pPr marL="285750" indent="-285750">
              <a:buFont typeface="Arial" pitchFamily="34" charset="0"/>
              <a:buChar char="•"/>
            </a:pPr>
            <a:endParaRPr lang="en-NZ" sz="2000" dirty="0">
              <a:latin typeface="Arial" pitchFamily="34" charset="0"/>
              <a:cs typeface="Arial" pitchFamily="34" charset="0"/>
            </a:endParaRPr>
          </a:p>
        </p:txBody>
      </p:sp>
    </p:spTree>
    <p:extLst>
      <p:ext uri="{BB962C8B-B14F-4D97-AF65-F5344CB8AC3E}">
        <p14:creationId xmlns:p14="http://schemas.microsoft.com/office/powerpoint/2010/main" val="38989181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678" y="990600"/>
            <a:ext cx="8228649" cy="350168"/>
          </a:xfrm>
        </p:spPr>
        <p:txBody>
          <a:bodyPr/>
          <a:lstStyle/>
          <a:p>
            <a:r>
              <a:rPr lang="en-NZ" sz="2400" dirty="0" smtClean="0"/>
              <a:t>Quiz for 1</a:t>
            </a:r>
            <a:r>
              <a:rPr lang="en-NZ" sz="2400" baseline="30000" dirty="0" smtClean="0"/>
              <a:t>st</a:t>
            </a:r>
            <a:r>
              <a:rPr lang="en-NZ" sz="2400" dirty="0" smtClean="0"/>
              <a:t> Year Vet Students</a:t>
            </a:r>
            <a:endParaRPr lang="en-NZ"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56792"/>
            <a:ext cx="7552531" cy="44136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300332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52737"/>
            <a:ext cx="7344815" cy="50606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06456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custDataLst>
              <p:tags r:id="rId2"/>
            </p:custDataLst>
          </p:nvPr>
        </p:nvPicPr>
        <p:blipFill>
          <a:blip r:embed="rId7" cstate="print"/>
          <a:srcRect/>
          <a:stretch>
            <a:fillRect/>
          </a:stretch>
        </p:blipFill>
        <p:spPr bwMode="auto">
          <a:xfrm>
            <a:off x="395536" y="980728"/>
            <a:ext cx="7704856" cy="5040560"/>
          </a:xfrm>
          <a:prstGeom prst="rect">
            <a:avLst/>
          </a:prstGeom>
          <a:noFill/>
          <a:ln w="9525">
            <a:noFill/>
            <a:miter lim="800000"/>
            <a:headEnd/>
            <a:tailEnd/>
          </a:ln>
        </p:spPr>
      </p:pic>
      <p:sp>
        <p:nvSpPr>
          <p:cNvPr id="4" name="Freeform 3"/>
          <p:cNvSpPr/>
          <p:nvPr>
            <p:custDataLst>
              <p:tags r:id="rId3"/>
            </p:custDataLst>
          </p:nvPr>
        </p:nvSpPr>
        <p:spPr>
          <a:xfrm>
            <a:off x="1808978" y="3419222"/>
            <a:ext cx="3150377" cy="2062716"/>
          </a:xfrm>
          <a:custGeom>
            <a:avLst/>
            <a:gdLst>
              <a:gd name="connsiteX0" fmla="*/ 76972 w 3150377"/>
              <a:gd name="connsiteY0" fmla="*/ 226948 h 2062716"/>
              <a:gd name="connsiteX1" fmla="*/ 156982 w 3150377"/>
              <a:gd name="connsiteY1" fmla="*/ 181228 h 2062716"/>
              <a:gd name="connsiteX2" fmla="*/ 957082 w 3150377"/>
              <a:gd name="connsiteY2" fmla="*/ 55498 h 2062716"/>
              <a:gd name="connsiteX3" fmla="*/ 1962922 w 3150377"/>
              <a:gd name="connsiteY3" fmla="*/ 9778 h 2062716"/>
              <a:gd name="connsiteX4" fmla="*/ 2534422 w 3150377"/>
              <a:gd name="connsiteY4" fmla="*/ 66928 h 2062716"/>
              <a:gd name="connsiteX5" fmla="*/ 2763022 w 3150377"/>
              <a:gd name="connsiteY5" fmla="*/ 215518 h 2062716"/>
              <a:gd name="connsiteX6" fmla="*/ 2808742 w 3150377"/>
              <a:gd name="connsiteY6" fmla="*/ 261238 h 2062716"/>
              <a:gd name="connsiteX7" fmla="*/ 3025912 w 3150377"/>
              <a:gd name="connsiteY7" fmla="*/ 558418 h 2062716"/>
              <a:gd name="connsiteX8" fmla="*/ 3060202 w 3150377"/>
              <a:gd name="connsiteY8" fmla="*/ 615568 h 2062716"/>
              <a:gd name="connsiteX9" fmla="*/ 3140212 w 3150377"/>
              <a:gd name="connsiteY9" fmla="*/ 924178 h 2062716"/>
              <a:gd name="connsiteX10" fmla="*/ 3117352 w 3150377"/>
              <a:gd name="connsiteY10" fmla="*/ 1278508 h 2062716"/>
              <a:gd name="connsiteX11" fmla="*/ 2991622 w 3150377"/>
              <a:gd name="connsiteY11" fmla="*/ 1529968 h 2062716"/>
              <a:gd name="connsiteX12" fmla="*/ 2923042 w 3150377"/>
              <a:gd name="connsiteY12" fmla="*/ 1644268 h 2062716"/>
              <a:gd name="connsiteX13" fmla="*/ 2694442 w 3150377"/>
              <a:gd name="connsiteY13" fmla="*/ 1781428 h 2062716"/>
              <a:gd name="connsiteX14" fmla="*/ 2648722 w 3150377"/>
              <a:gd name="connsiteY14" fmla="*/ 1827148 h 2062716"/>
              <a:gd name="connsiteX15" fmla="*/ 2305822 w 3150377"/>
              <a:gd name="connsiteY15" fmla="*/ 1930018 h 2062716"/>
              <a:gd name="connsiteX16" fmla="*/ 2145802 w 3150377"/>
              <a:gd name="connsiteY16" fmla="*/ 1952878 h 2062716"/>
              <a:gd name="connsiteX17" fmla="*/ 1471432 w 3150377"/>
              <a:gd name="connsiteY17" fmla="*/ 2010028 h 2062716"/>
              <a:gd name="connsiteX18" fmla="*/ 1117102 w 3150377"/>
              <a:gd name="connsiteY18" fmla="*/ 2055748 h 2062716"/>
              <a:gd name="connsiteX19" fmla="*/ 614182 w 3150377"/>
              <a:gd name="connsiteY19" fmla="*/ 1964308 h 2062716"/>
              <a:gd name="connsiteX20" fmla="*/ 499882 w 3150377"/>
              <a:gd name="connsiteY20" fmla="*/ 1850008 h 2062716"/>
              <a:gd name="connsiteX21" fmla="*/ 419872 w 3150377"/>
              <a:gd name="connsiteY21" fmla="*/ 1827148 h 2062716"/>
              <a:gd name="connsiteX22" fmla="*/ 282712 w 3150377"/>
              <a:gd name="connsiteY22" fmla="*/ 1644268 h 2062716"/>
              <a:gd name="connsiteX23" fmla="*/ 76972 w 3150377"/>
              <a:gd name="connsiteY23" fmla="*/ 1289938 h 2062716"/>
              <a:gd name="connsiteX24" fmla="*/ 31252 w 3150377"/>
              <a:gd name="connsiteY24" fmla="*/ 604138 h 2062716"/>
              <a:gd name="connsiteX25" fmla="*/ 76972 w 3150377"/>
              <a:gd name="connsiteY25" fmla="*/ 386968 h 2062716"/>
              <a:gd name="connsiteX26" fmla="*/ 145552 w 3150377"/>
              <a:gd name="connsiteY26" fmla="*/ 261238 h 2062716"/>
              <a:gd name="connsiteX27" fmla="*/ 168412 w 3150377"/>
              <a:gd name="connsiteY27" fmla="*/ 215518 h 2062716"/>
              <a:gd name="connsiteX28" fmla="*/ 225562 w 3150377"/>
              <a:gd name="connsiteY28" fmla="*/ 181228 h 2062716"/>
              <a:gd name="connsiteX29" fmla="*/ 294142 w 3150377"/>
              <a:gd name="connsiteY29" fmla="*/ 158368 h 2062716"/>
              <a:gd name="connsiteX30" fmla="*/ 419872 w 3150377"/>
              <a:gd name="connsiteY30" fmla="*/ 146938 h 206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150377" h="2062716">
                <a:moveTo>
                  <a:pt x="76972" y="226948"/>
                </a:moveTo>
                <a:cubicBezTo>
                  <a:pt x="103642" y="211708"/>
                  <a:pt x="127763" y="190704"/>
                  <a:pt x="156982" y="181228"/>
                </a:cubicBezTo>
                <a:cubicBezTo>
                  <a:pt x="547598" y="54542"/>
                  <a:pt x="511049" y="93297"/>
                  <a:pt x="957082" y="55498"/>
                </a:cubicBezTo>
                <a:cubicBezTo>
                  <a:pt x="1611958" y="0"/>
                  <a:pt x="465036" y="53195"/>
                  <a:pt x="1962922" y="9778"/>
                </a:cubicBezTo>
                <a:cubicBezTo>
                  <a:pt x="2153422" y="28828"/>
                  <a:pt x="2349004" y="19249"/>
                  <a:pt x="2534422" y="66928"/>
                </a:cubicBezTo>
                <a:cubicBezTo>
                  <a:pt x="2622441" y="89562"/>
                  <a:pt x="2688860" y="162986"/>
                  <a:pt x="2763022" y="215518"/>
                </a:cubicBezTo>
                <a:cubicBezTo>
                  <a:pt x="2780609" y="227976"/>
                  <a:pt x="2795629" y="244134"/>
                  <a:pt x="2808742" y="261238"/>
                </a:cubicBezTo>
                <a:cubicBezTo>
                  <a:pt x="2883391" y="358607"/>
                  <a:pt x="2954905" y="458362"/>
                  <a:pt x="3025912" y="558418"/>
                </a:cubicBezTo>
                <a:cubicBezTo>
                  <a:pt x="3038769" y="576535"/>
                  <a:pt x="3048772" y="596518"/>
                  <a:pt x="3060202" y="615568"/>
                </a:cubicBezTo>
                <a:cubicBezTo>
                  <a:pt x="3086872" y="718438"/>
                  <a:pt x="3131085" y="818300"/>
                  <a:pt x="3140212" y="924178"/>
                </a:cubicBezTo>
                <a:cubicBezTo>
                  <a:pt x="3150377" y="1042096"/>
                  <a:pt x="3145547" y="1163560"/>
                  <a:pt x="3117352" y="1278508"/>
                </a:cubicBezTo>
                <a:cubicBezTo>
                  <a:pt x="3095027" y="1369524"/>
                  <a:pt x="3035588" y="1447208"/>
                  <a:pt x="2991622" y="1529968"/>
                </a:cubicBezTo>
                <a:cubicBezTo>
                  <a:pt x="2970777" y="1569206"/>
                  <a:pt x="2956961" y="1615568"/>
                  <a:pt x="2923042" y="1644268"/>
                </a:cubicBezTo>
                <a:cubicBezTo>
                  <a:pt x="2855205" y="1701669"/>
                  <a:pt x="2768381" y="1732135"/>
                  <a:pt x="2694442" y="1781428"/>
                </a:cubicBezTo>
                <a:cubicBezTo>
                  <a:pt x="2676509" y="1793383"/>
                  <a:pt x="2668853" y="1819451"/>
                  <a:pt x="2648722" y="1827148"/>
                </a:cubicBezTo>
                <a:cubicBezTo>
                  <a:pt x="2537259" y="1869766"/>
                  <a:pt x="2421592" y="1901076"/>
                  <a:pt x="2305822" y="1930018"/>
                </a:cubicBezTo>
                <a:cubicBezTo>
                  <a:pt x="2253549" y="1943086"/>
                  <a:pt x="2199438" y="1947735"/>
                  <a:pt x="2145802" y="1952878"/>
                </a:cubicBezTo>
                <a:cubicBezTo>
                  <a:pt x="1921236" y="1974412"/>
                  <a:pt x="1696222" y="1990978"/>
                  <a:pt x="1471432" y="2010028"/>
                </a:cubicBezTo>
                <a:cubicBezTo>
                  <a:pt x="1374579" y="2027638"/>
                  <a:pt x="1200720" y="2062716"/>
                  <a:pt x="1117102" y="2055748"/>
                </a:cubicBezTo>
                <a:cubicBezTo>
                  <a:pt x="904399" y="2038023"/>
                  <a:pt x="783603" y="2006663"/>
                  <a:pt x="614182" y="1964308"/>
                </a:cubicBezTo>
                <a:cubicBezTo>
                  <a:pt x="576082" y="1926208"/>
                  <a:pt x="543901" y="1881081"/>
                  <a:pt x="499882" y="1850008"/>
                </a:cubicBezTo>
                <a:cubicBezTo>
                  <a:pt x="477222" y="1834012"/>
                  <a:pt x="440008" y="1846224"/>
                  <a:pt x="419872" y="1827148"/>
                </a:cubicBezTo>
                <a:cubicBezTo>
                  <a:pt x="364554" y="1774742"/>
                  <a:pt x="326813" y="1706410"/>
                  <a:pt x="282712" y="1644268"/>
                </a:cubicBezTo>
                <a:cubicBezTo>
                  <a:pt x="154007" y="1462911"/>
                  <a:pt x="175909" y="1487812"/>
                  <a:pt x="76972" y="1289938"/>
                </a:cubicBezTo>
                <a:cubicBezTo>
                  <a:pt x="0" y="889684"/>
                  <a:pt x="10880" y="1062512"/>
                  <a:pt x="31252" y="604138"/>
                </a:cubicBezTo>
                <a:cubicBezTo>
                  <a:pt x="36382" y="488709"/>
                  <a:pt x="35059" y="484766"/>
                  <a:pt x="76972" y="386968"/>
                </a:cubicBezTo>
                <a:cubicBezTo>
                  <a:pt x="107201" y="316434"/>
                  <a:pt x="110279" y="324730"/>
                  <a:pt x="145552" y="261238"/>
                </a:cubicBezTo>
                <a:cubicBezTo>
                  <a:pt x="153827" y="246343"/>
                  <a:pt x="156364" y="227566"/>
                  <a:pt x="168412" y="215518"/>
                </a:cubicBezTo>
                <a:cubicBezTo>
                  <a:pt x="184121" y="199809"/>
                  <a:pt x="205337" y="190421"/>
                  <a:pt x="225562" y="181228"/>
                </a:cubicBezTo>
                <a:cubicBezTo>
                  <a:pt x="247499" y="171257"/>
                  <a:pt x="270412" y="162556"/>
                  <a:pt x="294142" y="158368"/>
                </a:cubicBezTo>
                <a:cubicBezTo>
                  <a:pt x="335584" y="151055"/>
                  <a:pt x="419872" y="146938"/>
                  <a:pt x="419872" y="146938"/>
                </a:cubicBezTo>
              </a:path>
            </a:pathLst>
          </a:cu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dirty="0"/>
          </a:p>
        </p:txBody>
      </p:sp>
      <p:pic>
        <p:nvPicPr>
          <p:cNvPr id="1026" name="Picture 2"/>
          <p:cNvPicPr>
            <a:picLocks noChangeAspect="1" noChangeArrowheads="1"/>
          </p:cNvPicPr>
          <p:nvPr>
            <p:custDataLst>
              <p:tags r:id="rId4"/>
            </p:custDataLst>
          </p:nvPr>
        </p:nvPicPr>
        <p:blipFill>
          <a:blip r:embed="rId8" cstate="print"/>
          <a:srcRect/>
          <a:stretch>
            <a:fillRect/>
          </a:stretch>
        </p:blipFill>
        <p:spPr bwMode="auto">
          <a:xfrm>
            <a:off x="376181" y="2420888"/>
            <a:ext cx="7704856" cy="2387995"/>
          </a:xfrm>
          <a:prstGeom prst="rect">
            <a:avLst/>
          </a:prstGeom>
          <a:noFill/>
          <a:ln w="9525">
            <a:solidFill>
              <a:schemeClr val="tx2"/>
            </a:solidFill>
            <a:miter lim="800000"/>
            <a:headEnd/>
            <a:tailEnd/>
          </a:ln>
          <a:effec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3600" dirty="0" smtClean="0">
                <a:solidFill>
                  <a:srgbClr val="1003BD"/>
                </a:solidFill>
                <a:latin typeface="Arial" pitchFamily="34" charset="0"/>
                <a:cs typeface="Arial" pitchFamily="34" charset="0"/>
              </a:rPr>
              <a:t>Want to know more?</a:t>
            </a:r>
            <a:endParaRPr lang="en-NZ" sz="3600" dirty="0">
              <a:solidFill>
                <a:srgbClr val="1003BD"/>
              </a:solidFill>
              <a:latin typeface="Arial" pitchFamily="34" charset="0"/>
              <a:cs typeface="Arial" pitchFamily="34" charset="0"/>
            </a:endParaRPr>
          </a:p>
        </p:txBody>
      </p:sp>
      <p:sp>
        <p:nvSpPr>
          <p:cNvPr id="3" name="TextBox 2"/>
          <p:cNvSpPr txBox="1"/>
          <p:nvPr/>
        </p:nvSpPr>
        <p:spPr>
          <a:xfrm>
            <a:off x="1547664" y="2492896"/>
            <a:ext cx="6048672" cy="1200329"/>
          </a:xfrm>
          <a:prstGeom prst="rect">
            <a:avLst/>
          </a:prstGeom>
          <a:noFill/>
        </p:spPr>
        <p:txBody>
          <a:bodyPr wrap="square" rtlCol="0">
            <a:spAutoFit/>
          </a:bodyPr>
          <a:lstStyle/>
          <a:p>
            <a:pPr algn="ctr"/>
            <a:r>
              <a:rPr lang="en-NZ" sz="2400" dirty="0" smtClean="0">
                <a:latin typeface="Arial" pitchFamily="34" charset="0"/>
                <a:cs typeface="Arial" pitchFamily="34" charset="0"/>
              </a:rPr>
              <a:t>Contact your Liaison </a:t>
            </a:r>
            <a:r>
              <a:rPr lang="en-NZ" sz="2400" dirty="0">
                <a:latin typeface="Arial" pitchFamily="34" charset="0"/>
                <a:cs typeface="Arial" pitchFamily="34" charset="0"/>
              </a:rPr>
              <a:t>L</a:t>
            </a:r>
            <a:r>
              <a:rPr lang="en-NZ" sz="2400" dirty="0" smtClean="0">
                <a:latin typeface="Arial" pitchFamily="34" charset="0"/>
                <a:cs typeface="Arial" pitchFamily="34" charset="0"/>
              </a:rPr>
              <a:t>ibrarian</a:t>
            </a:r>
          </a:p>
          <a:p>
            <a:pPr algn="ctr"/>
            <a:endParaRPr lang="en-NZ" sz="2400" dirty="0">
              <a:latin typeface="Arial" pitchFamily="34" charset="0"/>
              <a:cs typeface="Arial" pitchFamily="34" charset="0"/>
            </a:endParaRPr>
          </a:p>
          <a:p>
            <a:pPr algn="ctr"/>
            <a:r>
              <a:rPr lang="en-NZ" sz="2400" dirty="0" smtClean="0">
                <a:latin typeface="Arial" pitchFamily="34" charset="0"/>
                <a:cs typeface="Arial" pitchFamily="34" charset="0"/>
              </a:rPr>
              <a:t>Our details are on the Library website</a:t>
            </a:r>
            <a:endParaRPr lang="en-NZ" sz="2400" dirty="0">
              <a:latin typeface="Arial"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9" y="4221089"/>
            <a:ext cx="7200799" cy="10238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13757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2&quot;/&gt;&lt;/object&gt;&lt;object type=&quot;3&quot; unique_id=&quot;10022&quot;&gt;&lt;property id=&quot;20148&quot; value=&quot;5&quot;/&gt;&lt;property id=&quot;20300&quot; value=&quot;Slide 2 - &amp;quot;Librarians can…&amp;quot;&quot;/&gt;&lt;property id=&quot;20307&quot; value=&quot;267&quot;/&gt;&lt;/object&gt;&lt;object type=&quot;3&quot; unique_id=&quot;10023&quot;&gt;&lt;property id=&quot;20148&quot; value=&quot;5&quot;/&gt;&lt;property id=&quot;20300&quot; value=&quot;Slide 5 - &amp;quot;Quiz for 1st Year Vet Students&amp;quot;&quot;/&gt;&lt;property id=&quot;20307&quot; value=&quot;269&quot;/&gt;&lt;/object&gt;&lt;object type=&quot;3&quot; unique_id=&quot;10025&quot;&gt;&lt;property id=&quot;20148&quot; value=&quot;5&quot;/&gt;&lt;property id=&quot;20300&quot; value=&quot;Slide 3 - &amp;quot;Information Literacy Skills&amp;quot;&quot;/&gt;&lt;property id=&quot;20307&quot; value=&quot;271&quot;/&gt;&lt;/object&gt;&lt;object type=&quot;3&quot; unique_id=&quot;10026&quot;&gt;&lt;property id=&quot;20148&quot; value=&quot;5&quot;/&gt;&lt;property id=&quot;20300&quot; value=&quot;Slide 6&quot;/&gt;&lt;property id=&quot;20307&quot; value=&quot;270&quot;/&gt;&lt;/object&gt;&lt;object type=&quot;3&quot; unique_id=&quot;10027&quot;&gt;&lt;property id=&quot;20148&quot; value=&quot;5&quot;/&gt;&lt;property id=&quot;20300&quot; value=&quot;Slide 8 - &amp;quot;Want to know more?&amp;quot;&quot;/&gt;&lt;property id=&quot;20307&quot; value=&quot;272&quot;/&gt;&lt;/object&gt;&lt;object type=&quot;3&quot; unique_id=&quot;10105&quot;&gt;&lt;property id=&quot;20148&quot; value=&quot;5&quot;/&gt;&lt;property id=&quot;20300&quot; value=&quot;Slide 7&quot;/&gt;&lt;property id=&quot;20307&quot; value=&quot;273&quot;/&gt;&lt;/object&gt;&lt;object type=&quot;3&quot; unique_id=&quot;10260&quot;&gt;&lt;property id=&quot;20148&quot; value=&quot;5&quot;/&gt;&lt;property id=&quot;20300&quot; value=&quot;Slide 4 - &amp;quot;Links to resources&amp;quot;&quot;/&gt;&lt;property id=&quot;20307&quot; value=&quot;274&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DVSECTIONID" val="WwF2TVe4KiY2EQPbgzukTU"/>
</p:tagLst>
</file>

<file path=ppt/tags/tag3.xml><?xml version="1.0" encoding="utf-8"?>
<p:tagLst xmlns:a="http://schemas.openxmlformats.org/drawingml/2006/main" xmlns:r="http://schemas.openxmlformats.org/officeDocument/2006/relationships" xmlns:p="http://schemas.openxmlformats.org/presentationml/2006/main">
  <p:tag name="DVSHAPEID" val="f8kEhg8KfHGHTiyc4UWz2W"/>
</p:tagLst>
</file>

<file path=ppt/tags/tag4.xml><?xml version="1.0" encoding="utf-8"?>
<p:tagLst xmlns:a="http://schemas.openxmlformats.org/drawingml/2006/main" xmlns:r="http://schemas.openxmlformats.org/officeDocument/2006/relationships" xmlns:p="http://schemas.openxmlformats.org/presentationml/2006/main">
  <p:tag name="DVSHAPEID" val="xUlSpO8O7lFBqusOcKVsTX"/>
</p:tagLst>
</file>

<file path=ppt/tags/tag5.xml><?xml version="1.0" encoding="utf-8"?>
<p:tagLst xmlns:a="http://schemas.openxmlformats.org/drawingml/2006/main" xmlns:r="http://schemas.openxmlformats.org/officeDocument/2006/relationships" xmlns:p="http://schemas.openxmlformats.org/presentationml/2006/main">
  <p:tag name="DVSHAPEID" val="hmYSKICxzLbjAqioRkBrzk"/>
</p:tagLst>
</file>

<file path=ppt/theme/theme1.xml><?xml version="1.0" encoding="utf-8"?>
<a:theme xmlns:a="http://schemas.openxmlformats.org/drawingml/2006/main" name="2012 v1 Massey-powerpoint-template-4x3-20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1049</Words>
  <Application>Microsoft Office PowerPoint</Application>
  <PresentationFormat>On-screen Show (4:3)</PresentationFormat>
  <Paragraphs>87</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2012 v1 Massey-powerpoint-template-4x3-2012</vt:lpstr>
      <vt:lpstr>1_Office Theme</vt:lpstr>
      <vt:lpstr>PowerPoint Presentation</vt:lpstr>
      <vt:lpstr>Librarians can…</vt:lpstr>
      <vt:lpstr>Information Literacy Skills</vt:lpstr>
      <vt:lpstr>Links to resources</vt:lpstr>
      <vt:lpstr>Quiz for 1st Year Vet Students</vt:lpstr>
      <vt:lpstr>PowerPoint Presentation</vt:lpstr>
      <vt:lpstr>PowerPoint Presentation</vt:lpstr>
      <vt:lpstr>Want to know more?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Brooker, Jane</dc:creator>
  <cp:lastModifiedBy>Broadbent, Lucy</cp:lastModifiedBy>
  <cp:revision>61</cp:revision>
  <dcterms:created xsi:type="dcterms:W3CDTF">2012-05-29T04:25:54Z</dcterms:created>
  <dcterms:modified xsi:type="dcterms:W3CDTF">2012-06-07T04:22:45Z</dcterms:modified>
</cp:coreProperties>
</file>