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D76193A-5192-4422-8ACB-5FD34C7B2A46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5D4E0BF-3B41-4AB3-91FF-23F811C7B4AB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nz/url?sa=i&amp;rct=j&amp;q=&amp;esrc=s&amp;frm=1&amp;source=images&amp;cd=&amp;cad=rja&amp;docid=FMsDkkYsiBTYYM&amp;tbnid=uRhOrIx-2E6ihM:&amp;ved=0CAUQjRw&amp;url=http://en.wikipedia.org/wiki/First_Union_New_Zealand&amp;ei=JWxkUvPYI8-HkgWB5YCoDw&amp;bvm=bv.54934254,d.dGI&amp;psig=AFQjCNGCiKVlb-nxL-xNRzHuFeAVYO86WA&amp;ust=138239939124334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NZ" sz="4900" b="1" dirty="0" smtClean="0">
                <a:latin typeface="Arial" pitchFamily="34" charset="0"/>
                <a:cs typeface="Arial" pitchFamily="34" charset="0"/>
              </a:rPr>
              <a:t>Organisational resilience: </a:t>
            </a:r>
            <a:r>
              <a:rPr lang="en-N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NZ" b="1" dirty="0" smtClean="0">
                <a:latin typeface="Arial" pitchFamily="34" charset="0"/>
                <a:cs typeface="Arial" pitchFamily="34" charset="0"/>
              </a:rPr>
            </a:br>
            <a:r>
              <a:rPr lang="en-NZ" sz="4000" b="1" dirty="0" smtClean="0">
                <a:latin typeface="Arial" pitchFamily="34" charset="0"/>
                <a:cs typeface="Arial" pitchFamily="34" charset="0"/>
              </a:rPr>
              <a:t>How workplaces can help their </a:t>
            </a:r>
            <a:br>
              <a:rPr lang="en-NZ" sz="4000" b="1" dirty="0" smtClean="0">
                <a:latin typeface="Arial" pitchFamily="34" charset="0"/>
                <a:cs typeface="Arial" pitchFamily="34" charset="0"/>
              </a:rPr>
            </a:br>
            <a:r>
              <a:rPr lang="en-NZ" sz="4000" b="1" dirty="0" smtClean="0">
                <a:latin typeface="Arial" pitchFamily="34" charset="0"/>
                <a:cs typeface="Arial" pitchFamily="34" charset="0"/>
              </a:rPr>
              <a:t>employees to cope and thrive</a:t>
            </a:r>
            <a:endParaRPr lang="en-NZ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108625"/>
            <a:ext cx="6858000" cy="648072"/>
          </a:xfrm>
        </p:spPr>
        <p:txBody>
          <a:bodyPr>
            <a:normAutofit/>
          </a:bodyPr>
          <a:lstStyle/>
          <a:p>
            <a:r>
              <a:rPr lang="en-N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Edward Miller</a:t>
            </a:r>
          </a:p>
        </p:txBody>
      </p:sp>
      <p:pic>
        <p:nvPicPr>
          <p:cNvPr id="1026" name="Picture 2" descr="http://upload.wikimedia.org/wikipedia/commons/3/3f/First_union_nz_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869" y="4437112"/>
            <a:ext cx="20955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48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781800" cy="792088"/>
          </a:xfrm>
        </p:spPr>
        <p:txBody>
          <a:bodyPr>
            <a:normAutofit fontScale="90000"/>
          </a:bodyPr>
          <a:lstStyle/>
          <a:p>
            <a:r>
              <a:rPr lang="en-NZ" b="1" dirty="0" smtClean="0">
                <a:latin typeface="Arial" pitchFamily="34" charset="0"/>
                <a:cs typeface="Arial" pitchFamily="34" charset="0"/>
              </a:rPr>
              <a:t>FIRST Union</a:t>
            </a:r>
            <a:endParaRPr lang="en-N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43800" cy="4248472"/>
          </a:xfrm>
        </p:spPr>
        <p:txBody>
          <a:bodyPr>
            <a:noAutofit/>
          </a:bodyPr>
          <a:lstStyle/>
          <a:p>
            <a:r>
              <a:rPr lang="en-NZ" dirty="0" smtClean="0">
                <a:latin typeface="Arial" pitchFamily="34" charset="0"/>
                <a:cs typeface="Arial" pitchFamily="34" charset="0"/>
              </a:rPr>
              <a:t>27,000 members across finance, wood, textile, clothing, baking, transport, logistics, waste, retail</a:t>
            </a:r>
          </a:p>
          <a:p>
            <a:r>
              <a:rPr lang="en-NZ" dirty="0" smtClean="0">
                <a:latin typeface="Arial" pitchFamily="34" charset="0"/>
                <a:cs typeface="Arial" pitchFamily="34" charset="0"/>
              </a:rPr>
              <a:t>~ 7-8% of unionised workers in NZ</a:t>
            </a:r>
          </a:p>
          <a:p>
            <a:r>
              <a:rPr lang="en-NZ" dirty="0" smtClean="0">
                <a:latin typeface="Arial" pitchFamily="34" charset="0"/>
                <a:cs typeface="Arial" pitchFamily="34" charset="0"/>
              </a:rPr>
              <a:t>UNEMIG</a:t>
            </a:r>
          </a:p>
          <a:p>
            <a:r>
              <a:rPr lang="en-NZ" dirty="0" smtClean="0">
                <a:latin typeface="Arial" pitchFamily="34" charset="0"/>
                <a:cs typeface="Arial" pitchFamily="34" charset="0"/>
              </a:rPr>
              <a:t>Generally low wage workers</a:t>
            </a:r>
          </a:p>
          <a:p>
            <a:pPr marL="0" indent="0">
              <a:buNone/>
            </a:pPr>
            <a:endParaRPr lang="en-NZ" dirty="0" smtClean="0">
              <a:latin typeface="Arial" pitchFamily="34" charset="0"/>
              <a:cs typeface="Arial" pitchFamily="34" charset="0"/>
            </a:endParaRPr>
          </a:p>
          <a:p>
            <a:r>
              <a:rPr lang="en-NZ" dirty="0" smtClean="0">
                <a:latin typeface="Arial" pitchFamily="34" charset="0"/>
                <a:cs typeface="Arial" pitchFamily="34" charset="0"/>
              </a:rPr>
              <a:t>Both within our union and more broadly, the biggest threat to organisational resilience is...</a:t>
            </a:r>
            <a:endParaRPr lang="en-N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4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781800" cy="792088"/>
          </a:xfrm>
        </p:spPr>
        <p:txBody>
          <a:bodyPr>
            <a:normAutofit/>
          </a:bodyPr>
          <a:lstStyle/>
          <a:p>
            <a:r>
              <a:rPr lang="en-NZ" sz="4400" b="1" dirty="0" smtClean="0">
                <a:latin typeface="Arial" pitchFamily="34" charset="0"/>
                <a:cs typeface="Arial" pitchFamily="34" charset="0"/>
              </a:rPr>
              <a:t>Insecure work</a:t>
            </a:r>
            <a:endParaRPr lang="en-N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43800" cy="4248472"/>
          </a:xfrm>
        </p:spPr>
        <p:txBody>
          <a:bodyPr>
            <a:normAutofit fontScale="92500"/>
          </a:bodyPr>
          <a:lstStyle/>
          <a:p>
            <a:r>
              <a:rPr lang="en-NZ" dirty="0" smtClean="0">
                <a:latin typeface="Arial" pitchFamily="34" charset="0"/>
                <a:cs typeface="Arial" pitchFamily="34" charset="0"/>
              </a:rPr>
              <a:t>Insecure work – </a:t>
            </a:r>
            <a:r>
              <a:rPr lang="en-NZ" dirty="0" err="1" smtClean="0">
                <a:latin typeface="Arial" pitchFamily="34" charset="0"/>
                <a:cs typeface="Arial" pitchFamily="34" charset="0"/>
              </a:rPr>
              <a:t>casualisation</a:t>
            </a:r>
            <a:r>
              <a:rPr lang="en-NZ" dirty="0" smtClean="0">
                <a:latin typeface="Arial" pitchFamily="34" charset="0"/>
                <a:cs typeface="Arial" pitchFamily="34" charset="0"/>
              </a:rPr>
              <a:t>, contracting, temping, labour hire, zero hours, </a:t>
            </a:r>
            <a:r>
              <a:rPr lang="en-NZ" dirty="0">
                <a:latin typeface="Arial" pitchFamily="34" charset="0"/>
                <a:cs typeface="Arial" pitchFamily="34" charset="0"/>
              </a:rPr>
              <a:t>fixed term, </a:t>
            </a:r>
            <a:r>
              <a:rPr lang="en-NZ" dirty="0" smtClean="0">
                <a:latin typeface="Arial" pitchFamily="34" charset="0"/>
                <a:cs typeface="Arial" pitchFamily="34" charset="0"/>
              </a:rPr>
              <a:t>seasonal, 90-day trial</a:t>
            </a:r>
          </a:p>
          <a:p>
            <a:r>
              <a:rPr lang="en-NZ" dirty="0" smtClean="0">
                <a:latin typeface="Arial" pitchFamily="34" charset="0"/>
                <a:cs typeface="Arial" pitchFamily="34" charset="0"/>
              </a:rPr>
              <a:t>Characterised by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Insecurity over tenure/no </a:t>
            </a:r>
            <a:r>
              <a:rPr lang="en-NZ" dirty="0" err="1" smtClean="0">
                <a:latin typeface="Arial" pitchFamily="34" charset="0"/>
                <a:cs typeface="Arial" pitchFamily="34" charset="0"/>
              </a:rPr>
              <a:t>ongoing</a:t>
            </a:r>
            <a:r>
              <a:rPr lang="en-NZ" dirty="0" smtClean="0">
                <a:latin typeface="Arial" pitchFamily="34" charset="0"/>
                <a:cs typeface="Arial" pitchFamily="34" charset="0"/>
              </a:rPr>
              <a:t> work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Limited worker control over hours, tasks, safety, work arrangements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Low/fluctuating pay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No/Limited access to benefits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No/limit career development or skills training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Lack of rights, protection against discrimination, unfair dismissal or union access</a:t>
            </a:r>
            <a:endParaRPr lang="en-N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58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781800" cy="792088"/>
          </a:xfrm>
        </p:spPr>
        <p:txBody>
          <a:bodyPr>
            <a:normAutofit/>
          </a:bodyPr>
          <a:lstStyle/>
          <a:p>
            <a:r>
              <a:rPr lang="en-NZ" sz="4400" b="1" dirty="0" smtClean="0">
                <a:latin typeface="Arial" pitchFamily="34" charset="0"/>
                <a:cs typeface="Arial" pitchFamily="34" charset="0"/>
              </a:rPr>
              <a:t>Prevalence of Insecurity</a:t>
            </a:r>
            <a:endParaRPr lang="en-N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543800" cy="4392488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>
                <a:latin typeface="Arial" pitchFamily="34" charset="0"/>
                <a:cs typeface="Arial" pitchFamily="34" charset="0"/>
              </a:rPr>
              <a:t>CTU estimates 635,000 (28.6%) of the 2.2 million kiwi workers ‘insecure’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192,000 temporary (casual, fixed term, temp or seasonal)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282,000 in work with a high chance of job loss in next year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160,500 unemployed</a:t>
            </a:r>
          </a:p>
          <a:p>
            <a:r>
              <a:rPr lang="en-NZ" dirty="0" smtClean="0">
                <a:latin typeface="Arial" pitchFamily="34" charset="0"/>
                <a:cs typeface="Arial" pitchFamily="34" charset="0"/>
              </a:rPr>
              <a:t>Doesn’t include 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self-employed – could push to 30%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Unsafe workers (estimated 200,000)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low pay (84,000 on minimum wage, 573,100 less than a living wage of $18.40) </a:t>
            </a:r>
          </a:p>
          <a:p>
            <a:r>
              <a:rPr lang="en-NZ" dirty="0" smtClean="0">
                <a:latin typeface="Arial" pitchFamily="34" charset="0"/>
                <a:cs typeface="Arial" pitchFamily="34" charset="0"/>
              </a:rPr>
              <a:t>Particularly affects Maori and Pacific workers, women, youth, migrants and people with injuries and disabilities.</a:t>
            </a:r>
          </a:p>
          <a:p>
            <a:endParaRPr lang="en-NZ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0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6781800" cy="792088"/>
          </a:xfrm>
        </p:spPr>
        <p:txBody>
          <a:bodyPr>
            <a:normAutofit fontScale="90000"/>
          </a:bodyPr>
          <a:lstStyle/>
          <a:p>
            <a:r>
              <a:rPr lang="en-NZ" sz="4400" b="1" dirty="0" smtClean="0">
                <a:latin typeface="Arial" pitchFamily="34" charset="0"/>
                <a:cs typeface="Arial" pitchFamily="34" charset="0"/>
              </a:rPr>
              <a:t>Impact on organisational resilience in the workplace</a:t>
            </a:r>
            <a:endParaRPr lang="en-N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543800" cy="4392488"/>
          </a:xfrm>
        </p:spPr>
        <p:txBody>
          <a:bodyPr>
            <a:normAutofit/>
          </a:bodyPr>
          <a:lstStyle/>
          <a:p>
            <a:r>
              <a:rPr lang="en-NZ" dirty="0" smtClean="0">
                <a:latin typeface="Arial" pitchFamily="34" charset="0"/>
                <a:cs typeface="Arial" pitchFamily="34" charset="0"/>
              </a:rPr>
              <a:t>Insecurity affects workers, workplaces and work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Motivation, self-esteem, mental and physical health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Fewer training opportunities and poorer outcomes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Poorer quality and quantity of output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Health and safety outcomes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Reduced knowledge of rights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Higher potential for workplace disputes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Higher staff turnover</a:t>
            </a:r>
          </a:p>
          <a:p>
            <a:pPr lvl="1"/>
            <a:r>
              <a:rPr lang="en-NZ" dirty="0" smtClean="0">
                <a:latin typeface="Arial" pitchFamily="34" charset="0"/>
                <a:cs typeface="Arial" pitchFamily="34" charset="0"/>
              </a:rPr>
              <a:t>Loss of workplace culture</a:t>
            </a:r>
          </a:p>
          <a:p>
            <a:r>
              <a:rPr lang="en-NZ" dirty="0" smtClean="0">
                <a:latin typeface="Arial" pitchFamily="34" charset="0"/>
                <a:cs typeface="Arial" pitchFamily="34" charset="0"/>
              </a:rPr>
              <a:t>Increasing atomisation</a:t>
            </a:r>
          </a:p>
        </p:txBody>
      </p:sp>
    </p:spTree>
    <p:extLst>
      <p:ext uri="{BB962C8B-B14F-4D97-AF65-F5344CB8AC3E}">
        <p14:creationId xmlns:p14="http://schemas.microsoft.com/office/powerpoint/2010/main" val="1353363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6781800" cy="792088"/>
          </a:xfrm>
        </p:spPr>
        <p:txBody>
          <a:bodyPr>
            <a:noAutofit/>
          </a:bodyPr>
          <a:lstStyle/>
          <a:p>
            <a:r>
              <a:rPr lang="en-NZ" sz="4000" b="1" dirty="0" smtClean="0">
                <a:latin typeface="Arial" pitchFamily="34" charset="0"/>
                <a:cs typeface="Arial" pitchFamily="34" charset="0"/>
              </a:rPr>
              <a:t>Organisational resilience for the union movement</a:t>
            </a:r>
            <a:endParaRPr lang="en-NZ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543800" cy="4392488"/>
          </a:xfrm>
        </p:spPr>
        <p:txBody>
          <a:bodyPr>
            <a:normAutofit/>
          </a:bodyPr>
          <a:lstStyle/>
          <a:p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Divisions between employment and unemployment are breaking down</a:t>
            </a:r>
          </a:p>
          <a:p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 location and control becoming more diffuse</a:t>
            </a:r>
          </a:p>
          <a:p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Look beyond transaction-based model</a:t>
            </a:r>
          </a:p>
          <a:p>
            <a:endParaRPr lang="en-N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Community organising model</a:t>
            </a:r>
          </a:p>
          <a:p>
            <a:endParaRPr lang="en-N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3630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297</TotalTime>
  <Words>305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Organisational resilience:  How workplaces can help their  employees to cope and thrive</vt:lpstr>
      <vt:lpstr>FIRST Union</vt:lpstr>
      <vt:lpstr>Insecure work</vt:lpstr>
      <vt:lpstr>Prevalence of Insecurity</vt:lpstr>
      <vt:lpstr>Impact on organisational resilience in the workplace</vt:lpstr>
      <vt:lpstr>Organisational resilience for the union movement</vt:lpstr>
    </vt:vector>
  </TitlesOfParts>
  <Company>NDU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resilience:  How workplaces can help their  employees to cope and thrive</dc:title>
  <dc:creator>Edward Miller</dc:creator>
  <cp:lastModifiedBy>labuser</cp:lastModifiedBy>
  <cp:revision>11</cp:revision>
  <dcterms:created xsi:type="dcterms:W3CDTF">2013-10-20T23:43:39Z</dcterms:created>
  <dcterms:modified xsi:type="dcterms:W3CDTF">2013-10-22T01:57:34Z</dcterms:modified>
</cp:coreProperties>
</file>