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4" r:id="rId3"/>
    <p:sldId id="403" r:id="rId4"/>
    <p:sldId id="426" r:id="rId5"/>
    <p:sldId id="427" r:id="rId6"/>
    <p:sldId id="428" r:id="rId7"/>
    <p:sldId id="429" r:id="rId8"/>
    <p:sldId id="413" r:id="rId9"/>
  </p:sldIdLst>
  <p:sldSz cx="10688638" cy="7562850"/>
  <p:notesSz cx="9939338" cy="6805613"/>
  <p:defaultTextStyle>
    <a:defPPr>
      <a:defRPr lang="en-GB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B8D"/>
    <a:srgbClr val="003164"/>
    <a:srgbClr val="E4A0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64" autoAdjust="0"/>
  </p:normalViewPr>
  <p:slideViewPr>
    <p:cSldViewPr snapToObjects="1">
      <p:cViewPr varScale="1">
        <p:scale>
          <a:sx n="87" d="100"/>
          <a:sy n="87" d="100"/>
        </p:scale>
        <p:origin x="-96" y="-228"/>
      </p:cViewPr>
      <p:guideLst>
        <p:guide orient="horz" pos="2382"/>
        <p:guide pos="33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0567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EA53F-D49A-4AD2-A9DC-1AC095ADB29C}" type="datetimeFigureOut">
              <a:rPr lang="en-NZ" smtClean="0"/>
              <a:pPr/>
              <a:t>22/10/2013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63757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0567" y="6463757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B29BB-5C48-4B11-A968-13857D948606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567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0AE00-7D67-4664-857D-A97E5341F609}" type="datetimeFigureOut">
              <a:rPr lang="en-US" smtClean="0"/>
              <a:pPr/>
              <a:t>10/22/2013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7063" y="511175"/>
            <a:ext cx="36052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3757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567" y="6463757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0C82A-16E3-49EB-86F9-D1887B96C7C8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5160710"/>
            <a:ext cx="9085342" cy="906731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6143625"/>
            <a:ext cx="7482047" cy="8611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534988" y="303214"/>
            <a:ext cx="9618662" cy="62069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="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534988" y="1066782"/>
            <a:ext cx="9618662" cy="5214974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>
              <a:defRPr sz="3200" b="0" i="0">
                <a:latin typeface="Times New Roman" pitchFamily="18" charset="0"/>
                <a:cs typeface="Times New Roman" pitchFamily="18" charset="0"/>
              </a:defRPr>
            </a:lvl1pPr>
            <a:lvl2pPr algn="l">
              <a:defRPr sz="1400" b="0" i="0">
                <a:latin typeface="C Univers 57 Condensed"/>
                <a:cs typeface="C Univers 57 Condensed"/>
              </a:defRPr>
            </a:lvl2pPr>
            <a:lvl3pPr algn="l">
              <a:defRPr sz="1400" b="0" i="0">
                <a:latin typeface="C Univers 57 Condensed"/>
                <a:cs typeface="C Univers 57 Condensed"/>
              </a:defRPr>
            </a:lvl3pPr>
            <a:lvl4pPr algn="l">
              <a:defRPr sz="1400" b="0" i="0">
                <a:latin typeface="C Univers 57 Condensed"/>
                <a:cs typeface="C Univers 57 Condensed"/>
              </a:defRPr>
            </a:lvl4pPr>
            <a:lvl5pPr algn="l">
              <a:defRPr sz="1400" b="0" i="0">
                <a:latin typeface="C Univers 57 Condensed"/>
                <a:cs typeface="C Univers 57 Condensed"/>
              </a:defRPr>
            </a:lvl5pPr>
          </a:lstStyle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23499" y="7195211"/>
            <a:ext cx="4292156" cy="504190"/>
          </a:xfrm>
          <a:prstGeom prst="rect">
            <a:avLst/>
          </a:prstGeom>
          <a:ln/>
        </p:spPr>
        <p:txBody>
          <a:bodyPr lIns="104287" tIns="52144" rIns="104287" bIns="52144"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34433" y="2184825"/>
            <a:ext cx="9619773" cy="4453678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chemeClr val="bg1"/>
                </a:solidFill>
              </a:defRPr>
            </a:lvl1pPr>
            <a:lvl2pPr>
              <a:defRPr sz="2300">
                <a:solidFill>
                  <a:schemeClr val="bg1"/>
                </a:solidFill>
              </a:defRPr>
            </a:lvl2pPr>
            <a:lvl3pPr>
              <a:defRPr sz="21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enter text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247008" y="1092412"/>
            <a:ext cx="8016479" cy="92434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3772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164"/>
            </a:gs>
            <a:gs pos="100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Business CMYK Rev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821113" y="3140075"/>
            <a:ext cx="2989262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96888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C Univers 57 Condensed"/>
          <a:ea typeface="ＭＳ Ｐゴシック" pitchFamily="-28" charset="-128"/>
          <a:cs typeface="C Univers 57 Condensed"/>
        </a:defRPr>
      </a:lvl1pPr>
      <a:lvl2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  <a:cs typeface="C Univers 57 Condensed" pitchFamily="-28" charset="0"/>
        </a:defRPr>
      </a:lvl2pPr>
      <a:lvl3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  <a:cs typeface="C Univers 57 Condensed" pitchFamily="-28" charset="0"/>
        </a:defRPr>
      </a:lvl3pPr>
      <a:lvl4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  <a:cs typeface="C Univers 57 Condensed" pitchFamily="-28" charset="0"/>
        </a:defRPr>
      </a:lvl4pPr>
      <a:lvl5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  <a:cs typeface="C Univers 57 Condensed" pitchFamily="-28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9pPr>
    </p:titleStyle>
    <p:bodyStyle>
      <a:lvl1pPr marL="373063" indent="-373063" algn="l" defTabSz="4968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pitchFamily="-28" charset="-128"/>
          <a:cs typeface="ＭＳ Ｐゴシック" pitchFamily="-28" charset="-128"/>
        </a:defRPr>
      </a:lvl1pPr>
      <a:lvl2pPr marL="808038" indent="-309563" algn="l" defTabSz="4968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ＭＳ Ｐゴシック" pitchFamily="-28" charset="-128"/>
          <a:cs typeface="+mn-cs"/>
        </a:defRPr>
      </a:lvl2pPr>
      <a:lvl3pPr marL="1243013" indent="-247650" algn="l" defTabSz="4968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pitchFamily="-28" charset="-128"/>
          <a:cs typeface="+mn-cs"/>
        </a:defRPr>
      </a:lvl3pPr>
      <a:lvl4pPr marL="1741488" indent="-247650" algn="l" defTabSz="4968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28" charset="-128"/>
          <a:cs typeface="+mn-cs"/>
        </a:defRPr>
      </a:lvl4pPr>
      <a:lvl5pPr marL="2238375" indent="-247650" algn="l" defTabSz="4968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28" charset="-128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988" y="1209675"/>
            <a:ext cx="961866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 smtClean="0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7391400"/>
            <a:ext cx="10688638" cy="200025"/>
          </a:xfrm>
          <a:prstGeom prst="rect">
            <a:avLst/>
          </a:prstGeom>
          <a:solidFill>
            <a:srgbClr val="00316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-106" charset="0"/>
            </a:endParaRPr>
          </a:p>
        </p:txBody>
      </p:sp>
      <p:pic>
        <p:nvPicPr>
          <p:cNvPr id="2053" name="Picture 6" descr="Business 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518525" y="6459538"/>
            <a:ext cx="1512888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7761288" y="6861175"/>
            <a:ext cx="801688" cy="1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869113" y="6829425"/>
            <a:ext cx="990600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en-GB" sz="1000" dirty="0" err="1">
                <a:latin typeface="Times New Roman" pitchFamily="18" charset="0"/>
                <a:cs typeface="Times New Roman" pitchFamily="18" charset="0"/>
              </a:rPr>
              <a:t>Kunenga</a:t>
            </a:r>
            <a:endParaRPr lang="en-GB" sz="1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GB" sz="1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dirty="0" err="1">
                <a:latin typeface="Times New Roman" pitchFamily="18" charset="0"/>
                <a:cs typeface="Times New Roman" pitchFamily="18" charset="0"/>
              </a:rPr>
              <a:t>Pūrehuroa</a:t>
            </a:r>
            <a:endParaRPr lang="en-GB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5913" y="6981825"/>
            <a:ext cx="26670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Creating </a:t>
            </a:r>
            <a:r>
              <a:rPr lang="en-GB" sz="1000" dirty="0" smtClean="0">
                <a:latin typeface="Times New Roman" pitchFamily="18" charset="0"/>
                <a:cs typeface="Times New Roman" pitchFamily="18" charset="0"/>
              </a:rPr>
              <a:t>leaders. Transforming business.</a:t>
            </a:r>
            <a:endParaRPr lang="en-GB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ＭＳ Ｐゴシック" pitchFamily="-28" charset="-128"/>
          <a:cs typeface="Times New Roman" pitchFamily="18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28" charset="0"/>
          <a:ea typeface="ＭＳ Ｐゴシック" pitchFamily="-28" charset="-128"/>
          <a:cs typeface="Times New Roman" pitchFamily="-2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28" charset="0"/>
          <a:ea typeface="ＭＳ Ｐゴシック" pitchFamily="-28" charset="-128"/>
          <a:cs typeface="Times New Roman" pitchFamily="-2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28" charset="0"/>
          <a:ea typeface="ＭＳ Ｐゴシック" pitchFamily="-28" charset="-128"/>
          <a:cs typeface="Times New Roman" pitchFamily="-2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28" charset="0"/>
          <a:ea typeface="ＭＳ Ｐゴシック" pitchFamily="-28" charset="-128"/>
          <a:cs typeface="Times New Roman" pitchFamily="-2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 Univers 57 Condensed" pitchFamily="-28" charset="0"/>
          <a:ea typeface="ＭＳ Ｐゴシック" pitchFamily="-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ＭＳ Ｐゴシック" pitchFamily="-28" charset="-128"/>
          <a:cs typeface="Times New Roman" pitchFamily="18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ＭＳ Ｐゴシック" pitchFamily="-28" charset="-128"/>
          <a:cs typeface="Times New Roman" pitchFamily="18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ＭＳ Ｐゴシック" pitchFamily="-28" charset="-128"/>
          <a:cs typeface="Times New Roman" pitchFamily="18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imes New Roman" pitchFamily="18" charset="0"/>
          <a:ea typeface="ＭＳ Ｐゴシック" pitchFamily="-28" charset="-128"/>
          <a:cs typeface="Times New Roman" pitchFamily="18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imes New Roman" pitchFamily="18" charset="0"/>
          <a:ea typeface="ＭＳ Ｐゴシック" pitchFamily="-28" charset="-128"/>
          <a:cs typeface="Times New Roman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en/3/3b/Scan-of-original-poster-1939-300px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 bwMode="auto">
          <a:xfrm>
            <a:off x="801688" y="5160963"/>
            <a:ext cx="9085262" cy="9064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NZ" dirty="0" smtClean="0">
                <a:latin typeface="Times New Roman" pitchFamily="-106" charset="0"/>
                <a:ea typeface="ＭＳ Ｐゴシック" pitchFamily="-106" charset="-128"/>
                <a:cs typeface="Times New Roman" pitchFamily="-106" charset="0"/>
              </a:rPr>
              <a:t>Organisational resilience: Can it be learned?</a:t>
            </a: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 bwMode="auto">
          <a:xfrm>
            <a:off x="1603375" y="6377384"/>
            <a:ext cx="7481888" cy="860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NZ" smtClean="0">
                <a:latin typeface="Times New Roman" pitchFamily="-106" charset="0"/>
                <a:ea typeface="ＭＳ Ｐゴシック" pitchFamily="-106" charset="-128"/>
                <a:cs typeface="Times New Roman" pitchFamily="-106" charset="0"/>
              </a:rPr>
              <a:t>Prof. Jim Arrowsmith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534433" y="901105"/>
            <a:ext cx="9619773" cy="5737398"/>
          </a:xfrm>
        </p:spPr>
        <p:txBody>
          <a:bodyPr/>
          <a:lstStyle/>
          <a:p>
            <a:endParaRPr lang="en-NZ" sz="2800" dirty="0" smtClean="0">
              <a:solidFill>
                <a:schemeClr val="tx1"/>
              </a:solidFill>
            </a:endParaRPr>
          </a:p>
          <a:p>
            <a:endParaRPr lang="en-NZ" sz="2800" dirty="0" smtClean="0">
              <a:solidFill>
                <a:schemeClr val="tx1"/>
              </a:solidFill>
            </a:endParaRPr>
          </a:p>
          <a:p>
            <a:r>
              <a:rPr lang="en-NZ" sz="2800" dirty="0" smtClean="0">
                <a:solidFill>
                  <a:schemeClr val="tx1"/>
                </a:solidFill>
              </a:rPr>
              <a:t>Resilience is the capacity to respond well to a </a:t>
            </a:r>
          </a:p>
          <a:p>
            <a:pPr>
              <a:buNone/>
            </a:pPr>
            <a:r>
              <a:rPr lang="en-NZ" sz="2800" dirty="0" smtClean="0">
                <a:solidFill>
                  <a:schemeClr val="tx1"/>
                </a:solidFill>
              </a:rPr>
              <a:t>	</a:t>
            </a:r>
            <a:r>
              <a:rPr lang="en-NZ" sz="2800" dirty="0" smtClean="0">
                <a:solidFill>
                  <a:schemeClr val="tx1"/>
                </a:solidFill>
              </a:rPr>
              <a:t>stressful environment</a:t>
            </a:r>
          </a:p>
          <a:p>
            <a:pPr lvl="1">
              <a:buFont typeface="Wingdings" pitchFamily="2" charset="2"/>
              <a:buChar char="Ø"/>
            </a:pPr>
            <a:r>
              <a:rPr lang="en-NZ" sz="2400" dirty="0" smtClean="0">
                <a:solidFill>
                  <a:schemeClr val="tx1"/>
                </a:solidFill>
              </a:rPr>
              <a:t>individuals can learn resilience proactively </a:t>
            </a:r>
          </a:p>
          <a:p>
            <a:pPr lvl="1">
              <a:buNone/>
            </a:pPr>
            <a:r>
              <a:rPr lang="en-NZ" sz="2400" dirty="0" smtClean="0">
                <a:solidFill>
                  <a:schemeClr val="tx1"/>
                </a:solidFill>
              </a:rPr>
              <a:t> </a:t>
            </a:r>
            <a:r>
              <a:rPr lang="en-NZ" sz="2400" dirty="0" smtClean="0">
                <a:solidFill>
                  <a:schemeClr val="tx1"/>
                </a:solidFill>
              </a:rPr>
              <a:t>  (counselling etc) and/or through experience</a:t>
            </a:r>
          </a:p>
          <a:p>
            <a:pPr lvl="1">
              <a:buFont typeface="Wingdings" pitchFamily="2" charset="2"/>
              <a:buChar char="Ø"/>
            </a:pPr>
            <a:r>
              <a:rPr lang="en-NZ" sz="2400" dirty="0" smtClean="0">
                <a:solidFill>
                  <a:schemeClr val="tx1"/>
                </a:solidFill>
              </a:rPr>
              <a:t>organisations can build resilience capacity by investing </a:t>
            </a:r>
          </a:p>
          <a:p>
            <a:pPr lvl="1">
              <a:buNone/>
            </a:pPr>
            <a:r>
              <a:rPr lang="en-NZ" sz="2400" dirty="0" smtClean="0">
                <a:solidFill>
                  <a:schemeClr val="tx1"/>
                </a:solidFill>
              </a:rPr>
              <a:t>	</a:t>
            </a:r>
            <a:r>
              <a:rPr lang="en-NZ" sz="2400" dirty="0" smtClean="0">
                <a:solidFill>
                  <a:schemeClr val="tx1"/>
                </a:solidFill>
              </a:rPr>
              <a:t>in, and involving employees, to ensure high-trust employment relations</a:t>
            </a:r>
          </a:p>
          <a:p>
            <a:endParaRPr lang="en-NZ" dirty="0" smtClean="0">
              <a:solidFill>
                <a:srgbClr val="0070C0"/>
              </a:solidFill>
            </a:endParaRPr>
          </a:p>
          <a:p>
            <a:endParaRPr lang="en-NZ" dirty="0" smtClean="0">
              <a:solidFill>
                <a:srgbClr val="0070C0"/>
              </a:solidFill>
            </a:endParaRPr>
          </a:p>
          <a:p>
            <a:endParaRPr lang="en-NZ" dirty="0">
              <a:solidFill>
                <a:srgbClr val="0070C0"/>
              </a:solidFill>
            </a:endParaRPr>
          </a:p>
        </p:txBody>
      </p:sp>
      <p:pic>
        <p:nvPicPr>
          <p:cNvPr id="4" name="Picture 3" descr="File:Scan-of-original-poster-1939-300px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95295" y="1155566"/>
            <a:ext cx="2133600" cy="3129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582330" y="495277"/>
            <a:ext cx="9619773" cy="6143226"/>
          </a:xfrm>
        </p:spPr>
        <p:txBody>
          <a:bodyPr/>
          <a:lstStyle/>
          <a:p>
            <a:endParaRPr lang="en-NZ" dirty="0" smtClean="0"/>
          </a:p>
          <a:p>
            <a:endParaRPr lang="en-NZ" dirty="0" smtClean="0"/>
          </a:p>
          <a:p>
            <a:pPr>
              <a:buNone/>
            </a:pPr>
            <a:endParaRPr lang="en-NZ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NZ" sz="3200" dirty="0" smtClean="0">
                <a:solidFill>
                  <a:schemeClr val="tx1"/>
                </a:solidFill>
              </a:rPr>
              <a:t>The resilient workplace is a ‘</a:t>
            </a:r>
            <a:r>
              <a:rPr lang="en-NZ" sz="3200" dirty="0" smtClean="0">
                <a:solidFill>
                  <a:schemeClr val="tx1"/>
                </a:solidFill>
              </a:rPr>
              <a:t>psychologically healthy workplace</a:t>
            </a:r>
            <a:r>
              <a:rPr lang="en-NZ" sz="3200" dirty="0" smtClean="0">
                <a:solidFill>
                  <a:schemeClr val="tx1"/>
                </a:solidFill>
              </a:rPr>
              <a:t>’. Five keys are</a:t>
            </a:r>
            <a:endParaRPr lang="en-NZ" sz="4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NZ" sz="2800" dirty="0" smtClean="0">
                <a:solidFill>
                  <a:schemeClr val="tx1"/>
                </a:solidFill>
              </a:rPr>
              <a:t>			</a:t>
            </a:r>
            <a:r>
              <a:rPr lang="en-NZ" sz="3200" dirty="0" smtClean="0">
                <a:solidFill>
                  <a:schemeClr val="tx1"/>
                </a:solidFill>
              </a:rPr>
              <a:t>Employee involvement</a:t>
            </a:r>
          </a:p>
          <a:p>
            <a:pPr>
              <a:buNone/>
            </a:pPr>
            <a:r>
              <a:rPr lang="en-NZ" sz="3200" dirty="0" smtClean="0">
                <a:solidFill>
                  <a:schemeClr val="tx1"/>
                </a:solidFill>
              </a:rPr>
              <a:t>	</a:t>
            </a:r>
            <a:r>
              <a:rPr lang="en-NZ" sz="3200" dirty="0" smtClean="0">
                <a:solidFill>
                  <a:schemeClr val="tx1"/>
                </a:solidFill>
              </a:rPr>
              <a:t>		</a:t>
            </a:r>
            <a:r>
              <a:rPr lang="en-NZ" sz="3200" dirty="0" smtClean="0">
                <a:solidFill>
                  <a:schemeClr val="tx1"/>
                </a:solidFill>
              </a:rPr>
              <a:t>Work-life </a:t>
            </a:r>
            <a:r>
              <a:rPr lang="en-NZ" sz="3200" dirty="0" smtClean="0">
                <a:solidFill>
                  <a:schemeClr val="tx1"/>
                </a:solidFill>
              </a:rPr>
              <a:t>balance</a:t>
            </a:r>
          </a:p>
          <a:p>
            <a:pPr>
              <a:buNone/>
            </a:pPr>
            <a:r>
              <a:rPr lang="en-NZ" sz="3200" dirty="0" smtClean="0">
                <a:solidFill>
                  <a:schemeClr val="tx1"/>
                </a:solidFill>
              </a:rPr>
              <a:t>			</a:t>
            </a:r>
            <a:r>
              <a:rPr lang="en-NZ" sz="3200" dirty="0" smtClean="0">
                <a:solidFill>
                  <a:schemeClr val="tx1"/>
                </a:solidFill>
              </a:rPr>
              <a:t>Employee </a:t>
            </a:r>
            <a:r>
              <a:rPr lang="en-NZ" sz="3200" dirty="0" smtClean="0">
                <a:solidFill>
                  <a:schemeClr val="tx1"/>
                </a:solidFill>
              </a:rPr>
              <a:t>growth and development</a:t>
            </a:r>
          </a:p>
          <a:p>
            <a:pPr>
              <a:buNone/>
            </a:pPr>
            <a:r>
              <a:rPr lang="en-NZ" sz="3200" dirty="0" smtClean="0">
                <a:solidFill>
                  <a:schemeClr val="tx1"/>
                </a:solidFill>
              </a:rPr>
              <a:t>			</a:t>
            </a:r>
            <a:r>
              <a:rPr lang="en-NZ" sz="3200" dirty="0" smtClean="0">
                <a:solidFill>
                  <a:schemeClr val="tx1"/>
                </a:solidFill>
              </a:rPr>
              <a:t>Health </a:t>
            </a:r>
            <a:r>
              <a:rPr lang="en-NZ" sz="3200" dirty="0" smtClean="0">
                <a:solidFill>
                  <a:schemeClr val="tx1"/>
                </a:solidFill>
              </a:rPr>
              <a:t>and safety</a:t>
            </a:r>
          </a:p>
          <a:p>
            <a:pPr>
              <a:buNone/>
            </a:pPr>
            <a:r>
              <a:rPr lang="en-NZ" sz="3200" dirty="0" smtClean="0">
                <a:solidFill>
                  <a:schemeClr val="tx1"/>
                </a:solidFill>
              </a:rPr>
              <a:t>			</a:t>
            </a:r>
            <a:r>
              <a:rPr lang="en-NZ" sz="3200" dirty="0" smtClean="0">
                <a:solidFill>
                  <a:schemeClr val="tx1"/>
                </a:solidFill>
              </a:rPr>
              <a:t>Recognition</a:t>
            </a:r>
            <a:endParaRPr lang="en-NZ" sz="2800" dirty="0" smtClean="0">
              <a:solidFill>
                <a:schemeClr val="tx1"/>
              </a:solidFill>
            </a:endParaRPr>
          </a:p>
          <a:p>
            <a:endParaRPr lang="en-NZ" sz="2800" dirty="0" smtClean="0">
              <a:solidFill>
                <a:schemeClr val="tx1"/>
              </a:solidFill>
            </a:endParaRPr>
          </a:p>
          <a:p>
            <a:endParaRPr lang="en-NZ" dirty="0" smtClean="0">
              <a:solidFill>
                <a:schemeClr val="tx1"/>
              </a:solidFill>
            </a:endParaRPr>
          </a:p>
          <a:p>
            <a:endParaRPr lang="en-NZ" dirty="0">
              <a:solidFill>
                <a:schemeClr val="tx1"/>
              </a:solidFill>
            </a:endParaRPr>
          </a:p>
        </p:txBody>
      </p:sp>
      <p:pic>
        <p:nvPicPr>
          <p:cNvPr id="4" name="Picture 3" descr="American Psychological Associatio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433" y="709591"/>
            <a:ext cx="9096166" cy="714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PA Center for Organizational Excellence"/>
          <p:cNvPicPr/>
          <p:nvPr/>
        </p:nvPicPr>
        <p:blipFill>
          <a:blip r:embed="rId3"/>
          <a:srcRect r="67662"/>
          <a:stretch>
            <a:fillRect/>
          </a:stretch>
        </p:blipFill>
        <p:spPr bwMode="auto">
          <a:xfrm>
            <a:off x="663799" y="5181604"/>
            <a:ext cx="6191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PA Center for Organizational Excellence"/>
          <p:cNvPicPr/>
          <p:nvPr/>
        </p:nvPicPr>
        <p:blipFill>
          <a:blip r:embed="rId3"/>
          <a:srcRect r="67662"/>
          <a:stretch>
            <a:fillRect/>
          </a:stretch>
        </p:blipFill>
        <p:spPr bwMode="auto">
          <a:xfrm>
            <a:off x="663799" y="4629154"/>
            <a:ext cx="6191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PA Center for Organizational Excellence"/>
          <p:cNvPicPr/>
          <p:nvPr/>
        </p:nvPicPr>
        <p:blipFill>
          <a:blip r:embed="rId3"/>
          <a:srcRect r="67662"/>
          <a:stretch>
            <a:fillRect/>
          </a:stretch>
        </p:blipFill>
        <p:spPr bwMode="auto">
          <a:xfrm>
            <a:off x="663799" y="4076704"/>
            <a:ext cx="6191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PA Center for Organizational Excellence"/>
          <p:cNvPicPr/>
          <p:nvPr/>
        </p:nvPicPr>
        <p:blipFill>
          <a:blip r:embed="rId3"/>
          <a:srcRect r="67662"/>
          <a:stretch>
            <a:fillRect/>
          </a:stretch>
        </p:blipFill>
        <p:spPr bwMode="auto">
          <a:xfrm>
            <a:off x="663799" y="3524254"/>
            <a:ext cx="6191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PA Center for Organizational Excellence"/>
          <p:cNvPicPr/>
          <p:nvPr/>
        </p:nvPicPr>
        <p:blipFill>
          <a:blip r:embed="rId3"/>
          <a:srcRect r="67662"/>
          <a:stretch>
            <a:fillRect/>
          </a:stretch>
        </p:blipFill>
        <p:spPr bwMode="auto">
          <a:xfrm>
            <a:off x="663799" y="2917329"/>
            <a:ext cx="6191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Content Placeholder 3" descr="key.png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6640463" y="2341265"/>
            <a:ext cx="1296387" cy="67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534433" y="1554586"/>
            <a:ext cx="9619773" cy="5083917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Competitive pressures and short-term focus</a:t>
            </a:r>
          </a:p>
          <a:p>
            <a:pPr lvl="1">
              <a:buNone/>
            </a:pPr>
            <a:r>
              <a:rPr lang="en-NZ" dirty="0" smtClean="0">
                <a:solidFill>
                  <a:schemeClr val="tx1"/>
                </a:solidFill>
              </a:rPr>
              <a:t>-	work intensification</a:t>
            </a:r>
          </a:p>
          <a:p>
            <a:pPr lvl="1">
              <a:buNone/>
            </a:pPr>
            <a:r>
              <a:rPr lang="en-NZ" dirty="0" smtClean="0">
                <a:solidFill>
                  <a:schemeClr val="tx1"/>
                </a:solidFill>
              </a:rPr>
              <a:t>-	low wages</a:t>
            </a:r>
          </a:p>
          <a:p>
            <a:pPr lvl="1">
              <a:buNone/>
            </a:pPr>
            <a:r>
              <a:rPr lang="en-NZ" dirty="0" smtClean="0">
                <a:solidFill>
                  <a:schemeClr val="tx1"/>
                </a:solidFill>
              </a:rPr>
              <a:t>-	job cuts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95847" y="630238"/>
            <a:ext cx="8016479" cy="924348"/>
          </a:xfrm>
        </p:spPr>
        <p:txBody>
          <a:bodyPr/>
          <a:lstStyle/>
          <a:p>
            <a:r>
              <a:rPr lang="en-NZ" b="1" dirty="0" smtClean="0">
                <a:solidFill>
                  <a:schemeClr val="tx1"/>
                </a:solidFill>
              </a:rPr>
              <a:t>Obstacles</a:t>
            </a:r>
            <a:endParaRPr lang="en-NZ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4159" y="2125241"/>
            <a:ext cx="6624736" cy="415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534433" y="1045121"/>
            <a:ext cx="9619773" cy="5593382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need for good management</a:t>
            </a:r>
          </a:p>
          <a:p>
            <a:pPr marL="631825" lvl="2" indent="-360363">
              <a:buFont typeface="Wingdings" pitchFamily="2" charset="2"/>
              <a:buChar char="ü"/>
            </a:pPr>
            <a:r>
              <a:rPr lang="en-NZ" sz="2000" dirty="0" smtClean="0">
                <a:solidFill>
                  <a:schemeClr val="tx1"/>
                </a:solidFill>
              </a:rPr>
              <a:t>empathetic </a:t>
            </a:r>
            <a:r>
              <a:rPr lang="en-NZ" sz="2000" dirty="0" smtClean="0">
                <a:solidFill>
                  <a:schemeClr val="tx1"/>
                </a:solidFill>
              </a:rPr>
              <a:t>and supportive supervision</a:t>
            </a:r>
          </a:p>
          <a:p>
            <a:pPr marL="631825" lvl="2" indent="-360363">
              <a:buFont typeface="Wingdings" pitchFamily="2" charset="2"/>
              <a:buChar char="ü"/>
            </a:pPr>
            <a:r>
              <a:rPr lang="en-NZ" sz="2000" dirty="0" smtClean="0">
                <a:solidFill>
                  <a:schemeClr val="tx1"/>
                </a:solidFill>
              </a:rPr>
              <a:t>two-way communication</a:t>
            </a:r>
          </a:p>
          <a:p>
            <a:pPr marL="631825" lvl="2" indent="-360363">
              <a:buFont typeface="Wingdings" pitchFamily="2" charset="2"/>
              <a:buChar char="ü"/>
            </a:pPr>
            <a:r>
              <a:rPr lang="en-NZ" sz="2000" dirty="0" smtClean="0">
                <a:solidFill>
                  <a:schemeClr val="tx1"/>
                </a:solidFill>
              </a:rPr>
              <a:t>effective performance management: sets clear goals,</a:t>
            </a:r>
            <a:r>
              <a:rPr lang="en-NZ" sz="2000" i="1" dirty="0" smtClean="0">
                <a:solidFill>
                  <a:schemeClr val="tx1"/>
                </a:solidFill>
              </a:rPr>
              <a:t> </a:t>
            </a:r>
          </a:p>
          <a:p>
            <a:pPr marL="631825" lvl="2" indent="-360363">
              <a:buNone/>
            </a:pPr>
            <a:r>
              <a:rPr lang="en-NZ" sz="2000" dirty="0" smtClean="0">
                <a:solidFill>
                  <a:schemeClr val="tx1"/>
                </a:solidFill>
              </a:rPr>
              <a:t>	deals with poor performance, recognises contribution</a:t>
            </a:r>
          </a:p>
          <a:p>
            <a:pPr marL="631825" lvl="2" indent="-360363">
              <a:buFont typeface="Wingdings" pitchFamily="2" charset="2"/>
              <a:buChar char="ü"/>
            </a:pPr>
            <a:r>
              <a:rPr lang="en-NZ" sz="2000" dirty="0" smtClean="0">
                <a:solidFill>
                  <a:schemeClr val="tx1"/>
                </a:solidFill>
              </a:rPr>
              <a:t>dedication to employee development...</a:t>
            </a:r>
            <a:endParaRPr lang="en-NZ" sz="1800" dirty="0" smtClean="0">
              <a:solidFill>
                <a:schemeClr val="tx1"/>
              </a:solidFill>
            </a:endParaRPr>
          </a:p>
          <a:p>
            <a:endParaRPr lang="en-NZ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NZ" i="1" dirty="0" smtClean="0">
                <a:solidFill>
                  <a:schemeClr val="tx1"/>
                </a:solidFill>
              </a:rPr>
              <a:t>															SUPER </a:t>
            </a:r>
            <a:r>
              <a:rPr lang="en-NZ" i="1" dirty="0" smtClean="0">
                <a:solidFill>
                  <a:schemeClr val="tx1"/>
                </a:solidFill>
              </a:rPr>
              <a:t>MANAGER</a:t>
            </a:r>
            <a:endParaRPr lang="en-NZ" dirty="0" smtClean="0">
              <a:solidFill>
                <a:schemeClr val="tx1"/>
              </a:solidFill>
            </a:endParaRPr>
          </a:p>
          <a:p>
            <a:r>
              <a:rPr lang="en-NZ" dirty="0" smtClean="0">
                <a:solidFill>
                  <a:schemeClr val="tx1"/>
                </a:solidFill>
              </a:rPr>
              <a:t>NZ </a:t>
            </a:r>
            <a:r>
              <a:rPr lang="en-NZ" dirty="0" smtClean="0">
                <a:solidFill>
                  <a:schemeClr val="tx1"/>
                </a:solidFill>
              </a:rPr>
              <a:t>management capability</a:t>
            </a:r>
            <a:r>
              <a:rPr lang="en-NZ" dirty="0" smtClean="0">
                <a:solidFill>
                  <a:schemeClr val="tx1"/>
                </a:solidFill>
              </a:rPr>
              <a:t>?</a:t>
            </a:r>
            <a:r>
              <a:rPr lang="en-NZ" i="1" dirty="0" smtClean="0">
                <a:solidFill>
                  <a:schemeClr val="tx1"/>
                </a:solidFill>
              </a:rPr>
              <a:t>					</a:t>
            </a:r>
            <a:endParaRPr lang="en-NZ" i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NZ" sz="2400" dirty="0" smtClean="0">
                <a:solidFill>
                  <a:schemeClr val="tx1"/>
                </a:solidFill>
              </a:rPr>
              <a:t>‘</a:t>
            </a:r>
            <a:r>
              <a:rPr lang="en-NZ" sz="2400" dirty="0" smtClean="0">
                <a:solidFill>
                  <a:schemeClr val="tx1"/>
                </a:solidFill>
              </a:rPr>
              <a:t>people management emerges as the weakest area, where New Zealand firms trail most behind global best </a:t>
            </a:r>
            <a:r>
              <a:rPr lang="en-NZ" sz="2400" dirty="0" smtClean="0">
                <a:solidFill>
                  <a:schemeClr val="tx1"/>
                </a:solidFill>
              </a:rPr>
              <a:t>practice’ </a:t>
            </a:r>
            <a:r>
              <a:rPr lang="en-NZ" sz="2400" dirty="0" smtClean="0">
                <a:solidFill>
                  <a:schemeClr val="tx1"/>
                </a:solidFill>
              </a:rPr>
              <a:t>(MED, 2010)</a:t>
            </a:r>
          </a:p>
          <a:p>
            <a:pPr lvl="1">
              <a:buFont typeface="Wingdings" pitchFamily="2" charset="2"/>
              <a:buChar char="Ø"/>
            </a:pPr>
            <a:r>
              <a:rPr lang="en-NZ" sz="2400" dirty="0" smtClean="0">
                <a:solidFill>
                  <a:schemeClr val="tx1"/>
                </a:solidFill>
              </a:rPr>
              <a:t>‘leaders appear to have  a strong need to be right, coupled with a distorted sense of self and an unwillingness to change’ (Levy/ Bentley, </a:t>
            </a:r>
            <a:r>
              <a:rPr lang="en-NZ" sz="2400" dirty="0" smtClean="0">
                <a:solidFill>
                  <a:schemeClr val="tx1"/>
                </a:solidFill>
              </a:rPr>
              <a:t>2007)</a:t>
            </a:r>
            <a:endParaRPr lang="en-NZ" sz="2400" dirty="0" smtClean="0">
              <a:solidFill>
                <a:schemeClr val="tx1"/>
              </a:solidFill>
            </a:endParaRPr>
          </a:p>
          <a:p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88335" y="181025"/>
            <a:ext cx="5040560" cy="2160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N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Sustaining a successful </a:t>
            </a:r>
            <a:r>
              <a:rPr lang="en-NZ" sz="1800" i="1" dirty="0" smtClean="0">
                <a:latin typeface="Calibri" pitchFamily="34" charset="0"/>
                <a:cs typeface="Arial" pitchFamily="34" charset="0"/>
              </a:rPr>
              <a:t>/ resilient </a:t>
            </a:r>
            <a:r>
              <a:rPr kumimoji="0" lang="en-N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relationship</a:t>
            </a:r>
            <a:endParaRPr kumimoji="0" lang="en-NZ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caring and appreciative 	mutual give and take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reassuring 		encouraging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listening			humility </a:t>
            </a:r>
            <a:endParaRPr kumimoji="0" lang="en-N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makes the other party feel valued</a:t>
            </a:r>
            <a:endParaRPr kumimoji="0" lang="en-N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N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:\Users\irruja\AppData\Local\Microsoft\Windows\Temporary Internet Files\Content.IE5\FEDKADFX\MC90044188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8575" y="2485281"/>
            <a:ext cx="2044639" cy="13681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534433" y="901105"/>
            <a:ext cx="9619773" cy="5881414"/>
          </a:xfrm>
        </p:spPr>
        <p:txBody>
          <a:bodyPr/>
          <a:lstStyle/>
          <a:p>
            <a:pPr lvl="0"/>
            <a:r>
              <a:rPr lang="en-NZ" sz="2800" dirty="0" smtClean="0">
                <a:solidFill>
                  <a:schemeClr val="tx1"/>
                </a:solidFill>
              </a:rPr>
              <a:t>Board/ </a:t>
            </a:r>
            <a:r>
              <a:rPr lang="en-NZ" sz="2800" dirty="0" err="1" smtClean="0">
                <a:solidFill>
                  <a:schemeClr val="tx1"/>
                </a:solidFill>
              </a:rPr>
              <a:t>Fritzon</a:t>
            </a:r>
            <a:r>
              <a:rPr lang="en-NZ" sz="2800" dirty="0" smtClean="0">
                <a:solidFill>
                  <a:schemeClr val="tx1"/>
                </a:solidFill>
              </a:rPr>
              <a:t> (2005) </a:t>
            </a:r>
            <a:r>
              <a:rPr lang="en-NZ" sz="2800" dirty="0" smtClean="0">
                <a:solidFill>
                  <a:schemeClr val="tx1"/>
                </a:solidFill>
              </a:rPr>
              <a:t>psychologically tested </a:t>
            </a:r>
            <a:r>
              <a:rPr lang="en-NZ" sz="2800" dirty="0" smtClean="0">
                <a:solidFill>
                  <a:schemeClr val="tx1"/>
                </a:solidFill>
              </a:rPr>
              <a:t>39 senior managers and chief executives. </a:t>
            </a:r>
            <a:endParaRPr lang="en-NZ" sz="2800" dirty="0" smtClean="0">
              <a:solidFill>
                <a:schemeClr val="tx1"/>
              </a:solidFill>
            </a:endParaRPr>
          </a:p>
          <a:p>
            <a:pPr lvl="0"/>
            <a:r>
              <a:rPr lang="en-NZ" sz="2800" dirty="0" smtClean="0">
                <a:solidFill>
                  <a:schemeClr val="tx1"/>
                </a:solidFill>
              </a:rPr>
              <a:t>They </a:t>
            </a:r>
            <a:r>
              <a:rPr lang="en-NZ" sz="2800" dirty="0" smtClean="0">
                <a:solidFill>
                  <a:schemeClr val="tx1"/>
                </a:solidFill>
              </a:rPr>
              <a:t>compared the results to the same tests on patients at </a:t>
            </a:r>
            <a:r>
              <a:rPr lang="en-NZ" sz="2800" dirty="0" err="1" smtClean="0">
                <a:solidFill>
                  <a:schemeClr val="tx1"/>
                </a:solidFill>
              </a:rPr>
              <a:t>Broadmoor</a:t>
            </a:r>
            <a:endParaRPr lang="en-NZ" sz="2800" dirty="0" smtClean="0">
              <a:solidFill>
                <a:schemeClr val="tx1"/>
              </a:solidFill>
            </a:endParaRPr>
          </a:p>
          <a:p>
            <a:pPr lvl="0"/>
            <a:r>
              <a:rPr lang="en-NZ" sz="2800" dirty="0" smtClean="0">
                <a:solidFill>
                  <a:schemeClr val="tx1"/>
                </a:solidFill>
              </a:rPr>
              <a:t>On </a:t>
            </a:r>
            <a:r>
              <a:rPr lang="en-NZ" sz="2800" dirty="0" smtClean="0">
                <a:solidFill>
                  <a:schemeClr val="tx1"/>
                </a:solidFill>
              </a:rPr>
              <a:t>many indicators of </a:t>
            </a:r>
            <a:r>
              <a:rPr lang="en-NZ" sz="2800" dirty="0" err="1" smtClean="0">
                <a:solidFill>
                  <a:schemeClr val="tx1"/>
                </a:solidFill>
              </a:rPr>
              <a:t>psychopathy</a:t>
            </a:r>
            <a:r>
              <a:rPr lang="en-NZ" sz="2800" dirty="0" smtClean="0">
                <a:solidFill>
                  <a:schemeClr val="tx1"/>
                </a:solidFill>
              </a:rPr>
              <a:t>, the </a:t>
            </a:r>
            <a:r>
              <a:rPr lang="en-NZ" sz="2800" dirty="0" smtClean="0">
                <a:solidFill>
                  <a:schemeClr val="tx1"/>
                </a:solidFill>
              </a:rPr>
              <a:t>bosses either </a:t>
            </a:r>
            <a:r>
              <a:rPr lang="en-NZ" sz="2800" dirty="0" smtClean="0">
                <a:solidFill>
                  <a:schemeClr val="tx1"/>
                </a:solidFill>
              </a:rPr>
              <a:t>matched or exceeded those of the </a:t>
            </a:r>
            <a:r>
              <a:rPr lang="en-NZ" sz="2800" dirty="0" smtClean="0">
                <a:solidFill>
                  <a:schemeClr val="tx1"/>
                </a:solidFill>
              </a:rPr>
              <a:t>patients, e.g.</a:t>
            </a:r>
          </a:p>
          <a:p>
            <a:pPr lvl="1">
              <a:buFontTx/>
              <a:buChar char="-"/>
            </a:pPr>
            <a:r>
              <a:rPr lang="en-NZ" sz="2400" dirty="0" smtClean="0">
                <a:solidFill>
                  <a:schemeClr val="tx1"/>
                </a:solidFill>
              </a:rPr>
              <a:t>manipulation and a </a:t>
            </a:r>
            <a:r>
              <a:rPr lang="en-NZ" sz="2400" dirty="0" smtClean="0">
                <a:solidFill>
                  <a:schemeClr val="tx1"/>
                </a:solidFill>
              </a:rPr>
              <a:t>readiness to exploit others </a:t>
            </a:r>
            <a:endParaRPr lang="en-NZ" sz="24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en-NZ" sz="2400" dirty="0" smtClean="0">
                <a:solidFill>
                  <a:schemeClr val="tx1"/>
                </a:solidFill>
              </a:rPr>
              <a:t>egocentricity and a </a:t>
            </a:r>
            <a:r>
              <a:rPr lang="en-NZ" sz="2400" dirty="0" smtClean="0">
                <a:solidFill>
                  <a:schemeClr val="tx1"/>
                </a:solidFill>
              </a:rPr>
              <a:t>strong sense of </a:t>
            </a:r>
            <a:r>
              <a:rPr lang="en-NZ" sz="2400" dirty="0" smtClean="0">
                <a:solidFill>
                  <a:schemeClr val="tx1"/>
                </a:solidFill>
              </a:rPr>
              <a:t>entitlement</a:t>
            </a:r>
          </a:p>
          <a:p>
            <a:pPr lvl="1">
              <a:buFontTx/>
              <a:buChar char="-"/>
            </a:pPr>
            <a:r>
              <a:rPr lang="en-NZ" sz="2400" dirty="0" smtClean="0">
                <a:solidFill>
                  <a:schemeClr val="tx1"/>
                </a:solidFill>
              </a:rPr>
              <a:t>lack </a:t>
            </a:r>
            <a:r>
              <a:rPr lang="en-NZ" sz="2400" dirty="0" smtClean="0">
                <a:solidFill>
                  <a:schemeClr val="tx1"/>
                </a:solidFill>
              </a:rPr>
              <a:t>of empathy and conscience.</a:t>
            </a:r>
            <a:endParaRPr lang="en-NZ" sz="2400" dirty="0" smtClean="0">
              <a:solidFill>
                <a:schemeClr val="tx1"/>
              </a:solidFill>
              <a:cs typeface="Arial" pitchFamily="34" charset="0"/>
            </a:endParaRPr>
          </a:p>
          <a:p>
            <a:endParaRPr lang="en-N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886272"/>
          </a:xfrm>
        </p:spPr>
        <p:txBody>
          <a:bodyPr/>
          <a:lstStyle/>
          <a:p>
            <a:r>
              <a:rPr lang="en-NZ" sz="4000" dirty="0" smtClean="0"/>
              <a:t>Conclusions</a:t>
            </a:r>
            <a:endParaRPr lang="en-N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189139"/>
            <a:ext cx="9619774" cy="5408480"/>
          </a:xfrm>
        </p:spPr>
        <p:txBody>
          <a:bodyPr/>
          <a:lstStyle/>
          <a:p>
            <a:r>
              <a:rPr lang="en-NZ" sz="2800" dirty="0" smtClean="0"/>
              <a:t>Resilience can (must!) be learned</a:t>
            </a:r>
          </a:p>
          <a:p>
            <a:pPr lvl="1">
              <a:buNone/>
            </a:pPr>
            <a:r>
              <a:rPr lang="en-NZ" sz="2200" dirty="0" smtClean="0"/>
              <a:t>-	evidence suggests public sector, and organisations with highly-skilled workers, doing better</a:t>
            </a:r>
          </a:p>
          <a:p>
            <a:r>
              <a:rPr lang="en-NZ" sz="2800" dirty="0" smtClean="0"/>
              <a:t>But bias is to subvert resilience</a:t>
            </a:r>
          </a:p>
          <a:p>
            <a:pPr lvl="1">
              <a:buFontTx/>
              <a:buChar char="-"/>
            </a:pPr>
            <a:r>
              <a:rPr lang="en-NZ" sz="2200" dirty="0" smtClean="0"/>
              <a:t>takes long time to build positive culture, </a:t>
            </a:r>
            <a:r>
              <a:rPr lang="en-NZ" sz="2200" smtClean="0"/>
              <a:t>and often easily </a:t>
            </a:r>
            <a:r>
              <a:rPr lang="en-NZ" sz="2200" dirty="0" smtClean="0"/>
              <a:t>undone</a:t>
            </a:r>
          </a:p>
          <a:p>
            <a:pPr lvl="1">
              <a:buFontTx/>
              <a:buChar char="-"/>
            </a:pPr>
            <a:r>
              <a:rPr lang="en-NZ" sz="2200" dirty="0" smtClean="0"/>
              <a:t>not all organisations, or their managers, are willing or able to see employees as stakeholders (investors) in the firm</a:t>
            </a:r>
          </a:p>
          <a:p>
            <a:pPr lvl="2">
              <a:buFont typeface="Wingdings" pitchFamily="2" charset="2"/>
              <a:buChar char="Ø"/>
            </a:pPr>
            <a:r>
              <a:rPr lang="en-NZ" sz="2000" dirty="0" smtClean="0"/>
              <a:t>TGNZES: A large proportion of employees are frustrated in their work and looking elsewhere</a:t>
            </a:r>
            <a:endParaRPr lang="en-NZ" sz="2000" dirty="0" smtClean="0"/>
          </a:p>
          <a:p>
            <a:r>
              <a:rPr lang="en-NZ" sz="2800" dirty="0" smtClean="0"/>
              <a:t>HR role: ‘critical’ perspective</a:t>
            </a:r>
          </a:p>
          <a:p>
            <a:pPr lvl="1">
              <a:buFontTx/>
              <a:buChar char="-"/>
            </a:pPr>
            <a:r>
              <a:rPr lang="en-NZ" sz="2200" dirty="0" smtClean="0"/>
              <a:t>serve the business but not servile</a:t>
            </a:r>
          </a:p>
          <a:p>
            <a:pPr lvl="1">
              <a:buFontTx/>
              <a:buChar char="-"/>
            </a:pPr>
            <a:r>
              <a:rPr lang="en-NZ" sz="2200" dirty="0" smtClean="0"/>
              <a:t>prioritise management recruitment, development, support</a:t>
            </a:r>
          </a:p>
          <a:p>
            <a:pPr lvl="1">
              <a:buFontTx/>
              <a:buChar char="-"/>
            </a:pPr>
            <a:r>
              <a:rPr lang="en-NZ" sz="2200" dirty="0" smtClean="0"/>
              <a:t>recognise the importance of employee voice (incl. TUs)</a:t>
            </a:r>
          </a:p>
          <a:p>
            <a:pPr lvl="1">
              <a:buFontTx/>
              <a:buChar char="-"/>
            </a:pPr>
            <a:r>
              <a:rPr lang="en-NZ" sz="2200" dirty="0" smtClean="0"/>
              <a:t>own the resilience space!</a:t>
            </a:r>
            <a:endParaRPr lang="en-N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4666</TotalTime>
  <Words>143</Words>
  <Application>Microsoft Office PowerPoint</Application>
  <PresentationFormat>Custom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Organisational resilience: Can it be learned?</vt:lpstr>
      <vt:lpstr>Slide 2</vt:lpstr>
      <vt:lpstr>Slide 3</vt:lpstr>
      <vt:lpstr>Slide 4</vt:lpstr>
      <vt:lpstr>Slide 5</vt:lpstr>
      <vt:lpstr>Slide 6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Wiltshire</dc:creator>
  <cp:lastModifiedBy>jarrowsm</cp:lastModifiedBy>
  <cp:revision>431</cp:revision>
  <dcterms:created xsi:type="dcterms:W3CDTF">2009-07-02T21:13:46Z</dcterms:created>
  <dcterms:modified xsi:type="dcterms:W3CDTF">2013-10-22T05:20:23Z</dcterms:modified>
</cp:coreProperties>
</file>