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37" autoAdjust="0"/>
    <p:restoredTop sz="94660"/>
  </p:normalViewPr>
  <p:slideViewPr>
    <p:cSldViewPr>
      <p:cViewPr>
        <p:scale>
          <a:sx n="96" d="100"/>
          <a:sy n="96" d="100"/>
        </p:scale>
        <p:origin x="246" y="-24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1646CEC-4F0D-4D68-9FC0-34DA22A61621}" type="datetimeFigureOut">
              <a:rPr lang="en-NZ" smtClean="0"/>
              <a:t>6/05/2015</a:t>
            </a:fld>
            <a:endParaRPr lang="en-NZ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NZ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4EC708C-CE98-4BCE-831E-1543411180FF}" type="slidenum">
              <a:rPr lang="en-NZ" smtClean="0"/>
              <a:t>‹#›</a:t>
            </a:fld>
            <a:endParaRPr lang="en-N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646CEC-4F0D-4D68-9FC0-34DA22A61621}" type="datetimeFigureOut">
              <a:rPr lang="en-NZ" smtClean="0"/>
              <a:t>6/05/2015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EC708C-CE98-4BCE-831E-1543411180FF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1646CEC-4F0D-4D68-9FC0-34DA22A61621}" type="datetimeFigureOut">
              <a:rPr lang="en-NZ" smtClean="0"/>
              <a:t>6/05/2015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EC708C-CE98-4BCE-831E-1543411180FF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646CEC-4F0D-4D68-9FC0-34DA22A61621}" type="datetimeFigureOut">
              <a:rPr lang="en-NZ" smtClean="0"/>
              <a:t>6/05/2015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EC708C-CE98-4BCE-831E-1543411180FF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1646CEC-4F0D-4D68-9FC0-34DA22A61621}" type="datetimeFigureOut">
              <a:rPr lang="en-NZ" smtClean="0"/>
              <a:t>6/05/2015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4EC708C-CE98-4BCE-831E-1543411180FF}" type="slidenum">
              <a:rPr lang="en-NZ" smtClean="0"/>
              <a:t>‹#›</a:t>
            </a:fld>
            <a:endParaRPr lang="en-N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646CEC-4F0D-4D68-9FC0-34DA22A61621}" type="datetimeFigureOut">
              <a:rPr lang="en-NZ" smtClean="0"/>
              <a:t>6/05/2015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EC708C-CE98-4BCE-831E-1543411180FF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646CEC-4F0D-4D68-9FC0-34DA22A61621}" type="datetimeFigureOut">
              <a:rPr lang="en-NZ" smtClean="0"/>
              <a:t>6/05/2015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EC708C-CE98-4BCE-831E-1543411180FF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646CEC-4F0D-4D68-9FC0-34DA22A61621}" type="datetimeFigureOut">
              <a:rPr lang="en-NZ" smtClean="0"/>
              <a:t>6/05/2015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EC708C-CE98-4BCE-831E-1543411180FF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1646CEC-4F0D-4D68-9FC0-34DA22A61621}" type="datetimeFigureOut">
              <a:rPr lang="en-NZ" smtClean="0"/>
              <a:t>6/05/2015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EC708C-CE98-4BCE-831E-1543411180FF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646CEC-4F0D-4D68-9FC0-34DA22A61621}" type="datetimeFigureOut">
              <a:rPr lang="en-NZ" smtClean="0"/>
              <a:t>6/05/2015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EC708C-CE98-4BCE-831E-1543411180FF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646CEC-4F0D-4D68-9FC0-34DA22A61621}" type="datetimeFigureOut">
              <a:rPr lang="en-NZ" smtClean="0"/>
              <a:t>6/05/2015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EC708C-CE98-4BCE-831E-1543411180FF}" type="slidenum">
              <a:rPr lang="en-NZ" smtClean="0"/>
              <a:t>‹#›</a:t>
            </a:fld>
            <a:endParaRPr lang="en-NZ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1646CEC-4F0D-4D68-9FC0-34DA22A61621}" type="datetimeFigureOut">
              <a:rPr lang="en-NZ" smtClean="0"/>
              <a:t>6/05/2015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NZ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4EC708C-CE98-4BCE-831E-1543411180FF}" type="slidenum">
              <a:rPr lang="en-NZ" smtClean="0"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ved=0CAcQjRw&amp;url=http://www.thewarehousegroup.co.nz/&amp;ei=r9VGVZK4OqGnmAWhx4HIBA&amp;bvm=bv.92291466,d.dGY&amp;psig=AFQjCNExCJFgFAGZ6JoviGxs28Qsohy-XQ&amp;ust=1430791980963492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nz/url?sa=i&amp;rct=j&amp;q=&amp;esrc=s&amp;frm=1&amp;source=images&amp;cd=&amp;cad=rja&amp;uact=8&amp;ved=0CAcQjRw&amp;url=http://www.thewarehousegroup.co.nz/&amp;ei=0k5HVfuUM-jHmAXfmIDwAw&amp;bvm=bv.92291466,d.dGY&amp;psig=AFQjCNFytgt76z8DRnbpesDtbV9AzfhfbA&amp;ust=1430822990643544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5816" y="188640"/>
            <a:ext cx="5832648" cy="2031504"/>
          </a:xfrm>
        </p:spPr>
        <p:txBody>
          <a:bodyPr/>
          <a:lstStyle/>
          <a:p>
            <a:r>
              <a:rPr lang="en-NZ" cap="none" baseline="30000" dirty="0" smtClean="0"/>
              <a:t/>
            </a:r>
            <a:br>
              <a:rPr lang="en-NZ" cap="none" baseline="30000" dirty="0" smtClean="0"/>
            </a:br>
            <a:r>
              <a:rPr lang="en-NZ" sz="4000" cap="none" baseline="30000" dirty="0" smtClean="0"/>
              <a:t>The Warehouse Group-MPOWER</a:t>
            </a:r>
            <a:br>
              <a:rPr lang="en-NZ" sz="4000" cap="none" baseline="30000" dirty="0" smtClean="0"/>
            </a:br>
            <a:r>
              <a:rPr lang="en-NZ" sz="3600" cap="none" dirty="0" smtClean="0"/>
              <a:t>Research Collaboration</a:t>
            </a:r>
            <a:br>
              <a:rPr lang="en-NZ" sz="3600" cap="none" dirty="0" smtClean="0"/>
            </a:br>
            <a:r>
              <a:rPr lang="en-NZ" sz="3600" cap="none" dirty="0" smtClean="0"/>
              <a:t>Launch</a:t>
            </a:r>
            <a:endParaRPr lang="en-NZ" sz="36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3888" y="4836008"/>
            <a:ext cx="5256584" cy="1689336"/>
          </a:xfrm>
        </p:spPr>
        <p:txBody>
          <a:bodyPr>
            <a:normAutofit fontScale="92500" lnSpcReduction="10000"/>
          </a:bodyPr>
          <a:lstStyle/>
          <a:p>
            <a:r>
              <a:rPr lang="en-NZ" dirty="0" smtClean="0"/>
              <a:t>5 May 2015</a:t>
            </a:r>
          </a:p>
          <a:p>
            <a:endParaRPr lang="en-NZ" dirty="0" smtClean="0"/>
          </a:p>
          <a:p>
            <a:r>
              <a:rPr lang="en-NZ" dirty="0" smtClean="0"/>
              <a:t>Sir Stephen Tindall Learning Centre</a:t>
            </a:r>
          </a:p>
          <a:p>
            <a:r>
              <a:rPr lang="en-NZ" dirty="0" smtClean="0"/>
              <a:t>The Warehouse Group head office</a:t>
            </a:r>
          </a:p>
          <a:p>
            <a:r>
              <a:rPr lang="en-NZ" dirty="0" smtClean="0"/>
              <a:t> </a:t>
            </a:r>
            <a:endParaRPr lang="en-NZ" dirty="0"/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239787">
            <a:off x="696888" y="4717327"/>
            <a:ext cx="3842147" cy="648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www.thewarehousegroup.co.nz/images/template/logo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276925">
            <a:off x="285555" y="3178162"/>
            <a:ext cx="2582466" cy="1159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-1836711" y="3068960"/>
            <a:ext cx="6120680" cy="648073"/>
          </a:xfrm>
        </p:spPr>
        <p:txBody>
          <a:bodyPr/>
          <a:lstStyle/>
          <a:p>
            <a:pPr algn="l"/>
            <a:r>
              <a:rPr lang="en-NZ" sz="3200" cap="none" dirty="0" smtClean="0">
                <a:solidFill>
                  <a:schemeClr val="tx1"/>
                </a:solidFill>
              </a:rPr>
              <a:t>Massey’s engagement with TWG</a:t>
            </a:r>
            <a:endParaRPr lang="en-NZ" sz="3200" cap="none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620688"/>
            <a:ext cx="6480720" cy="5184576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NZ" sz="3400" dirty="0" smtClean="0">
                <a:solidFill>
                  <a:schemeClr val="bg1"/>
                </a:solidFill>
              </a:rPr>
              <a:t> 	</a:t>
            </a:r>
            <a:r>
              <a:rPr lang="en-NZ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Sir Stephen Tindall Chair in Retail 	Management</a:t>
            </a:r>
          </a:p>
          <a:p>
            <a:pPr lvl="2" algn="l">
              <a:buFont typeface="Wingdings" pitchFamily="2" charset="2"/>
              <a:buChar char="Ø"/>
            </a:pPr>
            <a:r>
              <a:rPr lang="en-NZ" sz="2100" dirty="0" smtClean="0">
                <a:solidFill>
                  <a:schemeClr val="bg1"/>
                </a:solidFill>
              </a:rPr>
              <a:t> </a:t>
            </a:r>
            <a:r>
              <a:rPr lang="en-NZ" sz="1700" dirty="0" smtClean="0">
                <a:solidFill>
                  <a:schemeClr val="bg1"/>
                </a:solidFill>
              </a:rPr>
              <a:t>Assoc.-Professor Jonathan Elms</a:t>
            </a:r>
          </a:p>
          <a:p>
            <a:pPr lvl="1" algn="l">
              <a:buFont typeface="Wingdings" pitchFamily="2" charset="2"/>
              <a:buChar char="Ø"/>
            </a:pPr>
            <a:endParaRPr lang="en-NZ" sz="2400" dirty="0" smtClean="0">
              <a:solidFill>
                <a:schemeClr val="bg1"/>
              </a:solidFill>
            </a:endParaRPr>
          </a:p>
          <a:p>
            <a:pPr lvl="1" algn="l">
              <a:buFont typeface="Wingdings" pitchFamily="2" charset="2"/>
              <a:buChar char="Ø"/>
            </a:pPr>
            <a:endParaRPr lang="en-NZ" sz="2400" dirty="0" smtClean="0">
              <a:solidFill>
                <a:schemeClr val="bg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NZ" sz="3400" dirty="0" smtClean="0">
                <a:solidFill>
                  <a:schemeClr val="bg1"/>
                </a:solidFill>
              </a:rPr>
              <a:t> 	</a:t>
            </a:r>
            <a:r>
              <a:rPr lang="en-NZ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Massey’s Bachelor of Retail and 	Business Management</a:t>
            </a:r>
          </a:p>
          <a:p>
            <a:pPr algn="l"/>
            <a:endParaRPr lang="en-NZ" sz="21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l"/>
            <a:endParaRPr lang="en-NZ" sz="21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NZ" sz="3400" dirty="0">
                <a:solidFill>
                  <a:schemeClr val="bg1"/>
                </a:solidFill>
              </a:rPr>
              <a:t> </a:t>
            </a:r>
            <a:r>
              <a:rPr lang="en-NZ" sz="3400" dirty="0" smtClean="0">
                <a:solidFill>
                  <a:schemeClr val="bg1"/>
                </a:solidFill>
              </a:rPr>
              <a:t>	</a:t>
            </a:r>
            <a:r>
              <a:rPr lang="en-NZ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TWG-MPOWER research collaboration 	partnership</a:t>
            </a:r>
          </a:p>
          <a:p>
            <a:pPr marL="1371600" lvl="2" indent="-457200" algn="l">
              <a:buFont typeface="Wingdings" panose="05000000000000000000" pitchFamily="2" charset="2"/>
              <a:buChar char="Ø"/>
            </a:pPr>
            <a:r>
              <a:rPr lang="en-NZ" sz="1700" dirty="0" smtClean="0">
                <a:solidFill>
                  <a:schemeClr val="bg1"/>
                </a:solidFill>
              </a:rPr>
              <a:t>Professors Jane Parker and Jim Arrowsmith</a:t>
            </a:r>
          </a:p>
          <a:p>
            <a:pPr marL="1371600" lvl="2" indent="-457200" algn="l">
              <a:buFont typeface="Wingdings" panose="05000000000000000000" pitchFamily="2" charset="2"/>
              <a:buChar char="Ø"/>
            </a:pPr>
            <a:r>
              <a:rPr lang="en-NZ" sz="1700" dirty="0" smtClean="0">
                <a:solidFill>
                  <a:schemeClr val="bg1"/>
                </a:solidFill>
              </a:rPr>
              <a:t>Andrew Bhimy, Anna Campbell and Mark Powell</a:t>
            </a:r>
            <a:endParaRPr lang="en-NZ" sz="1700" dirty="0">
              <a:solidFill>
                <a:schemeClr val="bg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en-NZ" sz="2100" dirty="0" smtClean="0">
              <a:solidFill>
                <a:schemeClr val="bg1"/>
              </a:solidFill>
            </a:endParaRPr>
          </a:p>
          <a:p>
            <a:pPr lvl="1" algn="l">
              <a:buFont typeface="Wingdings" pitchFamily="2" charset="2"/>
              <a:buChar char="Ø"/>
            </a:pPr>
            <a:endParaRPr lang="en-NZ" sz="2400" dirty="0">
              <a:solidFill>
                <a:schemeClr val="bg1"/>
              </a:solidFill>
            </a:endParaRPr>
          </a:p>
          <a:p>
            <a:pPr lvl="1" algn="l">
              <a:buFont typeface="Wingdings" pitchFamily="2" charset="2"/>
              <a:buChar char="Ø"/>
            </a:pPr>
            <a:endParaRPr lang="en-NZ" sz="2400" dirty="0" smtClean="0">
              <a:solidFill>
                <a:schemeClr val="bg1"/>
              </a:solidFill>
            </a:endParaRPr>
          </a:p>
          <a:p>
            <a:pPr lvl="1" algn="l"/>
            <a:endParaRPr lang="en-NZ" sz="2100" dirty="0" smtClean="0"/>
          </a:p>
          <a:p>
            <a:pPr algn="l">
              <a:buFont typeface="Arial" pitchFamily="34" charset="0"/>
              <a:buChar char="•"/>
            </a:pPr>
            <a:endParaRPr lang="en-NZ" sz="2000" dirty="0" smtClean="0"/>
          </a:p>
          <a:p>
            <a:pPr algn="l">
              <a:buFont typeface="Arial" pitchFamily="34" charset="0"/>
              <a:buChar char="•"/>
            </a:pPr>
            <a:endParaRPr lang="en-NZ" sz="2000" dirty="0" smtClean="0"/>
          </a:p>
          <a:p>
            <a:pPr>
              <a:buFont typeface="Arial" pitchFamily="34" charset="0"/>
              <a:buChar char="•"/>
            </a:pPr>
            <a:endParaRPr lang="en-NZ" sz="2000" dirty="0" smtClean="0"/>
          </a:p>
          <a:p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231007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NZ" b="1" dirty="0"/>
          </a:p>
          <a:p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83768" y="620688"/>
            <a:ext cx="6336704" cy="612068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NZ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rebuchet MS" pitchFamily="34" charset="0"/>
              </a:rPr>
              <a:t> 	</a:t>
            </a:r>
            <a:r>
              <a:rPr lang="en-NZ" sz="21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rebuchet MS" pitchFamily="34" charset="0"/>
              </a:rPr>
              <a:t>established in May 2013</a:t>
            </a:r>
          </a:p>
          <a:p>
            <a:pPr algn="l">
              <a:buFont typeface="Arial" pitchFamily="34" charset="0"/>
              <a:buChar char="•"/>
            </a:pPr>
            <a:endParaRPr lang="en-NZ" sz="2100" dirty="0" smtClean="0">
              <a:solidFill>
                <a:schemeClr val="accent4">
                  <a:lumMod val="60000"/>
                  <a:lumOff val="40000"/>
                </a:schemeClr>
              </a:solidFill>
              <a:latin typeface="Trebuchet MS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NZ" sz="2100" dirty="0">
                <a:solidFill>
                  <a:schemeClr val="accent4">
                    <a:lumMod val="60000"/>
                    <a:lumOff val="40000"/>
                  </a:schemeClr>
                </a:solidFill>
                <a:latin typeface="Trebuchet MS" pitchFamily="34" charset="0"/>
              </a:rPr>
              <a:t> </a:t>
            </a:r>
            <a:r>
              <a:rPr lang="en-NZ" sz="21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rebuchet MS" pitchFamily="34" charset="0"/>
              </a:rPr>
              <a:t>	designed to progress and apply research-	informed practice in the broad area of 	‘people and work’</a:t>
            </a:r>
          </a:p>
          <a:p>
            <a:pPr algn="l"/>
            <a:r>
              <a:rPr lang="en-NZ" sz="21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rebuchet MS" pitchFamily="34" charset="0"/>
              </a:rPr>
              <a:t> 	</a:t>
            </a:r>
          </a:p>
          <a:p>
            <a:pPr algn="l">
              <a:buFont typeface="Arial" pitchFamily="34" charset="0"/>
              <a:buChar char="•"/>
            </a:pPr>
            <a:r>
              <a:rPr lang="en-NZ" sz="21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rebuchet MS" pitchFamily="34" charset="0"/>
              </a:rPr>
              <a:t> 	</a:t>
            </a:r>
            <a:r>
              <a:rPr lang="en-NZ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rebuchet MS" pitchFamily="34" charset="0"/>
              </a:rPr>
              <a:t>500+ listed members</a:t>
            </a:r>
          </a:p>
          <a:p>
            <a:pPr algn="l">
              <a:buFont typeface="Arial" pitchFamily="34" charset="0"/>
              <a:buChar char="•"/>
            </a:pPr>
            <a:endParaRPr lang="en-NZ" sz="1400" dirty="0" smtClean="0">
              <a:solidFill>
                <a:schemeClr val="accent4">
                  <a:lumMod val="60000"/>
                  <a:lumOff val="40000"/>
                </a:schemeClr>
              </a:solidFill>
              <a:latin typeface="Trebuchet MS" pitchFamily="34" charset="0"/>
            </a:endParaRP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r>
              <a:rPr lang="en-NZ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rebuchet MS" pitchFamily="34" charset="0"/>
              </a:rPr>
              <a:t>150 have joined MPOWER’s </a:t>
            </a:r>
            <a:r>
              <a:rPr lang="en-NZ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rebuchet MS" pitchFamily="34" charset="0"/>
              </a:rPr>
              <a:t>Linkedin</a:t>
            </a:r>
            <a:r>
              <a:rPr lang="en-NZ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rebuchet MS" pitchFamily="34" charset="0"/>
              </a:rPr>
              <a:t> Group</a:t>
            </a: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endParaRPr lang="en-NZ" sz="1000" dirty="0" smtClean="0">
              <a:solidFill>
                <a:schemeClr val="accent4">
                  <a:lumMod val="60000"/>
                  <a:lumOff val="40000"/>
                </a:schemeClr>
              </a:solidFill>
              <a:latin typeface="Trebuchet MS" pitchFamily="34" charset="0"/>
            </a:endParaRP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r>
              <a:rPr lang="en-NZ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rebuchet MS" pitchFamily="34" charset="0"/>
              </a:rPr>
              <a:t>29 associates</a:t>
            </a: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endParaRPr lang="en-NZ" sz="1000" dirty="0" smtClean="0">
              <a:solidFill>
                <a:schemeClr val="accent4">
                  <a:lumMod val="60000"/>
                  <a:lumOff val="40000"/>
                </a:schemeClr>
              </a:solidFill>
              <a:latin typeface="Trebuchet MS" pitchFamily="34" charset="0"/>
            </a:endParaRP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r>
              <a:rPr lang="en-NZ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rebuchet MS" pitchFamily="34" charset="0"/>
              </a:rPr>
              <a:t>22 members govern MPOWER</a:t>
            </a: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endParaRPr lang="en-NZ" sz="400" dirty="0">
              <a:solidFill>
                <a:schemeClr val="accent4">
                  <a:lumMod val="60000"/>
                  <a:lumOff val="40000"/>
                </a:schemeClr>
              </a:solidFill>
              <a:latin typeface="Trebuchet MS" pitchFamily="34" charset="0"/>
            </a:endParaRPr>
          </a:p>
          <a:p>
            <a:pPr marL="1714500" lvl="3" indent="-342900" algn="l">
              <a:buFont typeface="Wingdings" panose="05000000000000000000" pitchFamily="2" charset="2"/>
              <a:buChar char="Ø"/>
            </a:pPr>
            <a:r>
              <a:rPr lang="en-NZ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rebuchet MS" pitchFamily="34" charset="0"/>
              </a:rPr>
              <a:t>executive board</a:t>
            </a:r>
          </a:p>
          <a:p>
            <a:pPr marL="1714500" lvl="3" indent="-342900" algn="l">
              <a:buFont typeface="Wingdings" panose="05000000000000000000" pitchFamily="2" charset="2"/>
              <a:buChar char="Ø"/>
            </a:pPr>
            <a:r>
              <a:rPr lang="en-NZ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rebuchet MS" pitchFamily="34" charset="0"/>
              </a:rPr>
              <a:t>advisory group</a:t>
            </a:r>
            <a:endParaRPr lang="en-NZ" dirty="0">
              <a:solidFill>
                <a:schemeClr val="accent4">
                  <a:lumMod val="60000"/>
                  <a:lumOff val="4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231007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NZ" b="1" dirty="0"/>
          </a:p>
          <a:p>
            <a:endParaRPr lang="en-NZ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 rot="16200000">
            <a:off x="-1836711" y="3068960"/>
            <a:ext cx="6120680" cy="648073"/>
          </a:xfrm>
        </p:spPr>
        <p:txBody>
          <a:bodyPr/>
          <a:lstStyle/>
          <a:p>
            <a:pPr algn="l"/>
            <a:r>
              <a:rPr lang="en-NZ" sz="3200" cap="none" dirty="0" smtClean="0">
                <a:solidFill>
                  <a:schemeClr val="tx1"/>
                </a:solidFill>
              </a:rPr>
              <a:t>About MPOWER</a:t>
            </a:r>
            <a:endParaRPr lang="en-NZ" sz="3200" cap="none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548680"/>
            <a:ext cx="6408712" cy="612068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NZ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rebuchet MS" pitchFamily="34" charset="0"/>
              </a:rPr>
              <a:t> 	</a:t>
            </a:r>
            <a:r>
              <a:rPr lang="en-NZ" sz="21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rebuchet MS" pitchFamily="34" charset="0"/>
              </a:rPr>
              <a:t>collaborative research projects</a:t>
            </a:r>
          </a:p>
          <a:p>
            <a:pPr algn="l">
              <a:buFont typeface="Arial" pitchFamily="34" charset="0"/>
              <a:buChar char="•"/>
            </a:pPr>
            <a:endParaRPr lang="en-NZ" sz="600" dirty="0">
              <a:solidFill>
                <a:schemeClr val="accent4">
                  <a:lumMod val="60000"/>
                  <a:lumOff val="40000"/>
                </a:schemeClr>
              </a:solidFill>
              <a:latin typeface="Trebuchet MS" pitchFamily="34" charset="0"/>
            </a:endParaRP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r>
              <a:rPr lang="en-NZ" dirty="0" smtClean="0">
                <a:solidFill>
                  <a:schemeClr val="bg1"/>
                </a:solidFill>
                <a:latin typeface="Trebuchet MS" pitchFamily="34" charset="0"/>
              </a:rPr>
              <a:t>Clarian HR manager and employee survey</a:t>
            </a: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endParaRPr lang="en-NZ" sz="40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r>
              <a:rPr lang="en-NZ" dirty="0" smtClean="0">
                <a:solidFill>
                  <a:schemeClr val="bg1"/>
                </a:solidFill>
                <a:latin typeface="Trebuchet MS" pitchFamily="34" charset="0"/>
              </a:rPr>
              <a:t>employment regulation development across the Pacific</a:t>
            </a: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endParaRPr lang="en-NZ" sz="400" dirty="0">
              <a:solidFill>
                <a:schemeClr val="bg1"/>
              </a:solidFill>
              <a:latin typeface="Trebuchet MS" pitchFamily="34" charset="0"/>
            </a:endParaRP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r>
              <a:rPr lang="en-NZ" dirty="0" smtClean="0">
                <a:solidFill>
                  <a:schemeClr val="bg1"/>
                </a:solidFill>
                <a:latin typeface="Trebuchet MS" pitchFamily="34" charset="0"/>
              </a:rPr>
              <a:t>HR in the veterinary sector research</a:t>
            </a: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endParaRPr lang="en-NZ" sz="40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r>
              <a:rPr lang="en-NZ" dirty="0" smtClean="0">
                <a:solidFill>
                  <a:schemeClr val="bg1"/>
                </a:solidFill>
                <a:latin typeface="Trebuchet MS" pitchFamily="34" charset="0"/>
              </a:rPr>
              <a:t>employee engagement study with NZ Post</a:t>
            </a: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endParaRPr lang="en-NZ" sz="400" dirty="0" smtClean="0">
              <a:solidFill>
                <a:schemeClr val="accent4">
                  <a:lumMod val="60000"/>
                  <a:lumOff val="40000"/>
                </a:schemeClr>
              </a:solidFill>
              <a:latin typeface="Trebuchet MS" pitchFamily="34" charset="0"/>
            </a:endParaRP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endParaRPr lang="en-NZ" dirty="0" smtClean="0">
              <a:solidFill>
                <a:schemeClr val="accent4">
                  <a:lumMod val="60000"/>
                  <a:lumOff val="40000"/>
                </a:schemeClr>
              </a:solidFill>
              <a:latin typeface="Trebuchet MS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NZ" sz="21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rebuchet MS" pitchFamily="34" charset="0"/>
              </a:rPr>
              <a:t> 	bringing research to bear on practice</a:t>
            </a:r>
            <a:endParaRPr lang="en-NZ" sz="2100" dirty="0">
              <a:solidFill>
                <a:schemeClr val="accent4">
                  <a:lumMod val="60000"/>
                  <a:lumOff val="40000"/>
                </a:schemeClr>
              </a:solidFill>
              <a:latin typeface="Trebuchet MS" pitchFamily="34" charset="0"/>
            </a:endParaRPr>
          </a:p>
          <a:p>
            <a:pPr algn="l">
              <a:buFont typeface="Arial" pitchFamily="34" charset="0"/>
              <a:buChar char="•"/>
            </a:pPr>
            <a:endParaRPr lang="en-NZ" sz="600" dirty="0">
              <a:solidFill>
                <a:schemeClr val="accent4">
                  <a:lumMod val="60000"/>
                  <a:lumOff val="40000"/>
                </a:schemeClr>
              </a:solidFill>
              <a:latin typeface="Trebuchet MS" pitchFamily="34" charset="0"/>
            </a:endParaRP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r>
              <a:rPr lang="en-NZ" dirty="0" smtClean="0">
                <a:solidFill>
                  <a:schemeClr val="bg1"/>
                </a:solidFill>
                <a:latin typeface="Trebuchet MS" pitchFamily="34" charset="0"/>
              </a:rPr>
              <a:t>MPOWER–</a:t>
            </a:r>
            <a:r>
              <a:rPr lang="en-NZ" dirty="0" err="1" smtClean="0">
                <a:solidFill>
                  <a:schemeClr val="bg1"/>
                </a:solidFill>
                <a:latin typeface="Trebuchet MS" pitchFamily="34" charset="0"/>
              </a:rPr>
              <a:t>Agri</a:t>
            </a:r>
            <a:r>
              <a:rPr lang="en-NZ" dirty="0" smtClean="0">
                <a:solidFill>
                  <a:schemeClr val="bg1"/>
                </a:solidFill>
                <a:latin typeface="Trebuchet MS" pitchFamily="34" charset="0"/>
              </a:rPr>
              <a:t> One farm people management training course</a:t>
            </a: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endParaRPr lang="en-NZ" sz="40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r>
              <a:rPr lang="en-NZ" dirty="0" smtClean="0">
                <a:solidFill>
                  <a:schemeClr val="bg1"/>
                </a:solidFill>
                <a:latin typeface="Trebuchet MS" pitchFamily="34" charset="0"/>
              </a:rPr>
              <a:t>MPOWER-HRINZ organisational resilience symposium</a:t>
            </a: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endParaRPr lang="en-NZ" sz="400" dirty="0">
              <a:solidFill>
                <a:schemeClr val="bg1"/>
              </a:solidFill>
              <a:latin typeface="Trebuchet MS" pitchFamily="34" charset="0"/>
            </a:endParaRP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r>
              <a:rPr lang="en-NZ" dirty="0" smtClean="0">
                <a:solidFill>
                  <a:schemeClr val="bg1"/>
                </a:solidFill>
                <a:latin typeface="Trebuchet MS" pitchFamily="34" charset="0"/>
              </a:rPr>
              <a:t>MPOWER-</a:t>
            </a:r>
            <a:r>
              <a:rPr lang="en-NZ" dirty="0" err="1" smtClean="0">
                <a:solidFill>
                  <a:schemeClr val="bg1"/>
                </a:solidFill>
                <a:latin typeface="Trebuchet MS" pitchFamily="34" charset="0"/>
              </a:rPr>
              <a:t>Kalibre</a:t>
            </a:r>
            <a:r>
              <a:rPr lang="en-NZ" dirty="0" smtClean="0">
                <a:solidFill>
                  <a:schemeClr val="bg1"/>
                </a:solidFill>
                <a:latin typeface="Trebuchet MS" pitchFamily="34" charset="0"/>
              </a:rPr>
              <a:t> lean management conference – 2 September</a:t>
            </a: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endParaRPr lang="en-NZ" sz="400" dirty="0">
              <a:solidFill>
                <a:schemeClr val="accent4">
                  <a:lumMod val="60000"/>
                  <a:lumOff val="40000"/>
                </a:schemeClr>
              </a:solidFill>
              <a:latin typeface="Trebuchet MS" pitchFamily="34" charset="0"/>
            </a:endParaRP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endParaRPr lang="en-NZ" dirty="0" smtClean="0">
              <a:solidFill>
                <a:schemeClr val="accent4">
                  <a:lumMod val="60000"/>
                  <a:lumOff val="4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 rot="16200000">
            <a:off x="-1620687" y="3068960"/>
            <a:ext cx="6120680" cy="648073"/>
          </a:xfrm>
        </p:spPr>
        <p:txBody>
          <a:bodyPr/>
          <a:lstStyle/>
          <a:p>
            <a:pPr algn="l"/>
            <a:r>
              <a:rPr lang="en-NZ" sz="3200" cap="none" dirty="0" smtClean="0">
                <a:solidFill>
                  <a:schemeClr val="tx1"/>
                </a:solidFill>
              </a:rPr>
              <a:t>Examples of what MPOWER does</a:t>
            </a:r>
            <a:endParaRPr lang="en-NZ" sz="3200" cap="none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260648"/>
            <a:ext cx="6408712" cy="6408712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NZ" sz="23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rebuchet MS" pitchFamily="34" charset="0"/>
              </a:rPr>
              <a:t> 	our members include</a:t>
            </a:r>
          </a:p>
          <a:p>
            <a:pPr lvl="2" algn="l">
              <a:buFont typeface="Wingdings" pitchFamily="2" charset="2"/>
              <a:buChar char="Ø"/>
            </a:pPr>
            <a:endParaRPr lang="en-NZ" sz="400" dirty="0" smtClean="0">
              <a:solidFill>
                <a:schemeClr val="bg1"/>
              </a:solidFill>
            </a:endParaRPr>
          </a:p>
          <a:p>
            <a:pPr lvl="2" algn="l">
              <a:buFont typeface="Wingdings" pitchFamily="2" charset="2"/>
              <a:buChar char="Ø"/>
            </a:pPr>
            <a:r>
              <a:rPr lang="en-NZ" sz="2100" dirty="0" smtClean="0">
                <a:solidFill>
                  <a:schemeClr val="bg1"/>
                </a:solidFill>
              </a:rPr>
              <a:t> </a:t>
            </a:r>
            <a:r>
              <a:rPr lang="en-NZ" sz="1700" dirty="0" smtClean="0">
                <a:solidFill>
                  <a:schemeClr val="bg1"/>
                </a:solidFill>
              </a:rPr>
              <a:t>academics</a:t>
            </a:r>
          </a:p>
          <a:p>
            <a:pPr lvl="2" algn="l">
              <a:buFont typeface="Wingdings" pitchFamily="2" charset="2"/>
              <a:buChar char="Ø"/>
            </a:pPr>
            <a:r>
              <a:rPr lang="en-NZ" sz="1700" dirty="0" smtClean="0">
                <a:solidFill>
                  <a:schemeClr val="bg1"/>
                </a:solidFill>
              </a:rPr>
              <a:t> HR professionals</a:t>
            </a:r>
          </a:p>
          <a:p>
            <a:pPr lvl="2" algn="l">
              <a:buFont typeface="Wingdings" pitchFamily="2" charset="2"/>
              <a:buChar char="Ø"/>
            </a:pPr>
            <a:r>
              <a:rPr lang="en-NZ" sz="1700" dirty="0" smtClean="0">
                <a:solidFill>
                  <a:schemeClr val="bg1"/>
                </a:solidFill>
              </a:rPr>
              <a:t> industry experts</a:t>
            </a:r>
          </a:p>
          <a:p>
            <a:pPr lvl="2" algn="l">
              <a:buFont typeface="Wingdings" pitchFamily="2" charset="2"/>
              <a:buChar char="Ø"/>
            </a:pPr>
            <a:r>
              <a:rPr lang="en-NZ" sz="1700" dirty="0">
                <a:solidFill>
                  <a:schemeClr val="bg1"/>
                </a:solidFill>
              </a:rPr>
              <a:t> </a:t>
            </a:r>
            <a:r>
              <a:rPr lang="en-NZ" sz="1700" dirty="0" smtClean="0">
                <a:solidFill>
                  <a:schemeClr val="bg1"/>
                </a:solidFill>
              </a:rPr>
              <a:t>employer and trade union group advocates</a:t>
            </a:r>
          </a:p>
          <a:p>
            <a:pPr lvl="2" algn="l">
              <a:buFont typeface="Wingdings" pitchFamily="2" charset="2"/>
              <a:buChar char="Ø"/>
            </a:pPr>
            <a:r>
              <a:rPr lang="en-NZ" sz="1700" dirty="0">
                <a:solidFill>
                  <a:schemeClr val="bg1"/>
                </a:solidFill>
              </a:rPr>
              <a:t> </a:t>
            </a:r>
            <a:r>
              <a:rPr lang="en-NZ" sz="1700" dirty="0" smtClean="0">
                <a:solidFill>
                  <a:schemeClr val="bg1"/>
                </a:solidFill>
              </a:rPr>
              <a:t>Ministry representatives</a:t>
            </a:r>
          </a:p>
          <a:p>
            <a:pPr lvl="2" algn="l">
              <a:buFont typeface="Wingdings" pitchFamily="2" charset="2"/>
              <a:buChar char="Ø"/>
            </a:pPr>
            <a:r>
              <a:rPr lang="en-NZ" sz="1700" dirty="0">
                <a:solidFill>
                  <a:schemeClr val="bg1"/>
                </a:solidFill>
              </a:rPr>
              <a:t> </a:t>
            </a:r>
            <a:r>
              <a:rPr lang="en-NZ" sz="1700" dirty="0" smtClean="0">
                <a:solidFill>
                  <a:schemeClr val="bg1"/>
                </a:solidFill>
              </a:rPr>
              <a:t>community group members</a:t>
            </a:r>
          </a:p>
          <a:p>
            <a:pPr lvl="2" algn="l">
              <a:buFont typeface="Wingdings" pitchFamily="2" charset="2"/>
              <a:buChar char="Ø"/>
            </a:pPr>
            <a:r>
              <a:rPr lang="en-NZ" sz="1700" dirty="0">
                <a:solidFill>
                  <a:schemeClr val="bg1"/>
                </a:solidFill>
              </a:rPr>
              <a:t> </a:t>
            </a:r>
            <a:r>
              <a:rPr lang="en-NZ" sz="1700" dirty="0" smtClean="0">
                <a:solidFill>
                  <a:schemeClr val="bg1"/>
                </a:solidFill>
              </a:rPr>
              <a:t>consultants</a:t>
            </a:r>
          </a:p>
          <a:p>
            <a:pPr lvl="1" algn="l"/>
            <a:endParaRPr lang="en-NZ" sz="1400" dirty="0" smtClean="0"/>
          </a:p>
          <a:p>
            <a:pPr algn="l">
              <a:buFont typeface="Arial" pitchFamily="34" charset="0"/>
              <a:buChar char="•"/>
            </a:pPr>
            <a:r>
              <a:rPr lang="en-NZ" sz="23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rebuchet MS" pitchFamily="34" charset="0"/>
              </a:rPr>
              <a:t> 	this allows us to pull together </a:t>
            </a:r>
          </a:p>
          <a:p>
            <a:pPr algn="l">
              <a:buFont typeface="Arial" pitchFamily="34" charset="0"/>
              <a:buChar char="•"/>
            </a:pPr>
            <a:endParaRPr lang="en-NZ" sz="400" dirty="0" smtClean="0">
              <a:solidFill>
                <a:schemeClr val="bg1"/>
              </a:solidFill>
            </a:endParaRPr>
          </a:p>
          <a:p>
            <a:pPr lvl="2" algn="l">
              <a:buFont typeface="Wingdings" pitchFamily="2" charset="2"/>
              <a:buChar char="Ø"/>
            </a:pPr>
            <a:r>
              <a:rPr lang="en-NZ" sz="1700" dirty="0" smtClean="0">
                <a:solidFill>
                  <a:schemeClr val="bg1"/>
                </a:solidFill>
              </a:rPr>
              <a:t> rich, multi-talented research teams</a:t>
            </a:r>
          </a:p>
          <a:p>
            <a:pPr lvl="2" algn="l">
              <a:buFont typeface="Wingdings" pitchFamily="2" charset="2"/>
              <a:buChar char="Ø"/>
            </a:pPr>
            <a:r>
              <a:rPr lang="en-NZ" sz="1700" dirty="0" smtClean="0">
                <a:solidFill>
                  <a:schemeClr val="bg1"/>
                </a:solidFill>
              </a:rPr>
              <a:t> with aptitude for grounded, industry-relevant </a:t>
            </a:r>
          </a:p>
          <a:p>
            <a:pPr lvl="2" algn="l"/>
            <a:r>
              <a:rPr lang="en-NZ" sz="1700" dirty="0">
                <a:solidFill>
                  <a:schemeClr val="bg1"/>
                </a:solidFill>
              </a:rPr>
              <a:t> </a:t>
            </a:r>
            <a:r>
              <a:rPr lang="en-NZ" sz="1700" dirty="0" smtClean="0">
                <a:solidFill>
                  <a:schemeClr val="bg1"/>
                </a:solidFill>
              </a:rPr>
              <a:t>  research</a:t>
            </a:r>
          </a:p>
          <a:p>
            <a:pPr lvl="2" algn="l"/>
            <a:r>
              <a:rPr lang="en-NZ" sz="1700" dirty="0">
                <a:solidFill>
                  <a:schemeClr val="bg1"/>
                </a:solidFill>
              </a:rPr>
              <a:t> </a:t>
            </a:r>
            <a:endParaRPr lang="en-NZ" sz="1700" dirty="0" smtClean="0">
              <a:solidFill>
                <a:schemeClr val="bg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NZ" sz="2300" dirty="0">
                <a:solidFill>
                  <a:schemeClr val="accent4">
                    <a:lumMod val="60000"/>
                    <a:lumOff val="40000"/>
                  </a:schemeClr>
                </a:solidFill>
                <a:latin typeface="Trebuchet MS" pitchFamily="34" charset="0"/>
              </a:rPr>
              <a:t> 	</a:t>
            </a:r>
            <a:r>
              <a:rPr lang="en-NZ" sz="21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rebuchet MS" pitchFamily="34" charset="0"/>
              </a:rPr>
              <a:t>recently awarded a Massey Business School </a:t>
            </a:r>
          </a:p>
          <a:p>
            <a:pPr algn="l"/>
            <a:r>
              <a:rPr lang="en-NZ" sz="2100" dirty="0">
                <a:solidFill>
                  <a:schemeClr val="accent4">
                    <a:lumMod val="60000"/>
                    <a:lumOff val="40000"/>
                  </a:schemeClr>
                </a:solidFill>
                <a:latin typeface="Trebuchet MS" pitchFamily="34" charset="0"/>
              </a:rPr>
              <a:t>	</a:t>
            </a:r>
            <a:r>
              <a:rPr lang="en-NZ" sz="21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rebuchet MS" pitchFamily="34" charset="0"/>
              </a:rPr>
              <a:t>‘Excellence in Enterprise’ Award</a:t>
            </a:r>
            <a:endParaRPr lang="en-NZ" sz="2100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 rot="16200000">
            <a:off x="-1620687" y="3068960"/>
            <a:ext cx="6120680" cy="648073"/>
          </a:xfrm>
        </p:spPr>
        <p:txBody>
          <a:bodyPr/>
          <a:lstStyle/>
          <a:p>
            <a:pPr algn="l"/>
            <a:r>
              <a:rPr lang="en-NZ" sz="3200" cap="none" dirty="0" smtClean="0">
                <a:solidFill>
                  <a:schemeClr val="tx1"/>
                </a:solidFill>
              </a:rPr>
              <a:t>How do we do it?</a:t>
            </a:r>
            <a:endParaRPr lang="en-NZ" sz="3200" cap="none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260648"/>
            <a:ext cx="6408712" cy="6408712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NZ" sz="23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rebuchet MS" pitchFamily="34" charset="0"/>
              </a:rPr>
              <a:t> 	Professor Jarrod Haar</a:t>
            </a:r>
          </a:p>
          <a:p>
            <a:pPr lvl="2" algn="l">
              <a:buFont typeface="Wingdings" pitchFamily="2" charset="2"/>
              <a:buChar char="Ø"/>
            </a:pPr>
            <a:endParaRPr lang="en-NZ" sz="400" dirty="0" smtClean="0">
              <a:solidFill>
                <a:schemeClr val="bg1"/>
              </a:solidFill>
            </a:endParaRPr>
          </a:p>
          <a:p>
            <a:pPr lvl="2" algn="l">
              <a:buFont typeface="Wingdings" pitchFamily="2" charset="2"/>
              <a:buChar char="Ø"/>
            </a:pPr>
            <a:r>
              <a:rPr lang="en-NZ" sz="2100" dirty="0" smtClean="0">
                <a:solidFill>
                  <a:schemeClr val="bg1"/>
                </a:solidFill>
              </a:rPr>
              <a:t> </a:t>
            </a:r>
            <a:r>
              <a:rPr lang="en-NZ" sz="1700" dirty="0" smtClean="0">
                <a:solidFill>
                  <a:schemeClr val="bg1"/>
                </a:solidFill>
              </a:rPr>
              <a:t>leadership in business and modern practice</a:t>
            </a:r>
          </a:p>
          <a:p>
            <a:pPr lvl="1" algn="l"/>
            <a:endParaRPr lang="en-NZ" sz="1400" dirty="0" smtClean="0"/>
          </a:p>
          <a:p>
            <a:pPr lvl="1" algn="l"/>
            <a:endParaRPr lang="en-NZ" sz="1400" dirty="0"/>
          </a:p>
          <a:p>
            <a:pPr lvl="1" algn="l"/>
            <a:endParaRPr lang="en-NZ" sz="1400" dirty="0" smtClean="0"/>
          </a:p>
          <a:p>
            <a:pPr algn="l">
              <a:buFont typeface="Arial" pitchFamily="34" charset="0"/>
              <a:buChar char="•"/>
            </a:pPr>
            <a:r>
              <a:rPr lang="en-NZ" sz="23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rebuchet MS" pitchFamily="34" charset="0"/>
              </a:rPr>
              <a:t> 	Professor Stuart Carr</a:t>
            </a:r>
          </a:p>
          <a:p>
            <a:pPr algn="l">
              <a:buFont typeface="Arial" pitchFamily="34" charset="0"/>
              <a:buChar char="•"/>
            </a:pPr>
            <a:endParaRPr lang="en-NZ" sz="400" dirty="0" smtClean="0">
              <a:solidFill>
                <a:schemeClr val="bg1"/>
              </a:solidFill>
            </a:endParaRPr>
          </a:p>
          <a:p>
            <a:pPr lvl="2" algn="l">
              <a:buFont typeface="Wingdings" pitchFamily="2" charset="2"/>
              <a:buChar char="Ø"/>
            </a:pPr>
            <a:r>
              <a:rPr lang="en-NZ" sz="1700" dirty="0" smtClean="0">
                <a:solidFill>
                  <a:schemeClr val="bg1"/>
                </a:solidFill>
              </a:rPr>
              <a:t> the business of inclusion: the Living Wage</a:t>
            </a:r>
          </a:p>
          <a:p>
            <a:pPr lvl="2" algn="l"/>
            <a:r>
              <a:rPr lang="en-NZ" sz="1700" dirty="0">
                <a:solidFill>
                  <a:schemeClr val="bg1"/>
                </a:solidFill>
              </a:rPr>
              <a:t> </a:t>
            </a:r>
            <a:endParaRPr lang="en-NZ" sz="1700" dirty="0" smtClean="0">
              <a:solidFill>
                <a:schemeClr val="bg1"/>
              </a:solidFill>
            </a:endParaRPr>
          </a:p>
          <a:p>
            <a:pPr lvl="2" algn="l"/>
            <a:endParaRPr lang="en-NZ" sz="1700" dirty="0">
              <a:solidFill>
                <a:schemeClr val="bg1"/>
              </a:solidFill>
            </a:endParaRPr>
          </a:p>
          <a:p>
            <a:pPr lvl="2" algn="l"/>
            <a:endParaRPr lang="en-NZ" sz="1700" dirty="0" smtClean="0">
              <a:solidFill>
                <a:schemeClr val="bg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NZ" sz="2300" dirty="0">
                <a:solidFill>
                  <a:schemeClr val="accent4">
                    <a:lumMod val="60000"/>
                    <a:lumOff val="40000"/>
                  </a:schemeClr>
                </a:solidFill>
                <a:latin typeface="Trebuchet MS" pitchFamily="34" charset="0"/>
              </a:rPr>
              <a:t> 	</a:t>
            </a:r>
            <a:r>
              <a:rPr lang="en-NZ" sz="23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rebuchet MS" pitchFamily="34" charset="0"/>
              </a:rPr>
              <a:t>Professor Jim Arrowsmith</a:t>
            </a:r>
          </a:p>
          <a:p>
            <a:pPr lvl="2" algn="l">
              <a:buFont typeface="Wingdings" pitchFamily="2" charset="2"/>
              <a:buChar char="Ø"/>
            </a:pPr>
            <a:endParaRPr lang="en-NZ" sz="400" dirty="0" smtClean="0">
              <a:solidFill>
                <a:schemeClr val="bg1"/>
              </a:solidFill>
            </a:endParaRPr>
          </a:p>
          <a:p>
            <a:pPr lvl="2" algn="l">
              <a:buFont typeface="Wingdings" pitchFamily="2" charset="2"/>
              <a:buChar char="Ø"/>
            </a:pPr>
            <a:r>
              <a:rPr lang="en-NZ" sz="1700" dirty="0" smtClean="0">
                <a:solidFill>
                  <a:schemeClr val="bg1"/>
                </a:solidFill>
              </a:rPr>
              <a:t> employee engagement in tough times</a:t>
            </a:r>
            <a:endParaRPr lang="en-NZ" sz="1700" dirty="0">
              <a:solidFill>
                <a:schemeClr val="bg1"/>
              </a:solidFill>
            </a:endParaRPr>
          </a:p>
          <a:p>
            <a:pPr lvl="2" algn="l"/>
            <a:r>
              <a:rPr lang="en-NZ" sz="1700" dirty="0">
                <a:solidFill>
                  <a:schemeClr val="bg1"/>
                </a:solidFill>
              </a:rPr>
              <a:t> </a:t>
            </a:r>
          </a:p>
          <a:p>
            <a:pPr algn="l">
              <a:buFont typeface="Arial" pitchFamily="34" charset="0"/>
              <a:buChar char="•"/>
            </a:pPr>
            <a:endParaRPr lang="en-NZ" sz="2100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 rot="16200000">
            <a:off x="-1620687" y="3068960"/>
            <a:ext cx="6120680" cy="648073"/>
          </a:xfrm>
        </p:spPr>
        <p:txBody>
          <a:bodyPr/>
          <a:lstStyle/>
          <a:p>
            <a:pPr algn="l"/>
            <a:r>
              <a:rPr lang="en-NZ" sz="3200" cap="none" dirty="0" smtClean="0">
                <a:solidFill>
                  <a:schemeClr val="tx1"/>
                </a:solidFill>
              </a:rPr>
              <a:t>Today’s research presenters</a:t>
            </a:r>
            <a:endParaRPr lang="en-NZ" sz="3200" cap="none" dirty="0">
              <a:solidFill>
                <a:schemeClr val="tx1"/>
              </a:solidFill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5949280"/>
            <a:ext cx="3384376" cy="70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www.thewarehousegroup.co.nz/images/template/logo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261569"/>
            <a:ext cx="2333625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8372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214</TotalTime>
  <Words>39</Words>
  <Application>Microsoft Office PowerPoint</Application>
  <PresentationFormat>On-screen Show (4:3)</PresentationFormat>
  <Paragraphs>93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 The Warehouse Group-MPOWER Research Collaboration Launch</vt:lpstr>
      <vt:lpstr>Massey’s engagement with TWG</vt:lpstr>
      <vt:lpstr>About MPOWER</vt:lpstr>
      <vt:lpstr>Examples of what MPOWER does</vt:lpstr>
      <vt:lpstr>How do we do it?</vt:lpstr>
      <vt:lpstr>Today’s research presenters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 Arrowsmith</dc:creator>
  <cp:lastModifiedBy>Parker, Jane</cp:lastModifiedBy>
  <cp:revision>20</cp:revision>
  <dcterms:created xsi:type="dcterms:W3CDTF">2014-09-09T05:33:46Z</dcterms:created>
  <dcterms:modified xsi:type="dcterms:W3CDTF">2015-05-06T03:06:48Z</dcterms:modified>
</cp:coreProperties>
</file>