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69" r:id="rId4"/>
    <p:sldId id="270" r:id="rId5"/>
    <p:sldId id="279" r:id="rId6"/>
    <p:sldId id="281" r:id="rId7"/>
    <p:sldId id="316" r:id="rId8"/>
    <p:sldId id="282" r:id="rId9"/>
    <p:sldId id="283" r:id="rId10"/>
    <p:sldId id="284" r:id="rId11"/>
    <p:sldId id="287" r:id="rId12"/>
    <p:sldId id="289" r:id="rId13"/>
    <p:sldId id="290" r:id="rId14"/>
    <p:sldId id="292" r:id="rId15"/>
    <p:sldId id="311" r:id="rId16"/>
    <p:sldId id="259" r:id="rId17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94660"/>
  </p:normalViewPr>
  <p:slideViewPr>
    <p:cSldViewPr>
      <p:cViewPr varScale="1">
        <p:scale>
          <a:sx n="82" d="100"/>
          <a:sy n="82" d="100"/>
        </p:scale>
        <p:origin x="-84" y="-25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46128-183C-424B-B257-F5B945C1B00A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3CCF2-94AC-4A4E-A45D-43E7F021B1C9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7577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BDE94-09FE-4CE4-8A18-C2F86A008462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005A-3926-49CB-92B7-DBB423831F6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448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7A088-9CEE-4919-954D-E30EFEC5F156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97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67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70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982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648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876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595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244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108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1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797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570ED-A366-4B7A-8897-0D3A2289691C}" type="datetimeFigureOut">
              <a:rPr lang="en-NZ" smtClean="0"/>
              <a:pPr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4802-135B-4ED3-BA8A-5BBFFBFDE38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00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ra.co.nz/employeeengagementpublication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MPOWER-The Warehouse Group Ltd Collaboration Launch 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NZ" b="1" dirty="0" smtClean="0">
                <a:solidFill>
                  <a:srgbClr val="FF0000"/>
                </a:solidFill>
              </a:rPr>
              <a:t>Delivering employee engagement in tough times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Professor Jim Arrowsmith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School of Management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Massey University (Albany)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6845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51827"/>
            <a:ext cx="8057326" cy="5374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NZ" sz="1900" i="1" dirty="0">
                <a:solidFill>
                  <a:srgbClr val="004B8D"/>
                </a:solidFill>
              </a:rPr>
              <a:t>												</a:t>
            </a:r>
            <a:endParaRPr lang="en-NZ" sz="1900" dirty="0">
              <a:solidFill>
                <a:srgbClr val="004B8D"/>
              </a:solidFill>
            </a:endParaRPr>
          </a:p>
          <a:p>
            <a:pPr marL="0" indent="0">
              <a:buNone/>
            </a:pPr>
            <a:endParaRPr lang="en-NZ" sz="2400" b="1" dirty="0" smtClean="0">
              <a:solidFill>
                <a:srgbClr val="004B8D"/>
              </a:solidFill>
            </a:endParaRPr>
          </a:p>
          <a:p>
            <a:pPr marL="0" indent="0">
              <a:buNone/>
            </a:pPr>
            <a:r>
              <a:rPr lang="en-NZ" sz="2400" b="1" dirty="0" smtClean="0">
                <a:solidFill>
                  <a:srgbClr val="004B8D"/>
                </a:solidFill>
              </a:rPr>
              <a:t>Investing in employees</a:t>
            </a:r>
          </a:p>
          <a:p>
            <a:pPr marL="0" indent="0">
              <a:buNone/>
            </a:pPr>
            <a:endParaRPr lang="en-NZ" sz="1900" dirty="0">
              <a:solidFill>
                <a:srgbClr val="004B8D"/>
              </a:solidFill>
            </a:endParaRPr>
          </a:p>
          <a:p>
            <a:r>
              <a:rPr lang="en-NZ" sz="2000" dirty="0" smtClean="0"/>
              <a:t>Facilities Management company with 12,000 NZ staff</a:t>
            </a:r>
          </a:p>
          <a:p>
            <a:r>
              <a:rPr lang="en-NZ" sz="2000" dirty="0" smtClean="0"/>
              <a:t>HR concern: management style, workplace culture and performance</a:t>
            </a:r>
          </a:p>
          <a:p>
            <a:pPr marL="0" lvl="1" indent="0" algn="ctr">
              <a:buNone/>
            </a:pPr>
            <a:endParaRPr lang="en-NZ" sz="2100" i="1" dirty="0" smtClean="0">
              <a:solidFill>
                <a:srgbClr val="004B8D"/>
              </a:solidFill>
            </a:endParaRPr>
          </a:p>
          <a:p>
            <a:pPr marL="0" lvl="1" indent="0" algn="ctr">
              <a:buNone/>
            </a:pPr>
            <a:endParaRPr lang="en-NZ" sz="2100" dirty="0" smtClean="0">
              <a:solidFill>
                <a:srgbClr val="004B8D"/>
              </a:solidFill>
            </a:endParaRPr>
          </a:p>
          <a:p>
            <a:pPr marL="300620" lvl="1" indent="-300620">
              <a:buNone/>
            </a:pPr>
            <a:r>
              <a:rPr lang="en-NZ" sz="2100" dirty="0" smtClean="0">
                <a:solidFill>
                  <a:srgbClr val="004B8D"/>
                </a:solidFill>
              </a:rPr>
              <a:t>				</a:t>
            </a:r>
          </a:p>
          <a:p>
            <a:endParaRPr lang="en-NZ" sz="2000" dirty="0" smtClean="0">
              <a:solidFill>
                <a:srgbClr val="004B8D"/>
              </a:solidFill>
            </a:endParaRPr>
          </a:p>
          <a:p>
            <a:pPr>
              <a:buNone/>
            </a:pPr>
            <a:endParaRPr lang="en-NZ" sz="1900" dirty="0">
              <a:solidFill>
                <a:srgbClr val="004B8D"/>
              </a:solidFill>
            </a:endParaRPr>
          </a:p>
          <a:p>
            <a:pPr marL="300620" lvl="1" indent="-300620"/>
            <a:endParaRPr lang="en-NZ" sz="1900" dirty="0">
              <a:solidFill>
                <a:srgbClr val="004B8D"/>
              </a:solidFill>
            </a:endParaRPr>
          </a:p>
          <a:p>
            <a:pPr>
              <a:buNone/>
            </a:pPr>
            <a:r>
              <a:rPr lang="en-NZ" sz="1900" dirty="0" smtClean="0">
                <a:solidFill>
                  <a:srgbClr val="004B8D"/>
                </a:solidFill>
              </a:rPr>
              <a:t> </a:t>
            </a:r>
            <a:endParaRPr lang="en-NZ" sz="1900" dirty="0">
              <a:solidFill>
                <a:srgbClr val="004B8D"/>
              </a:solidFill>
            </a:endParaRPr>
          </a:p>
          <a:p>
            <a:pPr marL="0" lvl="1" indent="0">
              <a:buNone/>
            </a:pPr>
            <a:r>
              <a:rPr lang="en-NZ" sz="2000" i="1" dirty="0" smtClean="0"/>
              <a:t>Not an isolated problem:  nearly half NZ workforce has difficulties with basic levels of reading, maths and communication (</a:t>
            </a:r>
            <a:r>
              <a:rPr lang="en-NZ" sz="2100" i="1" dirty="0" smtClean="0"/>
              <a:t>Adult Literacy and Life-skills survey)</a:t>
            </a:r>
          </a:p>
          <a:p>
            <a:endParaRPr lang="en-NZ" sz="1900" dirty="0">
              <a:solidFill>
                <a:srgbClr val="004B8D"/>
              </a:solidFill>
            </a:endParaRPr>
          </a:p>
        </p:txBody>
      </p:sp>
      <p:pic>
        <p:nvPicPr>
          <p:cNvPr id="6" name="Content Placeholder 3" descr="spotless-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2678" y="751826"/>
            <a:ext cx="2566041" cy="5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616" y="3259201"/>
            <a:ext cx="6529809" cy="14659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0165" tIns="40083" rIns="80165" bIns="40083" rtlCol="0">
            <a:spAutoFit/>
          </a:bodyPr>
          <a:lstStyle/>
          <a:p>
            <a:pPr marL="76547" lvl="2" algn="just"/>
            <a:r>
              <a:rPr lang="en-NZ" dirty="0" smtClean="0">
                <a:solidFill>
                  <a:srgbClr val="004B8D"/>
                </a:solidFill>
              </a:rPr>
              <a:t>‘</a:t>
            </a:r>
            <a:r>
              <a:rPr lang="en-NZ" i="1" dirty="0" smtClean="0">
                <a:solidFill>
                  <a:srgbClr val="004B8D"/>
                </a:solidFill>
              </a:rPr>
              <a:t>Low literacy within the workforce is a business risk. We are a labour-intensive business. This means that the satisfaction of our clients, delivery of our service, and our reputation relies totally on our people. Without them we do not have a business</a:t>
            </a:r>
            <a:r>
              <a:rPr lang="en-NZ" dirty="0" smtClean="0">
                <a:solidFill>
                  <a:srgbClr val="004B8D"/>
                </a:solidFill>
              </a:rPr>
              <a:t>’    (Vaughan Biggs, GMHR) </a:t>
            </a:r>
          </a:p>
        </p:txBody>
      </p:sp>
    </p:spTree>
    <p:extLst>
      <p:ext uri="{BB962C8B-B14F-4D97-AF65-F5344CB8AC3E}">
        <p14:creationId xmlns:p14="http://schemas.microsoft.com/office/powerpoint/2010/main" val="25138812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NZ" sz="2100" b="1" dirty="0"/>
              <a:t>Literacy project: HR rationale</a:t>
            </a:r>
          </a:p>
          <a:p>
            <a:r>
              <a:rPr lang="en-NZ" sz="1900" dirty="0" smtClean="0"/>
              <a:t>Improve </a:t>
            </a:r>
            <a:r>
              <a:rPr lang="en-NZ" sz="1900" dirty="0"/>
              <a:t>employee confidence </a:t>
            </a:r>
          </a:p>
          <a:p>
            <a:r>
              <a:rPr lang="en-NZ" sz="1900" dirty="0"/>
              <a:t>Signal to stakeholders that company cares</a:t>
            </a:r>
          </a:p>
          <a:p>
            <a:r>
              <a:rPr lang="en-NZ" sz="1900" dirty="0" smtClean="0"/>
              <a:t>Improve </a:t>
            </a:r>
            <a:r>
              <a:rPr lang="en-NZ" sz="1900" dirty="0"/>
              <a:t>quality of </a:t>
            </a:r>
            <a:r>
              <a:rPr lang="en-NZ" sz="1900" dirty="0" smtClean="0"/>
              <a:t>communication</a:t>
            </a:r>
            <a:endParaRPr lang="en-NZ" sz="1900" dirty="0"/>
          </a:p>
          <a:p>
            <a:pPr lvl="0"/>
            <a:r>
              <a:rPr lang="en-NZ" sz="1900" dirty="0"/>
              <a:t>Easier to implement change</a:t>
            </a:r>
          </a:p>
          <a:p>
            <a:r>
              <a:rPr lang="en-NZ" sz="1900" dirty="0"/>
              <a:t>Better technical skills</a:t>
            </a:r>
          </a:p>
          <a:p>
            <a:r>
              <a:rPr lang="en-NZ" sz="1900" dirty="0"/>
              <a:t>Reduce wastage, delays, </a:t>
            </a:r>
            <a:r>
              <a:rPr lang="en-NZ" sz="1900" dirty="0" smtClean="0"/>
              <a:t>errors</a:t>
            </a:r>
          </a:p>
          <a:p>
            <a:r>
              <a:rPr lang="en-NZ" sz="1900" dirty="0" smtClean="0"/>
              <a:t>OSH</a:t>
            </a:r>
            <a:endParaRPr lang="en-NZ" sz="1900" dirty="0"/>
          </a:p>
          <a:p>
            <a:pPr lvl="0"/>
            <a:r>
              <a:rPr lang="en-NZ" sz="1900" dirty="0" smtClean="0"/>
              <a:t>Retention </a:t>
            </a:r>
            <a:r>
              <a:rPr lang="en-NZ" sz="1900" dirty="0"/>
              <a:t>and succession planning</a:t>
            </a:r>
          </a:p>
          <a:p>
            <a:r>
              <a:rPr lang="en-NZ" sz="1900" dirty="0"/>
              <a:t>Costs and productivity</a:t>
            </a:r>
          </a:p>
          <a:p>
            <a:pPr lvl="0"/>
            <a:endParaRPr lang="en-NZ" sz="1900" dirty="0">
              <a:solidFill>
                <a:srgbClr val="004B8D"/>
              </a:solidFill>
            </a:endParaRPr>
          </a:p>
          <a:p>
            <a:pPr lvl="0">
              <a:buNone/>
            </a:pPr>
            <a:r>
              <a:rPr lang="en-NZ" sz="1900" b="1" dirty="0" smtClean="0"/>
              <a:t>Obstacles?</a:t>
            </a:r>
          </a:p>
          <a:p>
            <a:pPr lvl="0"/>
            <a:r>
              <a:rPr lang="en-NZ" sz="1900" dirty="0" smtClean="0"/>
              <a:t>Convince management a commercial rather than social issue</a:t>
            </a:r>
          </a:p>
          <a:p>
            <a:pPr lvl="0"/>
            <a:r>
              <a:rPr lang="en-NZ" sz="1900" dirty="0" smtClean="0"/>
              <a:t>Employees too initially suspicious or reticent</a:t>
            </a:r>
          </a:p>
          <a:p>
            <a:pPr lvl="0">
              <a:buNone/>
            </a:pPr>
            <a:endParaRPr lang="en-NZ" sz="1900" dirty="0" smtClean="0"/>
          </a:p>
          <a:p>
            <a:pPr lvl="0">
              <a:buNone/>
            </a:pPr>
            <a:r>
              <a:rPr lang="en-NZ" sz="1900" b="1" dirty="0" smtClean="0"/>
              <a:t>Approach</a:t>
            </a:r>
          </a:p>
          <a:p>
            <a:pPr marL="76547" indent="-76547">
              <a:buNone/>
            </a:pPr>
            <a:r>
              <a:rPr lang="en-NZ" sz="1900" dirty="0" smtClean="0"/>
              <a:t>		“identify the problem, sell the solution and empower people to improve”</a:t>
            </a:r>
          </a:p>
          <a:p>
            <a:pPr lvl="0">
              <a:buNone/>
            </a:pPr>
            <a:r>
              <a:rPr lang="en-NZ" sz="1900" dirty="0" smtClean="0"/>
              <a:t>			-   evidence-based rather than compliance approach</a:t>
            </a:r>
          </a:p>
          <a:p>
            <a:pPr lvl="0">
              <a:buNone/>
            </a:pPr>
            <a:r>
              <a:rPr lang="en-NZ" sz="1900" dirty="0" smtClean="0"/>
              <a:t>			-   pilots (with </a:t>
            </a:r>
            <a:r>
              <a:rPr lang="en-NZ" sz="1900" dirty="0" err="1" smtClean="0"/>
              <a:t>DoL</a:t>
            </a:r>
            <a:r>
              <a:rPr lang="en-NZ" sz="1900" dirty="0" smtClean="0"/>
              <a:t> expertise &amp; financial support)</a:t>
            </a:r>
          </a:p>
          <a:p>
            <a:endParaRPr lang="en-NZ" sz="1900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268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4" y="425342"/>
            <a:ext cx="8229600" cy="5700823"/>
          </a:xfrm>
        </p:spPr>
        <p:txBody>
          <a:bodyPr/>
          <a:lstStyle/>
          <a:p>
            <a:pPr>
              <a:buNone/>
            </a:pPr>
            <a:r>
              <a:rPr lang="en-NZ" sz="1900" b="1" u="sng" dirty="0">
                <a:solidFill>
                  <a:srgbClr val="004B8D"/>
                </a:solidFill>
              </a:rPr>
              <a:t>Taylors (laundry) pilot</a:t>
            </a:r>
            <a:endParaRPr lang="en-NZ" sz="1900" b="1" dirty="0">
              <a:solidFill>
                <a:srgbClr val="004B8D"/>
              </a:solidFill>
            </a:endParaRPr>
          </a:p>
          <a:p>
            <a:pPr>
              <a:buNone/>
            </a:pPr>
            <a:endParaRPr lang="en-NZ" sz="1100" b="1" dirty="0">
              <a:solidFill>
                <a:srgbClr val="004B8D"/>
              </a:solidFill>
            </a:endParaRPr>
          </a:p>
          <a:p>
            <a:pPr>
              <a:buNone/>
            </a:pPr>
            <a:r>
              <a:rPr lang="en-NZ" sz="1900" dirty="0"/>
              <a:t>Focus on supervisors: 60% with level 1 or 2 literacy</a:t>
            </a:r>
          </a:p>
          <a:p>
            <a:pPr lvl="1"/>
            <a:r>
              <a:rPr lang="en-NZ" sz="1900" dirty="0"/>
              <a:t>66% reported higher motivation and 84% better performance</a:t>
            </a:r>
          </a:p>
          <a:p>
            <a:pPr lvl="1"/>
            <a:r>
              <a:rPr lang="en-NZ" sz="1900" dirty="0"/>
              <a:t>better employee communication, adaptability, fewer frustrations</a:t>
            </a:r>
          </a:p>
          <a:p>
            <a:pPr>
              <a:buNone/>
            </a:pPr>
            <a:endParaRPr lang="en-NZ" sz="1200" dirty="0"/>
          </a:p>
          <a:p>
            <a:pPr marL="0" indent="0">
              <a:buNone/>
            </a:pPr>
            <a:r>
              <a:rPr lang="en-NZ" sz="1900" dirty="0"/>
              <a:t>Senior Executive Team sign off a 5 year LLN strategy</a:t>
            </a:r>
          </a:p>
          <a:p>
            <a:pPr marL="0" indent="0">
              <a:buNone/>
            </a:pPr>
            <a:endParaRPr lang="en-NZ" sz="1900" b="1" dirty="0">
              <a:solidFill>
                <a:srgbClr val="004B8D"/>
              </a:solidFill>
            </a:endParaRPr>
          </a:p>
          <a:p>
            <a:pPr>
              <a:buNone/>
            </a:pPr>
            <a:r>
              <a:rPr lang="en-NZ" sz="1900" b="1" u="sng" dirty="0">
                <a:solidFill>
                  <a:srgbClr val="004B8D"/>
                </a:solidFill>
              </a:rPr>
              <a:t>Healthcare </a:t>
            </a:r>
            <a:endParaRPr lang="en-NZ" sz="1900" b="1" dirty="0">
              <a:solidFill>
                <a:srgbClr val="004B8D"/>
              </a:solidFill>
            </a:endParaRPr>
          </a:p>
          <a:p>
            <a:pPr>
              <a:buNone/>
            </a:pPr>
            <a:r>
              <a:rPr lang="en-NZ" sz="1900" dirty="0"/>
              <a:t>Broader </a:t>
            </a:r>
            <a:r>
              <a:rPr lang="en-NZ" sz="1900" dirty="0" smtClean="0"/>
              <a:t>focus, </a:t>
            </a:r>
            <a:r>
              <a:rPr lang="en-NZ" sz="1900" dirty="0"/>
              <a:t>including numeracy, teamwork and communication skills</a:t>
            </a:r>
          </a:p>
          <a:p>
            <a:pPr>
              <a:buNone/>
            </a:pPr>
            <a:r>
              <a:rPr lang="en-NZ" sz="1900" dirty="0"/>
              <a:t>Celebration of success, acknowledging courage and achievements</a:t>
            </a:r>
          </a:p>
          <a:p>
            <a:endParaRPr lang="en-NZ" sz="1900" dirty="0">
              <a:solidFill>
                <a:srgbClr val="004B8D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112" t="32983" r="7490" b="26153"/>
          <a:stretch>
            <a:fillRect/>
          </a:stretch>
        </p:blipFill>
        <p:spPr bwMode="auto">
          <a:xfrm>
            <a:off x="2046320" y="4539048"/>
            <a:ext cx="4340139" cy="163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71085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3014"/>
          </a:xfrm>
        </p:spPr>
        <p:txBody>
          <a:bodyPr/>
          <a:lstStyle/>
          <a:p>
            <a:r>
              <a:rPr lang="en-NZ" sz="2500" b="1" i="1" dirty="0"/>
              <a:t>What about small firms?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3015"/>
            <a:ext cx="8229600" cy="51131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NZ" sz="2100" b="1" dirty="0"/>
              <a:t>										</a:t>
            </a:r>
            <a:r>
              <a:rPr lang="en-NZ" sz="2100" b="1" dirty="0" err="1"/>
              <a:t>Allco</a:t>
            </a:r>
            <a:endParaRPr lang="en-NZ" sz="1900" b="1" dirty="0"/>
          </a:p>
          <a:p>
            <a:pPr marL="2512129" indent="0">
              <a:buNone/>
            </a:pPr>
            <a:r>
              <a:rPr lang="en-NZ" sz="2200" dirty="0" smtClean="0"/>
              <a:t>Growing </a:t>
            </a:r>
            <a:r>
              <a:rPr lang="en-NZ" sz="2200" dirty="0"/>
              <a:t>company but increasing workloads and stress </a:t>
            </a:r>
          </a:p>
          <a:p>
            <a:pPr marL="2990895" lvl="1" indent="-239383">
              <a:tabLst>
                <a:tab pos="2990895" algn="l"/>
              </a:tabLst>
            </a:pPr>
            <a:r>
              <a:rPr lang="en-NZ" sz="1900" dirty="0"/>
              <a:t>planning to recruit, but HR consultant first reviewed job role and workloads</a:t>
            </a:r>
          </a:p>
          <a:p>
            <a:pPr marL="2512129" indent="0">
              <a:buNone/>
            </a:pPr>
            <a:endParaRPr lang="en-NZ" sz="1900" dirty="0"/>
          </a:p>
          <a:p>
            <a:pPr marL="2512129" indent="0">
              <a:buNone/>
            </a:pPr>
            <a:r>
              <a:rPr lang="en-NZ" sz="1900" dirty="0"/>
              <a:t>Employees wrote their own job descriptions (with HR and line support) through focus groups and individual consultations</a:t>
            </a:r>
          </a:p>
          <a:p>
            <a:pPr marL="2990895" lvl="1" indent="-236599">
              <a:buNone/>
            </a:pPr>
            <a:endParaRPr lang="en-NZ" sz="1900" dirty="0" smtClean="0">
              <a:solidFill>
                <a:srgbClr val="004B8D"/>
              </a:solidFill>
            </a:endParaRPr>
          </a:p>
          <a:p>
            <a:pPr marL="2990895" lvl="1" indent="-236599">
              <a:buNone/>
            </a:pPr>
            <a:endParaRPr lang="en-NZ" sz="1900" dirty="0">
              <a:solidFill>
                <a:srgbClr val="004B8D"/>
              </a:solidFill>
            </a:endParaRPr>
          </a:p>
          <a:p>
            <a:pPr>
              <a:buNone/>
            </a:pPr>
            <a:endParaRPr lang="en-NZ" sz="1900" dirty="0" smtClean="0"/>
          </a:p>
          <a:p>
            <a:pPr>
              <a:buNone/>
            </a:pPr>
            <a:r>
              <a:rPr lang="en-NZ" sz="1900" dirty="0" smtClean="0"/>
              <a:t>Stimulated reflection and conversation on what people doing and why</a:t>
            </a:r>
          </a:p>
          <a:p>
            <a:pPr>
              <a:buNone/>
            </a:pPr>
            <a:endParaRPr lang="en-NZ" sz="1100" dirty="0" smtClean="0"/>
          </a:p>
          <a:p>
            <a:pPr>
              <a:buNone/>
            </a:pPr>
            <a:r>
              <a:rPr lang="en-NZ" sz="1900" dirty="0" smtClean="0"/>
              <a:t>Employee involvement and suggestions resulted in  </a:t>
            </a:r>
          </a:p>
          <a:p>
            <a:r>
              <a:rPr lang="en-NZ" sz="1900" dirty="0" smtClean="0"/>
              <a:t>better role clarity</a:t>
            </a:r>
          </a:p>
          <a:p>
            <a:r>
              <a:rPr lang="en-NZ" sz="1900" dirty="0" smtClean="0"/>
              <a:t>reallocation of duties</a:t>
            </a:r>
          </a:p>
          <a:p>
            <a:r>
              <a:rPr lang="en-NZ" sz="1900" dirty="0" smtClean="0"/>
              <a:t>improved efficiency and satisfaction </a:t>
            </a:r>
          </a:p>
          <a:p>
            <a:endParaRPr lang="en-NZ" sz="1900" dirty="0">
              <a:solidFill>
                <a:srgbClr val="004B8D"/>
              </a:solidFill>
            </a:endParaRPr>
          </a:p>
          <a:p>
            <a:endParaRPr lang="en-NZ" sz="1900" dirty="0">
              <a:solidFill>
                <a:srgbClr val="004B8D"/>
              </a:solidFill>
            </a:endParaRPr>
          </a:p>
        </p:txBody>
      </p:sp>
      <p:pic>
        <p:nvPicPr>
          <p:cNvPr id="4" name="Content Placeholder 4" descr="Allco_Premi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552" y="1700808"/>
            <a:ext cx="2193522" cy="244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91709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8848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NZ" sz="2300" b="1" dirty="0">
                <a:solidFill>
                  <a:srgbClr val="004B8D"/>
                </a:solidFill>
              </a:rPr>
              <a:t>Mission Statement</a:t>
            </a:r>
          </a:p>
          <a:p>
            <a:pPr algn="ctr">
              <a:buNone/>
            </a:pPr>
            <a:r>
              <a:rPr lang="en-NZ" sz="2000" dirty="0" err="1" smtClean="0"/>
              <a:t>Coll</a:t>
            </a:r>
            <a:r>
              <a:rPr lang="en-NZ" sz="2000" dirty="0" smtClean="0"/>
              <a:t> </a:t>
            </a:r>
            <a:r>
              <a:rPr lang="en-NZ" sz="2000" dirty="0"/>
              <a:t>Electrical is a top quality electrical service and contracting company with clients that value us.  </a:t>
            </a:r>
            <a:r>
              <a:rPr lang="en-NZ" sz="2000" dirty="0" smtClean="0"/>
              <a:t>We </a:t>
            </a:r>
            <a:r>
              <a:rPr lang="en-NZ" sz="2000" dirty="0"/>
              <a:t>want to maintain our current size or to achieve steady growth.  </a:t>
            </a:r>
          </a:p>
          <a:p>
            <a:pPr algn="ctr">
              <a:buNone/>
            </a:pPr>
            <a:r>
              <a:rPr lang="en-NZ" sz="2000" dirty="0"/>
              <a:t>We want quality staff who take ownership to exceed the customer's expectations on each and every job. </a:t>
            </a:r>
            <a:r>
              <a:rPr lang="en-NZ" sz="2000" dirty="0" smtClean="0"/>
              <a:t> </a:t>
            </a:r>
            <a:r>
              <a:rPr lang="en-NZ" sz="2000" dirty="0"/>
              <a:t>We want an excellent working environment providing a future for staff with training and development.</a:t>
            </a:r>
          </a:p>
          <a:p>
            <a:pPr algn="ctr">
              <a:buNone/>
            </a:pPr>
            <a:endParaRPr lang="en-NZ" sz="2100" dirty="0">
              <a:solidFill>
                <a:srgbClr val="004B8D"/>
              </a:solidFill>
            </a:endParaRPr>
          </a:p>
          <a:p>
            <a:pPr>
              <a:buNone/>
            </a:pPr>
            <a:r>
              <a:rPr lang="en-NZ" sz="2400" b="1" dirty="0" smtClean="0"/>
              <a:t>HR Advice</a:t>
            </a:r>
          </a:p>
          <a:p>
            <a:r>
              <a:rPr lang="en-NZ" sz="2400" dirty="0" smtClean="0"/>
              <a:t>review job descriptions and roles</a:t>
            </a:r>
          </a:p>
          <a:p>
            <a:r>
              <a:rPr lang="en-NZ" sz="2400" dirty="0" smtClean="0"/>
              <a:t>introduce systematic communication</a:t>
            </a:r>
          </a:p>
          <a:p>
            <a:r>
              <a:rPr lang="en-NZ" sz="2400" dirty="0" smtClean="0"/>
              <a:t>invest in training and development</a:t>
            </a:r>
          </a:p>
          <a:p>
            <a:pPr>
              <a:buNone/>
            </a:pPr>
            <a:r>
              <a:rPr lang="en-NZ" sz="2400" dirty="0" smtClean="0"/>
              <a:t>		</a:t>
            </a:r>
          </a:p>
          <a:p>
            <a:pPr>
              <a:buNone/>
            </a:pPr>
            <a:r>
              <a:rPr lang="en-NZ" sz="2400" b="1" dirty="0" smtClean="0"/>
              <a:t>Outcomes</a:t>
            </a:r>
          </a:p>
          <a:p>
            <a:r>
              <a:rPr lang="en-NZ" sz="2400" dirty="0" smtClean="0"/>
              <a:t>better retention (reduced recruitment and training costs)</a:t>
            </a:r>
          </a:p>
          <a:p>
            <a:r>
              <a:rPr lang="en-NZ" sz="2400" dirty="0" smtClean="0"/>
              <a:t>improved customer service</a:t>
            </a:r>
            <a:endParaRPr lang="en-NZ" sz="2400" dirty="0" smtClean="0">
              <a:solidFill>
                <a:srgbClr val="004B8D"/>
              </a:solidFill>
            </a:endParaRPr>
          </a:p>
          <a:p>
            <a:r>
              <a:rPr lang="en-NZ" sz="2400" dirty="0" smtClean="0"/>
              <a:t>higher-skilled, motivated and responsible staff</a:t>
            </a:r>
          </a:p>
          <a:p>
            <a:r>
              <a:rPr lang="en-NZ" sz="2400" dirty="0" smtClean="0"/>
              <a:t>less stressed owner-manager!</a:t>
            </a:r>
          </a:p>
          <a:p>
            <a:pPr algn="ctr"/>
            <a:endParaRPr lang="en-NZ" sz="2300" dirty="0">
              <a:solidFill>
                <a:srgbClr val="004B8D"/>
              </a:solidFill>
            </a:endParaRPr>
          </a:p>
        </p:txBody>
      </p:sp>
      <p:pic>
        <p:nvPicPr>
          <p:cNvPr id="4" name="Content Placeholder 3" descr="Logo_CollElectri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61181" y="476672"/>
            <a:ext cx="2966062" cy="51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6445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</a:t>
            </a:r>
            <a:r>
              <a:rPr lang="en-NZ" dirty="0" smtClean="0"/>
              <a:t>onclusions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>
                <a:solidFill>
                  <a:schemeClr val="tx1"/>
                </a:solidFill>
              </a:rPr>
              <a:t>Maintaining employee commitment and performance in tough times and through change requires 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people-focused (not simply cost-focused) business leaders</a:t>
            </a:r>
          </a:p>
          <a:p>
            <a:pPr lvl="1"/>
            <a:r>
              <a:rPr lang="en-NZ" dirty="0" smtClean="0">
                <a:solidFill>
                  <a:schemeClr val="tx1"/>
                </a:solidFill>
              </a:rPr>
              <a:t>business savvy, politically astute HR</a:t>
            </a:r>
          </a:p>
          <a:p>
            <a:pPr marL="457200" lvl="1" indent="0">
              <a:buNone/>
            </a:pPr>
            <a:endParaRPr lang="en-NZ" dirty="0" smtClean="0">
              <a:solidFill>
                <a:schemeClr val="tx1"/>
              </a:solidFill>
            </a:endParaRPr>
          </a:p>
          <a:p>
            <a:r>
              <a:rPr lang="en-NZ" dirty="0" smtClean="0"/>
              <a:t>Terms and conditions are hygiene factors: engagement derives from </a:t>
            </a:r>
            <a:r>
              <a:rPr lang="en-NZ" i="1" dirty="0" smtClean="0"/>
              <a:t>intrinsic</a:t>
            </a:r>
            <a:r>
              <a:rPr lang="en-NZ" dirty="0" smtClean="0"/>
              <a:t> and </a:t>
            </a:r>
            <a:r>
              <a:rPr lang="en-NZ" i="1" dirty="0" smtClean="0"/>
              <a:t>relational</a:t>
            </a:r>
            <a:r>
              <a:rPr lang="en-NZ" dirty="0" smtClean="0"/>
              <a:t> motivators</a:t>
            </a:r>
          </a:p>
          <a:p>
            <a:pPr lvl="1"/>
            <a:r>
              <a:rPr lang="en-NZ" dirty="0" smtClean="0"/>
              <a:t>So it can be </a:t>
            </a:r>
            <a:r>
              <a:rPr lang="en-NZ" i="1" dirty="0" smtClean="0"/>
              <a:t>earned</a:t>
            </a:r>
            <a:r>
              <a:rPr lang="en-NZ" dirty="0" smtClean="0"/>
              <a:t> even in tough times, if employers</a:t>
            </a:r>
          </a:p>
          <a:p>
            <a:pPr lvl="2"/>
            <a:r>
              <a:rPr lang="en-NZ" dirty="0" smtClean="0"/>
              <a:t>have effective recruitment and performance management systems to ensure employee-organisation fit</a:t>
            </a:r>
          </a:p>
          <a:p>
            <a:pPr lvl="2"/>
            <a:r>
              <a:rPr lang="en-NZ" dirty="0" smtClean="0"/>
              <a:t>focus on managerial leadership skills</a:t>
            </a:r>
          </a:p>
          <a:p>
            <a:pPr lvl="2"/>
            <a:r>
              <a:rPr lang="en-NZ" dirty="0" smtClean="0"/>
              <a:t>listen to, develop and involve employees</a:t>
            </a:r>
          </a:p>
          <a:p>
            <a:pPr marL="914400" lvl="2" indent="0">
              <a:buNone/>
            </a:pPr>
            <a:endParaRPr lang="en-NZ" dirty="0" smtClean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135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References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 smtClean="0">
                <a:latin typeface="+mj-lt"/>
              </a:rPr>
              <a:t>1. Organisation </a:t>
            </a:r>
            <a:r>
              <a:rPr lang="en-NZ" sz="2000" dirty="0">
                <a:latin typeface="+mj-lt"/>
              </a:rPr>
              <a:t>for Economic Cooperation and Development, 2011. OECD Economic Surveys:  New Zealand 2011. </a:t>
            </a:r>
          </a:p>
          <a:p>
            <a:pPr marL="0" indent="0">
              <a:buNone/>
            </a:pPr>
            <a:r>
              <a:rPr lang="en-GB" sz="2000" dirty="0" smtClean="0">
                <a:latin typeface="+mj-lt"/>
              </a:rPr>
              <a:t>2. </a:t>
            </a:r>
            <a:r>
              <a:rPr lang="en-GB" sz="2000" dirty="0">
                <a:latin typeface="+mj-lt"/>
              </a:rPr>
              <a:t>Green, R. and Agarwal, R. 2011. </a:t>
            </a:r>
            <a:r>
              <a:rPr lang="en-GB" sz="2000" i="1" dirty="0">
                <a:latin typeface="+mj-lt"/>
              </a:rPr>
              <a:t>Management Matters in New Zealand: How Does Manufacturing Measure Up?</a:t>
            </a:r>
            <a:r>
              <a:rPr lang="en-GB" sz="2000" dirty="0">
                <a:latin typeface="+mj-lt"/>
              </a:rPr>
              <a:t> Ministry of Economic Development Occasional paper 11/03. </a:t>
            </a:r>
            <a:endParaRPr lang="en-NZ" sz="2000" dirty="0" smtClean="0">
              <a:latin typeface="+mj-lt"/>
            </a:endParaRPr>
          </a:p>
          <a:p>
            <a:pPr marL="0" indent="0">
              <a:buNone/>
            </a:pPr>
            <a:r>
              <a:rPr lang="en-NZ" sz="2000" dirty="0" smtClean="0">
                <a:latin typeface="+mj-lt"/>
              </a:rPr>
              <a:t>3. Bentley</a:t>
            </a:r>
            <a:r>
              <a:rPr lang="en-NZ" sz="2000" dirty="0">
                <a:latin typeface="+mj-lt"/>
              </a:rPr>
              <a:t>, T., </a:t>
            </a:r>
            <a:r>
              <a:rPr lang="en-NZ" sz="2000" dirty="0" smtClean="0">
                <a:latin typeface="+mj-lt"/>
              </a:rPr>
              <a:t>et al. 2009. </a:t>
            </a:r>
            <a:r>
              <a:rPr lang="en-NZ" sz="2000" dirty="0">
                <a:latin typeface="+mj-lt"/>
              </a:rPr>
              <a:t> </a:t>
            </a:r>
            <a:r>
              <a:rPr lang="en-NZ" sz="2000" i="1" dirty="0">
                <a:latin typeface="+mj-lt"/>
              </a:rPr>
              <a:t>Understanding stress and bullying in New </a:t>
            </a:r>
            <a:r>
              <a:rPr lang="en-NZ" sz="2000" i="1" dirty="0" smtClean="0">
                <a:latin typeface="+mj-lt"/>
              </a:rPr>
              <a:t>Zealand workplaces</a:t>
            </a:r>
            <a:r>
              <a:rPr lang="en-NZ" sz="2000" dirty="0" smtClean="0">
                <a:latin typeface="+mj-lt"/>
              </a:rPr>
              <a:t>. </a:t>
            </a:r>
            <a:r>
              <a:rPr lang="en-NZ" sz="2000" dirty="0">
                <a:latin typeface="+mj-lt"/>
              </a:rPr>
              <a:t>Wellington: Health Research Council of New Zealand and Department of Labour</a:t>
            </a:r>
            <a:r>
              <a:rPr lang="en-NZ" sz="20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NZ" sz="2000" dirty="0" smtClean="0">
                <a:latin typeface="+mj-lt"/>
                <a:ea typeface="Calibri"/>
              </a:rPr>
              <a:t>4. JRA Limited, 2007. Employee Engagement: Driving Organisation Performance. </a:t>
            </a:r>
            <a:r>
              <a:rPr lang="en-NZ" sz="2000" u="sng" dirty="0" smtClean="0">
                <a:solidFill>
                  <a:srgbClr val="0000FF"/>
                </a:solidFill>
                <a:latin typeface="+mj-lt"/>
                <a:ea typeface="Calibri"/>
                <a:hlinkClick r:id="rId2"/>
              </a:rPr>
              <a:t>http://www.jra.co.nz/employeeengagementpublication.aspx</a:t>
            </a:r>
            <a:endParaRPr lang="en-NZ" sz="2000" u="sng" dirty="0" smtClean="0">
              <a:solidFill>
                <a:srgbClr val="0000FF"/>
              </a:solidFill>
              <a:latin typeface="+mj-lt"/>
              <a:ea typeface="Calibri"/>
            </a:endParaRPr>
          </a:p>
          <a:p>
            <a:pPr marL="0" indent="0">
              <a:buNone/>
            </a:pPr>
            <a:r>
              <a:rPr lang="en-NZ" sz="2000" dirty="0" smtClean="0">
                <a:latin typeface="+mj-lt"/>
              </a:rPr>
              <a:t>5. CIPD, 2011. Engagement for Sustainable Organisation Performance</a:t>
            </a:r>
          </a:p>
          <a:p>
            <a:endParaRPr lang="en-NZ" u="sng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877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1. What’s the problem?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813995"/>
          </a:xfrm>
        </p:spPr>
        <p:txBody>
          <a:bodyPr>
            <a:normAutofit fontScale="92500" lnSpcReduction="10000"/>
          </a:bodyPr>
          <a:lstStyle/>
          <a:p>
            <a:r>
              <a:rPr lang="en-NZ" sz="2600" dirty="0" smtClean="0"/>
              <a:t>‘Rock star’ economy?</a:t>
            </a:r>
          </a:p>
          <a:p>
            <a:pPr lvl="1"/>
            <a:r>
              <a:rPr lang="en-NZ" sz="2200" dirty="0" smtClean="0"/>
              <a:t>relatively low unemployment, inflation and strong GDP growth</a:t>
            </a:r>
          </a:p>
          <a:p>
            <a:pPr lvl="1"/>
            <a:r>
              <a:rPr lang="en-NZ" sz="2200" dirty="0" smtClean="0"/>
              <a:t>reality? </a:t>
            </a:r>
            <a:r>
              <a:rPr lang="en-NZ" sz="2200" dirty="0"/>
              <a:t>h</a:t>
            </a:r>
            <a:r>
              <a:rPr lang="en-NZ" sz="2200" dirty="0" smtClean="0"/>
              <a:t>igh interest rates; low per capita growth; </a:t>
            </a:r>
            <a:r>
              <a:rPr lang="en-NZ" sz="2200" dirty="0" err="1" smtClean="0"/>
              <a:t>ChCh</a:t>
            </a:r>
            <a:r>
              <a:rPr lang="en-NZ" sz="2200" dirty="0" smtClean="0"/>
              <a:t>, dairy driven</a:t>
            </a:r>
          </a:p>
          <a:p>
            <a:pPr marL="457200" lvl="1" indent="0">
              <a:buNone/>
            </a:pPr>
            <a:endParaRPr lang="en-NZ" dirty="0" smtClean="0"/>
          </a:p>
          <a:p>
            <a:r>
              <a:rPr lang="en-NZ" sz="2600" dirty="0" smtClean="0"/>
              <a:t>Structure and agency problems</a:t>
            </a:r>
          </a:p>
          <a:p>
            <a:pPr lvl="1"/>
            <a:r>
              <a:rPr lang="en-NZ" sz="2200" dirty="0" smtClean="0"/>
              <a:t>small market and firms </a:t>
            </a:r>
            <a:r>
              <a:rPr lang="en-NZ" sz="1200" dirty="0" smtClean="0"/>
              <a:t>[1]</a:t>
            </a:r>
          </a:p>
          <a:p>
            <a:pPr lvl="1"/>
            <a:r>
              <a:rPr lang="en-NZ" sz="2200" dirty="0" smtClean="0"/>
              <a:t>poor people management </a:t>
            </a:r>
            <a:r>
              <a:rPr lang="en-NZ" sz="1200" dirty="0" smtClean="0"/>
              <a:t>[2], [3]</a:t>
            </a:r>
          </a:p>
          <a:p>
            <a:pPr marL="457200" lvl="1" indent="0" algn="ctr">
              <a:buNone/>
            </a:pPr>
            <a:r>
              <a:rPr lang="en-NZ" sz="2000" dirty="0" smtClean="0"/>
              <a:t>= low investment – low value added – low wage – low productivity  - low skill economy!</a:t>
            </a:r>
          </a:p>
          <a:p>
            <a:pPr marL="457200" lvl="1" indent="0">
              <a:buNone/>
            </a:pPr>
            <a:endParaRPr lang="en-NZ" sz="2000" dirty="0" smtClean="0"/>
          </a:p>
          <a:p>
            <a:r>
              <a:rPr lang="en-NZ" sz="2400" dirty="0"/>
              <a:t>L</a:t>
            </a:r>
            <a:r>
              <a:rPr lang="en-NZ" sz="2400" dirty="0" smtClean="0"/>
              <a:t>ow employee engagement </a:t>
            </a:r>
          </a:p>
          <a:p>
            <a:pPr lvl="1"/>
            <a:r>
              <a:rPr lang="en-NZ" sz="2000" dirty="0" smtClean="0"/>
              <a:t>a drag factor, especially in service sectors (labour intensive, customer facing)</a:t>
            </a:r>
          </a:p>
          <a:p>
            <a:pPr lvl="1"/>
            <a:r>
              <a:rPr lang="en-NZ" sz="2000" dirty="0"/>
              <a:t>b</a:t>
            </a:r>
            <a:r>
              <a:rPr lang="en-NZ" sz="2000" dirty="0" smtClean="0"/>
              <a:t>ut one we can do something about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4" name="Picture 3" descr="http://outside.hotjar.com/wp-content/uploads/2014/08/rockstar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3" r="30061" b="17334"/>
          <a:stretch/>
        </p:blipFill>
        <p:spPr bwMode="auto">
          <a:xfrm>
            <a:off x="7668344" y="620688"/>
            <a:ext cx="1291208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static.oprah.com/images/o2/201208-omag-quiz-half-empty-glass-949x534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1" r="28137"/>
          <a:stretch/>
        </p:blipFill>
        <p:spPr bwMode="auto">
          <a:xfrm>
            <a:off x="7668343" y="2852936"/>
            <a:ext cx="1291209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3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579296" cy="48105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NZ" sz="2800" dirty="0" smtClean="0"/>
          </a:p>
          <a:p>
            <a:pPr>
              <a:buNone/>
            </a:pPr>
            <a:r>
              <a:rPr lang="en-NZ" sz="2800" dirty="0" smtClean="0"/>
              <a:t>Around </a:t>
            </a:r>
            <a:r>
              <a:rPr lang="en-NZ" sz="2800" dirty="0"/>
              <a:t>a quarter </a:t>
            </a:r>
            <a:r>
              <a:rPr lang="en-NZ" sz="2800" dirty="0" smtClean="0"/>
              <a:t>are </a:t>
            </a:r>
            <a:r>
              <a:rPr lang="en-NZ" sz="2800" dirty="0"/>
              <a:t>‘engaged employees’</a:t>
            </a:r>
          </a:p>
          <a:p>
            <a:pPr lvl="1"/>
            <a:r>
              <a:rPr lang="en-NZ" sz="2400" dirty="0"/>
              <a:t>emotionally committed to the job, team, firm</a:t>
            </a:r>
          </a:p>
          <a:p>
            <a:pPr lvl="1"/>
            <a:r>
              <a:rPr lang="en-NZ" sz="2400" dirty="0"/>
              <a:t>understand their </a:t>
            </a:r>
            <a:r>
              <a:rPr lang="en-NZ" sz="2400" dirty="0" smtClean="0"/>
              <a:t>goals </a:t>
            </a:r>
          </a:p>
          <a:p>
            <a:pPr lvl="1"/>
            <a:r>
              <a:rPr lang="en-NZ" sz="2400" dirty="0" smtClean="0"/>
              <a:t>put in high effort and performance</a:t>
            </a:r>
          </a:p>
          <a:p>
            <a:pPr lvl="1"/>
            <a:r>
              <a:rPr lang="en-NZ" sz="2400" dirty="0" smtClean="0"/>
              <a:t>want to stay, develop, progress</a:t>
            </a:r>
            <a:endParaRPr lang="en-NZ" sz="2400" dirty="0"/>
          </a:p>
          <a:p>
            <a:pPr>
              <a:buNone/>
            </a:pPr>
            <a:endParaRPr lang="en-NZ" sz="2000" dirty="0"/>
          </a:p>
          <a:p>
            <a:pPr>
              <a:buNone/>
            </a:pPr>
            <a:r>
              <a:rPr lang="en-NZ" sz="2800" dirty="0"/>
              <a:t>Nearly two thirds are ‘not engaged</a:t>
            </a:r>
            <a:r>
              <a:rPr lang="en-NZ" sz="2800" dirty="0" smtClean="0"/>
              <a:t>’</a:t>
            </a:r>
          </a:p>
          <a:p>
            <a:pPr lvl="1"/>
            <a:r>
              <a:rPr lang="en-NZ" sz="2400" dirty="0" smtClean="0"/>
              <a:t>meet basic requirements of the job</a:t>
            </a:r>
          </a:p>
          <a:p>
            <a:pPr lvl="1"/>
            <a:r>
              <a:rPr lang="en-NZ" sz="2400" dirty="0" smtClean="0"/>
              <a:t>limited motivation </a:t>
            </a:r>
            <a:r>
              <a:rPr lang="en-NZ" sz="2400" dirty="0"/>
              <a:t>and </a:t>
            </a:r>
            <a:r>
              <a:rPr lang="en-NZ" sz="2400" dirty="0" smtClean="0"/>
              <a:t>commitment (transactional)</a:t>
            </a:r>
            <a:endParaRPr lang="en-NZ" sz="2400" dirty="0"/>
          </a:p>
          <a:p>
            <a:pPr>
              <a:buNone/>
            </a:pPr>
            <a:endParaRPr lang="en-NZ" sz="1800" dirty="0"/>
          </a:p>
          <a:p>
            <a:pPr>
              <a:buNone/>
            </a:pPr>
            <a:r>
              <a:rPr lang="en-NZ" sz="2800" dirty="0" smtClean="0"/>
              <a:t>One </a:t>
            </a:r>
            <a:r>
              <a:rPr lang="en-NZ" sz="2800" dirty="0"/>
              <a:t>in ten are ‘actively disengaged’</a:t>
            </a:r>
          </a:p>
          <a:p>
            <a:pPr lvl="1"/>
            <a:r>
              <a:rPr lang="en-NZ" sz="2400" dirty="0" smtClean="0"/>
              <a:t>self-interested, discontented, subversive</a:t>
            </a:r>
            <a:endParaRPr lang="en-NZ" sz="5400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FC6-92C4-4565-9BCD-E2EDE3AB45FB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11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Evidence? </a:t>
            </a:r>
            <a:r>
              <a:rPr lang="en-NZ" sz="1300" dirty="0" smtClean="0"/>
              <a:t>[4]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pic>
        <p:nvPicPr>
          <p:cNvPr id="6" name="Picture 5" descr="Image result for smile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764704"/>
            <a:ext cx="3139802" cy="864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FF0000"/>
                </a:solidFill>
              </a:rPr>
              <a:t>Work</a:t>
            </a:r>
            <a:r>
              <a:rPr lang="en-NZ" dirty="0" smtClean="0"/>
              <a:t> 		autonomy</a:t>
            </a:r>
            <a:r>
              <a:rPr lang="en-NZ" dirty="0"/>
              <a:t>, responsibility, variety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FF0000"/>
                </a:solidFill>
              </a:rPr>
              <a:t>Growth</a:t>
            </a:r>
            <a:r>
              <a:rPr lang="en-NZ" dirty="0" smtClean="0"/>
              <a:t> 	opportunities </a:t>
            </a:r>
            <a:r>
              <a:rPr lang="en-NZ" dirty="0"/>
              <a:t>to learn and develop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FF0000"/>
                </a:solidFill>
              </a:rPr>
              <a:t>Support</a:t>
            </a:r>
            <a:r>
              <a:rPr lang="en-NZ" dirty="0" smtClean="0"/>
              <a:t> 	listening, </a:t>
            </a:r>
            <a:r>
              <a:rPr lang="en-NZ" dirty="0"/>
              <a:t>coaching, </a:t>
            </a:r>
            <a:r>
              <a:rPr lang="en-NZ" dirty="0" smtClean="0"/>
              <a:t>feedback </a:t>
            </a:r>
            <a:endParaRPr lang="en-N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FF0000"/>
                </a:solidFill>
              </a:rPr>
              <a:t>Culture</a:t>
            </a:r>
            <a:r>
              <a:rPr lang="en-NZ" dirty="0" smtClean="0"/>
              <a:t> 	trust </a:t>
            </a:r>
            <a:r>
              <a:rPr lang="en-NZ" dirty="0"/>
              <a:t>and respect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EAFC6-92C4-4565-9BCD-E2EDE3AB45FB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Drivers of EE</a:t>
            </a:r>
            <a:r>
              <a:rPr lang="en-NZ" dirty="0" smtClean="0"/>
              <a:t>?</a:t>
            </a:r>
            <a:r>
              <a:rPr lang="en-NZ" sz="1300" dirty="0" smtClean="0"/>
              <a:t>[5]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509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NZ" sz="5100" b="1" dirty="0" smtClean="0"/>
              <a:t>So it’s not all about the money, money, money…</a:t>
            </a:r>
          </a:p>
          <a:p>
            <a:pPr marL="0" lvl="0" indent="0">
              <a:buNone/>
            </a:pPr>
            <a:endParaRPr lang="en-NZ" sz="2800" b="1" dirty="0" smtClean="0"/>
          </a:p>
          <a:p>
            <a:pPr lvl="0"/>
            <a:r>
              <a:rPr lang="en-NZ" sz="4400" i="1" dirty="0" smtClean="0"/>
              <a:t>Job quality</a:t>
            </a:r>
            <a:endParaRPr lang="en-NZ" sz="4400" dirty="0" smtClean="0"/>
          </a:p>
          <a:p>
            <a:pPr lvl="1">
              <a:buFontTx/>
              <a:buChar char="-"/>
            </a:pPr>
            <a:r>
              <a:rPr lang="en-NZ" sz="3600" dirty="0" smtClean="0"/>
              <a:t>work offers sense of achievement</a:t>
            </a:r>
          </a:p>
          <a:p>
            <a:pPr lvl="1">
              <a:buFontTx/>
              <a:buChar char="-"/>
            </a:pPr>
            <a:r>
              <a:rPr lang="en-NZ" sz="3600" dirty="0" smtClean="0"/>
              <a:t>necessary training and resources provided</a:t>
            </a:r>
          </a:p>
          <a:p>
            <a:pPr lvl="1">
              <a:buFontTx/>
              <a:buChar char="-"/>
            </a:pPr>
            <a:r>
              <a:rPr lang="en-NZ" sz="3600" dirty="0" smtClean="0"/>
              <a:t>offers work-life balance</a:t>
            </a:r>
          </a:p>
          <a:p>
            <a:pPr lvl="1">
              <a:buNone/>
            </a:pPr>
            <a:endParaRPr lang="en-NZ" sz="1400" dirty="0" smtClean="0"/>
          </a:p>
          <a:p>
            <a:pPr lvl="1" algn="ctr">
              <a:buNone/>
            </a:pPr>
            <a:r>
              <a:rPr lang="en-NZ" sz="3300" i="1" dirty="0" smtClean="0">
                <a:latin typeface="Arial" pitchFamily="34" charset="0"/>
                <a:cs typeface="Arial" pitchFamily="34" charset="0"/>
              </a:rPr>
              <a:t>“If you want workers to do a good job, give them a good job to do”</a:t>
            </a:r>
          </a:p>
          <a:p>
            <a:pPr lvl="1" algn="ctr">
              <a:buNone/>
            </a:pPr>
            <a:r>
              <a:rPr lang="en-NZ" sz="2400" i="1" dirty="0" smtClean="0"/>
              <a:t>(Frederick Herzberg)</a:t>
            </a:r>
          </a:p>
          <a:p>
            <a:pPr lvl="1">
              <a:buFontTx/>
              <a:buChar char="-"/>
            </a:pPr>
            <a:endParaRPr lang="en-NZ" sz="2400" dirty="0"/>
          </a:p>
          <a:p>
            <a:pPr lvl="1">
              <a:buFontTx/>
              <a:buChar char="-"/>
            </a:pPr>
            <a:endParaRPr lang="en-NZ" sz="1200" dirty="0" smtClean="0"/>
          </a:p>
          <a:p>
            <a:pPr lvl="0"/>
            <a:r>
              <a:rPr lang="en-NZ" sz="4400" i="1" dirty="0" smtClean="0"/>
              <a:t>Good leadership</a:t>
            </a:r>
            <a:endParaRPr lang="en-NZ" sz="4400" dirty="0" smtClean="0"/>
          </a:p>
          <a:p>
            <a:pPr lvl="1">
              <a:buFontTx/>
              <a:buChar char="-"/>
            </a:pPr>
            <a:r>
              <a:rPr lang="en-NZ" sz="3600" dirty="0" smtClean="0"/>
              <a:t>supportive supervision</a:t>
            </a:r>
          </a:p>
          <a:p>
            <a:pPr lvl="1">
              <a:buFontTx/>
              <a:buChar char="-"/>
            </a:pPr>
            <a:r>
              <a:rPr lang="en-NZ" sz="3600" dirty="0" smtClean="0"/>
              <a:t>communication and voice</a:t>
            </a:r>
          </a:p>
          <a:p>
            <a:pPr lvl="1">
              <a:buFontTx/>
              <a:buChar char="-"/>
            </a:pPr>
            <a:r>
              <a:rPr lang="en-NZ" sz="3600" dirty="0" smtClean="0"/>
              <a:t>effective performance management (clear goals, recognition)</a:t>
            </a:r>
          </a:p>
          <a:p>
            <a:pPr lvl="1">
              <a:buFontTx/>
              <a:buChar char="-"/>
            </a:pPr>
            <a:r>
              <a:rPr lang="en-NZ" sz="3600" dirty="0" smtClean="0"/>
              <a:t>coaching and development</a:t>
            </a:r>
          </a:p>
          <a:p>
            <a:pPr lvl="1">
              <a:buNone/>
            </a:pPr>
            <a:endParaRPr lang="en-NZ" sz="1200" dirty="0" smtClean="0"/>
          </a:p>
          <a:p>
            <a:pPr lvl="1" algn="ctr">
              <a:buNone/>
            </a:pPr>
            <a:endParaRPr lang="en-NZ" sz="2300" i="1" dirty="0" smtClean="0"/>
          </a:p>
          <a:p>
            <a:pPr lvl="1" algn="ctr">
              <a:buNone/>
            </a:pPr>
            <a:r>
              <a:rPr lang="en-NZ" sz="3300" i="1" dirty="0" smtClean="0"/>
              <a:t>a ‘joint and consequential failure of leadership and management is the main cause of poor employee engagement’</a:t>
            </a:r>
          </a:p>
          <a:p>
            <a:pPr lvl="1" algn="ctr">
              <a:buNone/>
            </a:pPr>
            <a:r>
              <a:rPr lang="en-NZ" sz="2300" i="1" dirty="0" smtClean="0"/>
              <a:t> (MacLeod and Clarke, 2009: 32)</a:t>
            </a:r>
          </a:p>
          <a:p>
            <a:pPr lvl="1" algn="ctr">
              <a:buNone/>
            </a:pPr>
            <a:endParaRPr lang="en-NZ" sz="2000" i="1" dirty="0"/>
          </a:p>
          <a:p>
            <a:pPr>
              <a:buNone/>
            </a:pPr>
            <a:endParaRPr lang="en-NZ" sz="2200" dirty="0" smtClean="0">
              <a:solidFill>
                <a:srgbClr val="004B8D"/>
              </a:solidFill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54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03672"/>
          </a:xfrm>
        </p:spPr>
        <p:txBody>
          <a:bodyPr/>
          <a:lstStyle/>
          <a:p>
            <a:r>
              <a:rPr lang="en-NZ" sz="3500" b="1" dirty="0">
                <a:solidFill>
                  <a:srgbClr val="FF0000"/>
                </a:solidFill>
              </a:rPr>
              <a:t>Engagement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202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sz="2100" i="1" dirty="0">
                <a:solidFill>
                  <a:srgbClr val="004B8D"/>
                </a:solidFill>
              </a:rPr>
              <a:t>						</a:t>
            </a:r>
            <a:r>
              <a:rPr lang="en-NZ" sz="2500" b="1" i="1" dirty="0">
                <a:solidFill>
                  <a:srgbClr val="004B8D"/>
                </a:solidFill>
              </a:rPr>
              <a:t> 		</a:t>
            </a:r>
            <a:endParaRPr lang="en-NZ" sz="2500" b="1" i="1" dirty="0" smtClean="0">
              <a:solidFill>
                <a:srgbClr val="004B8D"/>
              </a:solidFill>
            </a:endParaRPr>
          </a:p>
          <a:p>
            <a:pPr>
              <a:buNone/>
            </a:pPr>
            <a:r>
              <a:rPr lang="en-NZ" sz="2500" b="1" dirty="0" smtClean="0">
                <a:solidFill>
                  <a:srgbClr val="004B8D"/>
                </a:solidFill>
              </a:rPr>
              <a:t>Job redesign</a:t>
            </a:r>
            <a:endParaRPr lang="en-NZ" sz="1900" b="1" dirty="0">
              <a:solidFill>
                <a:srgbClr val="004B8D"/>
              </a:solidFill>
            </a:endParaRPr>
          </a:p>
          <a:p>
            <a:r>
              <a:rPr lang="en-NZ" sz="1900" dirty="0"/>
              <a:t>Delivery business: 2,300 workers at 120 sites</a:t>
            </a:r>
          </a:p>
          <a:p>
            <a:r>
              <a:rPr lang="en-NZ" sz="1900" dirty="0" smtClean="0"/>
              <a:t>Identified problems </a:t>
            </a:r>
            <a:r>
              <a:rPr lang="en-NZ" sz="1900" dirty="0"/>
              <a:t>with engagement and effectiveness of the 180 frontline leaders</a:t>
            </a:r>
          </a:p>
          <a:p>
            <a:r>
              <a:rPr lang="en-NZ" sz="1900" dirty="0" smtClean="0"/>
              <a:t>GOAL </a:t>
            </a:r>
            <a:r>
              <a:rPr lang="en-NZ" sz="1900" dirty="0"/>
              <a:t>(Great Operations and Leadership) initiative</a:t>
            </a:r>
          </a:p>
          <a:p>
            <a:pPr lvl="1">
              <a:buFontTx/>
              <a:buChar char="-"/>
            </a:pPr>
            <a:r>
              <a:rPr lang="en-NZ" sz="1900" dirty="0"/>
              <a:t>job </a:t>
            </a:r>
            <a:r>
              <a:rPr lang="en-NZ" sz="1900" dirty="0" smtClean="0"/>
              <a:t>redesign, admin support to </a:t>
            </a:r>
            <a:r>
              <a:rPr lang="en-NZ" sz="1900" dirty="0"/>
              <a:t>free supervisors from operational </a:t>
            </a:r>
            <a:r>
              <a:rPr lang="en-NZ" sz="1900" dirty="0" smtClean="0"/>
              <a:t>activities  </a:t>
            </a:r>
            <a:endParaRPr lang="en-NZ" sz="1900" dirty="0"/>
          </a:p>
          <a:p>
            <a:pPr lvl="1">
              <a:buFontTx/>
              <a:buChar char="-"/>
            </a:pPr>
            <a:r>
              <a:rPr lang="en-NZ" sz="1900" dirty="0" smtClean="0"/>
              <a:t>focus </a:t>
            </a:r>
            <a:r>
              <a:rPr lang="en-NZ" sz="1900" dirty="0"/>
              <a:t>on people management and work planning</a:t>
            </a:r>
          </a:p>
          <a:p>
            <a:r>
              <a:rPr lang="en-NZ" sz="1900" dirty="0" smtClean="0"/>
              <a:t>But many senior managers </a:t>
            </a:r>
            <a:r>
              <a:rPr lang="en-NZ" sz="1900" dirty="0"/>
              <a:t>feared GOAL could be costly and </a:t>
            </a:r>
            <a:r>
              <a:rPr lang="en-NZ" sz="1900" dirty="0" smtClean="0"/>
              <a:t>disruptive</a:t>
            </a:r>
          </a:p>
          <a:p>
            <a:pPr lvl="1">
              <a:buFontTx/>
              <a:buChar char="-"/>
            </a:pPr>
            <a:r>
              <a:rPr lang="en-NZ" sz="1900" dirty="0" smtClean="0"/>
              <a:t>context of falling volumes, increased delivery points, branch rationalisations etc.</a:t>
            </a:r>
            <a:endParaRPr lang="en-NZ" sz="1900" dirty="0"/>
          </a:p>
          <a:p>
            <a:pPr lvl="1"/>
            <a:endParaRPr lang="en-NZ" sz="1600" dirty="0">
              <a:solidFill>
                <a:srgbClr val="004B8D"/>
              </a:solidFill>
            </a:endParaRPr>
          </a:p>
          <a:p>
            <a:endParaRPr lang="en-NZ" sz="1900" dirty="0">
              <a:solidFill>
                <a:srgbClr val="004B8D"/>
              </a:solidFill>
            </a:endParaRPr>
          </a:p>
          <a:p>
            <a:pPr lvl="1"/>
            <a:endParaRPr lang="en-NZ" sz="1900" dirty="0">
              <a:solidFill>
                <a:srgbClr val="004B8D"/>
              </a:solidFill>
            </a:endParaRPr>
          </a:p>
        </p:txBody>
      </p:sp>
      <p:pic>
        <p:nvPicPr>
          <p:cNvPr id="4" name="Content Placeholder 3" descr="nzpost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652120" y="1736813"/>
            <a:ext cx="271342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4531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Microsoft Office\Media\CntCD1\Photo1\j0215994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 r="10222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85728"/>
            <a:ext cx="8115328" cy="6215106"/>
          </a:xfrm>
        </p:spPr>
        <p:txBody>
          <a:bodyPr>
            <a:normAutofit/>
          </a:bodyPr>
          <a:lstStyle/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b="1" dirty="0" smtClean="0"/>
              <a:t>	</a:t>
            </a:r>
          </a:p>
          <a:p>
            <a:pPr marL="0" indent="0" algn="ctr">
              <a:buNone/>
            </a:pPr>
            <a:endParaRPr lang="en-NZ" i="1" dirty="0" smtClean="0"/>
          </a:p>
          <a:p>
            <a:endParaRPr lang="en-NZ" b="1" dirty="0"/>
          </a:p>
          <a:p>
            <a:endParaRPr lang="en-NZ" dirty="0"/>
          </a:p>
        </p:txBody>
      </p:sp>
      <p:sp>
        <p:nvSpPr>
          <p:cNvPr id="5" name="Oval Callout 4"/>
          <p:cNvSpPr/>
          <p:nvPr/>
        </p:nvSpPr>
        <p:spPr>
          <a:xfrm>
            <a:off x="5003214" y="3690189"/>
            <a:ext cx="1733514" cy="1110047"/>
          </a:xfrm>
          <a:prstGeom prst="wedgeEllipseCallout">
            <a:avLst>
              <a:gd name="adj1" fmla="val 66721"/>
              <a:gd name="adj2" fmla="val -237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155" tIns="40078" rIns="80155" bIns="40078" rtlCol="0" anchor="ctr"/>
          <a:lstStyle/>
          <a:p>
            <a:pPr algn="ctr"/>
            <a:r>
              <a:rPr lang="en-NZ" sz="1400" i="1" dirty="0">
                <a:solidFill>
                  <a:schemeClr val="tx1"/>
                </a:solidFill>
              </a:rPr>
              <a:t>‘you can’t bank engagement!’ </a:t>
            </a:r>
            <a:endParaRPr lang="en-NZ" sz="1400" i="1" dirty="0"/>
          </a:p>
        </p:txBody>
      </p:sp>
      <p:sp>
        <p:nvSpPr>
          <p:cNvPr id="6" name="Oval Callout 5"/>
          <p:cNvSpPr/>
          <p:nvPr/>
        </p:nvSpPr>
        <p:spPr>
          <a:xfrm>
            <a:off x="136659" y="285728"/>
            <a:ext cx="2634421" cy="1697720"/>
          </a:xfrm>
          <a:prstGeom prst="wedgeEllipseCallout">
            <a:avLst>
              <a:gd name="adj1" fmla="val 71158"/>
              <a:gd name="adj2" fmla="val 537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155" tIns="40078" rIns="80155" bIns="40078" rtlCol="0" anchor="ctr"/>
          <a:lstStyle/>
          <a:p>
            <a:pPr algn="ctr"/>
            <a:r>
              <a:rPr lang="en-NZ" sz="1400" dirty="0">
                <a:solidFill>
                  <a:schemeClr val="tx1"/>
                </a:solidFill>
              </a:rPr>
              <a:t>‘</a:t>
            </a:r>
            <a:r>
              <a:rPr lang="en-NZ" sz="1400" i="1" dirty="0">
                <a:solidFill>
                  <a:schemeClr val="tx1"/>
                </a:solidFill>
              </a:rPr>
              <a:t>yeah, well, show me the money. All I can see is that you’re changing the structure, you’re adding in cost</a:t>
            </a:r>
            <a:r>
              <a:rPr lang="en-NZ" sz="1400" dirty="0">
                <a:solidFill>
                  <a:schemeClr val="tx1"/>
                </a:solidFill>
              </a:rPr>
              <a:t>’</a:t>
            </a:r>
            <a:endParaRPr lang="en-NZ" sz="1400" i="1" dirty="0"/>
          </a:p>
        </p:txBody>
      </p:sp>
      <p:sp>
        <p:nvSpPr>
          <p:cNvPr id="8" name="Rectangle 7"/>
          <p:cNvSpPr/>
          <p:nvPr/>
        </p:nvSpPr>
        <p:spPr>
          <a:xfrm>
            <a:off x="755576" y="4882100"/>
            <a:ext cx="7920880" cy="1188944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r>
              <a:rPr lang="en-NZ" sz="2400" b="1" i="1" dirty="0">
                <a:solidFill>
                  <a:srgbClr val="FF0000"/>
                </a:solidFill>
              </a:rPr>
              <a:t>HR Strategy</a:t>
            </a:r>
          </a:p>
          <a:p>
            <a:pPr marL="801654" lvl="1" indent="-400827">
              <a:buAutoNum type="alphaLcParenBoth"/>
            </a:pPr>
            <a:r>
              <a:rPr lang="en-NZ" sz="2400" b="1" u="sng" dirty="0">
                <a:solidFill>
                  <a:srgbClr val="FF0000"/>
                </a:solidFill>
              </a:rPr>
              <a:t>joint</a:t>
            </a:r>
            <a:r>
              <a:rPr lang="en-NZ" sz="2400" b="1" dirty="0">
                <a:solidFill>
                  <a:srgbClr val="FF0000"/>
                </a:solidFill>
              </a:rPr>
              <a:t> partnership between HR and Delivery Business</a:t>
            </a:r>
          </a:p>
          <a:p>
            <a:pPr marL="801654" lvl="1" indent="-400827">
              <a:buAutoNum type="alphaLcParenBoth"/>
            </a:pPr>
            <a:r>
              <a:rPr lang="en-NZ" sz="2400" b="1" u="sng" dirty="0">
                <a:solidFill>
                  <a:srgbClr val="FF0000"/>
                </a:solidFill>
              </a:rPr>
              <a:t>pilot</a:t>
            </a:r>
            <a:r>
              <a:rPr lang="en-NZ" sz="2400" b="1" dirty="0">
                <a:solidFill>
                  <a:srgbClr val="FF0000"/>
                </a:solidFill>
              </a:rPr>
              <a:t> initiatives to demonstrate value</a:t>
            </a:r>
          </a:p>
        </p:txBody>
      </p:sp>
    </p:spTree>
    <p:extLst>
      <p:ext uri="{BB962C8B-B14F-4D97-AF65-F5344CB8AC3E}">
        <p14:creationId xmlns:p14="http://schemas.microsoft.com/office/powerpoint/2010/main" val="79669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0045"/>
            <a:ext cx="8229600" cy="5766120"/>
          </a:xfrm>
        </p:spPr>
        <p:txBody>
          <a:bodyPr/>
          <a:lstStyle/>
          <a:p>
            <a:pPr>
              <a:buNone/>
            </a:pPr>
            <a:endParaRPr lang="en-NZ" sz="800" b="1" dirty="0">
              <a:solidFill>
                <a:srgbClr val="004B8D"/>
              </a:solidFill>
            </a:endParaRPr>
          </a:p>
          <a:p>
            <a:pPr>
              <a:buNone/>
            </a:pPr>
            <a:r>
              <a:rPr lang="en-NZ" sz="2400" b="1" dirty="0" err="1" smtClean="0"/>
              <a:t>Marua</a:t>
            </a:r>
            <a:r>
              <a:rPr lang="en-NZ" sz="2400" b="1" dirty="0" smtClean="0"/>
              <a:t> Road Pilot evaluation</a:t>
            </a:r>
          </a:p>
          <a:p>
            <a:pPr>
              <a:buNone/>
            </a:pPr>
            <a:endParaRPr lang="en-NZ" sz="1800" b="1" dirty="0" smtClean="0"/>
          </a:p>
          <a:p>
            <a:pPr>
              <a:buNone/>
            </a:pPr>
            <a:r>
              <a:rPr lang="en-NZ" sz="1800" dirty="0" smtClean="0"/>
              <a:t>Team </a:t>
            </a:r>
            <a:r>
              <a:rPr lang="en-NZ" sz="1800" dirty="0"/>
              <a:t>leader interviews revealed greater satisfaction 	</a:t>
            </a:r>
          </a:p>
          <a:p>
            <a:pPr>
              <a:buNone/>
            </a:pPr>
            <a:r>
              <a:rPr lang="en-NZ" sz="1800" dirty="0"/>
              <a:t>	- management and admin support</a:t>
            </a:r>
          </a:p>
          <a:p>
            <a:pPr>
              <a:buNone/>
            </a:pPr>
            <a:r>
              <a:rPr lang="en-NZ" sz="1800" dirty="0"/>
              <a:t>	- staff teamwork  and </a:t>
            </a:r>
            <a:r>
              <a:rPr lang="en-NZ" sz="1800" dirty="0" smtClean="0"/>
              <a:t>performance</a:t>
            </a:r>
            <a:endParaRPr lang="en-NZ" sz="1900" dirty="0" smtClean="0"/>
          </a:p>
          <a:p>
            <a:pPr>
              <a:buNone/>
            </a:pPr>
            <a:endParaRPr lang="en-NZ" sz="1900" b="1" dirty="0"/>
          </a:p>
          <a:p>
            <a:pPr>
              <a:buNone/>
            </a:pPr>
            <a:r>
              <a:rPr lang="en-NZ" sz="1800" dirty="0" smtClean="0"/>
              <a:t>Postie </a:t>
            </a:r>
            <a:r>
              <a:rPr lang="en-NZ" sz="1800" dirty="0"/>
              <a:t>survey: </a:t>
            </a:r>
            <a:r>
              <a:rPr lang="en-NZ" sz="1800" i="1" dirty="0"/>
              <a:t>How does </a:t>
            </a:r>
            <a:r>
              <a:rPr lang="en-NZ" sz="1800" i="1" dirty="0" err="1"/>
              <a:t>Marua</a:t>
            </a:r>
            <a:r>
              <a:rPr lang="en-NZ" sz="1800" i="1" dirty="0"/>
              <a:t> </a:t>
            </a:r>
            <a:r>
              <a:rPr lang="en-NZ" sz="1800" i="1" dirty="0" smtClean="0"/>
              <a:t>Rd. compare </a:t>
            </a:r>
            <a:r>
              <a:rPr lang="en-NZ" sz="1800" i="1" dirty="0"/>
              <a:t>with previous branches?</a:t>
            </a:r>
          </a:p>
          <a:p>
            <a:endParaRPr lang="en-NZ" sz="1900" dirty="0">
              <a:solidFill>
                <a:srgbClr val="004B8D"/>
              </a:solidFill>
            </a:endParaRPr>
          </a:p>
          <a:p>
            <a:endParaRPr lang="en-NZ" sz="1900" dirty="0">
              <a:solidFill>
                <a:srgbClr val="004B8D"/>
              </a:solidFill>
            </a:endParaRPr>
          </a:p>
          <a:p>
            <a:endParaRPr lang="en-NZ" sz="1900" dirty="0">
              <a:solidFill>
                <a:srgbClr val="004B8D"/>
              </a:solidFill>
            </a:endParaRPr>
          </a:p>
          <a:p>
            <a:endParaRPr lang="en-NZ" sz="1900" dirty="0">
              <a:solidFill>
                <a:srgbClr val="004B8D"/>
              </a:solidFill>
            </a:endParaRPr>
          </a:p>
          <a:p>
            <a:endParaRPr lang="en-NZ" sz="1900" dirty="0">
              <a:solidFill>
                <a:srgbClr val="004B8D"/>
              </a:solidFill>
            </a:endParaRPr>
          </a:p>
          <a:p>
            <a:endParaRPr lang="en-NZ" sz="1900" dirty="0">
              <a:solidFill>
                <a:srgbClr val="004B8D"/>
              </a:solidFill>
            </a:endParaRPr>
          </a:p>
          <a:p>
            <a:endParaRPr lang="en-NZ" sz="1900" b="1" dirty="0">
              <a:solidFill>
                <a:srgbClr val="004B8D"/>
              </a:solidFill>
            </a:endParaRPr>
          </a:p>
          <a:p>
            <a:endParaRPr lang="en-NZ" sz="1900" b="1" dirty="0">
              <a:solidFill>
                <a:srgbClr val="004B8D"/>
              </a:solidFill>
            </a:endParaRPr>
          </a:p>
          <a:p>
            <a:pPr>
              <a:buNone/>
            </a:pPr>
            <a:endParaRPr lang="en-NZ" sz="1900" b="1" dirty="0">
              <a:solidFill>
                <a:srgbClr val="004B8D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36815"/>
              </p:ext>
            </p:extLst>
          </p:nvPr>
        </p:nvGraphicFramePr>
        <p:xfrm>
          <a:off x="1331640" y="2996952"/>
          <a:ext cx="5233573" cy="2690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688"/>
                <a:gridCol w="1232039"/>
                <a:gridCol w="1416846"/>
              </a:tblGrid>
              <a:tr h="336278">
                <a:tc>
                  <a:txBody>
                    <a:bodyPr/>
                    <a:lstStyle/>
                    <a:p>
                      <a:endParaRPr lang="en-NZ" sz="1600" dirty="0"/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Same (%)</a:t>
                      </a:r>
                      <a:endParaRPr lang="en-N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Better (%)</a:t>
                      </a:r>
                      <a:endParaRPr lang="en-N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Communication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Teamwork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Development opportunities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Awareness of business results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Individual support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Access to team leader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 a place to work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6712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1827"/>
            <a:ext cx="8229600" cy="5374338"/>
          </a:xfrm>
        </p:spPr>
        <p:txBody>
          <a:bodyPr/>
          <a:lstStyle/>
          <a:p>
            <a:pPr lvl="1">
              <a:buNone/>
            </a:pPr>
            <a:r>
              <a:rPr lang="en-NZ" sz="1900" dirty="0">
                <a:solidFill>
                  <a:srgbClr val="004B8D"/>
                </a:solidFill>
              </a:rPr>
              <a:t>		</a:t>
            </a:r>
            <a:r>
              <a:rPr lang="en-NZ" sz="1900" dirty="0" smtClean="0">
                <a:solidFill>
                  <a:srgbClr val="004B8D"/>
                </a:solidFill>
              </a:rPr>
              <a:t>	</a:t>
            </a:r>
            <a:r>
              <a:rPr lang="en-NZ" sz="3200" b="1" dirty="0" smtClean="0"/>
              <a:t>Business </a:t>
            </a:r>
            <a:r>
              <a:rPr lang="en-NZ" sz="3200" b="1" dirty="0"/>
              <a:t>Impact Review</a:t>
            </a:r>
          </a:p>
          <a:p>
            <a:pPr marL="300620" lvl="1" indent="-300620"/>
            <a:endParaRPr lang="en-NZ" sz="1900" dirty="0">
              <a:solidFill>
                <a:srgbClr val="004B8D"/>
              </a:solidFill>
            </a:endParaRPr>
          </a:p>
          <a:p>
            <a:pPr marL="0" indent="0">
              <a:buNone/>
            </a:pPr>
            <a:endParaRPr lang="en-NZ" sz="1900" dirty="0">
              <a:solidFill>
                <a:srgbClr val="004B8D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36966"/>
              </p:ext>
            </p:extLst>
          </p:nvPr>
        </p:nvGraphicFramePr>
        <p:xfrm>
          <a:off x="3419872" y="3429000"/>
          <a:ext cx="2232248" cy="168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</a:tblGrid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Decrease</a:t>
                      </a:r>
                      <a:endParaRPr lang="en-NZ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Overtime    =    50%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costs   =    12%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Complaints =    47%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Absence =         46%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78049"/>
              </p:ext>
            </p:extLst>
          </p:nvPr>
        </p:nvGraphicFramePr>
        <p:xfrm>
          <a:off x="2411760" y="1484784"/>
          <a:ext cx="4309544" cy="168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544"/>
              </a:tblGrid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Increase</a:t>
                      </a:r>
                      <a:endParaRPr lang="en-NZ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Engagement =</a:t>
                      </a:r>
                      <a:r>
                        <a:rPr lang="en-NZ" sz="1600" baseline="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mean up from 3.6 to 4.1</a:t>
                      </a:r>
                      <a:endParaRPr lang="en-NZ" sz="1600" dirty="0" smtClean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Productivity = 16%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Better communication, performance  management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  <a:tr h="336278">
                <a:tc>
                  <a:txBody>
                    <a:bodyPr/>
                    <a:lstStyle/>
                    <a:p>
                      <a:r>
                        <a:rPr lang="en-NZ" sz="1600" dirty="0" smtClean="0">
                          <a:solidFill>
                            <a:srgbClr val="004B8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Better employee relations</a:t>
                      </a:r>
                      <a:endParaRPr lang="en-NZ" sz="1600" dirty="0">
                        <a:solidFill>
                          <a:srgbClr val="004B8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26" marR="78226" marT="41459" marB="41459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1808" y="530120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NZ" sz="2000" dirty="0" smtClean="0">
                <a:solidFill>
                  <a:schemeClr val="tx1"/>
                </a:solidFill>
              </a:rPr>
              <a:t>	</a:t>
            </a:r>
            <a:r>
              <a:rPr lang="en-NZ" sz="2000" b="1" dirty="0" smtClean="0">
                <a:solidFill>
                  <a:schemeClr val="tx1"/>
                </a:solidFill>
              </a:rPr>
              <a:t>Result</a:t>
            </a:r>
            <a:r>
              <a:rPr lang="en-NZ" sz="2000" dirty="0" smtClean="0">
                <a:solidFill>
                  <a:schemeClr val="tx1"/>
                </a:solidFill>
              </a:rPr>
              <a:t>: National rollout</a:t>
            </a:r>
            <a:endParaRPr lang="en-NZ" sz="20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99792" y="5293791"/>
            <a:ext cx="432048" cy="3674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42599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770</Words>
  <Application>Microsoft Office PowerPoint</Application>
  <PresentationFormat>On-screen Show (4:3)</PresentationFormat>
  <Paragraphs>221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MPOWER-The Warehouse Group Ltd Collaboration Launch   Delivering employee engagement in tough times</vt:lpstr>
      <vt:lpstr>1. What’s the problem?</vt:lpstr>
      <vt:lpstr>Evidence? [4] </vt:lpstr>
      <vt:lpstr>Drivers of EE?[5] </vt:lpstr>
      <vt:lpstr>PowerPoint Presentation</vt:lpstr>
      <vt:lpstr>Engagement in 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small firms?</vt:lpstr>
      <vt:lpstr>PowerPoint Presentation</vt:lpstr>
      <vt:lpstr>Conclusions</vt:lpstr>
      <vt:lpstr>References</vt:lpstr>
    </vt:vector>
  </TitlesOfParts>
  <Company>Massey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MPOWER-The Warehouse Group Ltd Collaboration Launch   Delivering employee engagement in tough times</dc:title>
  <dc:creator>Arrowsmith, Jim</dc:creator>
  <cp:lastModifiedBy>Parker, Jane</cp:lastModifiedBy>
  <cp:revision>26</cp:revision>
  <cp:lastPrinted>2015-05-04T04:13:49Z</cp:lastPrinted>
  <dcterms:created xsi:type="dcterms:W3CDTF">2015-05-03T23:49:02Z</dcterms:created>
  <dcterms:modified xsi:type="dcterms:W3CDTF">2015-05-06T03:07:22Z</dcterms:modified>
</cp:coreProperties>
</file>