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31" r:id="rId2"/>
    <p:sldId id="507" r:id="rId3"/>
    <p:sldId id="508" r:id="rId4"/>
    <p:sldId id="514" r:id="rId5"/>
    <p:sldId id="516" r:id="rId6"/>
    <p:sldId id="522" r:id="rId7"/>
    <p:sldId id="534" r:id="rId8"/>
    <p:sldId id="535" r:id="rId9"/>
    <p:sldId id="542" r:id="rId10"/>
    <p:sldId id="541" r:id="rId11"/>
    <p:sldId id="520" r:id="rId12"/>
    <p:sldId id="548" r:id="rId13"/>
    <p:sldId id="553" r:id="rId14"/>
    <p:sldId id="552" r:id="rId15"/>
    <p:sldId id="556" r:id="rId16"/>
    <p:sldId id="550" r:id="rId17"/>
    <p:sldId id="545" r:id="rId18"/>
    <p:sldId id="549" r:id="rId19"/>
    <p:sldId id="524" r:id="rId20"/>
    <p:sldId id="525" r:id="rId21"/>
    <p:sldId id="555" r:id="rId22"/>
    <p:sldId id="546" r:id="rId23"/>
    <p:sldId id="530" r:id="rId24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ekaM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EEA420"/>
    <a:srgbClr val="D68F10"/>
    <a:srgbClr val="0000FF"/>
    <a:srgbClr val="003A6D"/>
    <a:srgbClr val="C3092B"/>
    <a:srgbClr val="FFB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27" autoAdjust="0"/>
    <p:restoredTop sz="95018" autoAdjust="0"/>
  </p:normalViewPr>
  <p:slideViewPr>
    <p:cSldViewPr snapToGrid="0" snapToObjects="1">
      <p:cViewPr>
        <p:scale>
          <a:sx n="100" d="100"/>
          <a:sy n="100" d="100"/>
        </p:scale>
        <p:origin x="162" y="-23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pPr>
              <a:defRPr/>
            </a:pPr>
            <a:fld id="{51393305-23B6-43EA-8563-F30462454B36}" type="datetimeFigureOut">
              <a:rPr lang="en-ZA"/>
              <a:pPr>
                <a:defRPr/>
              </a:pPr>
              <a:t>2016/02/19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pPr>
              <a:defRPr/>
            </a:pPr>
            <a:fld id="{12FE98D0-D37A-43D7-9E23-E7A45DB3F28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21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F02404-ADE4-4A98-9D5A-924767967A2D}" type="datetime1">
              <a:rPr lang="en-US" smtClean="0"/>
              <a:pPr>
                <a:defRPr/>
              </a:pPr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Colloquim</a:t>
            </a:r>
            <a:r>
              <a:rPr lang="en-US" dirty="0" smtClean="0"/>
              <a:t> Sept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A5A827-B03B-4B29-8335-C1A4F0148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4FF476-35C5-48CC-9AD7-6BA56C964BA0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B79A0C-DB40-4DD1-BB70-00F7F2F8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C50AF4-E9DF-4154-BD9B-A4C272D371E6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B36C60-D993-4B7C-8862-71B3B90D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3A9D48-2EA5-443E-BEA7-496D4F5A57E5}" type="datetime1">
              <a:rPr lang="en-US" smtClean="0"/>
              <a:pPr>
                <a:defRPr/>
              </a:pPr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Colloquim</a:t>
            </a:r>
            <a:r>
              <a:rPr lang="en-US" dirty="0" smtClean="0"/>
              <a:t> Sept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13416-76EC-40D0-AA2C-2586A5C2A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9D9524-0E15-4933-B96D-83DE3723B23F}" type="datetime1">
              <a:rPr lang="en-US" smtClean="0"/>
              <a:pPr>
                <a:defRPr/>
              </a:pPr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Colloquim</a:t>
            </a:r>
            <a:r>
              <a:rPr lang="en-US" dirty="0" smtClean="0"/>
              <a:t> Sept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A0EC3-9655-4D8D-8493-ADC0AC2C5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28A9C7-EB3B-4E12-AEA6-00DCEC4CD7A7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7199A4-57C3-4F6E-95C6-6CC66F52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63225B-1F04-4731-B868-6E8FF8CE5BF9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06AF8B-24FD-4E8A-B276-E3F1C4F4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F1D567-6912-4376-89D9-ED31F5219FDF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4BA15C-399A-4C03-88CE-0ED5E07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CFF344-70F4-4A49-A808-ADAE1DF3C917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88069D-035A-4978-AAEE-4AB9C628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5290A2-BD86-4F34-B6F6-30A6ACC56722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D04D81-8C07-4C2A-8CEB-A7D8C1C8D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5CC060-4746-4AE2-A72D-00C0E947EB94}" type="datetime1">
              <a:rPr lang="en-US" smtClean="0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Colloquim Sept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01B2C4-18C8-4CC0-B5AD-409EC6CC7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-Page-Corporat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www.google.co.nz/url?sa=i&amp;rct=j&amp;q=&amp;esrc=s&amp;source=images&amp;cd=&amp;cad=rja&amp;uact=8&amp;ved=0ahUKEwi145LRjO7KAhUmKqYKHWmzBEQQjRwIBw&amp;url=http://www.futuregrowth.co.za/diepsloot-mall&amp;psig=AFQjCNEMw0ZjlbSFtgFMoUxLfddLKCJz9A&amp;ust=1455224620341731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Colloquim</a:t>
            </a:r>
            <a:r>
              <a:rPr lang="en-US" smtClean="0"/>
              <a:t> Sept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3416-76EC-40D0-AA2C-2586A5C2A85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5" descr="Opening-Page-Key-Corpor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4012" y="1860698"/>
            <a:ext cx="8229600" cy="31407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Z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living wage in South Africa</a:t>
            </a:r>
          </a:p>
          <a:p>
            <a:pPr algn="ctr">
              <a:buFont typeface="Arial" charset="0"/>
              <a:buNone/>
            </a:pPr>
            <a:r>
              <a:rPr lang="en-Z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pPr algn="ctr">
              <a:buFont typeface="Arial" charset="0"/>
              <a:buNone/>
            </a:pPr>
            <a:r>
              <a:rPr lang="en-ZA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Z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Molefe</a:t>
            </a:r>
            <a:r>
              <a:rPr lang="en-Z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J. </a:t>
            </a:r>
            <a:r>
              <a:rPr lang="en-ZA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Maleka</a:t>
            </a:r>
            <a:endParaRPr lang="en-ZA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charset="0"/>
              <a:buAutoNum type="arabicPeriod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3210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800" b="1" dirty="0" smtClean="0">
                <a:solidFill>
                  <a:schemeClr val="accent1"/>
                </a:solidFill>
              </a:rPr>
              <a:t>Scoping of the LW: NZ &amp; SA</a:t>
            </a:r>
          </a:p>
          <a:p>
            <a:pPr algn="just"/>
            <a:r>
              <a:rPr lang="en-ZA" sz="2400" dirty="0" smtClean="0"/>
              <a:t>Prof </a:t>
            </a:r>
            <a:r>
              <a:rPr lang="en-ZA" sz="2400" dirty="0"/>
              <a:t>Carr </a:t>
            </a:r>
            <a:r>
              <a:rPr lang="en-ZA" sz="2400" dirty="0" smtClean="0"/>
              <a:t>visited SA </a:t>
            </a:r>
            <a:r>
              <a:rPr lang="en-ZA" sz="2400" dirty="0"/>
              <a:t>in June </a:t>
            </a:r>
            <a:r>
              <a:rPr lang="en-ZA" sz="2400" dirty="0" smtClean="0"/>
              <a:t>2015 and two </a:t>
            </a:r>
            <a:r>
              <a:rPr lang="en-ZA" sz="2400" dirty="0"/>
              <a:t>projects </a:t>
            </a:r>
            <a:r>
              <a:rPr lang="en-ZA" sz="2400" dirty="0" smtClean="0"/>
              <a:t>were scoped:</a:t>
            </a:r>
          </a:p>
          <a:p>
            <a:pPr marL="0" indent="0" algn="just">
              <a:buNone/>
            </a:pPr>
            <a:r>
              <a:rPr lang="en-ZA" sz="2400" dirty="0" smtClean="0"/>
              <a:t>-  </a:t>
            </a:r>
            <a:r>
              <a:rPr lang="en-ZA" sz="2000" dirty="0" smtClean="0"/>
              <a:t>Impact </a:t>
            </a:r>
            <a:r>
              <a:rPr lang="en-ZA" sz="2000" dirty="0"/>
              <a:t>of LW and human capabilities (four </a:t>
            </a:r>
            <a:r>
              <a:rPr lang="en-ZA" sz="2000" dirty="0" smtClean="0"/>
              <a:t>market sites were </a:t>
            </a:r>
            <a:r>
              <a:rPr lang="en-ZA" sz="2000" dirty="0"/>
              <a:t>identified for data collection: </a:t>
            </a:r>
            <a:r>
              <a:rPr lang="en-ZA" sz="2000" dirty="0" smtClean="0"/>
              <a:t>Tshwane (n=200), Cape Town(n=200), Christ Church (n=200) and Auckland  (n=200).  </a:t>
            </a:r>
          </a:p>
          <a:p>
            <a:pPr marL="0" indent="0" algn="just">
              <a:buNone/>
            </a:pPr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2" descr="C:\Users\MalekaM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6" y="2904443"/>
            <a:ext cx="4167963" cy="31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0868" y="257481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ZA" sz="28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None/>
            </a:pPr>
            <a:r>
              <a:rPr lang="en-ZA" sz="2800" b="1" dirty="0" smtClean="0">
                <a:solidFill>
                  <a:schemeClr val="accent1"/>
                </a:solidFill>
              </a:rPr>
              <a:t>Why </a:t>
            </a:r>
            <a:r>
              <a:rPr lang="en-ZA" sz="2800" b="1" dirty="0">
                <a:solidFill>
                  <a:schemeClr val="accent1"/>
                </a:solidFill>
              </a:rPr>
              <a:t>measure </a:t>
            </a:r>
            <a:r>
              <a:rPr lang="en-ZA" sz="2800" b="1" dirty="0" smtClean="0">
                <a:solidFill>
                  <a:schemeClr val="accent1"/>
                </a:solidFill>
              </a:rPr>
              <a:t>LW in NZ &amp; SA?</a:t>
            </a:r>
          </a:p>
          <a:p>
            <a:pPr algn="just"/>
            <a:r>
              <a:rPr lang="en-ZA" sz="2200" dirty="0"/>
              <a:t>Different </a:t>
            </a:r>
            <a:r>
              <a:rPr lang="en-ZA" sz="2200" dirty="0" smtClean="0"/>
              <a:t>GC/inequality levels,</a:t>
            </a:r>
          </a:p>
          <a:p>
            <a:pPr marL="0" indent="0" algn="just">
              <a:buNone/>
            </a:pPr>
            <a:r>
              <a:rPr lang="en-ZA" sz="2200" dirty="0" smtClean="0"/>
              <a:t>we can </a:t>
            </a:r>
            <a:r>
              <a:rPr lang="en-ZA" sz="2200" dirty="0"/>
              <a:t>learn from each </a:t>
            </a:r>
            <a:r>
              <a:rPr lang="en-ZA" sz="2200" dirty="0" smtClean="0"/>
              <a:t>other’s</a:t>
            </a:r>
          </a:p>
          <a:p>
            <a:pPr marL="0" indent="0" algn="just">
              <a:buNone/>
            </a:pPr>
            <a:r>
              <a:rPr lang="en-ZA" sz="2200" dirty="0" smtClean="0"/>
              <a:t>experiences.  </a:t>
            </a:r>
            <a:endParaRPr lang="en-ZA" sz="2200" dirty="0"/>
          </a:p>
          <a:p>
            <a:pPr algn="just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0357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6031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design 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data collection</a:t>
            </a:r>
          </a:p>
          <a:p>
            <a:pPr>
              <a:buNone/>
            </a:pPr>
            <a:endParaRPr lang="en-ZA" sz="2400" dirty="0" smtClean="0"/>
          </a:p>
          <a:p>
            <a:r>
              <a:rPr lang="en-ZA" sz="2400" dirty="0" smtClean="0"/>
              <a:t>Systematic sampling technique (i.e. every 3</a:t>
            </a:r>
            <a:r>
              <a:rPr lang="en-ZA" sz="2400" baseline="30000" dirty="0" smtClean="0"/>
              <a:t>rd</a:t>
            </a:r>
            <a:r>
              <a:rPr lang="en-ZA" sz="2400" dirty="0" smtClean="0"/>
              <a:t> respondent). </a:t>
            </a:r>
          </a:p>
          <a:p>
            <a:pPr>
              <a:buNone/>
            </a:pPr>
            <a:r>
              <a:rPr lang="en-ZA" sz="2400" dirty="0" smtClean="0"/>
              <a:t>Piloting </a:t>
            </a:r>
            <a:r>
              <a:rPr lang="en-ZA" sz="2400" dirty="0"/>
              <a:t>in October </a:t>
            </a:r>
            <a:r>
              <a:rPr lang="en-ZA" sz="2400" dirty="0" smtClean="0"/>
              <a:t>2015 on 10 respondents:</a:t>
            </a:r>
          </a:p>
          <a:p>
            <a:r>
              <a:rPr lang="en-ZA" sz="2400" dirty="0" smtClean="0"/>
              <a:t>Respondents did not answer Q30: gross household income.</a:t>
            </a:r>
          </a:p>
          <a:p>
            <a:r>
              <a:rPr lang="en-ZA" sz="2400" dirty="0" smtClean="0"/>
              <a:t>One RA, </a:t>
            </a:r>
            <a:r>
              <a:rPr lang="en-ZA" sz="2400" b="1" dirty="0" smtClean="0"/>
              <a:t>Jafta Khoza</a:t>
            </a:r>
            <a:r>
              <a:rPr lang="en-ZA" sz="2400" dirty="0" smtClean="0"/>
              <a:t>, </a:t>
            </a:r>
            <a:r>
              <a:rPr lang="en-ZA" sz="2400" dirty="0"/>
              <a:t>collected </a:t>
            </a:r>
            <a:r>
              <a:rPr lang="en-ZA" sz="2400" dirty="0" smtClean="0"/>
              <a:t>data and it difficult to sample 3</a:t>
            </a:r>
            <a:r>
              <a:rPr lang="en-ZA" sz="2400" baseline="30000" dirty="0" smtClean="0"/>
              <a:t>rd</a:t>
            </a:r>
            <a:r>
              <a:rPr lang="en-ZA" sz="2400" dirty="0" smtClean="0"/>
              <a:t> person.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9676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design 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data collection</a:t>
            </a:r>
          </a:p>
          <a:p>
            <a:pPr marL="0" indent="0">
              <a:buNone/>
            </a:pPr>
            <a:r>
              <a:rPr lang="en-ZA" sz="2400" dirty="0" smtClean="0"/>
              <a:t>Questionnaire (n=44 questions) and measures: JS, LS, Dignity &amp; Fairness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9676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371" y="2507461"/>
            <a:ext cx="1140460" cy="946691"/>
          </a:xfrm>
          <a:prstGeom prst="rect">
            <a:avLst/>
          </a:prstGeom>
        </p:spPr>
      </p:pic>
      <p:pic>
        <p:nvPicPr>
          <p:cNvPr id="8" name="image1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526" y="2626242"/>
            <a:ext cx="848362" cy="805518"/>
          </a:xfrm>
          <a:prstGeom prst="rect">
            <a:avLst/>
          </a:prstGeom>
        </p:spPr>
      </p:pic>
      <p:pic>
        <p:nvPicPr>
          <p:cNvPr id="9" name="image1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5034" y="2732566"/>
            <a:ext cx="758825" cy="761571"/>
          </a:xfrm>
          <a:prstGeom prst="rect">
            <a:avLst/>
          </a:prstGeom>
        </p:spPr>
      </p:pic>
      <p:sp>
        <p:nvSpPr>
          <p:cNvPr id="2" name="AutoShape 2" descr="http://www.futuregrowth.co.za/Handlers/GetImage.ashx?i=/FileStore/bk2dhq5t.zmk.jpg&amp;w=750&amp;h=0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0813" y="-2103438"/>
            <a:ext cx="58483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257139" y="526037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Empowerment </a:t>
            </a:r>
            <a:r>
              <a:rPr lang="en-AU" sz="1600" dirty="0" smtClean="0"/>
              <a:t>ranged 1-10, Job </a:t>
            </a:r>
            <a:r>
              <a:rPr lang="en-AU" sz="1600" dirty="0"/>
              <a:t>Satisfaction </a:t>
            </a:r>
            <a:r>
              <a:rPr lang="en-AU" sz="1600" dirty="0" smtClean="0"/>
              <a:t>1-3. </a:t>
            </a:r>
            <a:r>
              <a:rPr lang="en-AU" sz="1600" dirty="0"/>
              <a:t>Life </a:t>
            </a:r>
            <a:r>
              <a:rPr lang="en-AU" sz="1600" dirty="0" smtClean="0"/>
              <a:t>Satisfaction 1-3, Unstressed 1-3, </a:t>
            </a:r>
          </a:p>
          <a:p>
            <a:r>
              <a:rPr lang="en-AU" sz="1600" dirty="0" smtClean="0"/>
              <a:t>Fair rate  1-3, </a:t>
            </a:r>
            <a:r>
              <a:rPr lang="en-NZ" sz="1600" dirty="0" smtClean="0">
                <a:effectLst/>
              </a:rPr>
              <a:t> </a:t>
            </a:r>
            <a:r>
              <a:rPr lang="en-AU" sz="1600" dirty="0" smtClean="0"/>
              <a:t>Living arrangement 1-6. </a:t>
            </a:r>
            <a:endParaRPr lang="en-NZ" sz="1600" dirty="0" smtClean="0"/>
          </a:p>
        </p:txBody>
      </p: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80" y="1508733"/>
            <a:ext cx="4430232" cy="35496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43060" y="2413591"/>
            <a:ext cx="542261" cy="4146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19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Wages questions and Wages Theories</a:t>
            </a:r>
          </a:p>
          <a:p>
            <a:pPr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sz="2400" dirty="0" smtClean="0"/>
              <a:t>Q30: If you don’t mind asking, how much did your household have last month?</a:t>
            </a:r>
          </a:p>
          <a:p>
            <a:pPr marL="0" indent="0">
              <a:buNone/>
            </a:pPr>
            <a:r>
              <a:rPr lang="en-ZA" sz="2400" dirty="0" smtClean="0"/>
              <a:t>Q31: If you don’t mind us asking how much was your own take-home pay last month?</a:t>
            </a:r>
          </a:p>
          <a:p>
            <a:pPr marL="0" indent="0">
              <a:buNone/>
            </a:pPr>
            <a:r>
              <a:rPr lang="en-ZA" sz="2400" dirty="0" smtClean="0"/>
              <a:t>Q32: If you don’t mind us asking, what if you (approximate) rate of pay (for your primary job)?</a:t>
            </a:r>
            <a:endParaRPr lang="en-ZA" sz="2400" dirty="0"/>
          </a:p>
          <a:p>
            <a:endParaRPr lang="en-ZA" sz="2400" dirty="0" smtClean="0"/>
          </a:p>
          <a:p>
            <a:r>
              <a:rPr lang="en-ZA" sz="2400" dirty="0" smtClean="0"/>
              <a:t>JS and pay = linear</a:t>
            </a:r>
          </a:p>
          <a:p>
            <a:r>
              <a:rPr lang="en-ZA" sz="2400" dirty="0" smtClean="0"/>
              <a:t>Poverty trap = sigmoidal </a:t>
            </a:r>
          </a:p>
          <a:p>
            <a:r>
              <a:rPr lang="en-ZA" sz="2400" dirty="0" smtClean="0"/>
              <a:t>Law of diminishing returns = logarithmic  </a:t>
            </a:r>
          </a:p>
          <a:p>
            <a:r>
              <a:rPr lang="en-ZA" sz="2400" dirty="0" smtClean="0"/>
              <a:t>Inverse of sigmoidal          (</a:t>
            </a:r>
            <a:r>
              <a:rPr lang="en-ZA" sz="2400" dirty="0" err="1" smtClean="0"/>
              <a:t>Carr</a:t>
            </a:r>
            <a:r>
              <a:rPr lang="en-ZA" sz="2400" dirty="0" smtClean="0"/>
              <a:t> et al, 2016: 2)</a:t>
            </a:r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9676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59" y="4572000"/>
            <a:ext cx="735376" cy="49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38" y="5133822"/>
            <a:ext cx="471662" cy="48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23" y="5622504"/>
            <a:ext cx="504215" cy="319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&amp; data collection</a:t>
            </a:r>
          </a:p>
          <a:p>
            <a:pPr marL="0" indent="0">
              <a:buNone/>
            </a:pPr>
            <a:r>
              <a:rPr lang="en-ZA" sz="2400" dirty="0" smtClean="0"/>
              <a:t>Second RA , </a:t>
            </a:r>
            <a:r>
              <a:rPr lang="en-ZA" sz="2400" b="1" dirty="0" smtClean="0"/>
              <a:t>Mary </a:t>
            </a:r>
            <a:r>
              <a:rPr lang="en-ZA" sz="2400" b="1" dirty="0" err="1"/>
              <a:t>Ntsweng</a:t>
            </a:r>
            <a:r>
              <a:rPr lang="en-ZA" sz="2400" dirty="0"/>
              <a:t>, </a:t>
            </a:r>
            <a:r>
              <a:rPr lang="en-ZA" sz="2400" dirty="0" smtClean="0"/>
              <a:t>training and research site.</a:t>
            </a:r>
            <a:endParaRPr lang="en-ZA" sz="2400" dirty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9676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16" y="1967632"/>
            <a:ext cx="3880884" cy="370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carr\AppData\Local\Microsoft\Windows\Temporary Internet Files\Content.Outlook\07E2DBY4\20151207_084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7" y="2083981"/>
            <a:ext cx="3336758" cy="35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</a:t>
            </a:r>
          </a:p>
          <a:p>
            <a:r>
              <a:rPr lang="en-ZA" sz="2000" dirty="0" smtClean="0"/>
              <a:t>Data reduction (EFA).</a:t>
            </a:r>
            <a:r>
              <a:rPr lang="en-Z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Z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000" dirty="0" smtClean="0"/>
              <a:t>Curve estimation (“To enable sigmoidal curve fitting, which requires positive number, a constant +4 was added to factors scores saved from Principal Components Analysis” (</a:t>
            </a:r>
            <a:r>
              <a:rPr lang="en-ZA" sz="2000" dirty="0" err="1" smtClean="0"/>
              <a:t>Carr</a:t>
            </a:r>
            <a:r>
              <a:rPr lang="en-ZA" sz="2000" dirty="0" smtClean="0"/>
              <a:t> et al, 2016: 18).</a:t>
            </a:r>
          </a:p>
          <a:p>
            <a:endParaRPr lang="en-ZA" sz="2000" dirty="0" smtClean="0"/>
          </a:p>
          <a:p>
            <a:pPr algn="just"/>
            <a:r>
              <a:rPr lang="en-ZA" sz="2000" dirty="0" smtClean="0"/>
              <a:t>Co-variance (</a:t>
            </a:r>
            <a:r>
              <a:rPr lang="en-ZA" sz="2000" dirty="0" err="1" smtClean="0"/>
              <a:t>Manocova</a:t>
            </a:r>
            <a:r>
              <a:rPr lang="en-ZA" sz="2000" dirty="0" smtClean="0"/>
              <a:t>): </a:t>
            </a:r>
            <a:r>
              <a:rPr lang="en-AU" sz="2000" dirty="0"/>
              <a:t>Part-time/full-time/unemployment status 1-3, dependents, incomes statistically controlled and not significant in the study</a:t>
            </a:r>
            <a:r>
              <a:rPr lang="en-AU" sz="2000" dirty="0" smtClean="0"/>
              <a:t>.</a:t>
            </a:r>
          </a:p>
          <a:p>
            <a:endParaRPr lang="en-AU" sz="2000" dirty="0" smtClean="0"/>
          </a:p>
          <a:p>
            <a:r>
              <a:rPr lang="en-AU" sz="2000" dirty="0" smtClean="0"/>
              <a:t>Chi-square = significant association between income bracket and basic needs.</a:t>
            </a:r>
          </a:p>
          <a:p>
            <a:endParaRPr lang="en-NZ" sz="2000" dirty="0"/>
          </a:p>
          <a:p>
            <a:r>
              <a:rPr lang="en-ZA" sz="2000" dirty="0" smtClean="0"/>
              <a:t>Thematic content analysis (based on EFA factors).</a:t>
            </a:r>
          </a:p>
          <a:p>
            <a:pPr>
              <a:buNone/>
            </a:pPr>
            <a:endParaRPr lang="en-ZA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9676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ZA" sz="2400" dirty="0"/>
              <a:t>			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3773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-141784" y="48967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ZA" sz="2800" b="1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36067"/>
              </p:ext>
            </p:extLst>
          </p:nvPr>
        </p:nvGraphicFramePr>
        <p:xfrm>
          <a:off x="912462" y="978185"/>
          <a:ext cx="7175355" cy="4566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949"/>
                <a:gridCol w="1167651"/>
                <a:gridCol w="1179576"/>
                <a:gridCol w="1160775"/>
                <a:gridCol w="1143404"/>
              </a:tblGrid>
              <a:tr h="18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Principal Components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66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Fairness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b"/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</a:t>
                      </a:r>
                      <a:r>
                        <a:rPr lang="en-ZA" sz="1100" b="1" dirty="0" smtClean="0">
                          <a:effectLst/>
                        </a:rPr>
                        <a:t>Dignity 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b"/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US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life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b"/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Upward</a:t>
                      </a:r>
                      <a:r>
                        <a:rPr lang="en-US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comparison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b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Fair </a:t>
                      </a:r>
                      <a:r>
                        <a:rPr lang="en-US" sz="1100" dirty="0">
                          <a:effectLst/>
                        </a:rPr>
                        <a:t>rate </a:t>
                      </a:r>
                      <a:r>
                        <a:rPr lang="en-US" sz="1100" dirty="0" smtClean="0">
                          <a:effectLst/>
                        </a:rPr>
                        <a:t>to </a:t>
                      </a:r>
                      <a:r>
                        <a:rPr lang="en-US" sz="1100" dirty="0">
                          <a:effectLst/>
                        </a:rPr>
                        <a:t>your qualifications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0.815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Fair rate for the job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0.810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Fair rate to your effort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0.741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</a:rPr>
                        <a:t>Pay satisfaction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0.726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Job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satisfaction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0.574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238939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Fair</a:t>
                      </a:r>
                      <a:r>
                        <a:rPr lang="en-ZA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rate for similar jobs elsewhere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0.522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 pay satisfaction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0.417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Dignity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0.854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General empowerment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0.691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Pride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ZA" sz="1100" dirty="0" smtClean="0">
                          <a:effectLst/>
                        </a:rPr>
                        <a:t>0.634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satisfaction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0.883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wellbeing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0.837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manager 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ZA" sz="1100" dirty="0" smtClean="0">
                          <a:effectLst/>
                        </a:rPr>
                        <a:t>0.642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CEO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0.934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Supervisor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0.869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Fair payment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0.815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Eigenvalues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1.23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of variances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40.50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9.81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  <a:tr h="188036"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Coefficient alphas 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0.86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0.72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0.63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0" marR="66760" marT="0" marB="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61301" y="5641986"/>
            <a:ext cx="7689278" cy="1984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ZA" sz="1400" b="1" dirty="0" smtClean="0"/>
              <a:t>Note: </a:t>
            </a:r>
            <a:r>
              <a:rPr lang="en-ZA" sz="1400" dirty="0" smtClean="0"/>
              <a:t>Loadings above are in line </a:t>
            </a:r>
            <a:r>
              <a:rPr lang="en-ZA" sz="1400" b="1" dirty="0" smtClean="0"/>
              <a:t>0.4 criteria by </a:t>
            </a:r>
            <a:r>
              <a:rPr lang="en-ZA" sz="1400" dirty="0" smtClean="0"/>
              <a:t>Field (2013: 706) .  </a:t>
            </a:r>
          </a:p>
          <a:p>
            <a:pPr marL="0" indent="0">
              <a:spcAft>
                <a:spcPts val="0"/>
              </a:spcAft>
              <a:buFont typeface="Arial" charset="0"/>
              <a:buNone/>
            </a:pPr>
            <a:endParaRPr lang="en-ZA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9545" y="443773"/>
            <a:ext cx="6633094" cy="7513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charset="0"/>
              <a:buNone/>
            </a:pPr>
            <a:r>
              <a:rPr lang="en-ZA" sz="1800" dirty="0" smtClean="0"/>
              <a:t>Summary of exploratory factor analysis results for the Living Wage questionnaire (n=205) </a:t>
            </a:r>
          </a:p>
          <a:p>
            <a:pPr marL="0" indent="0">
              <a:spcAft>
                <a:spcPts val="0"/>
              </a:spcAft>
              <a:buFont typeface="Arial" charset="0"/>
              <a:buNone/>
            </a:pP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7229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3278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Z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(HI v Fairness)</a:t>
            </a:r>
            <a:endParaRPr lang="en-ZA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41784" y="48967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ZA" sz="2800" b="1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22503"/>
              </p:ext>
            </p:extLst>
          </p:nvPr>
        </p:nvGraphicFramePr>
        <p:xfrm>
          <a:off x="155690" y="881244"/>
          <a:ext cx="4671491" cy="156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950"/>
                <a:gridCol w="758950"/>
                <a:gridCol w="840760"/>
                <a:gridCol w="496278"/>
                <a:gridCol w="496278"/>
                <a:gridCol w="1320275"/>
              </a:tblGrid>
              <a:tr h="21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Model summary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Equation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R Square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F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</a:rPr>
                        <a:t>Df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Sig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Linear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0.020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1.833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1,88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0.179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Logarithmic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0.066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6.259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1,88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0.014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</a:rPr>
                        <a:t>Cubic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0.118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3.838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3,86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effectLst/>
                        </a:rPr>
                        <a:t>0.012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0.073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6.902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1,88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0.010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http://www.sbs.com.au/news/sites/sbs.com.au.news/files/styles/full/public/marikana_south_africa_afp.jpg?itok=VhOCqYGA&amp;mtime=1435264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" y="3455581"/>
            <a:ext cx="3561907" cy="23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92571" y="940309"/>
            <a:ext cx="3945103" cy="13429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ZA" sz="1600" dirty="0" smtClean="0"/>
              <a:t>The </a:t>
            </a:r>
            <a:r>
              <a:rPr lang="en-ZA" sz="1600" dirty="0"/>
              <a:t>cubic function was</a:t>
            </a:r>
            <a:r>
              <a:rPr lang="en-ZA" sz="1600" dirty="0" smtClean="0"/>
              <a:t>: </a:t>
            </a:r>
            <a:r>
              <a:rPr lang="en-ZA" sz="1600" b="1" dirty="0"/>
              <a:t>y = </a:t>
            </a:r>
            <a:r>
              <a:rPr lang="en-US" sz="1600" b="1" dirty="0"/>
              <a:t>2.99 + .0.00x - </a:t>
            </a:r>
            <a:r>
              <a:rPr lang="en-US" sz="1600" b="1" dirty="0" smtClean="0"/>
              <a:t>1.06x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  <a:r>
              <a:rPr lang="en-US" sz="1600" b="1" dirty="0"/>
              <a:t>+ </a:t>
            </a:r>
            <a:r>
              <a:rPr lang="en-US" sz="1600" b="1" dirty="0" smtClean="0"/>
              <a:t>1.40x</a:t>
            </a:r>
            <a:r>
              <a:rPr lang="en-US" sz="1600" b="1" baseline="30000" dirty="0" smtClean="0"/>
              <a:t>3</a:t>
            </a:r>
            <a:endParaRPr lang="en-ZA" sz="1600" b="1" dirty="0"/>
          </a:p>
          <a:p>
            <a:pPr algn="just">
              <a:buFont typeface="Arial" charset="0"/>
              <a:buNone/>
            </a:pPr>
            <a:r>
              <a:rPr lang="en-ZA" sz="1600" dirty="0" smtClean="0"/>
              <a:t>From the figure below, it can be seen that the</a:t>
            </a:r>
          </a:p>
          <a:p>
            <a:pPr algn="just">
              <a:buFont typeface="Arial" charset="0"/>
              <a:buNone/>
            </a:pPr>
            <a:r>
              <a:rPr lang="en-ZA" sz="1600" dirty="0" smtClean="0"/>
              <a:t>above curve peaks almost at R11 000. </a:t>
            </a:r>
            <a:endParaRPr lang="en-ZA" sz="1600" b="1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endParaRPr lang="en-Z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5057" y="4330833"/>
            <a:ext cx="8229600" cy="6099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095" y="2495951"/>
            <a:ext cx="4490738" cy="480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sz="1600" dirty="0" smtClean="0"/>
              <a:t>The </a:t>
            </a:r>
            <a:r>
              <a:rPr lang="en-ZA" sz="1600" dirty="0"/>
              <a:t>I</a:t>
            </a:r>
            <a:r>
              <a:rPr lang="en-ZA" sz="1600" dirty="0" smtClean="0"/>
              <a:t>V is: “If you don’t mind us asking, how much did your household have last month?” (Rate of pay ZAR per month).</a:t>
            </a:r>
          </a:p>
          <a:p>
            <a:pPr>
              <a:buFont typeface="Arial" charset="0"/>
              <a:buNone/>
            </a:pPr>
            <a:endParaRPr lang="en-Z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00" y="2062875"/>
            <a:ext cx="4051429" cy="29445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826757" y="2283300"/>
            <a:ext cx="265390" cy="1857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</a:rPr>
              <a:t>Fa</a:t>
            </a:r>
            <a:r>
              <a:rPr lang="en-ZA" sz="1400" b="1" dirty="0" smtClean="0">
                <a:solidFill>
                  <a:schemeClr val="tx1"/>
                </a:solidFill>
              </a:rPr>
              <a:t>ir</a:t>
            </a:r>
            <a:r>
              <a:rPr lang="en-ZA" sz="1400" dirty="0" smtClean="0">
                <a:solidFill>
                  <a:schemeClr val="tx1"/>
                </a:solidFill>
              </a:rPr>
              <a:t>ness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37810" y="5135509"/>
            <a:ext cx="3945103" cy="8190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Z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21628" y="4828354"/>
            <a:ext cx="5224385" cy="480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sz="1600" b="1" dirty="0" smtClean="0"/>
              <a:t>Note: </a:t>
            </a:r>
            <a:r>
              <a:rPr lang="en-ZA" sz="1600" dirty="0" smtClean="0"/>
              <a:t>The above pattern was  the </a:t>
            </a:r>
            <a:r>
              <a:rPr lang="en-ZA" sz="1600" b="1" u="sng" dirty="0" smtClean="0"/>
              <a:t>same with variable 31 (net take home pay, r-squared cubic = 22%).  </a:t>
            </a:r>
            <a:r>
              <a:rPr lang="en-ZA" sz="1600" dirty="0" smtClean="0"/>
              <a:t>Other curve estimation between </a:t>
            </a:r>
            <a:r>
              <a:rPr lang="en-ZA" sz="1600" b="1" dirty="0" smtClean="0"/>
              <a:t>wages and dignity, quality of life  and upward comparison </a:t>
            </a:r>
            <a:r>
              <a:rPr lang="en-ZA" sz="1600" dirty="0" smtClean="0"/>
              <a:t>will be analysed at a later.</a:t>
            </a:r>
          </a:p>
          <a:p>
            <a:pPr>
              <a:buFont typeface="Arial" charset="0"/>
              <a:buNone/>
            </a:pPr>
            <a:endParaRPr lang="en-Z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80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</a:t>
            </a:r>
          </a:p>
          <a:p>
            <a:pPr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9676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" y="1081364"/>
            <a:ext cx="5608559" cy="38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3379" y="3753299"/>
            <a:ext cx="443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/>
              <a:t>Majority (44%) in the low income said the wages don’t enable to basic needs. </a:t>
            </a:r>
          </a:p>
          <a:p>
            <a:pPr algn="just"/>
            <a:r>
              <a:rPr lang="en-ZA" b="1" dirty="0" smtClean="0"/>
              <a:t>Note: (</a:t>
            </a:r>
            <a:r>
              <a:rPr lang="en-ZA" dirty="0" smtClean="0"/>
              <a:t>R1000 p/m = NZD 100 p/m).</a:t>
            </a:r>
            <a:endParaRPr lang="en-ZA" dirty="0"/>
          </a:p>
          <a:p>
            <a:pPr algn="just"/>
            <a:endParaRPr lang="en-ZA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97383"/>
              </p:ext>
            </p:extLst>
          </p:nvPr>
        </p:nvGraphicFramePr>
        <p:xfrm>
          <a:off x="4540097" y="1839435"/>
          <a:ext cx="4508208" cy="1828800"/>
        </p:xfrm>
        <a:graphic>
          <a:graphicData uri="http://schemas.openxmlformats.org/drawingml/2006/table">
            <a:tbl>
              <a:tblPr/>
              <a:tblGrid>
                <a:gridCol w="563526"/>
                <a:gridCol w="563526"/>
                <a:gridCol w="563526"/>
                <a:gridCol w="563526"/>
                <a:gridCol w="563526"/>
                <a:gridCol w="563526"/>
                <a:gridCol w="563526"/>
                <a:gridCol w="563526"/>
              </a:tblGrid>
              <a:tr h="0">
                <a:tc gridSpan="8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HouseholdBracket10Ks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HouseholdBracket10Ks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R1000 to R9999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R10000 to R19999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R20000 to R29999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R30000 to R39999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R40000 to R50000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Basic 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needs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Yes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52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63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92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0" y="4643122"/>
            <a:ext cx="3459110" cy="175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Verbatim quotes</a:t>
            </a:r>
            <a:endParaRPr lang="en-Z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2400" b="1" dirty="0" smtClean="0">
                <a:solidFill>
                  <a:schemeClr val="accent1"/>
                </a:solidFill>
              </a:rPr>
              <a:t>Fairness</a:t>
            </a:r>
            <a:endParaRPr lang="en-ZA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 and qualification</a:t>
            </a:r>
          </a:p>
          <a:p>
            <a:pPr marL="0" indent="0">
              <a:buNone/>
            </a:pPr>
            <a:r>
              <a:rPr lang="en-ZA" sz="2400" i="1" dirty="0"/>
              <a:t>I would </a:t>
            </a:r>
            <a:r>
              <a:rPr lang="en-ZA" sz="2400" i="1" dirty="0" smtClean="0"/>
              <a:t>say the </a:t>
            </a:r>
            <a:r>
              <a:rPr lang="en-ZA" sz="2400" i="1" dirty="0"/>
              <a:t>amount itself that I get every month is not that bad, but comparing it with the qualifications I have its nothing. </a:t>
            </a:r>
            <a:r>
              <a:rPr lang="en-ZA" sz="2400" dirty="0" smtClean="0"/>
              <a:t>(Employee  earning R8000. 00).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2400" b="1" dirty="0" smtClean="0">
                <a:solidFill>
                  <a:schemeClr val="accent1"/>
                </a:solidFill>
              </a:rPr>
              <a:t>Dignity</a:t>
            </a:r>
            <a:endParaRPr lang="en-ZA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</a:t>
            </a:r>
          </a:p>
          <a:p>
            <a:pPr marL="0" indent="0">
              <a:buNone/>
            </a:pPr>
            <a:r>
              <a:rPr lang="en-ZA" sz="2400" i="1" dirty="0"/>
              <a:t>I am so proud of my job, because I am able to do what I want with my wage. </a:t>
            </a:r>
            <a:r>
              <a:rPr lang="en-ZA" sz="2400" dirty="0" smtClean="0"/>
              <a:t>(Employee earning R18 000).</a:t>
            </a:r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spcAft>
                <a:spcPts val="0"/>
              </a:spcAft>
              <a:buNone/>
            </a:pPr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121272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ZA" sz="2400" i="1" dirty="0"/>
              <a:t>		</a:t>
            </a:r>
          </a:p>
          <a:p>
            <a:pPr marL="0" indent="0">
              <a:buNone/>
            </a:pP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1326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755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AGENDA</a:t>
            </a:r>
          </a:p>
          <a:p>
            <a:pPr>
              <a:buNone/>
            </a:pPr>
            <a:endParaRPr lang="en-ZA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ZA" sz="2400" dirty="0"/>
              <a:t>MOU Massey and </a:t>
            </a:r>
            <a:r>
              <a:rPr lang="en-ZA" sz="2400" dirty="0" smtClean="0"/>
              <a:t>TUT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ZA" sz="2400" dirty="0"/>
              <a:t>History living wages within LRS in SA</a:t>
            </a:r>
          </a:p>
          <a:p>
            <a:pPr marL="514350" indent="-514350">
              <a:buAutoNum type="arabicPeriod"/>
            </a:pPr>
            <a:r>
              <a:rPr lang="en-ZA" sz="2400" dirty="0" smtClean="0"/>
              <a:t>Living wage scoping </a:t>
            </a:r>
          </a:p>
          <a:p>
            <a:pPr marL="514350" indent="-514350">
              <a:buAutoNum type="arabicPeriod"/>
            </a:pPr>
            <a:r>
              <a:rPr lang="en-ZA" sz="2400" dirty="0" smtClean="0"/>
              <a:t>Research design &amp; data collection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ZA" sz="2400" dirty="0"/>
              <a:t>Preliminary results </a:t>
            </a:r>
            <a:endParaRPr lang="en-ZA" sz="24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en-ZA" sz="2400" dirty="0" smtClean="0"/>
              <a:t>My story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ZA" sz="2400" dirty="0"/>
              <a:t>Discussion</a:t>
            </a:r>
          </a:p>
          <a:p>
            <a:pPr marL="514350" indent="-514350">
              <a:buFont typeface="Arial" charset="0"/>
              <a:buAutoNum type="arabicPeriod"/>
            </a:pPr>
            <a:endParaRPr lang="en-ZA" sz="2400" dirty="0"/>
          </a:p>
          <a:p>
            <a:pPr marL="514350" indent="-514350">
              <a:buAutoNum type="arabicPeriod"/>
            </a:pPr>
            <a:endParaRPr lang="en-ZA" sz="2400" dirty="0" smtClean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514350" indent="-514350">
              <a:buAutoNum type="arabicPeriod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339" y="94595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2400" b="1" dirty="0" smtClean="0">
                <a:solidFill>
                  <a:schemeClr val="accent1"/>
                </a:solidFill>
              </a:rPr>
              <a:t>Quality of life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2000" b="1" dirty="0" smtClean="0"/>
              <a:t>Psychological and physiological wellbeing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ZA" sz="2000" i="1" dirty="0" smtClean="0"/>
              <a:t>Compared to what I used to earn, now I am stress-free</a:t>
            </a:r>
            <a:r>
              <a:rPr lang="en-ZA" sz="2000" dirty="0" smtClean="0"/>
              <a:t>. (Employee earning R35 000).</a:t>
            </a:r>
          </a:p>
          <a:p>
            <a:pPr marL="0" indent="0">
              <a:buNone/>
            </a:pPr>
            <a:endParaRPr lang="en-ZA" sz="2000" b="1" dirty="0" smtClean="0"/>
          </a:p>
          <a:p>
            <a:pPr marL="0" indent="0">
              <a:buNone/>
            </a:pPr>
            <a:r>
              <a:rPr lang="en-ZA" sz="2000" b="1" dirty="0" smtClean="0"/>
              <a:t>Life </a:t>
            </a:r>
            <a:r>
              <a:rPr lang="en-ZA" sz="2000" b="1" dirty="0"/>
              <a:t>satisfaction</a:t>
            </a:r>
          </a:p>
          <a:p>
            <a:pPr marL="0" indent="0">
              <a:buNone/>
            </a:pPr>
            <a:r>
              <a:rPr lang="en-ZA" sz="2000" i="1" dirty="0"/>
              <a:t>I am able to provide for my family. I can also arrange for holiday whenever I get time off work. </a:t>
            </a:r>
            <a:r>
              <a:rPr lang="en-ZA" sz="2000" dirty="0"/>
              <a:t>(Employee earning R11 000).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2400" b="1" dirty="0" smtClean="0">
                <a:solidFill>
                  <a:schemeClr val="accent1"/>
                </a:solidFill>
              </a:rPr>
              <a:t>Upward comparison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2000" b="1" dirty="0"/>
              <a:t>Comparison with </a:t>
            </a:r>
            <a:r>
              <a:rPr lang="en-ZA" sz="2000" b="1" dirty="0" smtClean="0"/>
              <a:t>management</a:t>
            </a:r>
            <a:endParaRPr lang="en-ZA" sz="2000" b="1" dirty="0"/>
          </a:p>
          <a:p>
            <a:pPr marL="0" indent="0">
              <a:spcAft>
                <a:spcPts val="0"/>
              </a:spcAft>
              <a:buNone/>
            </a:pPr>
            <a:r>
              <a:rPr lang="en-ZA" sz="2000" i="1" dirty="0" smtClean="0"/>
              <a:t>I </a:t>
            </a:r>
            <a:r>
              <a:rPr lang="en-ZA" sz="2000" i="1" dirty="0"/>
              <a:t>receive </a:t>
            </a:r>
            <a:r>
              <a:rPr lang="en-ZA" sz="2000" i="1" dirty="0" smtClean="0"/>
              <a:t>a small </a:t>
            </a:r>
            <a:r>
              <a:rPr lang="en-ZA" sz="2000" i="1" dirty="0"/>
              <a:t>salary every month whereby I can even fail to provide for my family. People holding higher positions are earning higher salaries than </a:t>
            </a:r>
            <a:r>
              <a:rPr lang="en-ZA" sz="2000" i="1" dirty="0" smtClean="0"/>
              <a:t>ours. </a:t>
            </a:r>
            <a:r>
              <a:rPr lang="en-ZA" sz="2000" dirty="0" smtClean="0"/>
              <a:t>(Employee earning R2500).</a:t>
            </a:r>
            <a:endParaRPr lang="en-Z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954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ZA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What’s my story</a:t>
            </a:r>
          </a:p>
          <a:p>
            <a:pPr algn="just"/>
            <a:r>
              <a:rPr lang="en-ZA" sz="2400" dirty="0" smtClean="0"/>
              <a:t>Quantitative data showed that household income significantly correlates with fairness.</a:t>
            </a:r>
          </a:p>
          <a:p>
            <a:pPr algn="just"/>
            <a:endParaRPr lang="en-ZA" sz="2400" dirty="0"/>
          </a:p>
          <a:p>
            <a:r>
              <a:rPr lang="en-ZA" sz="2400" dirty="0" smtClean="0"/>
              <a:t>Evidence and quantitative data showed LW peak/pivot higher than minimum wages.</a:t>
            </a:r>
          </a:p>
          <a:p>
            <a:endParaRPr lang="en-ZA" sz="2400" dirty="0"/>
          </a:p>
          <a:p>
            <a:r>
              <a:rPr lang="en-ZA" sz="2400" dirty="0" smtClean="0"/>
              <a:t>Data suggest that there is a wage level that will enable people to afford education, accommodation and afford basic needs.</a:t>
            </a:r>
          </a:p>
          <a:p>
            <a:endParaRPr lang="en-ZA" sz="2400" dirty="0"/>
          </a:p>
          <a:p>
            <a:r>
              <a:rPr lang="en-ZA" sz="2400" dirty="0" smtClean="0"/>
              <a:t>Qualitative data revealed that LW is related to quality of life (i.e. psychological wellness, less stress ) and dignity (i.e. </a:t>
            </a:r>
            <a:r>
              <a:rPr lang="en-ZA" sz="2400" b="1" dirty="0" smtClean="0"/>
              <a:t>pride of the job</a:t>
            </a:r>
            <a:r>
              <a:rPr lang="en-ZA" sz="2400" dirty="0" smtClean="0"/>
              <a:t>).</a:t>
            </a:r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579" y="22384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ZA" sz="2400" b="1" dirty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ZA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Future research</a:t>
            </a:r>
          </a:p>
          <a:p>
            <a:pPr>
              <a:lnSpc>
                <a:spcPct val="150000"/>
              </a:lnSpc>
              <a:buNone/>
            </a:pP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931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ZA" sz="2200" dirty="0" smtClean="0"/>
              <a:t>Have </a:t>
            </a:r>
            <a:r>
              <a:rPr lang="en-ZA" sz="2200" dirty="0"/>
              <a:t>focus groups or individuals interviews to solicit narratives </a:t>
            </a:r>
            <a:r>
              <a:rPr lang="en-ZA" sz="2200" dirty="0" smtClean="0"/>
              <a:t>around the predicted </a:t>
            </a:r>
            <a:r>
              <a:rPr lang="en-ZA" sz="2200" dirty="0"/>
              <a:t>peak fair living </a:t>
            </a:r>
            <a:r>
              <a:rPr lang="en-ZA" sz="2200" dirty="0" smtClean="0"/>
              <a:t>wages (Darrin Hodgetts).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ZA" sz="2200" dirty="0" smtClean="0"/>
              <a:t>Possible longitudinal study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ZA" sz="2200" dirty="0" smtClean="0"/>
              <a:t>Living wages and human resources outcomes (i.e. JS, talent management, engagements, organisational commitment &amp; quality of life). Included </a:t>
            </a:r>
            <a:r>
              <a:rPr lang="en-ZA" sz="2200" dirty="0"/>
              <a:t>household net in the </a:t>
            </a:r>
            <a:r>
              <a:rPr lang="en-ZA" sz="2200" dirty="0" smtClean="0"/>
              <a:t>instrument.</a:t>
            </a:r>
            <a:endParaRPr lang="en-ZA" sz="22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ZA" sz="2200" dirty="0" smtClean="0"/>
              <a:t>Global living organisational </a:t>
            </a:r>
            <a:r>
              <a:rPr lang="en-ZA" sz="2200" dirty="0"/>
              <a:t>wage (GLOW) </a:t>
            </a:r>
            <a:r>
              <a:rPr lang="en-ZA" sz="2200" dirty="0" smtClean="0"/>
              <a:t>project.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ZA" sz="2200" dirty="0" smtClean="0"/>
              <a:t>Supervision of M &amp; D students.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ZA" sz="2400" dirty="0"/>
          </a:p>
          <a:p>
            <a:pPr marL="0" indent="0">
              <a:spcAft>
                <a:spcPts val="0"/>
              </a:spcAft>
              <a:buNone/>
            </a:pPr>
            <a:endParaRPr lang="en-ZA" sz="2400" dirty="0"/>
          </a:p>
          <a:p>
            <a:pPr marL="0" indent="0">
              <a:spcAft>
                <a:spcPts val="0"/>
              </a:spcAft>
              <a:buNone/>
            </a:pPr>
            <a:endParaRPr lang="en-ZA" sz="2400" i="1" dirty="0" smtClean="0"/>
          </a:p>
          <a:p>
            <a:pPr marL="0" indent="0">
              <a:spcAft>
                <a:spcPts val="0"/>
              </a:spcAft>
              <a:buNone/>
            </a:pPr>
            <a:endParaRPr lang="en-Z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30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>
              <a:buNone/>
            </a:pP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ZA" sz="2800" b="1" dirty="0" err="1" smtClean="0"/>
              <a:t>Ke</a:t>
            </a:r>
            <a:r>
              <a:rPr lang="en-ZA" sz="2800" b="1" dirty="0" smtClean="0"/>
              <a:t> a leboga/ </a:t>
            </a:r>
            <a:r>
              <a:rPr lang="en-ZA" sz="2800" b="1" dirty="0"/>
              <a:t>Kia </a:t>
            </a:r>
            <a:r>
              <a:rPr lang="en-ZA" sz="2800" b="1" dirty="0" err="1" smtClean="0"/>
              <a:t>Ora</a:t>
            </a:r>
            <a:r>
              <a:rPr lang="en-ZA" sz="2800" b="1" dirty="0" smtClean="0"/>
              <a:t>/Thank you</a:t>
            </a:r>
          </a:p>
          <a:p>
            <a:pPr algn="ctr">
              <a:buNone/>
            </a:pPr>
            <a:endParaRPr lang="en-ZA" sz="2800" b="1" dirty="0"/>
          </a:p>
          <a:p>
            <a:pPr algn="ctr">
              <a:buNone/>
            </a:pPr>
            <a:r>
              <a:rPr lang="en-ZA" sz="2800" b="1" dirty="0" smtClean="0"/>
              <a:t>Any Questions and Suggestions for </a:t>
            </a:r>
            <a:r>
              <a:rPr lang="en-ZA" sz="2800" b="1" smtClean="0"/>
              <a:t>future research?</a:t>
            </a:r>
            <a:endParaRPr lang="en-ZA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41784" y="48967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668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5180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MOU (Massey and TUT)</a:t>
            </a:r>
          </a:p>
          <a:p>
            <a:pPr marL="0" indent="0">
              <a:buNone/>
            </a:pP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Signed MOU is between 2015 to 2018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000" b="1" dirty="0" smtClean="0">
                <a:solidFill>
                  <a:schemeClr val="accent1"/>
                </a:solidFill>
              </a:rPr>
              <a:t>History of LW in SA</a:t>
            </a:r>
          </a:p>
          <a:p>
            <a:endParaRPr lang="en-Z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000" b="1" dirty="0"/>
              <a:t>Master and Servant Laws No.1 1841 and No. 15 of </a:t>
            </a:r>
            <a:r>
              <a:rPr lang="en-ZA" sz="2000" b="1" dirty="0" smtClean="0"/>
              <a:t>1856 </a:t>
            </a:r>
            <a:r>
              <a:rPr lang="en-ZA" sz="2000" dirty="0" smtClean="0"/>
              <a:t>- </a:t>
            </a:r>
            <a:r>
              <a:rPr lang="en-ZA" sz="2000" dirty="0"/>
              <a:t>craft </a:t>
            </a:r>
            <a:r>
              <a:rPr lang="en-ZA" sz="2000" dirty="0" smtClean="0"/>
              <a:t>unionism and </a:t>
            </a:r>
            <a:r>
              <a:rPr lang="en-ZA" sz="2000" dirty="0"/>
              <a:t>high </a:t>
            </a:r>
            <a:r>
              <a:rPr lang="en-ZA" sz="2000" dirty="0" smtClean="0"/>
              <a:t>living wages (Jones</a:t>
            </a:r>
            <a:r>
              <a:rPr lang="en-ZA" sz="2000" dirty="0"/>
              <a:t>, 1982: 26). </a:t>
            </a:r>
            <a:endParaRPr lang="en-ZA" sz="2000" dirty="0" smtClean="0"/>
          </a:p>
          <a:p>
            <a:pPr marL="0" indent="0" algn="just">
              <a:buNone/>
            </a:pPr>
            <a:endParaRPr lang="en-ZA" sz="2000" dirty="0" smtClean="0"/>
          </a:p>
          <a:p>
            <a:pPr algn="just"/>
            <a:r>
              <a:rPr lang="en-ZA" sz="2000" b="1" dirty="0"/>
              <a:t>The Mines and Works Act No. 12 of 1911 </a:t>
            </a:r>
            <a:r>
              <a:rPr lang="en-ZA" sz="2000" b="1" dirty="0" smtClean="0"/>
              <a:t>-</a:t>
            </a:r>
            <a:r>
              <a:rPr lang="en-ZA" sz="2000" dirty="0" smtClean="0"/>
              <a:t> job reservation for white workers </a:t>
            </a:r>
            <a:r>
              <a:rPr lang="en-ZA" sz="2000" dirty="0"/>
              <a:t>(</a:t>
            </a:r>
            <a:r>
              <a:rPr lang="en-ZA" sz="2000" dirty="0" err="1"/>
              <a:t>Finnemore</a:t>
            </a:r>
            <a:r>
              <a:rPr lang="en-ZA" sz="2000" dirty="0"/>
              <a:t>, 2009: 26). </a:t>
            </a:r>
            <a:endParaRPr lang="en-ZA" sz="2000" dirty="0" smtClean="0"/>
          </a:p>
          <a:p>
            <a:pPr algn="just"/>
            <a:endParaRPr lang="en-Z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000" b="1" dirty="0"/>
              <a:t>The Black Regulations Act No. 15 of </a:t>
            </a:r>
            <a:r>
              <a:rPr lang="en-ZA" sz="2000" b="1" dirty="0" smtClean="0"/>
              <a:t>1911- </a:t>
            </a:r>
            <a:r>
              <a:rPr lang="en-ZA" sz="2000" dirty="0" smtClean="0"/>
              <a:t>casualization of black workers </a:t>
            </a:r>
            <a:r>
              <a:rPr lang="en-ZA" sz="2000" b="1" dirty="0" smtClean="0"/>
              <a:t> </a:t>
            </a:r>
            <a:r>
              <a:rPr lang="en-ZA" sz="2000" dirty="0"/>
              <a:t>(Bendix, 2010: 57- 60). </a:t>
            </a:r>
            <a:endParaRPr lang="en-ZA" sz="2000" dirty="0" smtClean="0"/>
          </a:p>
          <a:p>
            <a:pPr algn="just"/>
            <a:endParaRPr lang="en-ZA" sz="2000" dirty="0" smtClean="0"/>
          </a:p>
          <a:p>
            <a:pPr algn="just"/>
            <a:r>
              <a:rPr lang="en-ZA" sz="2000" dirty="0"/>
              <a:t>Industrial Conciliation Act No. 11 of 1924  - </a:t>
            </a:r>
            <a:r>
              <a:rPr lang="en-ZA" sz="2000" dirty="0" smtClean="0"/>
              <a:t>exclusion of black </a:t>
            </a:r>
            <a:r>
              <a:rPr lang="en-ZA" sz="2000" b="1" dirty="0"/>
              <a:t>workers from collective bargaining </a:t>
            </a:r>
            <a:r>
              <a:rPr lang="en-ZA" sz="2000" dirty="0"/>
              <a:t>(i.e. benefits, skills development) (Bendix, 2010: 57- 60). </a:t>
            </a:r>
          </a:p>
          <a:p>
            <a:pPr algn="just"/>
            <a:endParaRPr lang="en-ZA" sz="2000" dirty="0" smtClean="0"/>
          </a:p>
          <a:p>
            <a:pPr algn="just"/>
            <a:endParaRPr lang="en-ZA" sz="2000" dirty="0"/>
          </a:p>
          <a:p>
            <a:pPr algn="just"/>
            <a:endParaRPr lang="en-Z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Z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ZA" sz="2800" b="1" dirty="0" smtClean="0">
                <a:solidFill>
                  <a:schemeClr val="accent1"/>
                </a:solidFill>
              </a:rPr>
              <a:t>History of LW in SA</a:t>
            </a:r>
          </a:p>
          <a:p>
            <a:pPr>
              <a:buNone/>
            </a:pPr>
            <a:endParaRPr lang="en-ZA" sz="2800" b="1" dirty="0" smtClean="0">
              <a:solidFill>
                <a:schemeClr val="accent1"/>
              </a:solidFill>
            </a:endParaRPr>
          </a:p>
          <a:p>
            <a:r>
              <a:rPr lang="en-ZA" sz="2400" b="1" dirty="0" smtClean="0"/>
              <a:t>1922 Rand rebellion 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ZA" sz="2400" dirty="0" smtClean="0"/>
              <a:t>replacement of white expensive labour  by cheap black workers (Bendix, 2010: 60). </a:t>
            </a:r>
          </a:p>
          <a:p>
            <a:r>
              <a:rPr lang="en-ZA" sz="2400" b="1" dirty="0" smtClean="0"/>
              <a:t>1948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ZA" sz="2400" dirty="0"/>
              <a:t>a</a:t>
            </a:r>
            <a:r>
              <a:rPr lang="en-ZA" sz="2400" dirty="0" smtClean="0"/>
              <a:t>partheid system</a:t>
            </a:r>
          </a:p>
          <a:p>
            <a:r>
              <a:rPr lang="en-ZA" sz="2400" dirty="0" smtClean="0"/>
              <a:t>Wage </a:t>
            </a:r>
            <a:r>
              <a:rPr lang="en-ZA" sz="2400" dirty="0"/>
              <a:t>gap </a:t>
            </a:r>
            <a:r>
              <a:rPr lang="en-ZA" sz="2400" dirty="0" smtClean="0"/>
              <a:t>increased </a:t>
            </a:r>
            <a:r>
              <a:rPr lang="en-ZA" sz="2400" dirty="0"/>
              <a:t>from </a:t>
            </a:r>
            <a:r>
              <a:rPr lang="en-ZA" sz="2400" b="1" dirty="0"/>
              <a:t>10.6 percent </a:t>
            </a:r>
            <a:r>
              <a:rPr lang="en-ZA" sz="2400" dirty="0"/>
              <a:t>to </a:t>
            </a:r>
            <a:r>
              <a:rPr lang="en-ZA" sz="2400" b="1" dirty="0"/>
              <a:t>15.1 percent </a:t>
            </a:r>
            <a:r>
              <a:rPr lang="en-ZA" sz="2400" dirty="0"/>
              <a:t>between 1948 and 1970 (</a:t>
            </a:r>
            <a:r>
              <a:rPr lang="en-ZA" sz="2400" dirty="0" err="1"/>
              <a:t>Seekings</a:t>
            </a:r>
            <a:r>
              <a:rPr lang="en-ZA" sz="2400" dirty="0"/>
              <a:t> &amp; </a:t>
            </a:r>
            <a:r>
              <a:rPr lang="en-ZA" sz="2400" dirty="0" err="1"/>
              <a:t>Nattrass</a:t>
            </a:r>
            <a:r>
              <a:rPr lang="en-ZA" sz="2400" dirty="0"/>
              <a:t>, 2005: 137</a:t>
            </a:r>
            <a:r>
              <a:rPr lang="en-ZA" sz="2400" dirty="0" smtClean="0"/>
              <a:t>).</a:t>
            </a:r>
          </a:p>
          <a:p>
            <a:r>
              <a:rPr lang="en-ZA" sz="2400" b="1" dirty="0"/>
              <a:t>Industrial Conciliation Act No. 28 of 1956 </a:t>
            </a:r>
            <a:r>
              <a:rPr lang="en-ZA" sz="2400" dirty="0"/>
              <a:t>– dual LR system, leading to black and white </a:t>
            </a:r>
            <a:r>
              <a:rPr lang="en-ZA" sz="2400" dirty="0" smtClean="0"/>
              <a:t>unionism </a:t>
            </a:r>
            <a:r>
              <a:rPr lang="en-ZA" sz="2400" dirty="0"/>
              <a:t>(</a:t>
            </a:r>
            <a:r>
              <a:rPr lang="en-ZA" sz="2400" dirty="0" err="1"/>
              <a:t>Seekings</a:t>
            </a:r>
            <a:r>
              <a:rPr lang="en-ZA" sz="2400" dirty="0"/>
              <a:t> &amp; </a:t>
            </a:r>
            <a:r>
              <a:rPr lang="en-ZA" sz="2400" dirty="0" err="1"/>
              <a:t>Nattrass</a:t>
            </a:r>
            <a:r>
              <a:rPr lang="en-ZA" sz="2400" dirty="0"/>
              <a:t>, 2005: 138). </a:t>
            </a:r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LW in SA</a:t>
            </a:r>
          </a:p>
          <a:p>
            <a:pPr>
              <a:buNone/>
            </a:pPr>
            <a:endParaRPr lang="en-ZA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 smtClean="0"/>
              <a:t>In 1994, ANC became the ruling party and subsequently passed these legislation:</a:t>
            </a:r>
          </a:p>
          <a:p>
            <a:endParaRPr lang="en-ZA" sz="2400" dirty="0" smtClean="0"/>
          </a:p>
          <a:p>
            <a:pPr lvl="1" algn="just"/>
            <a:r>
              <a:rPr lang="en-ZA" sz="2000" b="1" dirty="0" smtClean="0"/>
              <a:t>Constitution of 1996 </a:t>
            </a:r>
            <a:r>
              <a:rPr lang="en-ZA" sz="2000" dirty="0" smtClean="0"/>
              <a:t>– </a:t>
            </a:r>
            <a:r>
              <a:rPr lang="en-ZA" sz="2000" dirty="0"/>
              <a:t>Section </a:t>
            </a:r>
            <a:r>
              <a:rPr lang="en-ZA" sz="2000" dirty="0" smtClean="0"/>
              <a:t>23 labour relations and section 9 equality.</a:t>
            </a:r>
            <a:endParaRPr lang="en-ZA" sz="2000" dirty="0"/>
          </a:p>
          <a:p>
            <a:pPr lvl="1" algn="just"/>
            <a:r>
              <a:rPr lang="en-ZA" sz="2000" b="1" dirty="0" smtClean="0"/>
              <a:t>Employment </a:t>
            </a:r>
            <a:r>
              <a:rPr lang="en-ZA" sz="2000" b="1" dirty="0"/>
              <a:t>Equity Act (EEA) No. of 55 of </a:t>
            </a:r>
            <a:r>
              <a:rPr lang="en-ZA" sz="2000" b="1" dirty="0" smtClean="0"/>
              <a:t>1998 </a:t>
            </a:r>
            <a:r>
              <a:rPr lang="en-ZA" sz="2000" dirty="0" smtClean="0"/>
              <a:t>– equality in workplace and wages. </a:t>
            </a:r>
          </a:p>
          <a:p>
            <a:pPr lvl="1" algn="just"/>
            <a:r>
              <a:rPr lang="en-ZA" sz="2000" dirty="0" smtClean="0"/>
              <a:t> </a:t>
            </a:r>
            <a:r>
              <a:rPr lang="en-ZA" sz="2000" b="1" dirty="0"/>
              <a:t>Basic Conditions Of Employment Act No. 75 of </a:t>
            </a:r>
            <a:r>
              <a:rPr lang="en-ZA" sz="2000" b="1" dirty="0" smtClean="0"/>
              <a:t>1997 </a:t>
            </a:r>
            <a:r>
              <a:rPr lang="en-ZA" sz="2000" dirty="0" smtClean="0"/>
              <a:t>– sectoral determination for low-income workers (i.e. domestic and agricultural workers).</a:t>
            </a:r>
          </a:p>
          <a:p>
            <a:pPr lvl="1"/>
            <a:endParaRPr lang="en-ZA" dirty="0"/>
          </a:p>
          <a:p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12" y="411734"/>
            <a:ext cx="8229600" cy="4525963"/>
          </a:xfrm>
        </p:spPr>
        <p:txBody>
          <a:bodyPr/>
          <a:lstStyle/>
          <a:p>
            <a:pPr>
              <a:buNone/>
            </a:pP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ZA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economics trends in the last decade:</a:t>
            </a:r>
          </a:p>
          <a:p>
            <a:pPr>
              <a:buNone/>
            </a:pPr>
            <a:endParaRPr lang="en-ZA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ZA" sz="2400" dirty="0" smtClean="0"/>
              <a:t> -    CEOs increment 54% &amp;  GF </a:t>
            </a:r>
            <a:r>
              <a:rPr lang="en-ZA" sz="2400" dirty="0"/>
              <a:t>highest in the </a:t>
            </a:r>
            <a:r>
              <a:rPr lang="en-ZA" sz="2400" dirty="0" smtClean="0"/>
              <a:t>OECD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 countries </a:t>
            </a:r>
            <a:r>
              <a:rPr lang="en-ZA" sz="2400" dirty="0"/>
              <a:t>(0.7</a:t>
            </a:r>
            <a:r>
              <a:rPr lang="en-ZA" sz="2400" dirty="0" smtClean="0"/>
              <a:t>) (Massie, Collier &amp; Crotty,  2014: xxiii).</a:t>
            </a:r>
          </a:p>
          <a:p>
            <a:pPr marL="0" indent="0">
              <a:buNone/>
            </a:pPr>
            <a:r>
              <a:rPr lang="en-ZA" sz="2400" dirty="0" smtClean="0"/>
              <a:t>  -  Collectively bargaining based on CPI. 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-  Outsourced employees in some sectors (i.e. retail, security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 etc.) had </a:t>
            </a:r>
            <a:r>
              <a:rPr lang="en-ZA" sz="2400" dirty="0"/>
              <a:t>0% wage increases and not unionised.</a:t>
            </a:r>
          </a:p>
          <a:p>
            <a:pPr marL="0" indent="0">
              <a:buNone/>
            </a:pPr>
            <a:r>
              <a:rPr lang="en-ZA" sz="2400" dirty="0" smtClean="0"/>
              <a:t>  -  Unemployment averaging 25%</a:t>
            </a:r>
            <a:r>
              <a:rPr lang="en-ZA" sz="2400" b="1" dirty="0" smtClean="0"/>
              <a:t> </a:t>
            </a:r>
            <a:r>
              <a:rPr lang="en-ZA" sz="2400" dirty="0" smtClean="0"/>
              <a:t>and employees migrating to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big cities.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</a:t>
            </a: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60" y="4117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ZA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Quality of life research in SA</a:t>
            </a:r>
            <a:endParaRPr lang="en-ZA" sz="2400" dirty="0" smtClean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4" y="956931"/>
            <a:ext cx="8177878" cy="347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4012" y="411735"/>
            <a:ext cx="8229600" cy="22464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6936" y="4540100"/>
            <a:ext cx="774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/>
              <a:t>HSRC 2014 survey: It also showed that low income earners said they will be satisfied if they can have access to </a:t>
            </a:r>
            <a:r>
              <a:rPr lang="en-ZA" b="1" dirty="0" smtClean="0"/>
              <a:t>housing, education and afford to buy food and accommodation</a:t>
            </a:r>
            <a:r>
              <a:rPr lang="en-ZA" dirty="0" smtClean="0"/>
              <a:t>. It showed that high income workers life satisfaction is high.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8233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59" y="411734"/>
            <a:ext cx="8672659" cy="4525963"/>
          </a:xfrm>
        </p:spPr>
        <p:txBody>
          <a:bodyPr/>
          <a:lstStyle/>
          <a:p>
            <a:pPr>
              <a:buNone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 in LW</a:t>
            </a:r>
          </a:p>
          <a:p>
            <a:r>
              <a:rPr lang="en-ZA" sz="2400" dirty="0" smtClean="0"/>
              <a:t>Students and low income workers embarked on protests against outsourcing/ casualisation.  Living wage demanded (R10 000).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- TUT and UP </a:t>
            </a:r>
            <a:r>
              <a:rPr lang="en-ZA" sz="2400" dirty="0"/>
              <a:t>offers </a:t>
            </a:r>
            <a:r>
              <a:rPr lang="en-ZA" sz="2400" dirty="0" smtClean="0"/>
              <a:t>(R5000 + plus benefits) &gt; above the  minimum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  wages according to sectoral determination:  security guard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  R2,533 A-grade (NZD 250/per month).</a:t>
            </a:r>
            <a:endParaRPr lang="en-ZA" sz="2400" dirty="0"/>
          </a:p>
          <a:p>
            <a:pPr marL="0" indent="0">
              <a:buNone/>
            </a:pPr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3416-76EC-40D0-AA2C-2586A5C2A8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Members of the EFF student command attempted to prevent students from entering the TUT Pretoria west campus, but they pushed through with the help of the police. Picture: Barry Bateman/E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42" y="3211033"/>
            <a:ext cx="3694558" cy="252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(Karabo Ngoepe, News24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3211033"/>
            <a:ext cx="3838353" cy="2615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0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8896</TotalTime>
  <Words>680</Words>
  <Application>Microsoft Office PowerPoint</Application>
  <PresentationFormat>On-screen Show (4:3)</PresentationFormat>
  <Paragraphs>355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Tshwane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yvonne</dc:creator>
  <cp:lastModifiedBy>Parker, Jane</cp:lastModifiedBy>
  <cp:revision>767</cp:revision>
  <cp:lastPrinted>2015-05-11T07:13:19Z</cp:lastPrinted>
  <dcterms:created xsi:type="dcterms:W3CDTF">2011-03-10T09:23:22Z</dcterms:created>
  <dcterms:modified xsi:type="dcterms:W3CDTF">2016-02-19T02:27:51Z</dcterms:modified>
</cp:coreProperties>
</file>