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2"/>
  </p:sldMasterIdLst>
  <p:notesMasterIdLst>
    <p:notesMasterId r:id="rId28"/>
  </p:notesMasterIdLst>
  <p:handoutMasterIdLst>
    <p:handoutMasterId r:id="rId29"/>
  </p:handoutMasterIdLst>
  <p:sldIdLst>
    <p:sldId id="279" r:id="rId3"/>
    <p:sldId id="288" r:id="rId4"/>
    <p:sldId id="301" r:id="rId5"/>
    <p:sldId id="303" r:id="rId6"/>
    <p:sldId id="305" r:id="rId7"/>
    <p:sldId id="361" r:id="rId8"/>
    <p:sldId id="362" r:id="rId9"/>
    <p:sldId id="306" r:id="rId10"/>
    <p:sldId id="300" r:id="rId11"/>
    <p:sldId id="347" r:id="rId12"/>
    <p:sldId id="348" r:id="rId13"/>
    <p:sldId id="358" r:id="rId14"/>
    <p:sldId id="359" r:id="rId15"/>
    <p:sldId id="357" r:id="rId16"/>
    <p:sldId id="319" r:id="rId17"/>
    <p:sldId id="304" r:id="rId18"/>
    <p:sldId id="320" r:id="rId19"/>
    <p:sldId id="311" r:id="rId20"/>
    <p:sldId id="313" r:id="rId21"/>
    <p:sldId id="339" r:id="rId22"/>
    <p:sldId id="342" r:id="rId23"/>
    <p:sldId id="345" r:id="rId24"/>
    <p:sldId id="344" r:id="rId25"/>
    <p:sldId id="346" r:id="rId26"/>
    <p:sldId id="366" r:id="rId27"/>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6" pos="3839">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4660"/>
  </p:normalViewPr>
  <p:slideViewPr>
    <p:cSldViewPr>
      <p:cViewPr varScale="1">
        <p:scale>
          <a:sx n="74" d="100"/>
          <a:sy n="74" d="100"/>
        </p:scale>
        <p:origin x="-456" y="-96"/>
      </p:cViewPr>
      <p:guideLst>
        <p:guide orient="horz" pos="2160"/>
        <p:guide pos="3839"/>
      </p:guideLst>
    </p:cSldViewPr>
  </p:slideViewPr>
  <p:notesTextViewPr>
    <p:cViewPr>
      <p:scale>
        <a:sx n="1" d="1"/>
        <a:sy n="1" d="1"/>
      </p:scale>
      <p:origin x="0" y="0"/>
    </p:cViewPr>
  </p:notesTextViewPr>
  <p:sorterViewPr>
    <p:cViewPr>
      <p:scale>
        <a:sx n="100" d="100"/>
        <a:sy n="100" d="100"/>
      </p:scale>
      <p:origin x="0" y="3894"/>
    </p:cViewPr>
  </p:sorterViewPr>
  <p:notesViewPr>
    <p:cSldViewPr showGuides="1">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7A22A0-831C-408F-9330-2EADD52B5654}"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A35E5C7A-70D2-4D50-B63D-48ABCC511B70}">
      <dgm:prSet phldrT="[Text]" custT="1"/>
      <dgm:spPr>
        <a:solidFill>
          <a:schemeClr val="bg1"/>
        </a:solidFill>
      </dgm:spPr>
      <dgm:t>
        <a:bodyPr/>
        <a:lstStyle/>
        <a:p>
          <a:r>
            <a:rPr lang="en-US" sz="1200" dirty="0">
              <a:latin typeface="Times New Roman" pitchFamily="18" charset="0"/>
              <a:cs typeface="Times New Roman" pitchFamily="18" charset="0"/>
            </a:rPr>
            <a:t>Individualism versus Collectivism</a:t>
          </a:r>
        </a:p>
      </dgm:t>
    </dgm:pt>
    <dgm:pt modelId="{D6DFEC96-F869-4D2F-99BB-93E06C629F6F}" type="parTrans" cxnId="{22119668-7092-45DC-AA28-4EC205F72CA8}">
      <dgm:prSet/>
      <dgm:spPr/>
      <dgm:t>
        <a:bodyPr/>
        <a:lstStyle/>
        <a:p>
          <a:endParaRPr lang="en-US"/>
        </a:p>
      </dgm:t>
    </dgm:pt>
    <dgm:pt modelId="{64A8C56D-0D42-403F-B974-08685FB9DAB6}" type="sibTrans" cxnId="{22119668-7092-45DC-AA28-4EC205F72CA8}">
      <dgm:prSet/>
      <dgm:spPr/>
      <dgm:t>
        <a:bodyPr/>
        <a:lstStyle/>
        <a:p>
          <a:endParaRPr lang="en-US" dirty="0"/>
        </a:p>
      </dgm:t>
    </dgm:pt>
    <dgm:pt modelId="{35AA9CF9-AEBA-4C7C-B378-4999ADFF5122}">
      <dgm:prSet phldrT="[Text]" custT="1"/>
      <dgm:spPr>
        <a:solidFill>
          <a:schemeClr val="bg1"/>
        </a:solidFill>
      </dgm:spPr>
      <dgm:t>
        <a:bodyPr/>
        <a:lstStyle/>
        <a:p>
          <a:r>
            <a:rPr lang="en-US" sz="1200" dirty="0">
              <a:latin typeface="Times New Roman" pitchFamily="18" charset="0"/>
              <a:cs typeface="Times New Roman" pitchFamily="18" charset="0"/>
            </a:rPr>
            <a:t>Uncertainty Avoidance</a:t>
          </a:r>
        </a:p>
      </dgm:t>
    </dgm:pt>
    <dgm:pt modelId="{672FB3F4-11D2-46E7-8982-5EABEB79BC78}" type="sibTrans" cxnId="{D56D52A6-A90F-4145-8C9D-0A13A655150A}">
      <dgm:prSet/>
      <dgm:spPr/>
      <dgm:t>
        <a:bodyPr/>
        <a:lstStyle/>
        <a:p>
          <a:endParaRPr lang="en-US" dirty="0"/>
        </a:p>
      </dgm:t>
    </dgm:pt>
    <dgm:pt modelId="{AF9F95E9-E1E1-4254-A1B9-7DE9D6289C2E}" type="parTrans" cxnId="{D56D52A6-A90F-4145-8C9D-0A13A655150A}">
      <dgm:prSet/>
      <dgm:spPr/>
      <dgm:t>
        <a:bodyPr/>
        <a:lstStyle/>
        <a:p>
          <a:endParaRPr lang="en-US"/>
        </a:p>
      </dgm:t>
    </dgm:pt>
    <dgm:pt modelId="{54204092-DA0F-4C4D-808A-6EF4E9202482}">
      <dgm:prSet phldrT="[Text]" custT="1"/>
      <dgm:spPr>
        <a:solidFill>
          <a:schemeClr val="bg1"/>
        </a:solidFill>
      </dgm:spPr>
      <dgm:t>
        <a:bodyPr/>
        <a:lstStyle/>
        <a:p>
          <a:r>
            <a:rPr lang="en-US" sz="1200" dirty="0">
              <a:latin typeface="Times New Roman" pitchFamily="18" charset="0"/>
              <a:cs typeface="Times New Roman" pitchFamily="18" charset="0"/>
            </a:rPr>
            <a:t>Long</a:t>
          </a:r>
          <a:r>
            <a:rPr lang="en-US" sz="1200" dirty="0" smtClean="0">
              <a:latin typeface="Times New Roman" pitchFamily="18" charset="0"/>
              <a:cs typeface="Times New Roman" pitchFamily="18" charset="0"/>
            </a:rPr>
            <a:t>-Term </a:t>
          </a:r>
          <a:r>
            <a:rPr lang="en-US" sz="1200" dirty="0">
              <a:latin typeface="Times New Roman" pitchFamily="18" charset="0"/>
              <a:cs typeface="Times New Roman" pitchFamily="18" charset="0"/>
            </a:rPr>
            <a:t>versus </a:t>
          </a:r>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Short-Term Orientation</a:t>
          </a:r>
          <a:endParaRPr lang="en-US" sz="1200" dirty="0">
            <a:latin typeface="Times New Roman" pitchFamily="18" charset="0"/>
            <a:cs typeface="Times New Roman" pitchFamily="18" charset="0"/>
          </a:endParaRPr>
        </a:p>
      </dgm:t>
    </dgm:pt>
    <dgm:pt modelId="{E3115A79-78C7-46BE-87B8-FD638D4D8949}" type="sibTrans" cxnId="{F2E72126-C5E7-44F8-A2F8-49D18C624ADA}">
      <dgm:prSet/>
      <dgm:spPr/>
      <dgm:t>
        <a:bodyPr/>
        <a:lstStyle/>
        <a:p>
          <a:endParaRPr lang="en-US" dirty="0"/>
        </a:p>
      </dgm:t>
    </dgm:pt>
    <dgm:pt modelId="{1ED199D1-B6BD-4659-8256-3CA3E595E6D2}" type="parTrans" cxnId="{F2E72126-C5E7-44F8-A2F8-49D18C624ADA}">
      <dgm:prSet/>
      <dgm:spPr/>
      <dgm:t>
        <a:bodyPr/>
        <a:lstStyle/>
        <a:p>
          <a:endParaRPr lang="en-US"/>
        </a:p>
      </dgm:t>
    </dgm:pt>
    <dgm:pt modelId="{89136D8F-6EBB-418C-B98C-FF15B3C53F1A}">
      <dgm:prSet phldrT="[Text]" custT="1"/>
      <dgm:spPr>
        <a:solidFill>
          <a:schemeClr val="bg1"/>
        </a:solidFill>
      </dgm:spPr>
      <dgm:t>
        <a:bodyPr/>
        <a:lstStyle/>
        <a:p>
          <a:r>
            <a:rPr lang="en-US" sz="1200" dirty="0">
              <a:latin typeface="Times New Roman" pitchFamily="18" charset="0"/>
              <a:cs typeface="Times New Roman" pitchFamily="18" charset="0"/>
            </a:rPr>
            <a:t>Masculinity versus Feminity</a:t>
          </a:r>
        </a:p>
      </dgm:t>
    </dgm:pt>
    <dgm:pt modelId="{19A09720-B2F4-4357-8776-C58E03F7BF16}" type="sibTrans" cxnId="{A0904600-F243-4377-8F1B-A7DFC2F339D8}">
      <dgm:prSet/>
      <dgm:spPr/>
      <dgm:t>
        <a:bodyPr/>
        <a:lstStyle/>
        <a:p>
          <a:endParaRPr lang="en-US" dirty="0"/>
        </a:p>
      </dgm:t>
    </dgm:pt>
    <dgm:pt modelId="{AC9DBA8F-A7B4-4F50-A8AB-096A8710DA27}" type="parTrans" cxnId="{A0904600-F243-4377-8F1B-A7DFC2F339D8}">
      <dgm:prSet/>
      <dgm:spPr/>
      <dgm:t>
        <a:bodyPr/>
        <a:lstStyle/>
        <a:p>
          <a:endParaRPr lang="en-US"/>
        </a:p>
      </dgm:t>
    </dgm:pt>
    <dgm:pt modelId="{9AA982F6-6070-4C50-8D29-CF1F71387BB8}">
      <dgm:prSet phldrT="[Text]" custT="1"/>
      <dgm:spPr>
        <a:solidFill>
          <a:schemeClr val="bg1"/>
        </a:solidFill>
      </dgm:spPr>
      <dgm:t>
        <a:bodyPr/>
        <a:lstStyle/>
        <a:p>
          <a:r>
            <a:rPr lang="en-US" sz="1200" dirty="0">
              <a:latin typeface="Times New Roman" pitchFamily="18" charset="0"/>
              <a:cs typeface="Times New Roman" pitchFamily="18" charset="0"/>
            </a:rPr>
            <a:t>Power Distance</a:t>
          </a:r>
        </a:p>
      </dgm:t>
    </dgm:pt>
    <dgm:pt modelId="{BC99252A-305D-4C5D-A1EC-6F348D9E8718}" type="sibTrans" cxnId="{1159B0FD-8108-496D-B03F-CE3E09E9FBD7}">
      <dgm:prSet/>
      <dgm:spPr/>
      <dgm:t>
        <a:bodyPr/>
        <a:lstStyle/>
        <a:p>
          <a:endParaRPr lang="en-US" dirty="0"/>
        </a:p>
      </dgm:t>
    </dgm:pt>
    <dgm:pt modelId="{7A5D39D4-631E-44D2-8836-DAA1EDA7DD66}" type="parTrans" cxnId="{1159B0FD-8108-496D-B03F-CE3E09E9FBD7}">
      <dgm:prSet/>
      <dgm:spPr/>
      <dgm:t>
        <a:bodyPr/>
        <a:lstStyle/>
        <a:p>
          <a:endParaRPr lang="en-US"/>
        </a:p>
      </dgm:t>
    </dgm:pt>
    <dgm:pt modelId="{2729D8B5-C03F-460E-8DDA-B3DDBD712843}" type="pres">
      <dgm:prSet presAssocID="{F57A22A0-831C-408F-9330-2EADD52B5654}" presName="cycle" presStyleCnt="0">
        <dgm:presLayoutVars>
          <dgm:dir/>
          <dgm:resizeHandles val="exact"/>
        </dgm:presLayoutVars>
      </dgm:prSet>
      <dgm:spPr/>
      <dgm:t>
        <a:bodyPr/>
        <a:lstStyle/>
        <a:p>
          <a:endParaRPr lang="en-US"/>
        </a:p>
      </dgm:t>
    </dgm:pt>
    <dgm:pt modelId="{F1921F60-C8F0-4950-AF2E-2C4EEEA85EC4}" type="pres">
      <dgm:prSet presAssocID="{9AA982F6-6070-4C50-8D29-CF1F71387BB8}" presName="node" presStyleLbl="node1" presStyleIdx="0" presStyleCnt="5" custScaleX="174873" custRadScaleRad="105269" custRadScaleInc="9014">
        <dgm:presLayoutVars>
          <dgm:bulletEnabled val="1"/>
        </dgm:presLayoutVars>
      </dgm:prSet>
      <dgm:spPr/>
      <dgm:t>
        <a:bodyPr/>
        <a:lstStyle/>
        <a:p>
          <a:endParaRPr lang="en-US"/>
        </a:p>
      </dgm:t>
    </dgm:pt>
    <dgm:pt modelId="{81A76CAE-BE69-402A-A4F2-5417ADBB9AF6}" type="pres">
      <dgm:prSet presAssocID="{BC99252A-305D-4C5D-A1EC-6F348D9E8718}" presName="sibTrans" presStyleLbl="sibTrans2D1" presStyleIdx="0" presStyleCnt="5"/>
      <dgm:spPr/>
      <dgm:t>
        <a:bodyPr/>
        <a:lstStyle/>
        <a:p>
          <a:endParaRPr lang="en-US"/>
        </a:p>
      </dgm:t>
    </dgm:pt>
    <dgm:pt modelId="{3683A2D5-958C-4DC5-BCC1-3B4372F17723}" type="pres">
      <dgm:prSet presAssocID="{BC99252A-305D-4C5D-A1EC-6F348D9E8718}" presName="connectorText" presStyleLbl="sibTrans2D1" presStyleIdx="0" presStyleCnt="5"/>
      <dgm:spPr/>
      <dgm:t>
        <a:bodyPr/>
        <a:lstStyle/>
        <a:p>
          <a:endParaRPr lang="en-US"/>
        </a:p>
      </dgm:t>
    </dgm:pt>
    <dgm:pt modelId="{0490C64C-A60A-4E2A-994C-B1F53A2D0A1B}" type="pres">
      <dgm:prSet presAssocID="{89136D8F-6EBB-418C-B98C-FF15B3C53F1A}" presName="node" presStyleLbl="node1" presStyleIdx="1" presStyleCnt="5" custScaleX="174873" custRadScaleRad="104927" custRadScaleInc="5629">
        <dgm:presLayoutVars>
          <dgm:bulletEnabled val="1"/>
        </dgm:presLayoutVars>
      </dgm:prSet>
      <dgm:spPr/>
      <dgm:t>
        <a:bodyPr/>
        <a:lstStyle/>
        <a:p>
          <a:endParaRPr lang="en-US"/>
        </a:p>
      </dgm:t>
    </dgm:pt>
    <dgm:pt modelId="{9D75CC3C-BDF6-4188-88AD-31A218FCB000}" type="pres">
      <dgm:prSet presAssocID="{19A09720-B2F4-4357-8776-C58E03F7BF16}" presName="sibTrans" presStyleLbl="sibTrans2D1" presStyleIdx="1" presStyleCnt="5"/>
      <dgm:spPr/>
      <dgm:t>
        <a:bodyPr/>
        <a:lstStyle/>
        <a:p>
          <a:endParaRPr lang="en-US"/>
        </a:p>
      </dgm:t>
    </dgm:pt>
    <dgm:pt modelId="{8850830E-1239-43A5-A311-B6F2C72B9D28}" type="pres">
      <dgm:prSet presAssocID="{19A09720-B2F4-4357-8776-C58E03F7BF16}" presName="connectorText" presStyleLbl="sibTrans2D1" presStyleIdx="1" presStyleCnt="5"/>
      <dgm:spPr/>
      <dgm:t>
        <a:bodyPr/>
        <a:lstStyle/>
        <a:p>
          <a:endParaRPr lang="en-US"/>
        </a:p>
      </dgm:t>
    </dgm:pt>
    <dgm:pt modelId="{54D4EAEA-6D8B-4CC9-B1AC-3C067C22E11E}" type="pres">
      <dgm:prSet presAssocID="{54204092-DA0F-4C4D-808A-6EF4E9202482}" presName="node" presStyleLbl="node1" presStyleIdx="2" presStyleCnt="5" custScaleX="174873" custRadScaleRad="119637" custRadScaleInc="-31750">
        <dgm:presLayoutVars>
          <dgm:bulletEnabled val="1"/>
        </dgm:presLayoutVars>
      </dgm:prSet>
      <dgm:spPr/>
      <dgm:t>
        <a:bodyPr/>
        <a:lstStyle/>
        <a:p>
          <a:endParaRPr lang="en-US"/>
        </a:p>
      </dgm:t>
    </dgm:pt>
    <dgm:pt modelId="{F5876BDC-0A23-4033-AA6C-1483B869B501}" type="pres">
      <dgm:prSet presAssocID="{E3115A79-78C7-46BE-87B8-FD638D4D8949}" presName="sibTrans" presStyleLbl="sibTrans2D1" presStyleIdx="2" presStyleCnt="5"/>
      <dgm:spPr/>
      <dgm:t>
        <a:bodyPr/>
        <a:lstStyle/>
        <a:p>
          <a:endParaRPr lang="en-US"/>
        </a:p>
      </dgm:t>
    </dgm:pt>
    <dgm:pt modelId="{83D5F4A4-EDFF-42F7-B9AC-3EA736579E62}" type="pres">
      <dgm:prSet presAssocID="{E3115A79-78C7-46BE-87B8-FD638D4D8949}" presName="connectorText" presStyleLbl="sibTrans2D1" presStyleIdx="2" presStyleCnt="5"/>
      <dgm:spPr/>
      <dgm:t>
        <a:bodyPr/>
        <a:lstStyle/>
        <a:p>
          <a:endParaRPr lang="en-US"/>
        </a:p>
      </dgm:t>
    </dgm:pt>
    <dgm:pt modelId="{8B493C54-B708-4286-98C0-B3A9CBDE5DD9}" type="pres">
      <dgm:prSet presAssocID="{35AA9CF9-AEBA-4C7C-B378-4999ADFF5122}" presName="node" presStyleLbl="node1" presStyleIdx="3" presStyleCnt="5" custScaleX="174873" custRadScaleRad="100940" custRadScaleInc="1940">
        <dgm:presLayoutVars>
          <dgm:bulletEnabled val="1"/>
        </dgm:presLayoutVars>
      </dgm:prSet>
      <dgm:spPr/>
      <dgm:t>
        <a:bodyPr/>
        <a:lstStyle/>
        <a:p>
          <a:endParaRPr lang="en-US"/>
        </a:p>
      </dgm:t>
    </dgm:pt>
    <dgm:pt modelId="{51144CA4-9153-443F-8C0B-7E8B9D68190D}" type="pres">
      <dgm:prSet presAssocID="{672FB3F4-11D2-46E7-8982-5EABEB79BC78}" presName="sibTrans" presStyleLbl="sibTrans2D1" presStyleIdx="3" presStyleCnt="5"/>
      <dgm:spPr/>
      <dgm:t>
        <a:bodyPr/>
        <a:lstStyle/>
        <a:p>
          <a:endParaRPr lang="en-US"/>
        </a:p>
      </dgm:t>
    </dgm:pt>
    <dgm:pt modelId="{98911CBA-3554-4A45-812D-486A86536E7F}" type="pres">
      <dgm:prSet presAssocID="{672FB3F4-11D2-46E7-8982-5EABEB79BC78}" presName="connectorText" presStyleLbl="sibTrans2D1" presStyleIdx="3" presStyleCnt="5"/>
      <dgm:spPr/>
      <dgm:t>
        <a:bodyPr/>
        <a:lstStyle/>
        <a:p>
          <a:endParaRPr lang="en-US"/>
        </a:p>
      </dgm:t>
    </dgm:pt>
    <dgm:pt modelId="{A67D06AE-7F9F-49B2-9D28-1D4A77709E0B}" type="pres">
      <dgm:prSet presAssocID="{A35E5C7A-70D2-4D50-B63D-48ABCC511B70}" presName="node" presStyleLbl="node1" presStyleIdx="4" presStyleCnt="5" custScaleX="174873" custRadScaleRad="100695" custRadScaleInc="-9306">
        <dgm:presLayoutVars>
          <dgm:bulletEnabled val="1"/>
        </dgm:presLayoutVars>
      </dgm:prSet>
      <dgm:spPr/>
      <dgm:t>
        <a:bodyPr/>
        <a:lstStyle/>
        <a:p>
          <a:endParaRPr lang="en-US"/>
        </a:p>
      </dgm:t>
    </dgm:pt>
    <dgm:pt modelId="{8929A526-91E5-4D5D-B25F-95215BA78253}" type="pres">
      <dgm:prSet presAssocID="{64A8C56D-0D42-403F-B974-08685FB9DAB6}" presName="sibTrans" presStyleLbl="sibTrans2D1" presStyleIdx="4" presStyleCnt="5"/>
      <dgm:spPr/>
      <dgm:t>
        <a:bodyPr/>
        <a:lstStyle/>
        <a:p>
          <a:endParaRPr lang="en-US"/>
        </a:p>
      </dgm:t>
    </dgm:pt>
    <dgm:pt modelId="{E3B11A0E-9F33-4318-9604-6DF88D7604D7}" type="pres">
      <dgm:prSet presAssocID="{64A8C56D-0D42-403F-B974-08685FB9DAB6}" presName="connectorText" presStyleLbl="sibTrans2D1" presStyleIdx="4" presStyleCnt="5"/>
      <dgm:spPr/>
      <dgm:t>
        <a:bodyPr/>
        <a:lstStyle/>
        <a:p>
          <a:endParaRPr lang="en-US"/>
        </a:p>
      </dgm:t>
    </dgm:pt>
  </dgm:ptLst>
  <dgm:cxnLst>
    <dgm:cxn modelId="{08E59609-E745-4757-9F66-2C1237D6E76A}" type="presOf" srcId="{19A09720-B2F4-4357-8776-C58E03F7BF16}" destId="{8850830E-1239-43A5-A311-B6F2C72B9D28}" srcOrd="1" destOrd="0" presId="urn:microsoft.com/office/officeart/2005/8/layout/cycle2"/>
    <dgm:cxn modelId="{86E04510-65C3-4923-A067-9B95DB363FD4}" type="presOf" srcId="{BC99252A-305D-4C5D-A1EC-6F348D9E8718}" destId="{81A76CAE-BE69-402A-A4F2-5417ADBB9AF6}" srcOrd="0" destOrd="0" presId="urn:microsoft.com/office/officeart/2005/8/layout/cycle2"/>
    <dgm:cxn modelId="{780D19E7-B948-4425-93EB-D69958267F99}" type="presOf" srcId="{672FB3F4-11D2-46E7-8982-5EABEB79BC78}" destId="{51144CA4-9153-443F-8C0B-7E8B9D68190D}" srcOrd="0" destOrd="0" presId="urn:microsoft.com/office/officeart/2005/8/layout/cycle2"/>
    <dgm:cxn modelId="{DC65936C-F7AC-4772-ADDC-FCBF13F9E56D}" type="presOf" srcId="{F57A22A0-831C-408F-9330-2EADD52B5654}" destId="{2729D8B5-C03F-460E-8DDA-B3DDBD712843}" srcOrd="0" destOrd="0" presId="urn:microsoft.com/office/officeart/2005/8/layout/cycle2"/>
    <dgm:cxn modelId="{D444F2EF-1D37-427D-9021-38DE4829DF05}" type="presOf" srcId="{19A09720-B2F4-4357-8776-C58E03F7BF16}" destId="{9D75CC3C-BDF6-4188-88AD-31A218FCB000}" srcOrd="0" destOrd="0" presId="urn:microsoft.com/office/officeart/2005/8/layout/cycle2"/>
    <dgm:cxn modelId="{30E7286D-A8C1-47FF-9767-1C45786A9572}" type="presOf" srcId="{672FB3F4-11D2-46E7-8982-5EABEB79BC78}" destId="{98911CBA-3554-4A45-812D-486A86536E7F}" srcOrd="1" destOrd="0" presId="urn:microsoft.com/office/officeart/2005/8/layout/cycle2"/>
    <dgm:cxn modelId="{1177C7F3-C158-47B7-B62B-1B93D43A24D8}" type="presOf" srcId="{89136D8F-6EBB-418C-B98C-FF15B3C53F1A}" destId="{0490C64C-A60A-4E2A-994C-B1F53A2D0A1B}" srcOrd="0" destOrd="0" presId="urn:microsoft.com/office/officeart/2005/8/layout/cycle2"/>
    <dgm:cxn modelId="{A0904600-F243-4377-8F1B-A7DFC2F339D8}" srcId="{F57A22A0-831C-408F-9330-2EADD52B5654}" destId="{89136D8F-6EBB-418C-B98C-FF15B3C53F1A}" srcOrd="1" destOrd="0" parTransId="{AC9DBA8F-A7B4-4F50-A8AB-096A8710DA27}" sibTransId="{19A09720-B2F4-4357-8776-C58E03F7BF16}"/>
    <dgm:cxn modelId="{3A7053F1-95F0-4593-B7E3-8771D54EDB13}" type="presOf" srcId="{35AA9CF9-AEBA-4C7C-B378-4999ADFF5122}" destId="{8B493C54-B708-4286-98C0-B3A9CBDE5DD9}" srcOrd="0" destOrd="0" presId="urn:microsoft.com/office/officeart/2005/8/layout/cycle2"/>
    <dgm:cxn modelId="{FFDEE57F-0CCD-4486-94D2-F93F5E3CD3B7}" type="presOf" srcId="{E3115A79-78C7-46BE-87B8-FD638D4D8949}" destId="{83D5F4A4-EDFF-42F7-B9AC-3EA736579E62}" srcOrd="1" destOrd="0" presId="urn:microsoft.com/office/officeart/2005/8/layout/cycle2"/>
    <dgm:cxn modelId="{93DE739A-F381-4EA1-B316-EDDB2047C2E4}" type="presOf" srcId="{64A8C56D-0D42-403F-B974-08685FB9DAB6}" destId="{8929A526-91E5-4D5D-B25F-95215BA78253}" srcOrd="0" destOrd="0" presId="urn:microsoft.com/office/officeart/2005/8/layout/cycle2"/>
    <dgm:cxn modelId="{D56D52A6-A90F-4145-8C9D-0A13A655150A}" srcId="{F57A22A0-831C-408F-9330-2EADD52B5654}" destId="{35AA9CF9-AEBA-4C7C-B378-4999ADFF5122}" srcOrd="3" destOrd="0" parTransId="{AF9F95E9-E1E1-4254-A1B9-7DE9D6289C2E}" sibTransId="{672FB3F4-11D2-46E7-8982-5EABEB79BC78}"/>
    <dgm:cxn modelId="{73AEE365-D925-4864-A672-02F30FB7DEEF}" type="presOf" srcId="{54204092-DA0F-4C4D-808A-6EF4E9202482}" destId="{54D4EAEA-6D8B-4CC9-B1AC-3C067C22E11E}" srcOrd="0" destOrd="0" presId="urn:microsoft.com/office/officeart/2005/8/layout/cycle2"/>
    <dgm:cxn modelId="{54AA9188-CB91-44FD-8C30-2E8629D0245C}" type="presOf" srcId="{64A8C56D-0D42-403F-B974-08685FB9DAB6}" destId="{E3B11A0E-9F33-4318-9604-6DF88D7604D7}" srcOrd="1" destOrd="0" presId="urn:microsoft.com/office/officeart/2005/8/layout/cycle2"/>
    <dgm:cxn modelId="{22119668-7092-45DC-AA28-4EC205F72CA8}" srcId="{F57A22A0-831C-408F-9330-2EADD52B5654}" destId="{A35E5C7A-70D2-4D50-B63D-48ABCC511B70}" srcOrd="4" destOrd="0" parTransId="{D6DFEC96-F869-4D2F-99BB-93E06C629F6F}" sibTransId="{64A8C56D-0D42-403F-B974-08685FB9DAB6}"/>
    <dgm:cxn modelId="{5C1548B6-1805-4B77-B138-3D9BFA3B22E7}" type="presOf" srcId="{BC99252A-305D-4C5D-A1EC-6F348D9E8718}" destId="{3683A2D5-958C-4DC5-BCC1-3B4372F17723}" srcOrd="1" destOrd="0" presId="urn:microsoft.com/office/officeart/2005/8/layout/cycle2"/>
    <dgm:cxn modelId="{F014FEE5-0CF6-4E8E-8201-533166E1A53B}" type="presOf" srcId="{E3115A79-78C7-46BE-87B8-FD638D4D8949}" destId="{F5876BDC-0A23-4033-AA6C-1483B869B501}" srcOrd="0" destOrd="0" presId="urn:microsoft.com/office/officeart/2005/8/layout/cycle2"/>
    <dgm:cxn modelId="{7721B83A-2E32-4205-AD93-492952256BD9}" type="presOf" srcId="{9AA982F6-6070-4C50-8D29-CF1F71387BB8}" destId="{F1921F60-C8F0-4950-AF2E-2C4EEEA85EC4}" srcOrd="0" destOrd="0" presId="urn:microsoft.com/office/officeart/2005/8/layout/cycle2"/>
    <dgm:cxn modelId="{F2E72126-C5E7-44F8-A2F8-49D18C624ADA}" srcId="{F57A22A0-831C-408F-9330-2EADD52B5654}" destId="{54204092-DA0F-4C4D-808A-6EF4E9202482}" srcOrd="2" destOrd="0" parTransId="{1ED199D1-B6BD-4659-8256-3CA3E595E6D2}" sibTransId="{E3115A79-78C7-46BE-87B8-FD638D4D8949}"/>
    <dgm:cxn modelId="{1159B0FD-8108-496D-B03F-CE3E09E9FBD7}" srcId="{F57A22A0-831C-408F-9330-2EADD52B5654}" destId="{9AA982F6-6070-4C50-8D29-CF1F71387BB8}" srcOrd="0" destOrd="0" parTransId="{7A5D39D4-631E-44D2-8836-DAA1EDA7DD66}" sibTransId="{BC99252A-305D-4C5D-A1EC-6F348D9E8718}"/>
    <dgm:cxn modelId="{5E9B3F80-AFCF-41F1-91EB-ED4A31F407AC}" type="presOf" srcId="{A35E5C7A-70D2-4D50-B63D-48ABCC511B70}" destId="{A67D06AE-7F9F-49B2-9D28-1D4A77709E0B}" srcOrd="0" destOrd="0" presId="urn:microsoft.com/office/officeart/2005/8/layout/cycle2"/>
    <dgm:cxn modelId="{88F45469-3C2E-4029-8F09-F59F281926AE}" type="presParOf" srcId="{2729D8B5-C03F-460E-8DDA-B3DDBD712843}" destId="{F1921F60-C8F0-4950-AF2E-2C4EEEA85EC4}" srcOrd="0" destOrd="0" presId="urn:microsoft.com/office/officeart/2005/8/layout/cycle2"/>
    <dgm:cxn modelId="{851C510D-1D7D-43D5-B159-B25EBC305AB3}" type="presParOf" srcId="{2729D8B5-C03F-460E-8DDA-B3DDBD712843}" destId="{81A76CAE-BE69-402A-A4F2-5417ADBB9AF6}" srcOrd="1" destOrd="0" presId="urn:microsoft.com/office/officeart/2005/8/layout/cycle2"/>
    <dgm:cxn modelId="{7E505941-1EF4-4D32-84B9-5971E0CA903D}" type="presParOf" srcId="{81A76CAE-BE69-402A-A4F2-5417ADBB9AF6}" destId="{3683A2D5-958C-4DC5-BCC1-3B4372F17723}" srcOrd="0" destOrd="0" presId="urn:microsoft.com/office/officeart/2005/8/layout/cycle2"/>
    <dgm:cxn modelId="{D75E8F60-5A8C-4202-AA51-B8F993483185}" type="presParOf" srcId="{2729D8B5-C03F-460E-8DDA-B3DDBD712843}" destId="{0490C64C-A60A-4E2A-994C-B1F53A2D0A1B}" srcOrd="2" destOrd="0" presId="urn:microsoft.com/office/officeart/2005/8/layout/cycle2"/>
    <dgm:cxn modelId="{58919A82-7419-4E80-A57C-94B14DCCB409}" type="presParOf" srcId="{2729D8B5-C03F-460E-8DDA-B3DDBD712843}" destId="{9D75CC3C-BDF6-4188-88AD-31A218FCB000}" srcOrd="3" destOrd="0" presId="urn:microsoft.com/office/officeart/2005/8/layout/cycle2"/>
    <dgm:cxn modelId="{4346A8F0-24F7-43B9-A0A0-4EBDF199C0C5}" type="presParOf" srcId="{9D75CC3C-BDF6-4188-88AD-31A218FCB000}" destId="{8850830E-1239-43A5-A311-B6F2C72B9D28}" srcOrd="0" destOrd="0" presId="urn:microsoft.com/office/officeart/2005/8/layout/cycle2"/>
    <dgm:cxn modelId="{D6BEBC17-83A9-4236-A683-D5012303E71C}" type="presParOf" srcId="{2729D8B5-C03F-460E-8DDA-B3DDBD712843}" destId="{54D4EAEA-6D8B-4CC9-B1AC-3C067C22E11E}" srcOrd="4" destOrd="0" presId="urn:microsoft.com/office/officeart/2005/8/layout/cycle2"/>
    <dgm:cxn modelId="{0E398A85-074F-4036-9BF6-6EFB2D36A964}" type="presParOf" srcId="{2729D8B5-C03F-460E-8DDA-B3DDBD712843}" destId="{F5876BDC-0A23-4033-AA6C-1483B869B501}" srcOrd="5" destOrd="0" presId="urn:microsoft.com/office/officeart/2005/8/layout/cycle2"/>
    <dgm:cxn modelId="{8772A645-52AB-4D4A-8218-BA2B259E1C5B}" type="presParOf" srcId="{F5876BDC-0A23-4033-AA6C-1483B869B501}" destId="{83D5F4A4-EDFF-42F7-B9AC-3EA736579E62}" srcOrd="0" destOrd="0" presId="urn:microsoft.com/office/officeart/2005/8/layout/cycle2"/>
    <dgm:cxn modelId="{6B93063E-8792-4823-824D-3C5ED31B62E3}" type="presParOf" srcId="{2729D8B5-C03F-460E-8DDA-B3DDBD712843}" destId="{8B493C54-B708-4286-98C0-B3A9CBDE5DD9}" srcOrd="6" destOrd="0" presId="urn:microsoft.com/office/officeart/2005/8/layout/cycle2"/>
    <dgm:cxn modelId="{409AEEC0-B768-4A17-A97E-B577B931C2EB}" type="presParOf" srcId="{2729D8B5-C03F-460E-8DDA-B3DDBD712843}" destId="{51144CA4-9153-443F-8C0B-7E8B9D68190D}" srcOrd="7" destOrd="0" presId="urn:microsoft.com/office/officeart/2005/8/layout/cycle2"/>
    <dgm:cxn modelId="{CE0D229F-1608-4081-B9CC-31622F4E55D1}" type="presParOf" srcId="{51144CA4-9153-443F-8C0B-7E8B9D68190D}" destId="{98911CBA-3554-4A45-812D-486A86536E7F}" srcOrd="0" destOrd="0" presId="urn:microsoft.com/office/officeart/2005/8/layout/cycle2"/>
    <dgm:cxn modelId="{3EECE8DC-4352-4AE3-A484-8839B78894B9}" type="presParOf" srcId="{2729D8B5-C03F-460E-8DDA-B3DDBD712843}" destId="{A67D06AE-7F9F-49B2-9D28-1D4A77709E0B}" srcOrd="8" destOrd="0" presId="urn:microsoft.com/office/officeart/2005/8/layout/cycle2"/>
    <dgm:cxn modelId="{6F91CCA8-3353-4B4F-BE45-CAC30E75FC86}" type="presParOf" srcId="{2729D8B5-C03F-460E-8DDA-B3DDBD712843}" destId="{8929A526-91E5-4D5D-B25F-95215BA78253}" srcOrd="9" destOrd="0" presId="urn:microsoft.com/office/officeart/2005/8/layout/cycle2"/>
    <dgm:cxn modelId="{34A81DCF-4506-478B-93C4-FDDB1762334E}" type="presParOf" srcId="{8929A526-91E5-4D5D-B25F-95215BA78253}" destId="{E3B11A0E-9F33-4318-9604-6DF88D7604D7}"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921F60-C8F0-4950-AF2E-2C4EEEA85EC4}">
      <dsp:nvSpPr>
        <dsp:cNvPr id="0" name=""/>
        <dsp:cNvSpPr/>
      </dsp:nvSpPr>
      <dsp:spPr>
        <a:xfrm>
          <a:off x="1680533" y="0"/>
          <a:ext cx="2493371" cy="1425818"/>
        </a:xfrm>
        <a:prstGeom prst="ellipse">
          <a:avLst/>
        </a:prstGeom>
        <a:solidFill>
          <a:schemeClr val="bg1"/>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latin typeface="Times New Roman" pitchFamily="18" charset="0"/>
              <a:cs typeface="Times New Roman" pitchFamily="18" charset="0"/>
            </a:rPr>
            <a:t>Power Distance</a:t>
          </a:r>
        </a:p>
      </dsp:txBody>
      <dsp:txXfrm>
        <a:off x="2045679" y="208806"/>
        <a:ext cx="1763079" cy="1008206"/>
      </dsp:txXfrm>
    </dsp:sp>
    <dsp:sp modelId="{81A76CAE-BE69-402A-A4F2-5417ADBB9AF6}">
      <dsp:nvSpPr>
        <dsp:cNvPr id="0" name=""/>
        <dsp:cNvSpPr/>
      </dsp:nvSpPr>
      <dsp:spPr>
        <a:xfrm rot="2315891">
          <a:off x="3678465" y="1118750"/>
          <a:ext cx="117195" cy="48121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dirty="0"/>
        </a:p>
      </dsp:txBody>
      <dsp:txXfrm>
        <a:off x="3682305" y="1204026"/>
        <a:ext cx="82037" cy="288727"/>
      </dsp:txXfrm>
    </dsp:sp>
    <dsp:sp modelId="{0490C64C-A60A-4E2A-994C-B1F53A2D0A1B}">
      <dsp:nvSpPr>
        <dsp:cNvPr id="0" name=""/>
        <dsp:cNvSpPr/>
      </dsp:nvSpPr>
      <dsp:spPr>
        <a:xfrm>
          <a:off x="3305406" y="1297034"/>
          <a:ext cx="2493371" cy="1425818"/>
        </a:xfrm>
        <a:prstGeom prst="ellipse">
          <a:avLst/>
        </a:prstGeom>
        <a:solidFill>
          <a:schemeClr val="bg1"/>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latin typeface="Times New Roman" pitchFamily="18" charset="0"/>
              <a:cs typeface="Times New Roman" pitchFamily="18" charset="0"/>
            </a:rPr>
            <a:t>Masculinity versus Feminity</a:t>
          </a:r>
        </a:p>
      </dsp:txBody>
      <dsp:txXfrm>
        <a:off x="3670552" y="1505840"/>
        <a:ext cx="1763079" cy="1008206"/>
      </dsp:txXfrm>
    </dsp:sp>
    <dsp:sp modelId="{9D75CC3C-BDF6-4188-88AD-31A218FCB000}">
      <dsp:nvSpPr>
        <dsp:cNvPr id="0" name=""/>
        <dsp:cNvSpPr/>
      </dsp:nvSpPr>
      <dsp:spPr>
        <a:xfrm rot="5676905">
          <a:off x="4318560" y="2761416"/>
          <a:ext cx="306896" cy="48121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dirty="0"/>
        </a:p>
      </dsp:txBody>
      <dsp:txXfrm rot="10800000">
        <a:off x="4368298" y="2811774"/>
        <a:ext cx="214827" cy="288727"/>
      </dsp:txXfrm>
    </dsp:sp>
    <dsp:sp modelId="{54D4EAEA-6D8B-4CC9-B1AC-3C067C22E11E}">
      <dsp:nvSpPr>
        <dsp:cNvPr id="0" name=""/>
        <dsp:cNvSpPr/>
      </dsp:nvSpPr>
      <dsp:spPr>
        <a:xfrm>
          <a:off x="3143841" y="3298509"/>
          <a:ext cx="2493371" cy="1425818"/>
        </a:xfrm>
        <a:prstGeom prst="ellipse">
          <a:avLst/>
        </a:prstGeom>
        <a:solidFill>
          <a:schemeClr val="bg1"/>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latin typeface="Times New Roman" pitchFamily="18" charset="0"/>
              <a:cs typeface="Times New Roman" pitchFamily="18" charset="0"/>
            </a:rPr>
            <a:t>Long</a:t>
          </a:r>
          <a:r>
            <a:rPr lang="en-US" sz="1200" kern="1200" dirty="0" smtClean="0">
              <a:latin typeface="Times New Roman" pitchFamily="18" charset="0"/>
              <a:cs typeface="Times New Roman" pitchFamily="18" charset="0"/>
            </a:rPr>
            <a:t>-Term </a:t>
          </a:r>
          <a:r>
            <a:rPr lang="en-US" sz="1200" kern="1200" dirty="0">
              <a:latin typeface="Times New Roman" pitchFamily="18" charset="0"/>
              <a:cs typeface="Times New Roman" pitchFamily="18" charset="0"/>
            </a:rPr>
            <a:t>versus </a:t>
          </a:r>
          <a:endParaRPr lang="en-US" sz="1200" kern="1200" dirty="0" smtClean="0">
            <a:latin typeface="Times New Roman" pitchFamily="18" charset="0"/>
            <a:cs typeface="Times New Roman" pitchFamily="18" charset="0"/>
          </a:endParaRPr>
        </a:p>
        <a:p>
          <a:pPr lvl="0" algn="ctr" defTabSz="533400">
            <a:lnSpc>
              <a:spcPct val="90000"/>
            </a:lnSpc>
            <a:spcBef>
              <a:spcPct val="0"/>
            </a:spcBef>
            <a:spcAft>
              <a:spcPct val="35000"/>
            </a:spcAft>
          </a:pPr>
          <a:r>
            <a:rPr lang="en-US" sz="1200" kern="1200" dirty="0" smtClean="0">
              <a:latin typeface="Times New Roman" pitchFamily="18" charset="0"/>
              <a:cs typeface="Times New Roman" pitchFamily="18" charset="0"/>
            </a:rPr>
            <a:t>Short-Term Orientation</a:t>
          </a:r>
          <a:endParaRPr lang="en-US" sz="1200" kern="1200" dirty="0">
            <a:latin typeface="Times New Roman" pitchFamily="18" charset="0"/>
            <a:cs typeface="Times New Roman" pitchFamily="18" charset="0"/>
          </a:endParaRPr>
        </a:p>
      </dsp:txBody>
      <dsp:txXfrm>
        <a:off x="3508987" y="3507315"/>
        <a:ext cx="1763079" cy="1008206"/>
      </dsp:txXfrm>
    </dsp:sp>
    <dsp:sp modelId="{F5876BDC-0A23-4033-AA6C-1483B869B501}">
      <dsp:nvSpPr>
        <dsp:cNvPr id="0" name=""/>
        <dsp:cNvSpPr/>
      </dsp:nvSpPr>
      <dsp:spPr>
        <a:xfrm rot="10800009">
          <a:off x="3010314" y="3770808"/>
          <a:ext cx="94358" cy="48121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dirty="0"/>
        </a:p>
      </dsp:txBody>
      <dsp:txXfrm rot="10800000">
        <a:off x="3038621" y="3867051"/>
        <a:ext cx="66051" cy="288727"/>
      </dsp:txXfrm>
    </dsp:sp>
    <dsp:sp modelId="{8B493C54-B708-4286-98C0-B3A9CBDE5DD9}">
      <dsp:nvSpPr>
        <dsp:cNvPr id="0" name=""/>
        <dsp:cNvSpPr/>
      </dsp:nvSpPr>
      <dsp:spPr>
        <a:xfrm>
          <a:off x="472434" y="3298502"/>
          <a:ext cx="2493371" cy="1425818"/>
        </a:xfrm>
        <a:prstGeom prst="ellipse">
          <a:avLst/>
        </a:prstGeom>
        <a:solidFill>
          <a:schemeClr val="bg1"/>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latin typeface="Times New Roman" pitchFamily="18" charset="0"/>
              <a:cs typeface="Times New Roman" pitchFamily="18" charset="0"/>
            </a:rPr>
            <a:t>Uncertainty Avoidance</a:t>
          </a:r>
        </a:p>
      </dsp:txBody>
      <dsp:txXfrm>
        <a:off x="837580" y="3507308"/>
        <a:ext cx="1763079" cy="1008206"/>
      </dsp:txXfrm>
    </dsp:sp>
    <dsp:sp modelId="{51144CA4-9153-443F-8C0B-7E8B9D68190D}">
      <dsp:nvSpPr>
        <dsp:cNvPr id="0" name=""/>
        <dsp:cNvSpPr/>
      </dsp:nvSpPr>
      <dsp:spPr>
        <a:xfrm rot="15113801">
          <a:off x="1254816" y="2809200"/>
          <a:ext cx="299881" cy="48121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dirty="0"/>
        </a:p>
      </dsp:txBody>
      <dsp:txXfrm rot="10800000">
        <a:off x="1313775" y="2948198"/>
        <a:ext cx="209917" cy="288727"/>
      </dsp:txXfrm>
    </dsp:sp>
    <dsp:sp modelId="{A67D06AE-7F9F-49B2-9D28-1D4A77709E0B}">
      <dsp:nvSpPr>
        <dsp:cNvPr id="0" name=""/>
        <dsp:cNvSpPr/>
      </dsp:nvSpPr>
      <dsp:spPr>
        <a:xfrm>
          <a:off x="-161565" y="1359159"/>
          <a:ext cx="2493371" cy="1425818"/>
        </a:xfrm>
        <a:prstGeom prst="ellipse">
          <a:avLst/>
        </a:prstGeom>
        <a:solidFill>
          <a:schemeClr val="bg1"/>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latin typeface="Times New Roman" pitchFamily="18" charset="0"/>
              <a:cs typeface="Times New Roman" pitchFamily="18" charset="0"/>
            </a:rPr>
            <a:t>Individualism versus Collectivism</a:t>
          </a:r>
        </a:p>
      </dsp:txBody>
      <dsp:txXfrm>
        <a:off x="203581" y="1567965"/>
        <a:ext cx="1763079" cy="1008206"/>
      </dsp:txXfrm>
    </dsp:sp>
    <dsp:sp modelId="{8929A526-91E5-4D5D-B25F-95215BA78253}">
      <dsp:nvSpPr>
        <dsp:cNvPr id="0" name=""/>
        <dsp:cNvSpPr/>
      </dsp:nvSpPr>
      <dsp:spPr>
        <a:xfrm rot="19414734">
          <a:off x="1897814" y="1155364"/>
          <a:ext cx="207270" cy="48121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dirty="0"/>
        </a:p>
      </dsp:txBody>
      <dsp:txXfrm>
        <a:off x="1903887" y="1270066"/>
        <a:ext cx="145089" cy="288727"/>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54C6E1-AF92-4FB7-A013-0B520EBC30AE}" type="datetimeFigureOut">
              <a:rPr lang="en-US"/>
              <a:t>11/26/2015</a:t>
            </a:fld>
            <a:endParaRPr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52D9BF-D574-4807-B36C-9E2A025BE826}" type="slidenum">
              <a:rPr/>
              <a:t>‹#›</a:t>
            </a:fld>
            <a:endParaRPr dirty="0"/>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10850-0874-4A61-99B4-D613C5E8D9EA}" type="datetimeFigureOut">
              <a:rPr lang="en-US"/>
              <a:t>11/26/2015</a:t>
            </a:fld>
            <a:endParaRPr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1EC53-F507-411E-9ADC-FBCFECE09D3D}" type="slidenum">
              <a:rPr/>
              <a:t>‹#›</a:t>
            </a:fld>
            <a:endParaRPr dirty="0"/>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hf hdr="0" ftr="0" dt="0"/>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1</a:t>
            </a:fld>
            <a:endParaRPr lang="en-US" dirty="0"/>
          </a:p>
        </p:txBody>
      </p:sp>
    </p:spTree>
    <p:extLst>
      <p:ext uri="{BB962C8B-B14F-4D97-AF65-F5344CB8AC3E}">
        <p14:creationId xmlns:p14="http://schemas.microsoft.com/office/powerpoint/2010/main" val="3713118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3</a:t>
            </a:fld>
            <a:endParaRPr lang="en-US" dirty="0"/>
          </a:p>
        </p:txBody>
      </p:sp>
    </p:spTree>
    <p:extLst>
      <p:ext uri="{BB962C8B-B14F-4D97-AF65-F5344CB8AC3E}">
        <p14:creationId xmlns:p14="http://schemas.microsoft.com/office/powerpoint/2010/main" val="4116891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dirty="0"/>
          </a:p>
        </p:txBody>
      </p:sp>
      <p:sp>
        <p:nvSpPr>
          <p:cNvPr id="3" name="Subtitle 2"/>
          <p:cNvSpPr>
            <a:spLocks noGrp="1"/>
          </p:cNvSpPr>
          <p:nvPr>
            <p:ph type="subTitle" idx="1"/>
          </p:nvPr>
        </p:nvSpPr>
        <p:spPr>
          <a:xfrm>
            <a:off x="1218883" y="4140200"/>
            <a:ext cx="975106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dirty="0">
              <a:solidFill>
                <a:schemeClr val="tx2"/>
              </a:solidFill>
            </a:endParaRPr>
          </a:p>
        </p:txBody>
      </p:sp>
      <p:sp>
        <p:nvSpPr>
          <p:cNvPr id="2" name="Title 1"/>
          <p:cNvSpPr>
            <a:spLocks noGrp="1"/>
          </p:cNvSpPr>
          <p:nvPr>
            <p:ph type="ctrTitle"/>
          </p:nvPr>
        </p:nvSpPr>
        <p:spPr>
          <a:xfrm>
            <a:off x="1218883" y="1905002"/>
            <a:ext cx="9751060" cy="2147926"/>
          </a:xfrm>
        </p:spPr>
        <p:txBody>
          <a:bodyPr anchor="ctr">
            <a:normAutofit/>
          </a:bodyPr>
          <a:lstStyle>
            <a:lvl1pPr algn="ctr">
              <a:defRPr sz="4400" cap="all" normalizeH="0" baseline="0"/>
            </a:lvl1pPr>
          </a:lstStyle>
          <a:p>
            <a:r>
              <a:rPr lang="en-US" smtClean="0"/>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dirty="0"/>
          </a:p>
        </p:txBody>
      </p:sp>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smtClean="0"/>
              <a:t>Click to edit Master title style</a:t>
            </a:r>
            <a:endParaRPr/>
          </a:p>
        </p:txBody>
      </p:sp>
      <p:sp>
        <p:nvSpPr>
          <p:cNvPr id="3" name="Picture Placeholder 2"/>
          <p:cNvSpPr>
            <a:spLocks noGrp="1"/>
          </p:cNvSpPr>
          <p:nvPr>
            <p:ph type="pic" idx="1"/>
          </p:nvPr>
        </p:nvSpPr>
        <p:spPr>
          <a:xfrm>
            <a:off x="507868" y="482600"/>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dirty="0" smtClean="0"/>
              <a:t>Click icon to add picture</a:t>
            </a:r>
            <a:endParaRPr dirty="0"/>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E5FD5434-F838-4DD4-A17B-1CB1A1850DF4}" type="slidenum">
              <a:rPr/>
              <a:t>‹#›</a:t>
            </a:fld>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482599"/>
            <a:ext cx="1843982" cy="57912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914162" y="482599"/>
            <a:ext cx="9040045" cy="57912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E5FD5434-F838-4DD4-A17B-1CB1A1850DF4}" type="slidenum">
              <a:rPr/>
              <a:t>‹#›</a:t>
            </a:fld>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E5FD5434-F838-4DD4-A17B-1CB1A1850DF4}" type="slidenum">
              <a:rPr/>
              <a:t>‹#›</a:t>
            </a:fld>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dirty="0"/>
          </a:p>
        </p:txBody>
      </p:sp>
      <p:sp>
        <p:nvSpPr>
          <p:cNvPr id="2" name="Title 1"/>
          <p:cNvSpPr>
            <a:spLocks noGrp="1"/>
          </p:cNvSpPr>
          <p:nvPr>
            <p:ph type="title"/>
          </p:nvPr>
        </p:nvSpPr>
        <p:spPr>
          <a:xfrm>
            <a:off x="1218883" y="1524000"/>
            <a:ext cx="9751060" cy="1992597"/>
          </a:xfrm>
        </p:spPr>
        <p:txBody>
          <a:bodyPr anchor="b" anchorCtr="0">
            <a:noAutofit/>
          </a:bodyPr>
          <a:lstStyle>
            <a:lvl1pPr algn="ctr">
              <a:defRPr sz="4400" b="0" cap="all" baseline="0"/>
            </a:lvl1pPr>
          </a:lstStyle>
          <a:p>
            <a:r>
              <a:rPr lang="en-US" smtClean="0"/>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E5FD5434-F838-4DD4-A17B-1CB1A1850DF4}" type="slidenum">
              <a:rPr/>
              <a:t>‹#›</a:t>
            </a:fld>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E5FD5434-F838-4DD4-A17B-1CB1A1850DF4}" type="slidenum">
              <a:rPr/>
              <a:t>‹#›</a:t>
            </a:fld>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dirty="0"/>
          </a:p>
        </p:txBody>
      </p:sp>
      <p:sp>
        <p:nvSpPr>
          <p:cNvPr id="8" name="Footer Placeholder 7"/>
          <p:cNvSpPr>
            <a:spLocks noGrp="1"/>
          </p:cNvSpPr>
          <p:nvPr>
            <p:ph type="ftr" sz="quarter" idx="11"/>
          </p:nvPr>
        </p:nvSpPr>
        <p:spPr/>
        <p:txBody>
          <a:bodyPr/>
          <a:lstStyle/>
          <a:p>
            <a:endParaRPr dirty="0"/>
          </a:p>
        </p:txBody>
      </p:sp>
      <p:sp>
        <p:nvSpPr>
          <p:cNvPr id="9" name="Slide Number Placeholder 8"/>
          <p:cNvSpPr>
            <a:spLocks noGrp="1"/>
          </p:cNvSpPr>
          <p:nvPr>
            <p:ph type="sldNum" sz="quarter" idx="12"/>
          </p:nvPr>
        </p:nvSpPr>
        <p:spPr/>
        <p:txBody>
          <a:bodyPr/>
          <a:lstStyle/>
          <a:p>
            <a:fld id="{E5FD5434-F838-4DD4-A17B-1CB1A1850DF4}" type="slidenum">
              <a:rPr/>
              <a:t>‹#›</a:t>
            </a:fld>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endParaRPr dirty="0"/>
          </a:p>
        </p:txBody>
      </p:sp>
      <p:sp>
        <p:nvSpPr>
          <p:cNvPr id="4" name="Footer Placeholder 3"/>
          <p:cNvSpPr>
            <a:spLocks noGrp="1"/>
          </p:cNvSpPr>
          <p:nvPr>
            <p:ph type="ftr" sz="quarter" idx="11"/>
          </p:nvPr>
        </p:nvSpPr>
        <p:spPr/>
        <p:txBody>
          <a:bodyPr/>
          <a:lstStyle/>
          <a:p>
            <a:endParaRPr dirty="0"/>
          </a:p>
        </p:txBody>
      </p:sp>
      <p:sp>
        <p:nvSpPr>
          <p:cNvPr id="5" name="Slide Number Placeholder 4"/>
          <p:cNvSpPr>
            <a:spLocks noGrp="1"/>
          </p:cNvSpPr>
          <p:nvPr>
            <p:ph type="sldNum" sz="quarter" idx="12"/>
          </p:nvPr>
        </p:nvSpPr>
        <p:spPr/>
        <p:txBody>
          <a:bodyPr/>
          <a:lstStyle/>
          <a:p>
            <a:fld id="{E5FD5434-F838-4DD4-A17B-1CB1A1850DF4}" type="slidenum">
              <a:rPr/>
              <a:t>‹#›</a:t>
            </a:fld>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dirty="0"/>
          </a:p>
        </p:txBody>
      </p:sp>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smtClean="0"/>
              <a:t>Click to edit Master title style</a:t>
            </a:r>
            <a:endParaRPr/>
          </a:p>
        </p:txBody>
      </p:sp>
      <p:sp>
        <p:nvSpPr>
          <p:cNvPr id="3" name="Content Placeholder 2"/>
          <p:cNvSpPr>
            <a:spLocks noGrp="1"/>
          </p:cNvSpPr>
          <p:nvPr>
            <p:ph idx="1"/>
          </p:nvPr>
        </p:nvSpPr>
        <p:spPr bwMode="white">
          <a:xfrm>
            <a:off x="507868" y="482600"/>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dirty="0"/>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dirty="0"/>
          </a:p>
        </p:txBody>
      </p:sp>
      <p:sp>
        <p:nvSpPr>
          <p:cNvPr id="2" name="Title 1"/>
          <p:cNvSpPr>
            <a:spLocks noGrp="1"/>
          </p:cNvSpPr>
          <p:nvPr>
            <p:ph type="title"/>
          </p:nvPr>
        </p:nvSpPr>
        <p:spPr>
          <a:xfrm>
            <a:off x="6399133" y="1905000"/>
            <a:ext cx="5180251" cy="1727200"/>
          </a:xfrm>
        </p:spPr>
        <p:txBody>
          <a:bodyPr anchor="b" anchorCtr="0">
            <a:normAutofit/>
          </a:bodyPr>
          <a:lstStyle>
            <a:lvl1pPr algn="l">
              <a:defRPr sz="3200" b="0"/>
            </a:lvl1pPr>
          </a:lstStyle>
          <a:p>
            <a:r>
              <a:rPr lang="en-US" smtClean="0"/>
              <a:t>Click to edit Master title style</a:t>
            </a:r>
            <a:endParaRPr/>
          </a:p>
        </p:txBody>
      </p:sp>
      <p:sp>
        <p:nvSpPr>
          <p:cNvPr id="3" name="Picture Placeholder 2"/>
          <p:cNvSpPr>
            <a:spLocks noGrp="1"/>
          </p:cNvSpPr>
          <p:nvPr>
            <p:ph type="pic" idx="1"/>
          </p:nvPr>
        </p:nvSpPr>
        <p:spPr>
          <a:xfrm>
            <a:off x="507869"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dirty="0" smtClean="0"/>
              <a:t>Click icon to add picture</a:t>
            </a:r>
            <a:endParaRPr dirty="0"/>
          </a:p>
        </p:txBody>
      </p:sp>
      <p:sp>
        <p:nvSpPr>
          <p:cNvPr id="4" name="Text Placeholder 3"/>
          <p:cNvSpPr>
            <a:spLocks noGrp="1"/>
          </p:cNvSpPr>
          <p:nvPr>
            <p:ph type="body" sz="half" idx="2"/>
          </p:nvPr>
        </p:nvSpPr>
        <p:spPr>
          <a:xfrm>
            <a:off x="6399133"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r>
              <a:rPr lang="en-US" smtClean="0"/>
              <a:t>Click to edit Master title style</a:t>
            </a:r>
            <a:endParaRPr/>
          </a:p>
        </p:txBody>
      </p:sp>
      <p:sp>
        <p:nvSpPr>
          <p:cNvPr id="3" name="Text Placeholder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endParaRPr dirty="0"/>
          </a:p>
        </p:txBody>
      </p:sp>
      <p:sp>
        <p:nvSpPr>
          <p:cNvPr id="5" name="Footer Placeholder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dirty="0"/>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dirty="0"/>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geoleadership.com/model.asp"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endParaRPr lang="en-US" dirty="0" smtClean="0"/>
          </a:p>
          <a:p>
            <a:r>
              <a:rPr lang="en-US" dirty="0" smtClean="0"/>
              <a:t>November 2015</a:t>
            </a:r>
          </a:p>
          <a:p>
            <a:endParaRPr lang="en-US" dirty="0"/>
          </a:p>
          <a:p>
            <a:r>
              <a:rPr lang="en-US" dirty="0" smtClean="0"/>
              <a:t>MASSEY UNIVERSITY – Albany, New Zealand</a:t>
            </a:r>
            <a:endParaRPr lang="en-US" dirty="0"/>
          </a:p>
        </p:txBody>
      </p:sp>
      <p:sp>
        <p:nvSpPr>
          <p:cNvPr id="3" name="Title 2"/>
          <p:cNvSpPr>
            <a:spLocks noGrp="1"/>
          </p:cNvSpPr>
          <p:nvPr>
            <p:ph type="ctrTitle"/>
          </p:nvPr>
        </p:nvSpPr>
        <p:spPr>
          <a:xfrm>
            <a:off x="1214273" y="1987981"/>
            <a:ext cx="9751060" cy="2147926"/>
          </a:xfrm>
        </p:spPr>
        <p:txBody>
          <a:bodyPr/>
          <a:lstStyle/>
          <a:p>
            <a:r>
              <a:rPr lang="en-US" dirty="0" smtClean="0"/>
              <a:t>Geoleadership:</a:t>
            </a:r>
            <a:br>
              <a:rPr lang="en-US" dirty="0" smtClean="0"/>
            </a:br>
            <a:r>
              <a:rPr lang="en-US" sz="3600" dirty="0" smtClean="0"/>
              <a:t>global business leadership</a:t>
            </a:r>
            <a:endParaRPr lang="en-US" sz="3600" dirty="0"/>
          </a:p>
        </p:txBody>
      </p:sp>
      <p:sp>
        <p:nvSpPr>
          <p:cNvPr id="4" name="TextBox 3"/>
          <p:cNvSpPr txBox="1"/>
          <p:nvPr/>
        </p:nvSpPr>
        <p:spPr>
          <a:xfrm>
            <a:off x="1218883" y="5943600"/>
            <a:ext cx="9599929" cy="840230"/>
          </a:xfrm>
          <a:prstGeom prst="rect">
            <a:avLst/>
          </a:prstGeom>
          <a:noFill/>
        </p:spPr>
        <p:txBody>
          <a:bodyPr wrap="square" rtlCol="0">
            <a:spAutoFit/>
          </a:bodyPr>
          <a:lstStyle/>
          <a:p>
            <a:pPr algn="ctr">
              <a:lnSpc>
                <a:spcPct val="90000"/>
              </a:lnSpc>
            </a:pPr>
            <a:r>
              <a:rPr lang="en-US" sz="1800" dirty="0" smtClean="0"/>
              <a:t>Dr. Eileen (E.S.) Wibbeke</a:t>
            </a:r>
          </a:p>
          <a:p>
            <a:pPr lvl="1" algn="ctr">
              <a:lnSpc>
                <a:spcPct val="90000"/>
              </a:lnSpc>
            </a:pPr>
            <a:r>
              <a:rPr lang="en-US" sz="1800" dirty="0" smtClean="0"/>
              <a:t>	                                    U.S. Fulbright Specialist	         	               		    	</a:t>
            </a:r>
            <a:endParaRPr lang="en-US" sz="1800" dirty="0"/>
          </a:p>
        </p:txBody>
      </p:sp>
    </p:spTree>
    <p:extLst>
      <p:ext uri="{BB962C8B-B14F-4D97-AF65-F5344CB8AC3E}">
        <p14:creationId xmlns:p14="http://schemas.microsoft.com/office/powerpoint/2010/main" val="108287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760412" y="1612817"/>
            <a:ext cx="10971450" cy="3340184"/>
          </a:xfrm>
        </p:spPr>
        <p:txBody>
          <a:bodyPr>
            <a:normAutofit/>
          </a:bodyPr>
          <a:lstStyle/>
          <a:p>
            <a:r>
              <a:rPr lang="en-US" dirty="0" smtClean="0"/>
              <a:t>Self-awareness of own culture background and basis</a:t>
            </a:r>
          </a:p>
          <a:p>
            <a:endParaRPr lang="en-US" dirty="0"/>
          </a:p>
          <a:p>
            <a:r>
              <a:rPr lang="en-US" dirty="0" smtClean="0"/>
              <a:t>Change is not a natural human condition.</a:t>
            </a:r>
          </a:p>
          <a:p>
            <a:endParaRPr lang="en-US" dirty="0"/>
          </a:p>
          <a:p>
            <a:r>
              <a:rPr lang="en-US" i="1" dirty="0" smtClean="0"/>
              <a:t>Change defined:  </a:t>
            </a:r>
            <a:r>
              <a:rPr lang="en-US" dirty="0" smtClean="0"/>
              <a:t>In order for a leader to be a brilliant visionary and an adroit communicator, the leader must be able to scan be disruptive of current forces in order to imagine a compelling future</a:t>
            </a:r>
            <a:endParaRPr lang="en-US" dirty="0"/>
          </a:p>
        </p:txBody>
      </p:sp>
      <p:sp>
        <p:nvSpPr>
          <p:cNvPr id="7" name="Slide Number Placeholder 6"/>
          <p:cNvSpPr>
            <a:spLocks noGrp="1"/>
          </p:cNvSpPr>
          <p:nvPr>
            <p:ph type="sldNum" sz="quarter" idx="12"/>
          </p:nvPr>
        </p:nvSpPr>
        <p:spPr/>
        <p:txBody>
          <a:bodyPr/>
          <a:lstStyle/>
          <a:p>
            <a:fld id="{E5FD5434-F838-4DD4-A17B-1CB1A1850DF4}" type="slidenum">
              <a:rPr lang="en-US" smtClean="0"/>
              <a:t>10</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Geoleadership - CHANGE	</a:t>
            </a:r>
            <a:endParaRPr lang="en-US" sz="3200" b="1" dirty="0"/>
          </a:p>
        </p:txBody>
      </p:sp>
      <p:pic>
        <p:nvPicPr>
          <p:cNvPr id="3074" name="Picture 2" descr="Image result for chan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2803" y="5572124"/>
            <a:ext cx="3552825" cy="1285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8492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914162" y="1447801"/>
            <a:ext cx="10971450" cy="3505200"/>
          </a:xfrm>
        </p:spPr>
        <p:txBody>
          <a:bodyPr>
            <a:normAutofit/>
          </a:bodyPr>
          <a:lstStyle/>
          <a:p>
            <a:endParaRPr lang="en-US" dirty="0" smtClean="0"/>
          </a:p>
          <a:p>
            <a:endParaRPr lang="en-US" dirty="0"/>
          </a:p>
        </p:txBody>
      </p:sp>
      <p:sp>
        <p:nvSpPr>
          <p:cNvPr id="7" name="Slide Number Placeholder 6"/>
          <p:cNvSpPr>
            <a:spLocks noGrp="1"/>
          </p:cNvSpPr>
          <p:nvPr>
            <p:ph type="sldNum" sz="quarter" idx="12"/>
          </p:nvPr>
        </p:nvSpPr>
        <p:spPr/>
        <p:txBody>
          <a:bodyPr/>
          <a:lstStyle/>
          <a:p>
            <a:fld id="{E5FD5434-F838-4DD4-A17B-1CB1A1850DF4}" type="slidenum">
              <a:rPr lang="en-US" smtClean="0"/>
              <a:t>11</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GEOLEADERSHIP MODEL – communication</a:t>
            </a:r>
            <a:endParaRPr lang="en-US" sz="3200" b="1" dirty="0"/>
          </a:p>
        </p:txBody>
      </p:sp>
      <p:sp>
        <p:nvSpPr>
          <p:cNvPr id="8" name="TextBox 7"/>
          <p:cNvSpPr txBox="1"/>
          <p:nvPr/>
        </p:nvSpPr>
        <p:spPr>
          <a:xfrm>
            <a:off x="1142762" y="1600200"/>
            <a:ext cx="10514250" cy="3582519"/>
          </a:xfrm>
          <a:prstGeom prst="rect">
            <a:avLst/>
          </a:prstGeom>
          <a:noFill/>
        </p:spPr>
        <p:txBody>
          <a:bodyPr wrap="square" rtlCol="0">
            <a:spAutoFit/>
          </a:bodyPr>
          <a:lstStyle/>
          <a:p>
            <a:pPr marL="457200" indent="-457200">
              <a:lnSpc>
                <a:spcPct val="90000"/>
              </a:lnSpc>
              <a:buFont typeface="Arial" panose="020B0604020202020204" pitchFamily="34" charset="0"/>
              <a:buChar char="•"/>
            </a:pPr>
            <a:r>
              <a:rPr lang="en-US" sz="2800" dirty="0" smtClean="0"/>
              <a:t>Engaged operations and interactions with diverse cultures</a:t>
            </a:r>
          </a:p>
          <a:p>
            <a:pPr>
              <a:lnSpc>
                <a:spcPct val="90000"/>
              </a:lnSpc>
            </a:pPr>
            <a:endParaRPr lang="en-US" sz="2800" dirty="0" smtClean="0"/>
          </a:p>
          <a:p>
            <a:pPr>
              <a:lnSpc>
                <a:spcPct val="90000"/>
              </a:lnSpc>
            </a:pPr>
            <a:endParaRPr lang="en-US" sz="2800" dirty="0"/>
          </a:p>
          <a:p>
            <a:pPr marL="457200" indent="-457200">
              <a:lnSpc>
                <a:spcPct val="90000"/>
              </a:lnSpc>
              <a:buFont typeface="Arial" panose="020B0604020202020204" pitchFamily="34" charset="0"/>
              <a:buChar char="•"/>
            </a:pPr>
            <a:r>
              <a:rPr lang="en-US" sz="2800" i="1" dirty="0" smtClean="0"/>
              <a:t>Communication defined: </a:t>
            </a:r>
            <a:r>
              <a:rPr lang="en-US" sz="2800" dirty="0" smtClean="0"/>
              <a:t>The essential message here is that you must connect from other to understand them. To understand people who are difference from us, we must engage in meaningful communication. For the intercultural leader this means developing a general understanding of how communication works.</a:t>
            </a:r>
            <a:endParaRPr lang="en-US" sz="2000" i="1" dirty="0"/>
          </a:p>
        </p:txBody>
      </p:sp>
      <p:pic>
        <p:nvPicPr>
          <p:cNvPr id="4098" name="Picture 2" descr="Image result for communic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80587" y="4652560"/>
            <a:ext cx="2219325" cy="2057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059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836612" y="2209800"/>
            <a:ext cx="10971450" cy="4826001"/>
          </a:xfrm>
        </p:spPr>
        <p:txBody>
          <a:bodyPr>
            <a:normAutofit/>
          </a:bodyPr>
          <a:lstStyle/>
          <a:p>
            <a:r>
              <a:rPr lang="en-US" dirty="0" smtClean="0"/>
              <a:t>Situational perspective with no judgment</a:t>
            </a:r>
          </a:p>
          <a:p>
            <a:endParaRPr lang="en-US" dirty="0"/>
          </a:p>
          <a:p>
            <a:r>
              <a:rPr lang="en-US" i="1" dirty="0" smtClean="0"/>
              <a:t>Consciousness Defined</a:t>
            </a:r>
            <a:r>
              <a:rPr lang="en-US" dirty="0" smtClean="0"/>
              <a:t>:  We live in a changing global culture in which there are two driving and ostensibly forces, one is globalization, and the other is the counter-globalization fueled by political and religious factions. No one is sure what globalization will lead to;  however, most authorities and theorists believe that globalization will continue.</a:t>
            </a:r>
          </a:p>
          <a:p>
            <a:endParaRPr lang="en-US" dirty="0"/>
          </a:p>
          <a:p>
            <a:pPr algn="r"/>
            <a:r>
              <a:rPr lang="en-US" dirty="0" smtClean="0"/>
              <a:t>Is there any industry in any country of the world that has not been touched by globalization?</a:t>
            </a:r>
          </a:p>
          <a:p>
            <a:endParaRPr lang="en-US" dirty="0"/>
          </a:p>
          <a:p>
            <a:endParaRPr lang="en-US" dirty="0"/>
          </a:p>
        </p:txBody>
      </p:sp>
      <p:sp>
        <p:nvSpPr>
          <p:cNvPr id="7" name="Slide Number Placeholder 6"/>
          <p:cNvSpPr>
            <a:spLocks noGrp="1"/>
          </p:cNvSpPr>
          <p:nvPr>
            <p:ph type="sldNum" sz="quarter" idx="12"/>
          </p:nvPr>
        </p:nvSpPr>
        <p:spPr/>
        <p:txBody>
          <a:bodyPr/>
          <a:lstStyle/>
          <a:p>
            <a:fld id="{E5FD5434-F838-4DD4-A17B-1CB1A1850DF4}" type="slidenum">
              <a:rPr lang="en-US" smtClean="0"/>
              <a:t>12</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Geoleadership - Consciousness	</a:t>
            </a:r>
            <a:endParaRPr lang="en-US" sz="3200" b="1" dirty="0"/>
          </a:p>
        </p:txBody>
      </p:sp>
    </p:spTree>
    <p:extLst>
      <p:ext uri="{BB962C8B-B14F-4D97-AF65-F5344CB8AC3E}">
        <p14:creationId xmlns:p14="http://schemas.microsoft.com/office/powerpoint/2010/main" val="3670169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836612" y="2209800"/>
            <a:ext cx="10971450" cy="4826001"/>
          </a:xfrm>
        </p:spPr>
        <p:txBody>
          <a:bodyPr>
            <a:normAutofit/>
          </a:bodyPr>
          <a:lstStyle/>
          <a:p>
            <a:r>
              <a:rPr lang="en-US" dirty="0" smtClean="0"/>
              <a:t>Cultural differences in leading and motivating followers</a:t>
            </a:r>
          </a:p>
          <a:p>
            <a:endParaRPr lang="en-US" dirty="0"/>
          </a:p>
          <a:p>
            <a:r>
              <a:rPr lang="en-US" i="1" dirty="0" smtClean="0"/>
              <a:t>Context Defined: </a:t>
            </a:r>
            <a:r>
              <a:rPr lang="en-US" dirty="0" smtClean="0"/>
              <a:t>Global leaders must develop the ability to perceive, discern, and adapt to the situations within which they work, and to suspend judgement. Leaders need to understand each culturally learned behavior in the context of where that behavior originates and appears.</a:t>
            </a:r>
            <a:endParaRPr lang="en-US" i="1" dirty="0"/>
          </a:p>
        </p:txBody>
      </p:sp>
      <p:sp>
        <p:nvSpPr>
          <p:cNvPr id="7" name="Slide Number Placeholder 6"/>
          <p:cNvSpPr>
            <a:spLocks noGrp="1"/>
          </p:cNvSpPr>
          <p:nvPr>
            <p:ph type="sldNum" sz="quarter" idx="12"/>
          </p:nvPr>
        </p:nvSpPr>
        <p:spPr/>
        <p:txBody>
          <a:bodyPr/>
          <a:lstStyle/>
          <a:p>
            <a:fld id="{E5FD5434-F838-4DD4-A17B-1CB1A1850DF4}" type="slidenum">
              <a:rPr lang="en-US" smtClean="0"/>
              <a:t>13</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Geoleadership - Context	</a:t>
            </a:r>
            <a:endParaRPr lang="en-US" sz="3200" b="1" dirty="0"/>
          </a:p>
        </p:txBody>
      </p:sp>
      <p:sp>
        <p:nvSpPr>
          <p:cNvPr id="2" name="TextBox 1"/>
          <p:cNvSpPr txBox="1"/>
          <p:nvPr/>
        </p:nvSpPr>
        <p:spPr>
          <a:xfrm>
            <a:off x="3503612" y="5638800"/>
            <a:ext cx="7543800" cy="867930"/>
          </a:xfrm>
          <a:prstGeom prst="rect">
            <a:avLst/>
          </a:prstGeom>
          <a:noFill/>
        </p:spPr>
        <p:txBody>
          <a:bodyPr wrap="square" rtlCol="0">
            <a:spAutoFit/>
          </a:bodyPr>
          <a:lstStyle/>
          <a:p>
            <a:pPr algn="r">
              <a:lnSpc>
                <a:spcPct val="90000"/>
              </a:lnSpc>
            </a:pPr>
            <a:r>
              <a:rPr lang="en-US" sz="2800" dirty="0" smtClean="0"/>
              <a:t>Remember that the context of a situation gives way to situational leadership almost in all ways.</a:t>
            </a:r>
            <a:endParaRPr lang="en-US" sz="2800" dirty="0"/>
          </a:p>
        </p:txBody>
      </p:sp>
    </p:spTree>
    <p:extLst>
      <p:ext uri="{BB962C8B-B14F-4D97-AF65-F5344CB8AC3E}">
        <p14:creationId xmlns:p14="http://schemas.microsoft.com/office/powerpoint/2010/main" val="3375352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E5FD5434-F838-4DD4-A17B-1CB1A1850DF4}" type="slidenum">
              <a:rPr lang="en-US" smtClean="0"/>
              <a:t>14</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INTERVIEWEES for second edition</a:t>
            </a:r>
            <a:endParaRPr lang="en-US" sz="3200" b="1" dirty="0"/>
          </a:p>
        </p:txBody>
      </p:sp>
      <p:graphicFrame>
        <p:nvGraphicFramePr>
          <p:cNvPr id="6" name="Content Placeholder 2"/>
          <p:cNvGraphicFramePr>
            <a:graphicFrameLocks noGrp="1"/>
          </p:cNvGraphicFramePr>
          <p:nvPr>
            <p:ph sz="half" idx="1"/>
            <p:extLst/>
          </p:nvPr>
        </p:nvGraphicFramePr>
        <p:xfrm>
          <a:off x="2208212" y="1371600"/>
          <a:ext cx="8229600" cy="5269823"/>
        </p:xfrm>
        <a:graphic>
          <a:graphicData uri="http://schemas.openxmlformats.org/drawingml/2006/table">
            <a:tbl>
              <a:tblPr firstRow="1" bandRow="1">
                <a:tableStyleId>{D03447BB-5D67-496B-8E87-E561075AD55C}</a:tableStyleId>
              </a:tblPr>
              <a:tblGrid>
                <a:gridCol w="1711047"/>
                <a:gridCol w="2541833"/>
                <a:gridCol w="2043592"/>
                <a:gridCol w="1933128"/>
              </a:tblGrid>
              <a:tr h="371260">
                <a:tc>
                  <a:txBody>
                    <a:bodyPr/>
                    <a:lstStyle/>
                    <a:p>
                      <a:pPr algn="l"/>
                      <a:r>
                        <a:rPr lang="en-US" sz="1500" dirty="0" smtClean="0"/>
                        <a:t>INTERVIEWEE</a:t>
                      </a:r>
                      <a:endParaRPr lang="en-US" sz="1500" dirty="0"/>
                    </a:p>
                  </a:txBody>
                  <a:tcPr marL="74252" marR="74252" marT="37126" marB="37126"/>
                </a:tc>
                <a:tc>
                  <a:txBody>
                    <a:bodyPr/>
                    <a:lstStyle/>
                    <a:p>
                      <a:pPr algn="l"/>
                      <a:r>
                        <a:rPr lang="en-US" sz="1900" dirty="0" smtClean="0"/>
                        <a:t>TITLE</a:t>
                      </a:r>
                      <a:endParaRPr lang="en-US" sz="1900" dirty="0"/>
                    </a:p>
                  </a:txBody>
                  <a:tcPr marL="74252" marR="74252" marT="37126" marB="37126"/>
                </a:tc>
                <a:tc>
                  <a:txBody>
                    <a:bodyPr/>
                    <a:lstStyle/>
                    <a:p>
                      <a:pPr algn="l"/>
                      <a:r>
                        <a:rPr lang="en-US" sz="1900" dirty="0" smtClean="0"/>
                        <a:t>INTERVIEWEE</a:t>
                      </a:r>
                      <a:endParaRPr lang="en-US" sz="1900" dirty="0"/>
                    </a:p>
                  </a:txBody>
                  <a:tcPr marL="74252" marR="74252" marT="37126" marB="37126"/>
                </a:tc>
                <a:tc>
                  <a:txBody>
                    <a:bodyPr/>
                    <a:lstStyle/>
                    <a:p>
                      <a:pPr algn="l"/>
                      <a:r>
                        <a:rPr lang="en-US" sz="1900" dirty="0" smtClean="0"/>
                        <a:t>TITLE</a:t>
                      </a:r>
                      <a:endParaRPr lang="en-US" sz="1900" dirty="0"/>
                    </a:p>
                  </a:txBody>
                  <a:tcPr marL="74252" marR="74252" marT="37126" marB="37126"/>
                </a:tc>
              </a:tr>
              <a:tr h="318785">
                <a:tc>
                  <a:txBody>
                    <a:bodyPr/>
                    <a:lstStyle/>
                    <a:p>
                      <a:pPr algn="l"/>
                      <a:r>
                        <a:rPr lang="en-US" sz="1500" dirty="0" smtClean="0"/>
                        <a:t>John Ryan</a:t>
                      </a:r>
                      <a:endParaRPr lang="en-US" sz="1500" dirty="0"/>
                    </a:p>
                  </a:txBody>
                  <a:tcPr marL="74252" marR="74252" marT="37126" marB="37126"/>
                </a:tc>
                <a:tc>
                  <a:txBody>
                    <a:bodyPr/>
                    <a:lstStyle/>
                    <a:p>
                      <a:pPr algn="l"/>
                      <a:r>
                        <a:rPr lang="en-US" sz="1500" dirty="0" smtClean="0"/>
                        <a:t>CEO,</a:t>
                      </a:r>
                      <a:r>
                        <a:rPr lang="en-US" sz="1500" baseline="0" dirty="0" smtClean="0"/>
                        <a:t>  CCL</a:t>
                      </a:r>
                      <a:endParaRPr lang="en-US" sz="1500" dirty="0"/>
                    </a:p>
                  </a:txBody>
                  <a:tcPr marL="74252" marR="74252" marT="37126" marB="37126"/>
                </a:tc>
                <a:tc>
                  <a:txBody>
                    <a:bodyPr/>
                    <a:lstStyle/>
                    <a:p>
                      <a:pPr algn="l"/>
                      <a:r>
                        <a:rPr lang="en-US" sz="1500" dirty="0" smtClean="0"/>
                        <a:t>George</a:t>
                      </a:r>
                      <a:r>
                        <a:rPr lang="en-US" sz="1500" baseline="0" dirty="0" smtClean="0"/>
                        <a:t> Mitchell</a:t>
                      </a:r>
                      <a:endParaRPr lang="en-US" sz="1500" dirty="0"/>
                    </a:p>
                  </a:txBody>
                  <a:tcPr marL="74252" marR="74252" marT="37126" marB="37126"/>
                </a:tc>
                <a:tc>
                  <a:txBody>
                    <a:bodyPr/>
                    <a:lstStyle/>
                    <a:p>
                      <a:pPr algn="l"/>
                      <a:r>
                        <a:rPr lang="en-US" sz="1500" dirty="0" smtClean="0"/>
                        <a:t>Attorney, Envoy</a:t>
                      </a:r>
                      <a:endParaRPr lang="en-US" sz="1500" dirty="0"/>
                    </a:p>
                  </a:txBody>
                  <a:tcPr marL="74252" marR="74252" marT="37126" marB="37126"/>
                </a:tc>
              </a:tr>
              <a:tr h="318785">
                <a:tc>
                  <a:txBody>
                    <a:bodyPr/>
                    <a:lstStyle/>
                    <a:p>
                      <a:pPr algn="l"/>
                      <a:r>
                        <a:rPr lang="en-US" sz="1500" dirty="0" smtClean="0"/>
                        <a:t>Fons</a:t>
                      </a:r>
                      <a:r>
                        <a:rPr lang="en-US" sz="1500" baseline="0" dirty="0" smtClean="0"/>
                        <a:t> Trompenaars</a:t>
                      </a:r>
                      <a:endParaRPr lang="en-US" sz="1500" dirty="0"/>
                    </a:p>
                  </a:txBody>
                  <a:tcPr marL="74252" marR="74252" marT="37126" marB="37126"/>
                </a:tc>
                <a:tc>
                  <a:txBody>
                    <a:bodyPr/>
                    <a:lstStyle/>
                    <a:p>
                      <a:pPr algn="l"/>
                      <a:r>
                        <a:rPr lang="en-US" sz="1500" dirty="0" smtClean="0"/>
                        <a:t>Intercultural</a:t>
                      </a:r>
                      <a:r>
                        <a:rPr lang="en-US" sz="1500" baseline="0" dirty="0" smtClean="0"/>
                        <a:t> Consultant</a:t>
                      </a:r>
                      <a:endParaRPr lang="en-US" sz="1500" dirty="0"/>
                    </a:p>
                  </a:txBody>
                  <a:tcPr marL="74252" marR="74252" marT="37126" marB="37126"/>
                </a:tc>
                <a:tc>
                  <a:txBody>
                    <a:bodyPr/>
                    <a:lstStyle/>
                    <a:p>
                      <a:pPr algn="l"/>
                      <a:r>
                        <a:rPr lang="en-US" sz="1500" dirty="0" smtClean="0"/>
                        <a:t>Jean-Christophe</a:t>
                      </a:r>
                      <a:r>
                        <a:rPr lang="en-US" sz="1500" baseline="0" dirty="0" smtClean="0"/>
                        <a:t> Bas</a:t>
                      </a:r>
                      <a:endParaRPr lang="en-US" sz="1500" dirty="0"/>
                    </a:p>
                  </a:txBody>
                  <a:tcPr marL="74252" marR="74252" marT="37126" marB="37126"/>
                </a:tc>
                <a:tc>
                  <a:txBody>
                    <a:bodyPr/>
                    <a:lstStyle/>
                    <a:p>
                      <a:pPr algn="l"/>
                      <a:r>
                        <a:rPr lang="en-US" sz="1500" dirty="0" smtClean="0"/>
                        <a:t>UN Strategist</a:t>
                      </a:r>
                      <a:endParaRPr lang="en-US" sz="1500" dirty="0"/>
                    </a:p>
                  </a:txBody>
                  <a:tcPr marL="74252" marR="74252" marT="37126" marB="37126"/>
                </a:tc>
              </a:tr>
              <a:tr h="318785">
                <a:tc>
                  <a:txBody>
                    <a:bodyPr/>
                    <a:lstStyle/>
                    <a:p>
                      <a:pPr algn="l"/>
                      <a:r>
                        <a:rPr lang="en-US" sz="1500" dirty="0" smtClean="0"/>
                        <a:t>Sally</a:t>
                      </a:r>
                      <a:r>
                        <a:rPr lang="en-US" sz="1500" baseline="0" dirty="0" smtClean="0"/>
                        <a:t> Helgesen</a:t>
                      </a:r>
                      <a:endParaRPr lang="en-US" sz="1500" dirty="0"/>
                    </a:p>
                  </a:txBody>
                  <a:tcPr marL="74252" marR="74252" marT="37126" marB="37126"/>
                </a:tc>
                <a:tc>
                  <a:txBody>
                    <a:bodyPr/>
                    <a:lstStyle/>
                    <a:p>
                      <a:pPr algn="l"/>
                      <a:r>
                        <a:rPr lang="en-US" sz="1500" dirty="0" smtClean="0"/>
                        <a:t>Author</a:t>
                      </a:r>
                      <a:endParaRPr lang="en-US" sz="1500" dirty="0"/>
                    </a:p>
                  </a:txBody>
                  <a:tcPr marL="74252" marR="74252" marT="37126" marB="37126"/>
                </a:tc>
                <a:tc>
                  <a:txBody>
                    <a:bodyPr/>
                    <a:lstStyle/>
                    <a:p>
                      <a:pPr algn="l"/>
                      <a:r>
                        <a:rPr lang="en-US" sz="1500" dirty="0" smtClean="0"/>
                        <a:t>Michael</a:t>
                      </a:r>
                      <a:r>
                        <a:rPr lang="en-US" sz="1500" baseline="0" dirty="0" smtClean="0"/>
                        <a:t> Dukakis</a:t>
                      </a:r>
                      <a:endParaRPr lang="en-US" sz="1500" dirty="0"/>
                    </a:p>
                  </a:txBody>
                  <a:tcPr marL="74252" marR="74252" marT="37126" marB="37126"/>
                </a:tc>
                <a:tc>
                  <a:txBody>
                    <a:bodyPr/>
                    <a:lstStyle/>
                    <a:p>
                      <a:pPr algn="l"/>
                      <a:r>
                        <a:rPr lang="en-US" sz="1500" dirty="0" smtClean="0"/>
                        <a:t>Gov. Massachusetts</a:t>
                      </a:r>
                      <a:endParaRPr lang="en-US" sz="1500" dirty="0"/>
                    </a:p>
                  </a:txBody>
                  <a:tcPr marL="74252" marR="74252" marT="37126" marB="37126"/>
                </a:tc>
              </a:tr>
              <a:tr h="435142">
                <a:tc>
                  <a:txBody>
                    <a:bodyPr/>
                    <a:lstStyle/>
                    <a:p>
                      <a:pPr algn="l"/>
                      <a:r>
                        <a:rPr lang="en-US" sz="1500" dirty="0" smtClean="0"/>
                        <a:t>Geert Hofstede</a:t>
                      </a:r>
                      <a:endParaRPr lang="en-US" sz="1500" dirty="0"/>
                    </a:p>
                  </a:txBody>
                  <a:tcPr marL="74252" marR="74252" marT="37126" marB="37126"/>
                </a:tc>
                <a:tc>
                  <a:txBody>
                    <a:bodyPr/>
                    <a:lstStyle/>
                    <a:p>
                      <a:pPr algn="l"/>
                      <a:r>
                        <a:rPr lang="en-US" sz="1500" dirty="0" smtClean="0"/>
                        <a:t>Professo</a:t>
                      </a:r>
                      <a:r>
                        <a:rPr lang="en-US" sz="1500" baseline="0" dirty="0" smtClean="0"/>
                        <a:t>r Emeritus</a:t>
                      </a:r>
                      <a:endParaRPr lang="en-US" sz="1500" dirty="0"/>
                    </a:p>
                  </a:txBody>
                  <a:tcPr marL="74252" marR="74252" marT="37126" marB="37126"/>
                </a:tc>
                <a:tc>
                  <a:txBody>
                    <a:bodyPr/>
                    <a:lstStyle/>
                    <a:p>
                      <a:pPr algn="l"/>
                      <a:r>
                        <a:rPr lang="en-US" sz="1500" dirty="0" smtClean="0"/>
                        <a:t>Garry Ridge</a:t>
                      </a:r>
                      <a:endParaRPr lang="en-US" sz="1500" dirty="0"/>
                    </a:p>
                  </a:txBody>
                  <a:tcPr marL="74252" marR="74252" marT="37126" marB="37126"/>
                </a:tc>
                <a:tc>
                  <a:txBody>
                    <a:bodyPr/>
                    <a:lstStyle/>
                    <a:p>
                      <a:pPr algn="l"/>
                      <a:r>
                        <a:rPr lang="en-US" sz="1500" dirty="0" smtClean="0"/>
                        <a:t>CEO. WD40</a:t>
                      </a:r>
                      <a:endParaRPr lang="en-US" sz="1500" dirty="0"/>
                    </a:p>
                  </a:txBody>
                  <a:tcPr marL="74252" marR="74252" marT="37126" marB="37126"/>
                </a:tc>
              </a:tr>
              <a:tr h="318785">
                <a:tc>
                  <a:txBody>
                    <a:bodyPr/>
                    <a:lstStyle/>
                    <a:p>
                      <a:pPr algn="l"/>
                      <a:r>
                        <a:rPr lang="en-US" sz="1500" dirty="0" smtClean="0"/>
                        <a:t>Irwin Jacobs</a:t>
                      </a:r>
                      <a:endParaRPr lang="en-US" sz="1500" dirty="0"/>
                    </a:p>
                  </a:txBody>
                  <a:tcPr marL="74252" marR="74252" marT="37126" marB="37126"/>
                </a:tc>
                <a:tc>
                  <a:txBody>
                    <a:bodyPr/>
                    <a:lstStyle/>
                    <a:p>
                      <a:pPr algn="l"/>
                      <a:r>
                        <a:rPr lang="en-US" sz="1500" dirty="0" smtClean="0"/>
                        <a:t>Founder, Qualcomm</a:t>
                      </a:r>
                      <a:endParaRPr lang="en-US" sz="1500" dirty="0"/>
                    </a:p>
                  </a:txBody>
                  <a:tcPr marL="74252" marR="74252" marT="37126" marB="37126"/>
                </a:tc>
                <a:tc>
                  <a:txBody>
                    <a:bodyPr/>
                    <a:lstStyle/>
                    <a:p>
                      <a:pPr algn="l"/>
                      <a:r>
                        <a:rPr lang="en-US" sz="1500" dirty="0" smtClean="0"/>
                        <a:t>Harry Triandis</a:t>
                      </a:r>
                      <a:endParaRPr lang="en-US" sz="1500" dirty="0"/>
                    </a:p>
                  </a:txBody>
                  <a:tcPr marL="74252" marR="74252" marT="37126" marB="37126"/>
                </a:tc>
                <a:tc>
                  <a:txBody>
                    <a:bodyPr/>
                    <a:lstStyle/>
                    <a:p>
                      <a:pPr algn="l"/>
                      <a:r>
                        <a:rPr lang="en-US" sz="1500" dirty="0" smtClean="0"/>
                        <a:t>Psychology</a:t>
                      </a:r>
                      <a:r>
                        <a:rPr lang="en-US" sz="1500" baseline="0" dirty="0" smtClean="0"/>
                        <a:t> Prof.</a:t>
                      </a:r>
                      <a:endParaRPr lang="en-US" sz="1500" dirty="0"/>
                    </a:p>
                  </a:txBody>
                  <a:tcPr marL="74252" marR="74252" marT="37126" marB="37126"/>
                </a:tc>
              </a:tr>
              <a:tr h="318785">
                <a:tc>
                  <a:txBody>
                    <a:bodyPr/>
                    <a:lstStyle/>
                    <a:p>
                      <a:pPr algn="l"/>
                      <a:r>
                        <a:rPr lang="en-US" sz="1500" dirty="0" smtClean="0"/>
                        <a:t>Alan Richter</a:t>
                      </a:r>
                      <a:endParaRPr lang="en-US" sz="1500" dirty="0"/>
                    </a:p>
                  </a:txBody>
                  <a:tcPr marL="74252" marR="74252" marT="37126" marB="37126"/>
                </a:tc>
                <a:tc>
                  <a:txBody>
                    <a:bodyPr/>
                    <a:lstStyle/>
                    <a:p>
                      <a:pPr algn="l"/>
                      <a:r>
                        <a:rPr lang="en-US" sz="1500" dirty="0" smtClean="0"/>
                        <a:t>Consultant, QED</a:t>
                      </a:r>
                      <a:endParaRPr lang="en-US" sz="1500" dirty="0"/>
                    </a:p>
                  </a:txBody>
                  <a:tcPr marL="74252" marR="74252" marT="37126" marB="37126"/>
                </a:tc>
                <a:tc>
                  <a:txBody>
                    <a:bodyPr/>
                    <a:lstStyle/>
                    <a:p>
                      <a:pPr algn="l"/>
                      <a:r>
                        <a:rPr lang="en-US" sz="1500" dirty="0" smtClean="0"/>
                        <a:t>Linda Sharkey</a:t>
                      </a:r>
                      <a:endParaRPr lang="en-US" sz="1500" dirty="0"/>
                    </a:p>
                  </a:txBody>
                  <a:tcPr marL="74252" marR="74252" marT="37126" marB="37126"/>
                </a:tc>
                <a:tc>
                  <a:txBody>
                    <a:bodyPr/>
                    <a:lstStyle/>
                    <a:p>
                      <a:pPr algn="l"/>
                      <a:r>
                        <a:rPr lang="en-US" sz="1500" dirty="0" smtClean="0"/>
                        <a:t>Consultant</a:t>
                      </a:r>
                      <a:endParaRPr lang="en-US" sz="1500" dirty="0"/>
                    </a:p>
                  </a:txBody>
                  <a:tcPr marL="74252" marR="74252" marT="37126" marB="37126"/>
                </a:tc>
              </a:tr>
              <a:tr h="318785">
                <a:tc>
                  <a:txBody>
                    <a:bodyPr/>
                    <a:lstStyle/>
                    <a:p>
                      <a:pPr algn="l"/>
                      <a:r>
                        <a:rPr lang="en-US" sz="1500" dirty="0" smtClean="0"/>
                        <a:t>George Simons</a:t>
                      </a:r>
                      <a:endParaRPr lang="en-US" sz="1500" dirty="0"/>
                    </a:p>
                  </a:txBody>
                  <a:tcPr marL="74252" marR="74252" marT="37126" marB="37126"/>
                </a:tc>
                <a:tc>
                  <a:txBody>
                    <a:bodyPr/>
                    <a:lstStyle/>
                    <a:p>
                      <a:pPr algn="l"/>
                      <a:r>
                        <a:rPr lang="en-US" sz="1500" dirty="0" smtClean="0"/>
                        <a:t>Intercultural Consultant</a:t>
                      </a:r>
                      <a:endParaRPr lang="en-US" sz="1500" dirty="0"/>
                    </a:p>
                  </a:txBody>
                  <a:tcPr marL="74252" marR="74252" marT="37126" marB="37126"/>
                </a:tc>
                <a:tc>
                  <a:txBody>
                    <a:bodyPr/>
                    <a:lstStyle/>
                    <a:p>
                      <a:pPr algn="l"/>
                      <a:r>
                        <a:rPr lang="en-US" sz="1500" dirty="0" smtClean="0"/>
                        <a:t>Ulzii Vangansuren</a:t>
                      </a:r>
                      <a:endParaRPr lang="en-US" sz="1500" dirty="0"/>
                    </a:p>
                  </a:txBody>
                  <a:tcPr marL="74252" marR="74252" marT="37126" marB="37126"/>
                </a:tc>
                <a:tc>
                  <a:txBody>
                    <a:bodyPr/>
                    <a:lstStyle/>
                    <a:p>
                      <a:pPr algn="l"/>
                      <a:r>
                        <a:rPr lang="en-US" sz="1500" dirty="0" smtClean="0"/>
                        <a:t>Mgmt Prof-Mongolia</a:t>
                      </a:r>
                      <a:endParaRPr lang="en-US" sz="1500" dirty="0"/>
                    </a:p>
                  </a:txBody>
                  <a:tcPr marL="74252" marR="74252" marT="37126" marB="37126"/>
                </a:tc>
              </a:tr>
              <a:tr h="318785">
                <a:tc>
                  <a:txBody>
                    <a:bodyPr/>
                    <a:lstStyle/>
                    <a:p>
                      <a:pPr algn="l"/>
                      <a:r>
                        <a:rPr lang="en-US" sz="1500" dirty="0" smtClean="0"/>
                        <a:t>Todd Fortner</a:t>
                      </a:r>
                      <a:endParaRPr lang="en-US" sz="1500" dirty="0"/>
                    </a:p>
                  </a:txBody>
                  <a:tcPr marL="74252" marR="74252" marT="37126" marB="37126"/>
                </a:tc>
                <a:tc>
                  <a:txBody>
                    <a:bodyPr/>
                    <a:lstStyle/>
                    <a:p>
                      <a:pPr algn="l"/>
                      <a:r>
                        <a:rPr lang="en-US" sz="1500" dirty="0" smtClean="0"/>
                        <a:t>Auto</a:t>
                      </a:r>
                      <a:r>
                        <a:rPr lang="en-US" sz="1500" baseline="0" dirty="0" smtClean="0"/>
                        <a:t> Executive in China</a:t>
                      </a:r>
                      <a:endParaRPr lang="en-US" sz="1500" dirty="0"/>
                    </a:p>
                  </a:txBody>
                  <a:tcPr marL="74252" marR="74252" marT="37126" marB="37126"/>
                </a:tc>
                <a:tc>
                  <a:txBody>
                    <a:bodyPr/>
                    <a:lstStyle/>
                    <a:p>
                      <a:pPr algn="l"/>
                      <a:r>
                        <a:rPr lang="en-US" sz="1500" dirty="0" smtClean="0"/>
                        <a:t>Marye Anne</a:t>
                      </a:r>
                      <a:r>
                        <a:rPr lang="en-US" sz="1500" baseline="0" dirty="0" smtClean="0"/>
                        <a:t> Fox</a:t>
                      </a:r>
                      <a:endParaRPr lang="en-US" sz="1500" dirty="0"/>
                    </a:p>
                  </a:txBody>
                  <a:tcPr marL="74252" marR="74252" marT="37126" marB="37126"/>
                </a:tc>
                <a:tc>
                  <a:txBody>
                    <a:bodyPr/>
                    <a:lstStyle/>
                    <a:p>
                      <a:pPr algn="l"/>
                      <a:r>
                        <a:rPr lang="en-US" sz="1500" dirty="0" smtClean="0"/>
                        <a:t>Fmr Chancellor UCSD </a:t>
                      </a:r>
                      <a:endParaRPr lang="en-US" sz="1500" dirty="0"/>
                    </a:p>
                  </a:txBody>
                  <a:tcPr marL="74252" marR="74252" marT="37126" marB="37126"/>
                </a:tc>
              </a:tr>
              <a:tr h="318785">
                <a:tc>
                  <a:txBody>
                    <a:bodyPr/>
                    <a:lstStyle/>
                    <a:p>
                      <a:pPr algn="l"/>
                      <a:r>
                        <a:rPr lang="en-US" sz="1500" dirty="0" smtClean="0"/>
                        <a:t>Jim</a:t>
                      </a:r>
                      <a:r>
                        <a:rPr lang="en-US" sz="1500" baseline="0" dirty="0" smtClean="0"/>
                        <a:t> Kouzes</a:t>
                      </a:r>
                      <a:endParaRPr lang="en-US" sz="1500" dirty="0"/>
                    </a:p>
                  </a:txBody>
                  <a:tcPr marL="74252" marR="74252" marT="37126" marB="37126"/>
                </a:tc>
                <a:tc>
                  <a:txBody>
                    <a:bodyPr/>
                    <a:lstStyle/>
                    <a:p>
                      <a:pPr algn="l"/>
                      <a:r>
                        <a:rPr lang="en-US" sz="1500" dirty="0" smtClean="0"/>
                        <a:t>Leadership Author</a:t>
                      </a:r>
                      <a:endParaRPr lang="en-US" sz="1500" dirty="0"/>
                    </a:p>
                  </a:txBody>
                  <a:tcPr marL="74252" marR="74252" marT="37126" marB="37126"/>
                </a:tc>
                <a:tc>
                  <a:txBody>
                    <a:bodyPr/>
                    <a:lstStyle/>
                    <a:p>
                      <a:pPr algn="l"/>
                      <a:r>
                        <a:rPr lang="en-US" sz="1500" dirty="0" smtClean="0"/>
                        <a:t>Jane</a:t>
                      </a:r>
                      <a:r>
                        <a:rPr lang="en-US" sz="1500" baseline="0" dirty="0" smtClean="0"/>
                        <a:t> Roberts</a:t>
                      </a:r>
                      <a:endParaRPr lang="en-US" sz="1500" dirty="0"/>
                    </a:p>
                  </a:txBody>
                  <a:tcPr marL="74252" marR="74252" marT="37126" marB="37126"/>
                </a:tc>
                <a:tc>
                  <a:txBody>
                    <a:bodyPr/>
                    <a:lstStyle/>
                    <a:p>
                      <a:pPr algn="l"/>
                      <a:r>
                        <a:rPr lang="en-US" sz="1500" dirty="0" smtClean="0"/>
                        <a:t>34 Million</a:t>
                      </a:r>
                      <a:r>
                        <a:rPr lang="en-US" sz="1500" baseline="0" dirty="0" smtClean="0"/>
                        <a:t> Friends-UN</a:t>
                      </a:r>
                      <a:endParaRPr lang="en-US" sz="1500" dirty="0"/>
                    </a:p>
                  </a:txBody>
                  <a:tcPr marL="74252" marR="74252" marT="37126" marB="37126"/>
                </a:tc>
              </a:tr>
              <a:tr h="519764">
                <a:tc>
                  <a:txBody>
                    <a:bodyPr/>
                    <a:lstStyle/>
                    <a:p>
                      <a:pPr algn="l"/>
                      <a:r>
                        <a:rPr lang="en-US" sz="1500" dirty="0" smtClean="0"/>
                        <a:t>Marshal</a:t>
                      </a:r>
                      <a:r>
                        <a:rPr lang="en-US" sz="1500" baseline="0" dirty="0" smtClean="0"/>
                        <a:t>l Goldsmith</a:t>
                      </a:r>
                      <a:endParaRPr lang="en-US" sz="1500" dirty="0"/>
                    </a:p>
                  </a:txBody>
                  <a:tcPr marL="74252" marR="74252" marT="37126" marB="37126"/>
                </a:tc>
                <a:tc>
                  <a:txBody>
                    <a:bodyPr/>
                    <a:lstStyle/>
                    <a:p>
                      <a:pPr algn="l"/>
                      <a:r>
                        <a:rPr lang="en-US" sz="1500" dirty="0" smtClean="0"/>
                        <a:t>Executive</a:t>
                      </a:r>
                      <a:r>
                        <a:rPr lang="en-US" sz="1500" baseline="0" dirty="0" smtClean="0"/>
                        <a:t> Coach</a:t>
                      </a:r>
                      <a:endParaRPr lang="en-US" sz="1500" dirty="0"/>
                    </a:p>
                  </a:txBody>
                  <a:tcPr marL="74252" marR="74252" marT="37126" marB="37126"/>
                </a:tc>
                <a:tc>
                  <a:txBody>
                    <a:bodyPr/>
                    <a:lstStyle/>
                    <a:p>
                      <a:pPr algn="l"/>
                      <a:r>
                        <a:rPr lang="en-US" sz="1500" dirty="0" smtClean="0"/>
                        <a:t>Osama Bedier</a:t>
                      </a:r>
                      <a:endParaRPr lang="en-US" sz="1500" dirty="0"/>
                    </a:p>
                  </a:txBody>
                  <a:tcPr marL="74252" marR="74252" marT="37126" marB="37126"/>
                </a:tc>
                <a:tc>
                  <a:txBody>
                    <a:bodyPr/>
                    <a:lstStyle/>
                    <a:p>
                      <a:pPr algn="l"/>
                      <a:r>
                        <a:rPr lang="en-US" sz="1500" dirty="0" smtClean="0"/>
                        <a:t>VP Global Pymts,Google</a:t>
                      </a:r>
                      <a:endParaRPr lang="en-US" sz="1500" dirty="0"/>
                    </a:p>
                  </a:txBody>
                  <a:tcPr marL="74252" marR="74252" marT="37126" marB="37126"/>
                </a:tc>
              </a:tr>
              <a:tr h="318785">
                <a:tc>
                  <a:txBody>
                    <a:bodyPr/>
                    <a:lstStyle/>
                    <a:p>
                      <a:pPr algn="l"/>
                      <a:r>
                        <a:rPr lang="en-US" sz="1500" dirty="0" smtClean="0"/>
                        <a:t>Maya Hu-Chan</a:t>
                      </a:r>
                      <a:endParaRPr lang="en-US" sz="1500" dirty="0"/>
                    </a:p>
                  </a:txBody>
                  <a:tcPr marL="74252" marR="74252" marT="37126" marB="37126"/>
                </a:tc>
                <a:tc>
                  <a:txBody>
                    <a:bodyPr/>
                    <a:lstStyle/>
                    <a:p>
                      <a:pPr algn="l"/>
                      <a:r>
                        <a:rPr lang="en-US" sz="1500" dirty="0" smtClean="0"/>
                        <a:t>Leadership Consultant</a:t>
                      </a:r>
                      <a:endParaRPr lang="en-US" sz="1500" dirty="0"/>
                    </a:p>
                  </a:txBody>
                  <a:tcPr marL="74252" marR="74252" marT="37126" marB="37126"/>
                </a:tc>
                <a:tc>
                  <a:txBody>
                    <a:bodyPr/>
                    <a:lstStyle/>
                    <a:p>
                      <a:pPr algn="l"/>
                      <a:r>
                        <a:rPr lang="en-US" sz="1500" dirty="0" smtClean="0"/>
                        <a:t>Peter</a:t>
                      </a:r>
                      <a:r>
                        <a:rPr lang="en-US" sz="1500" baseline="0" dirty="0" smtClean="0"/>
                        <a:t> Farrell</a:t>
                      </a:r>
                      <a:endParaRPr lang="en-US" sz="1500" dirty="0"/>
                    </a:p>
                  </a:txBody>
                  <a:tcPr marL="74252" marR="74252" marT="37126" marB="37126"/>
                </a:tc>
                <a:tc>
                  <a:txBody>
                    <a:bodyPr/>
                    <a:lstStyle/>
                    <a:p>
                      <a:pPr algn="l"/>
                      <a:r>
                        <a:rPr lang="en-US" sz="1500" dirty="0" smtClean="0"/>
                        <a:t>CEO, ResMed</a:t>
                      </a:r>
                      <a:endParaRPr lang="en-US" sz="1500" dirty="0"/>
                    </a:p>
                  </a:txBody>
                  <a:tcPr marL="74252" marR="74252" marT="37126" marB="37126"/>
                </a:tc>
              </a:tr>
              <a:tr h="519764">
                <a:tc>
                  <a:txBody>
                    <a:bodyPr/>
                    <a:lstStyle/>
                    <a:p>
                      <a:pPr algn="l"/>
                      <a:r>
                        <a:rPr lang="en-US" sz="1500" dirty="0" smtClean="0"/>
                        <a:t>Alain Barbier</a:t>
                      </a:r>
                      <a:endParaRPr lang="en-US" sz="1500" dirty="0"/>
                    </a:p>
                  </a:txBody>
                  <a:tcPr marL="74252" marR="74252" marT="37126" marB="37126"/>
                </a:tc>
                <a:tc>
                  <a:txBody>
                    <a:bodyPr/>
                    <a:lstStyle/>
                    <a:p>
                      <a:pPr algn="l"/>
                      <a:r>
                        <a:rPr lang="en-US" sz="1500" dirty="0" smtClean="0"/>
                        <a:t>Interpol</a:t>
                      </a:r>
                      <a:r>
                        <a:rPr lang="en-US" sz="1500" baseline="0" dirty="0" smtClean="0"/>
                        <a:t> Rep. to European Union</a:t>
                      </a:r>
                      <a:endParaRPr lang="en-US" sz="1500" dirty="0"/>
                    </a:p>
                  </a:txBody>
                  <a:tcPr marL="74252" marR="74252" marT="37126" marB="37126"/>
                </a:tc>
                <a:tc>
                  <a:txBody>
                    <a:bodyPr/>
                    <a:lstStyle/>
                    <a:p>
                      <a:pPr algn="l"/>
                      <a:r>
                        <a:rPr lang="en-US" sz="1500" dirty="0" smtClean="0"/>
                        <a:t>Tom</a:t>
                      </a:r>
                      <a:r>
                        <a:rPr lang="en-US" sz="1500" baseline="0" dirty="0" smtClean="0"/>
                        <a:t> Carson</a:t>
                      </a:r>
                      <a:endParaRPr lang="en-US" sz="1500" dirty="0"/>
                    </a:p>
                  </a:txBody>
                  <a:tcPr marL="74252" marR="74252" marT="37126" marB="37126"/>
                </a:tc>
                <a:tc>
                  <a:txBody>
                    <a:bodyPr/>
                    <a:lstStyle/>
                    <a:p>
                      <a:pPr algn="l"/>
                      <a:r>
                        <a:rPr lang="en-US" sz="1500" dirty="0" smtClean="0"/>
                        <a:t>CEO,Rovi Corp</a:t>
                      </a:r>
                      <a:endParaRPr lang="en-US" sz="1500" dirty="0"/>
                    </a:p>
                  </a:txBody>
                  <a:tcPr marL="74252" marR="74252" marT="37126" marB="37126"/>
                </a:tc>
              </a:tr>
              <a:tr h="318785">
                <a:tc>
                  <a:txBody>
                    <a:bodyPr/>
                    <a:lstStyle/>
                    <a:p>
                      <a:pPr algn="l"/>
                      <a:r>
                        <a:rPr lang="en-US" sz="1500" dirty="0" smtClean="0"/>
                        <a:t>Mark Dankberg</a:t>
                      </a:r>
                      <a:endParaRPr lang="en-US" sz="1500" dirty="0"/>
                    </a:p>
                  </a:txBody>
                  <a:tcPr marL="74252" marR="74252" marT="37126" marB="37126"/>
                </a:tc>
                <a:tc>
                  <a:txBody>
                    <a:bodyPr/>
                    <a:lstStyle/>
                    <a:p>
                      <a:pPr algn="l"/>
                      <a:r>
                        <a:rPr lang="en-US" sz="1500" dirty="0" smtClean="0"/>
                        <a:t>CEO, ViaSat</a:t>
                      </a:r>
                      <a:endParaRPr lang="en-US" sz="1500" dirty="0"/>
                    </a:p>
                  </a:txBody>
                  <a:tcPr marL="74252" marR="74252" marT="37126" marB="37126"/>
                </a:tc>
                <a:tc>
                  <a:txBody>
                    <a:bodyPr/>
                    <a:lstStyle/>
                    <a:p>
                      <a:pPr algn="l"/>
                      <a:endParaRPr lang="en-US" sz="1500" dirty="0"/>
                    </a:p>
                  </a:txBody>
                  <a:tcPr marL="74252" marR="74252" marT="37126" marB="37126"/>
                </a:tc>
                <a:tc>
                  <a:txBody>
                    <a:bodyPr/>
                    <a:lstStyle/>
                    <a:p>
                      <a:pPr algn="l"/>
                      <a:endParaRPr lang="en-US" sz="1500" dirty="0"/>
                    </a:p>
                  </a:txBody>
                  <a:tcPr marL="74252" marR="74252" marT="37126" marB="37126"/>
                </a:tc>
              </a:tr>
            </a:tbl>
          </a:graphicData>
        </a:graphic>
      </p:graphicFrame>
    </p:spTree>
    <p:extLst>
      <p:ext uri="{BB962C8B-B14F-4D97-AF65-F5344CB8AC3E}">
        <p14:creationId xmlns:p14="http://schemas.microsoft.com/office/powerpoint/2010/main" val="1116561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914162" y="1447800"/>
            <a:ext cx="10971450" cy="4826001"/>
          </a:xfrm>
        </p:spPr>
        <p:txBody>
          <a:bodyPr>
            <a:normAutofit/>
          </a:bodyPr>
          <a:lstStyle/>
          <a:p>
            <a:endParaRPr lang="en-US" dirty="0" smtClean="0"/>
          </a:p>
          <a:p>
            <a:endParaRPr lang="en-US" dirty="0"/>
          </a:p>
        </p:txBody>
      </p:sp>
      <p:sp>
        <p:nvSpPr>
          <p:cNvPr id="7" name="Slide Number Placeholder 6"/>
          <p:cNvSpPr>
            <a:spLocks noGrp="1"/>
          </p:cNvSpPr>
          <p:nvPr>
            <p:ph type="sldNum" sz="quarter" idx="12"/>
          </p:nvPr>
        </p:nvSpPr>
        <p:spPr/>
        <p:txBody>
          <a:bodyPr/>
          <a:lstStyle/>
          <a:p>
            <a:fld id="{E5FD5434-F838-4DD4-A17B-1CB1A1850DF4}" type="slidenum">
              <a:rPr lang="en-US" smtClean="0"/>
              <a:t>15</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GLOBAL BUSINESS LEADERSHIP – second edition</a:t>
            </a:r>
            <a:endParaRPr lang="en-US" sz="3200" b="1" dirty="0"/>
          </a:p>
        </p:txBody>
      </p:sp>
      <p:sp>
        <p:nvSpPr>
          <p:cNvPr id="2" name="TextBox 1"/>
          <p:cNvSpPr txBox="1"/>
          <p:nvPr/>
        </p:nvSpPr>
        <p:spPr>
          <a:xfrm>
            <a:off x="1174615" y="1271588"/>
            <a:ext cx="9829800" cy="4358116"/>
          </a:xfrm>
          <a:prstGeom prst="rect">
            <a:avLst/>
          </a:prstGeom>
          <a:noFill/>
        </p:spPr>
        <p:txBody>
          <a:bodyPr wrap="square" rtlCol="0">
            <a:spAutoFit/>
          </a:bodyPr>
          <a:lstStyle/>
          <a:p>
            <a:pPr>
              <a:lnSpc>
                <a:spcPct val="90000"/>
              </a:lnSpc>
            </a:pPr>
            <a:r>
              <a:rPr lang="en-US" sz="2800" dirty="0" smtClean="0"/>
              <a:t>First finding:  </a:t>
            </a:r>
          </a:p>
          <a:p>
            <a:pPr>
              <a:lnSpc>
                <a:spcPct val="90000"/>
              </a:lnSpc>
            </a:pPr>
            <a:endParaRPr lang="en-US" sz="2800" dirty="0"/>
          </a:p>
          <a:p>
            <a:pPr marL="457200" indent="-457200">
              <a:lnSpc>
                <a:spcPct val="90000"/>
              </a:lnSpc>
              <a:buFont typeface="Arial"/>
              <a:buChar char="•"/>
            </a:pPr>
            <a:r>
              <a:rPr lang="en-US" sz="2800" dirty="0"/>
              <a:t>Cultures vary widely in how they view business including how to lead and how to </a:t>
            </a:r>
            <a:r>
              <a:rPr lang="en-US" sz="2800" dirty="0" smtClean="0"/>
              <a:t>follow.</a:t>
            </a:r>
          </a:p>
          <a:p>
            <a:pPr marL="457200" indent="-457200">
              <a:lnSpc>
                <a:spcPct val="90000"/>
              </a:lnSpc>
              <a:buFont typeface="Arial"/>
              <a:buChar char="•"/>
            </a:pPr>
            <a:endParaRPr lang="en-US" sz="2800" dirty="0"/>
          </a:p>
          <a:p>
            <a:pPr marL="457200" indent="-457200">
              <a:lnSpc>
                <a:spcPct val="90000"/>
              </a:lnSpc>
              <a:buFont typeface="Arial"/>
              <a:buChar char="•"/>
            </a:pPr>
            <a:r>
              <a:rPr lang="en-US" sz="2800" dirty="0" smtClean="0"/>
              <a:t>Even </a:t>
            </a:r>
            <a:r>
              <a:rPr lang="en-US" sz="2800" dirty="0"/>
              <a:t>with the minimal understanding of cultural differences that can be learned through distant study, the going can be tough and frustrating. </a:t>
            </a:r>
            <a:endParaRPr lang="en-US" sz="2800" dirty="0" smtClean="0"/>
          </a:p>
          <a:p>
            <a:pPr lvl="1">
              <a:lnSpc>
                <a:spcPct val="90000"/>
              </a:lnSpc>
            </a:pPr>
            <a:endParaRPr lang="en-US" sz="2800" dirty="0" smtClean="0"/>
          </a:p>
          <a:p>
            <a:pPr lvl="1">
              <a:lnSpc>
                <a:spcPct val="90000"/>
              </a:lnSpc>
            </a:pPr>
            <a:endParaRPr lang="en-US" sz="2800" dirty="0"/>
          </a:p>
          <a:p>
            <a:pPr>
              <a:lnSpc>
                <a:spcPct val="90000"/>
              </a:lnSpc>
            </a:pPr>
            <a:endParaRPr lang="en-US" sz="2800" dirty="0"/>
          </a:p>
        </p:txBody>
      </p:sp>
      <p:pic>
        <p:nvPicPr>
          <p:cNvPr id="5124" name="Picture 4" descr="Image result for cultural differences in busine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40925" y="4703885"/>
            <a:ext cx="2247900" cy="2028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2589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914162" y="1447801"/>
            <a:ext cx="10971450" cy="2667000"/>
          </a:xfrm>
        </p:spPr>
        <p:txBody>
          <a:bodyPr>
            <a:normAutofit/>
          </a:bodyPr>
          <a:lstStyle/>
          <a:p>
            <a:endParaRPr lang="en-US" dirty="0" smtClean="0"/>
          </a:p>
          <a:p>
            <a:endParaRPr lang="en-US" dirty="0"/>
          </a:p>
        </p:txBody>
      </p:sp>
      <p:sp>
        <p:nvSpPr>
          <p:cNvPr id="7" name="Slide Number Placeholder 6"/>
          <p:cNvSpPr>
            <a:spLocks noGrp="1"/>
          </p:cNvSpPr>
          <p:nvPr>
            <p:ph type="sldNum" sz="quarter" idx="12"/>
          </p:nvPr>
        </p:nvSpPr>
        <p:spPr/>
        <p:txBody>
          <a:bodyPr/>
          <a:lstStyle/>
          <a:p>
            <a:fld id="{E5FD5434-F838-4DD4-A17B-1CB1A1850DF4}" type="slidenum">
              <a:rPr lang="en-US" smtClean="0"/>
              <a:t>16</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GLOBAL BUSINESS LEADERSHIP</a:t>
            </a:r>
            <a:endParaRPr lang="en-US" sz="3200" b="1" dirty="0"/>
          </a:p>
        </p:txBody>
      </p:sp>
      <p:sp>
        <p:nvSpPr>
          <p:cNvPr id="2" name="TextBox 1"/>
          <p:cNvSpPr txBox="1"/>
          <p:nvPr/>
        </p:nvSpPr>
        <p:spPr>
          <a:xfrm>
            <a:off x="1174615" y="1752600"/>
            <a:ext cx="9829800" cy="4745915"/>
          </a:xfrm>
          <a:prstGeom prst="rect">
            <a:avLst/>
          </a:prstGeom>
          <a:noFill/>
        </p:spPr>
        <p:txBody>
          <a:bodyPr wrap="square" rtlCol="0">
            <a:spAutoFit/>
          </a:bodyPr>
          <a:lstStyle/>
          <a:p>
            <a:pPr>
              <a:lnSpc>
                <a:spcPct val="90000"/>
              </a:lnSpc>
            </a:pPr>
            <a:r>
              <a:rPr lang="en-US" sz="2800" dirty="0" smtClean="0"/>
              <a:t>Second finding:  </a:t>
            </a:r>
          </a:p>
          <a:p>
            <a:pPr>
              <a:lnSpc>
                <a:spcPct val="90000"/>
              </a:lnSpc>
            </a:pPr>
            <a:endParaRPr lang="en-US" sz="2800" dirty="0"/>
          </a:p>
          <a:p>
            <a:pPr marL="457200" indent="-457200">
              <a:lnSpc>
                <a:spcPct val="90000"/>
              </a:lnSpc>
              <a:buFont typeface="Arial"/>
              <a:buChar char="•"/>
            </a:pPr>
            <a:r>
              <a:rPr lang="en-US" sz="2800" dirty="0" smtClean="0"/>
              <a:t>Combination </a:t>
            </a:r>
            <a:r>
              <a:rPr lang="en-US" sz="2800" dirty="0"/>
              <a:t>of globalization, complex societal changes, demographic changes, and the lack of skilled business leaders being graduated from business schools has created a global talent </a:t>
            </a:r>
            <a:r>
              <a:rPr lang="en-US" sz="2800" dirty="0" smtClean="0"/>
              <a:t>crisis.</a:t>
            </a:r>
          </a:p>
          <a:p>
            <a:pPr marL="457200" indent="-457200">
              <a:lnSpc>
                <a:spcPct val="90000"/>
              </a:lnSpc>
              <a:buFont typeface="Arial"/>
              <a:buChar char="•"/>
            </a:pPr>
            <a:endParaRPr lang="en-US" sz="2800" dirty="0" smtClean="0"/>
          </a:p>
          <a:p>
            <a:pPr>
              <a:lnSpc>
                <a:spcPct val="90000"/>
              </a:lnSpc>
            </a:pPr>
            <a:endParaRPr lang="en-US" sz="2800" dirty="0"/>
          </a:p>
          <a:p>
            <a:pPr marL="457200" indent="-457200">
              <a:lnSpc>
                <a:spcPct val="90000"/>
              </a:lnSpc>
              <a:buFont typeface="Arial"/>
              <a:buChar char="•"/>
            </a:pPr>
            <a:endParaRPr lang="en-US" sz="2800" dirty="0" smtClean="0"/>
          </a:p>
          <a:p>
            <a:pPr lvl="1">
              <a:lnSpc>
                <a:spcPct val="90000"/>
              </a:lnSpc>
            </a:pPr>
            <a:endParaRPr lang="en-US" sz="2800" dirty="0"/>
          </a:p>
          <a:p>
            <a:pPr>
              <a:lnSpc>
                <a:spcPct val="90000"/>
              </a:lnSpc>
            </a:pPr>
            <a:endParaRPr lang="en-US" sz="2800" dirty="0"/>
          </a:p>
          <a:p>
            <a:pPr>
              <a:lnSpc>
                <a:spcPct val="90000"/>
              </a:lnSpc>
            </a:pPr>
            <a:endParaRPr lang="en-US" sz="2800" dirty="0"/>
          </a:p>
        </p:txBody>
      </p:sp>
    </p:spTree>
    <p:extLst>
      <p:ext uri="{BB962C8B-B14F-4D97-AF65-F5344CB8AC3E}">
        <p14:creationId xmlns:p14="http://schemas.microsoft.com/office/powerpoint/2010/main" val="4199709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914162" y="1447800"/>
            <a:ext cx="10971450" cy="4826001"/>
          </a:xfrm>
        </p:spPr>
        <p:txBody>
          <a:bodyPr>
            <a:normAutofit/>
          </a:bodyPr>
          <a:lstStyle/>
          <a:p>
            <a:endParaRPr lang="en-US" dirty="0" smtClean="0"/>
          </a:p>
          <a:p>
            <a:endParaRPr lang="en-US" dirty="0"/>
          </a:p>
        </p:txBody>
      </p:sp>
      <p:sp>
        <p:nvSpPr>
          <p:cNvPr id="7" name="Slide Number Placeholder 6"/>
          <p:cNvSpPr>
            <a:spLocks noGrp="1"/>
          </p:cNvSpPr>
          <p:nvPr>
            <p:ph type="sldNum" sz="quarter" idx="12"/>
          </p:nvPr>
        </p:nvSpPr>
        <p:spPr/>
        <p:txBody>
          <a:bodyPr/>
          <a:lstStyle/>
          <a:p>
            <a:fld id="{E5FD5434-F838-4DD4-A17B-1CB1A1850DF4}" type="slidenum">
              <a:rPr lang="en-US" smtClean="0"/>
              <a:t>17</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GLOBAL BUSINESS LEADERSHIP</a:t>
            </a:r>
            <a:endParaRPr lang="en-US" sz="3200" b="1" dirty="0"/>
          </a:p>
        </p:txBody>
      </p:sp>
      <p:sp>
        <p:nvSpPr>
          <p:cNvPr id="2" name="TextBox 1"/>
          <p:cNvSpPr txBox="1"/>
          <p:nvPr/>
        </p:nvSpPr>
        <p:spPr>
          <a:xfrm>
            <a:off x="1174615" y="1752600"/>
            <a:ext cx="9829800" cy="4753097"/>
          </a:xfrm>
          <a:prstGeom prst="rect">
            <a:avLst/>
          </a:prstGeom>
          <a:noFill/>
        </p:spPr>
        <p:txBody>
          <a:bodyPr wrap="square" rtlCol="0">
            <a:spAutoFit/>
          </a:bodyPr>
          <a:lstStyle/>
          <a:p>
            <a:r>
              <a:rPr lang="en-US" altLang="en-US" sz="2800" dirty="0" smtClean="0"/>
              <a:t>Third Finding:</a:t>
            </a:r>
          </a:p>
          <a:p>
            <a:endParaRPr lang="en-US" altLang="en-US" sz="2800" dirty="0"/>
          </a:p>
          <a:p>
            <a:pPr marL="457200" indent="-457200">
              <a:buFont typeface="Arial"/>
              <a:buChar char="•"/>
            </a:pPr>
            <a:r>
              <a:rPr lang="en-US" altLang="en-US" sz="2800" dirty="0" smtClean="0"/>
              <a:t>There </a:t>
            </a:r>
            <a:r>
              <a:rPr lang="en-US" altLang="en-US" sz="2800" dirty="0"/>
              <a:t>is no right or wrong culture, just different </a:t>
            </a:r>
            <a:r>
              <a:rPr lang="en-US" altLang="en-US" sz="2800" dirty="0" smtClean="0"/>
              <a:t>cultures.</a:t>
            </a:r>
          </a:p>
          <a:p>
            <a:pPr lvl="1"/>
            <a:endParaRPr lang="en-US" altLang="en-US" sz="2800" dirty="0" smtClean="0"/>
          </a:p>
          <a:p>
            <a:pPr marL="1066693" lvl="1" indent="-457200">
              <a:buFont typeface="Arial"/>
              <a:buChar char="•"/>
            </a:pPr>
            <a:r>
              <a:rPr lang="en-US" altLang="en-US" sz="2800" dirty="0" smtClean="0"/>
              <a:t>Differing </a:t>
            </a:r>
            <a:r>
              <a:rPr lang="en-US" altLang="en-US" sz="2800" dirty="0"/>
              <a:t>types of economies also exist, including knowledge economy and creativity </a:t>
            </a:r>
            <a:r>
              <a:rPr lang="en-US" altLang="en-US" sz="2800" dirty="0" smtClean="0"/>
              <a:t>economy. Intellectual </a:t>
            </a:r>
            <a:r>
              <a:rPr lang="en-US" altLang="en-US" sz="2800" dirty="0"/>
              <a:t>capital resides in the brainpower of </a:t>
            </a:r>
            <a:r>
              <a:rPr lang="en-US" altLang="en-US" sz="2800" dirty="0" smtClean="0"/>
              <a:t>employees. C</a:t>
            </a:r>
            <a:r>
              <a:rPr lang="en-US" sz="2800" dirty="0" smtClean="0"/>
              <a:t>ulture </a:t>
            </a:r>
            <a:r>
              <a:rPr lang="en-US" sz="2800" dirty="0"/>
              <a:t>shapes the image of the ideal of a particular nation or organization</a:t>
            </a:r>
            <a:r>
              <a:rPr lang="en-US" sz="2800" dirty="0" smtClean="0"/>
              <a:t>.  </a:t>
            </a:r>
            <a:endParaRPr lang="en-US" altLang="en-US" sz="2800" dirty="0"/>
          </a:p>
          <a:p>
            <a:pPr>
              <a:lnSpc>
                <a:spcPct val="90000"/>
              </a:lnSpc>
            </a:pPr>
            <a:endParaRPr lang="en-US" sz="2800" dirty="0"/>
          </a:p>
          <a:p>
            <a:pPr algn="ctr">
              <a:lnSpc>
                <a:spcPct val="90000"/>
              </a:lnSpc>
            </a:pPr>
            <a:r>
              <a:rPr lang="en-US" sz="2800" dirty="0"/>
              <a:t>https://www.youtube.com/watch?v=qHwMg-kYLEk</a:t>
            </a:r>
          </a:p>
        </p:txBody>
      </p:sp>
    </p:spTree>
    <p:extLst>
      <p:ext uri="{BB962C8B-B14F-4D97-AF65-F5344CB8AC3E}">
        <p14:creationId xmlns:p14="http://schemas.microsoft.com/office/powerpoint/2010/main" val="2971667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989012" y="1905000"/>
            <a:ext cx="10971450" cy="5181600"/>
          </a:xfrm>
        </p:spPr>
        <p:txBody>
          <a:bodyPr>
            <a:normAutofit/>
          </a:bodyPr>
          <a:lstStyle/>
          <a:p>
            <a:r>
              <a:rPr lang="en-US" dirty="0" smtClean="0"/>
              <a:t>INTERVIEW:  John Ryan, CEO, Center for Creative Leadership</a:t>
            </a:r>
            <a:endParaRPr lang="en-US" dirty="0"/>
          </a:p>
          <a:p>
            <a:pPr marL="0" lvl="0" indent="0">
              <a:buNone/>
            </a:pPr>
            <a:r>
              <a:rPr lang="en-US" i="1" dirty="0" smtClean="0"/>
              <a:t>Question: What </a:t>
            </a:r>
            <a:r>
              <a:rPr lang="en-US" i="1" dirty="0"/>
              <a:t>are the most important decisions you make as a leader of an organization of which you have been a part? </a:t>
            </a:r>
          </a:p>
          <a:p>
            <a:pPr marL="0" indent="0">
              <a:buNone/>
            </a:pPr>
            <a:r>
              <a:rPr lang="en-US" dirty="0" smtClean="0"/>
              <a:t>Answer: Leaders </a:t>
            </a:r>
            <a:r>
              <a:rPr lang="en-US" dirty="0"/>
              <a:t>need to make the right decisions in three key areas. No. 1 is setting direction, which means developing a realistic and competitive strategy.  </a:t>
            </a:r>
            <a:r>
              <a:rPr lang="en-US" dirty="0" smtClean="0"/>
              <a:t>No</a:t>
            </a:r>
            <a:r>
              <a:rPr lang="en-US" dirty="0"/>
              <a:t>. 2 is creating alignment. This is not about merely organizing people, which is instead the role of management. It’s more about establishing effective communication up, down and across the organization to foster empowerment. No. 3 is prioritizing talent decisions. It is crucial to hire well, ensure everyone is in the right position and give individuals and teams the resources to execute strategy</a:t>
            </a:r>
            <a:r>
              <a:rPr lang="en-US" u="sng" dirty="0"/>
              <a:t>. This might sound trite, but so few leaders give talent the focus it deserves.</a:t>
            </a:r>
          </a:p>
          <a:p>
            <a:pPr marL="457200" indent="-457200"/>
            <a:endParaRPr lang="en-US" dirty="0"/>
          </a:p>
          <a:p>
            <a:endParaRPr lang="en-US" dirty="0" smtClean="0"/>
          </a:p>
          <a:p>
            <a:endParaRPr lang="en-US" dirty="0"/>
          </a:p>
        </p:txBody>
      </p:sp>
      <p:sp>
        <p:nvSpPr>
          <p:cNvPr id="7" name="Slide Number Placeholder 6"/>
          <p:cNvSpPr>
            <a:spLocks noGrp="1"/>
          </p:cNvSpPr>
          <p:nvPr>
            <p:ph type="sldNum" sz="quarter" idx="12"/>
          </p:nvPr>
        </p:nvSpPr>
        <p:spPr/>
        <p:txBody>
          <a:bodyPr/>
          <a:lstStyle/>
          <a:p>
            <a:fld id="{E5FD5434-F838-4DD4-A17B-1CB1A1850DF4}" type="slidenum">
              <a:rPr lang="en-US" smtClean="0"/>
              <a:t>18</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Geoleadership challenges</a:t>
            </a:r>
            <a:endParaRPr lang="en-US" sz="3200" b="1" dirty="0"/>
          </a:p>
        </p:txBody>
      </p:sp>
    </p:spTree>
    <p:extLst>
      <p:ext uri="{BB962C8B-B14F-4D97-AF65-F5344CB8AC3E}">
        <p14:creationId xmlns:p14="http://schemas.microsoft.com/office/powerpoint/2010/main" val="3145806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914162" y="1447800"/>
            <a:ext cx="10971450" cy="4826001"/>
          </a:xfrm>
        </p:spPr>
        <p:txBody>
          <a:bodyPr>
            <a:normAutofit/>
          </a:bodyPr>
          <a:lstStyle/>
          <a:p>
            <a:endParaRPr lang="en-US" dirty="0" smtClean="0"/>
          </a:p>
          <a:p>
            <a:endParaRPr lang="en-US" dirty="0"/>
          </a:p>
        </p:txBody>
      </p:sp>
      <p:sp>
        <p:nvSpPr>
          <p:cNvPr id="7" name="Slide Number Placeholder 6"/>
          <p:cNvSpPr>
            <a:spLocks noGrp="1"/>
          </p:cNvSpPr>
          <p:nvPr>
            <p:ph type="sldNum" sz="quarter" idx="12"/>
          </p:nvPr>
        </p:nvSpPr>
        <p:spPr/>
        <p:txBody>
          <a:bodyPr/>
          <a:lstStyle/>
          <a:p>
            <a:fld id="{E5FD5434-F838-4DD4-A17B-1CB1A1850DF4}" type="slidenum">
              <a:rPr lang="en-US" smtClean="0"/>
              <a:t>19</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CULTURE AND LEADERSHIP</a:t>
            </a:r>
            <a:endParaRPr lang="en-US" sz="3200" b="1" dirty="0"/>
          </a:p>
        </p:txBody>
      </p:sp>
      <p:sp>
        <p:nvSpPr>
          <p:cNvPr id="6" name="Content Placeholder 4"/>
          <p:cNvSpPr>
            <a:spLocks noGrp="1"/>
          </p:cNvSpPr>
          <p:nvPr>
            <p:ph sz="half" idx="1"/>
          </p:nvPr>
        </p:nvSpPr>
        <p:spPr>
          <a:xfrm>
            <a:off x="150812" y="2048932"/>
            <a:ext cx="6172200" cy="4826001"/>
          </a:xfrm>
        </p:spPr>
        <p:txBody>
          <a:bodyPr>
            <a:normAutofit/>
          </a:bodyPr>
          <a:lstStyle/>
          <a:p>
            <a:r>
              <a:rPr lang="en-US" dirty="0" smtClean="0"/>
              <a:t>INTERVIEW:  Geert Hofstede, Professor Emeritus</a:t>
            </a:r>
          </a:p>
          <a:p>
            <a:pPr marL="0" indent="0">
              <a:buNone/>
            </a:pPr>
            <a:r>
              <a:rPr lang="en-US" i="1" dirty="0" smtClean="0"/>
              <a:t>Question: What </a:t>
            </a:r>
            <a:r>
              <a:rPr lang="en-US" i="1" dirty="0"/>
              <a:t>is the biggest challenge facing global </a:t>
            </a:r>
            <a:r>
              <a:rPr lang="en-US" i="1" dirty="0" smtClean="0"/>
              <a:t>business leaders </a:t>
            </a:r>
            <a:r>
              <a:rPr lang="en-US" i="1" dirty="0"/>
              <a:t>today in corporations</a:t>
            </a:r>
            <a:r>
              <a:rPr lang="en-US" i="1" dirty="0" smtClean="0"/>
              <a:t>?</a:t>
            </a:r>
            <a:endParaRPr lang="en-US" dirty="0"/>
          </a:p>
          <a:p>
            <a:pPr marL="0" indent="0">
              <a:buNone/>
            </a:pPr>
            <a:r>
              <a:rPr lang="en-US" dirty="0" smtClean="0"/>
              <a:t>Answer: </a:t>
            </a:r>
            <a:r>
              <a:rPr lang="en-US" u="sng" dirty="0" smtClean="0"/>
              <a:t>The </a:t>
            </a:r>
            <a:r>
              <a:rPr lang="en-US" u="sng" dirty="0"/>
              <a:t>biggest challenge is becoming a </a:t>
            </a:r>
            <a:r>
              <a:rPr lang="en-US" u="sng" dirty="0" smtClean="0"/>
              <a:t>victim </a:t>
            </a:r>
            <a:r>
              <a:rPr lang="en-US" u="sng" dirty="0"/>
              <a:t>of greed</a:t>
            </a:r>
            <a:r>
              <a:rPr lang="en-US" u="sng" dirty="0" smtClean="0"/>
              <a:t>.</a:t>
            </a:r>
          </a:p>
          <a:p>
            <a:endParaRPr lang="en-US" dirty="0"/>
          </a:p>
          <a:p>
            <a:endParaRPr lang="en-US" dirty="0"/>
          </a:p>
          <a:p>
            <a:endParaRPr lang="en-US" dirty="0"/>
          </a:p>
          <a:p>
            <a:pPr marL="0" indent="0">
              <a:buNone/>
            </a:pPr>
            <a:endParaRPr lang="en-US" dirty="0"/>
          </a:p>
          <a:p>
            <a:endParaRPr lang="en-US" dirty="0" smtClean="0"/>
          </a:p>
          <a:p>
            <a:endParaRPr lang="en-US" dirty="0"/>
          </a:p>
        </p:txBody>
      </p:sp>
      <p:graphicFrame>
        <p:nvGraphicFramePr>
          <p:cNvPr id="9" name="Diagram 8"/>
          <p:cNvGraphicFramePr/>
          <p:nvPr>
            <p:extLst>
              <p:ext uri="{D42A27DB-BD31-4B8C-83A1-F6EECF244321}">
                <p14:modId xmlns:p14="http://schemas.microsoft.com/office/powerpoint/2010/main" val="234881841"/>
              </p:ext>
            </p:extLst>
          </p:nvPr>
        </p:nvGraphicFramePr>
        <p:xfrm>
          <a:off x="6323012" y="1600200"/>
          <a:ext cx="5637213"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9933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914162" y="1447800"/>
            <a:ext cx="10971450" cy="4826001"/>
          </a:xfrm>
        </p:spPr>
        <p:txBody>
          <a:bodyPr>
            <a:normAutofit/>
          </a:bodyPr>
          <a:lstStyle/>
          <a:p>
            <a:r>
              <a:rPr lang="en-US" dirty="0" smtClean="0"/>
              <a:t>Dr. E.S. (Eileen Sheridan) Wibbeke holds a BA in International Relations, an MBA in International Management, and Doctorate in Management (Organizational Leadership).</a:t>
            </a:r>
          </a:p>
          <a:p>
            <a:r>
              <a:rPr lang="en-US" dirty="0"/>
              <a:t>C</a:t>
            </a:r>
            <a:r>
              <a:rPr lang="en-US" dirty="0" smtClean="0"/>
              <a:t>ross-cultural consultant to individuals and organizations for over two decades; one decade spent in Silicon Valley (i.e. Borland, Novell, Siebel Systems).</a:t>
            </a:r>
            <a:endParaRPr lang="en-US" dirty="0"/>
          </a:p>
          <a:p>
            <a:r>
              <a:rPr lang="en-US" dirty="0" smtClean="0"/>
              <a:t>Brick and mortar and online course instruction at UC Santa Cruz, University of Liverpoo</a:t>
            </a:r>
            <a:r>
              <a:rPr lang="en-US" dirty="0"/>
              <a:t>l</a:t>
            </a:r>
            <a:r>
              <a:rPr lang="en-US" dirty="0" smtClean="0"/>
              <a:t> and other international institutions for 14 years. Students logging in for lectures from more than 156 countries currently.</a:t>
            </a:r>
            <a:endParaRPr lang="en-US" dirty="0"/>
          </a:p>
          <a:p>
            <a:r>
              <a:rPr lang="en-US" dirty="0" smtClean="0"/>
              <a:t>Fluent in English and Spanish; studied German, Italian and Japanese. Dual citizenship with U.S. and Republic of Ireland. Studied abroad in Costa Rica, Nicaragua, and Spain. </a:t>
            </a:r>
            <a:endParaRPr lang="en-US" dirty="0"/>
          </a:p>
          <a:p>
            <a:endParaRPr lang="en-US" dirty="0" smtClean="0"/>
          </a:p>
          <a:p>
            <a:endParaRPr lang="en-US" dirty="0"/>
          </a:p>
        </p:txBody>
      </p:sp>
      <p:sp>
        <p:nvSpPr>
          <p:cNvPr id="7" name="Slide Number Placeholder 6"/>
          <p:cNvSpPr>
            <a:spLocks noGrp="1"/>
          </p:cNvSpPr>
          <p:nvPr>
            <p:ph type="sldNum" sz="quarter" idx="12"/>
          </p:nvPr>
        </p:nvSpPr>
        <p:spPr/>
        <p:txBody>
          <a:bodyPr/>
          <a:lstStyle/>
          <a:p>
            <a:fld id="{E5FD5434-F838-4DD4-A17B-1CB1A1850DF4}" type="slidenum">
              <a:rPr lang="en-US" smtClean="0"/>
              <a:t>2</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ABOUT DR. WIBBEKE</a:t>
            </a:r>
            <a:endParaRPr lang="en-US" sz="3200" b="1" dirty="0"/>
          </a:p>
        </p:txBody>
      </p:sp>
    </p:spTree>
    <p:extLst>
      <p:ext uri="{BB962C8B-B14F-4D97-AF65-F5344CB8AC3E}">
        <p14:creationId xmlns:p14="http://schemas.microsoft.com/office/powerpoint/2010/main" val="2693084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914162" y="1447800"/>
            <a:ext cx="10971450" cy="5105400"/>
          </a:xfrm>
        </p:spPr>
        <p:txBody>
          <a:bodyPr>
            <a:normAutofit/>
          </a:bodyPr>
          <a:lstStyle/>
          <a:p>
            <a:endParaRPr lang="en-US" dirty="0" smtClean="0"/>
          </a:p>
          <a:p>
            <a:r>
              <a:rPr lang="en-US" dirty="0" smtClean="0"/>
              <a:t>INTERVIEW:  Jim Kouzes, co-author of </a:t>
            </a:r>
            <a:r>
              <a:rPr lang="en-US" i="1" dirty="0" smtClean="0"/>
              <a:t>The Leadership Challenge</a:t>
            </a:r>
            <a:endParaRPr lang="en-US" dirty="0" smtClean="0"/>
          </a:p>
          <a:p>
            <a:pPr marL="0" indent="0">
              <a:buNone/>
            </a:pPr>
            <a:r>
              <a:rPr lang="en-US" i="1" dirty="0" smtClean="0"/>
              <a:t>Question: What </a:t>
            </a:r>
            <a:r>
              <a:rPr lang="en-US" i="1" dirty="0"/>
              <a:t>is the biggest challenge facing global business leaders today?</a:t>
            </a:r>
          </a:p>
          <a:p>
            <a:pPr marL="0" indent="0">
              <a:buNone/>
            </a:pPr>
            <a:r>
              <a:rPr lang="en-US" dirty="0" smtClean="0"/>
              <a:t>Answer: The </a:t>
            </a:r>
            <a:r>
              <a:rPr lang="en-US" dirty="0"/>
              <a:t>biggest challenge global business leaders face today is </a:t>
            </a:r>
            <a:r>
              <a:rPr lang="en-US" dirty="0" smtClean="0"/>
              <a:t>trust. </a:t>
            </a:r>
            <a:r>
              <a:rPr lang="en-US" u="sng" dirty="0" smtClean="0"/>
              <a:t>Virtual </a:t>
            </a:r>
            <a:r>
              <a:rPr lang="en-US" u="sng" dirty="0"/>
              <a:t>trust is very difficult to establish.</a:t>
            </a:r>
            <a:r>
              <a:rPr lang="en-US" dirty="0"/>
              <a:t> For people to feel fully confident in their leaders, they have to have some interpersonal interaction with them. While social media has enabled leaders to communicate more quickly and more deeply with people than ever before, we are much more likely to trust our leaders if we see them face-to-face.</a:t>
            </a:r>
          </a:p>
          <a:p>
            <a:endParaRPr lang="en-US" dirty="0"/>
          </a:p>
        </p:txBody>
      </p:sp>
      <p:sp>
        <p:nvSpPr>
          <p:cNvPr id="7" name="Slide Number Placeholder 6"/>
          <p:cNvSpPr>
            <a:spLocks noGrp="1"/>
          </p:cNvSpPr>
          <p:nvPr>
            <p:ph type="sldNum" sz="quarter" idx="12"/>
          </p:nvPr>
        </p:nvSpPr>
        <p:spPr/>
        <p:txBody>
          <a:bodyPr/>
          <a:lstStyle/>
          <a:p>
            <a:fld id="{E5FD5434-F838-4DD4-A17B-1CB1A1850DF4}" type="slidenum">
              <a:rPr lang="en-US" smtClean="0"/>
              <a:t>20</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communication</a:t>
            </a:r>
            <a:endParaRPr lang="en-US" sz="3200" b="1" dirty="0"/>
          </a:p>
        </p:txBody>
      </p:sp>
    </p:spTree>
    <p:extLst>
      <p:ext uri="{BB962C8B-B14F-4D97-AF65-F5344CB8AC3E}">
        <p14:creationId xmlns:p14="http://schemas.microsoft.com/office/powerpoint/2010/main" val="604807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79412" y="1295400"/>
            <a:ext cx="11658600" cy="5334000"/>
          </a:xfrm>
        </p:spPr>
        <p:txBody>
          <a:bodyPr>
            <a:normAutofit/>
          </a:bodyPr>
          <a:lstStyle/>
          <a:p>
            <a:r>
              <a:rPr lang="en-US" dirty="0"/>
              <a:t>INTERVIEW:  </a:t>
            </a:r>
            <a:r>
              <a:rPr lang="en-US" dirty="0" smtClean="0"/>
              <a:t>Ulziibayaar Vangansuren – Professor at National Academy of Governance (Mongolia)</a:t>
            </a:r>
            <a:endParaRPr lang="en-US" dirty="0"/>
          </a:p>
          <a:p>
            <a:r>
              <a:rPr lang="en-US" i="1" dirty="0" smtClean="0"/>
              <a:t>Question: </a:t>
            </a:r>
            <a:r>
              <a:rPr lang="en-US" i="1" dirty="0"/>
              <a:t>What effect do you think national culture has on business leadership decision-making? (This can also include how your own native national culture affects your decision-making)</a:t>
            </a:r>
          </a:p>
          <a:p>
            <a:r>
              <a:rPr lang="en-US" u="sng" dirty="0"/>
              <a:t>Some cultural aspects that have an effect on decision making are nepotism, corruption, and cultural biases (stereotypes, prejudices, religious </a:t>
            </a:r>
            <a:r>
              <a:rPr lang="en-US" u="sng" dirty="0" smtClean="0"/>
              <a:t>beliefs, </a:t>
            </a:r>
            <a:r>
              <a:rPr lang="en-US" u="sng" dirty="0"/>
              <a:t>etc.) pertinent to that culture. </a:t>
            </a:r>
            <a:r>
              <a:rPr lang="en-US" dirty="0"/>
              <a:t>In Mongolia, for example, most business leaders consult with Buddhist monks prior to setting launch dates for important business activities, such as grand openings of buildings/branches. They are guided by their religious belief that there are good days for certain activities and rituals. Also in Mongolia, nepotism is seen in the relations of extended family members, classmates/school ties, political affiliations, and people from the same province or people sharing the same birthplaces. These relationships sometimes affect the leaders’ decisions. </a:t>
            </a:r>
          </a:p>
        </p:txBody>
      </p:sp>
      <p:sp>
        <p:nvSpPr>
          <p:cNvPr id="7" name="Slide Number Placeholder 6"/>
          <p:cNvSpPr>
            <a:spLocks noGrp="1"/>
          </p:cNvSpPr>
          <p:nvPr>
            <p:ph type="sldNum" sz="quarter" idx="12"/>
          </p:nvPr>
        </p:nvSpPr>
        <p:spPr/>
        <p:txBody>
          <a:bodyPr/>
          <a:lstStyle/>
          <a:p>
            <a:fld id="{E5FD5434-F838-4DD4-A17B-1CB1A1850DF4}" type="slidenum">
              <a:rPr lang="en-US" smtClean="0"/>
              <a:t>21</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capability</a:t>
            </a:r>
            <a:endParaRPr lang="en-US" sz="3200" b="1" dirty="0"/>
          </a:p>
        </p:txBody>
      </p:sp>
    </p:spTree>
    <p:extLst>
      <p:ext uri="{BB962C8B-B14F-4D97-AF65-F5344CB8AC3E}">
        <p14:creationId xmlns:p14="http://schemas.microsoft.com/office/powerpoint/2010/main" val="145243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5FD5434-F838-4DD4-A17B-1CB1A1850DF4}" type="slidenum">
              <a:rPr lang="en-US" smtClean="0"/>
              <a:t>22</a:t>
            </a:fld>
            <a:endParaRPr lang="en-US" dirty="0"/>
          </a:p>
        </p:txBody>
      </p:sp>
      <p:sp>
        <p:nvSpPr>
          <p:cNvPr id="7" name="Title 1"/>
          <p:cNvSpPr txBox="1">
            <a:spLocks/>
          </p:cNvSpPr>
          <p:nvPr/>
        </p:nvSpPr>
        <p:spPr>
          <a:xfrm>
            <a:off x="0" y="25400"/>
            <a:ext cx="12114213" cy="1219200"/>
          </a:xfrm>
          <a:prstGeom prst="rect">
            <a:avLst/>
          </a:prstGeom>
          <a:solidFill>
            <a:schemeClr val="bg1"/>
          </a:solidFill>
        </p:spPr>
        <p:txBody>
          <a:bodyPr>
            <a:normAutofit fontScale="97500" lnSpcReduction="10000"/>
          </a:bodyPr>
          <a:lst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a:lstStyle>
          <a:p>
            <a:pPr algn="ctr"/>
            <a:endParaRPr lang="en-US" sz="3200" b="1" dirty="0" smtClean="0"/>
          </a:p>
          <a:p>
            <a:pPr algn="ctr"/>
            <a:endParaRPr lang="en-US" sz="3200" b="1" dirty="0"/>
          </a:p>
          <a:p>
            <a:pPr algn="ctr"/>
            <a:r>
              <a:rPr lang="en-US" sz="3200" b="1" dirty="0" smtClean="0"/>
              <a:t>CULTURAL </a:t>
            </a:r>
            <a:r>
              <a:rPr lang="en-US" sz="3200" b="1" dirty="0"/>
              <a:t>COMPETENCE</a:t>
            </a:r>
            <a:endParaRPr lang="en-US" sz="3200" dirty="0"/>
          </a:p>
        </p:txBody>
      </p:sp>
      <p:sp>
        <p:nvSpPr>
          <p:cNvPr id="8" name="Rectangle 7"/>
          <p:cNvSpPr/>
          <p:nvPr/>
        </p:nvSpPr>
        <p:spPr>
          <a:xfrm>
            <a:off x="1141412" y="1536174"/>
            <a:ext cx="9677400" cy="3908762"/>
          </a:xfrm>
          <a:prstGeom prst="rect">
            <a:avLst/>
          </a:prstGeom>
        </p:spPr>
        <p:txBody>
          <a:bodyPr wrap="square">
            <a:spAutoFit/>
          </a:bodyPr>
          <a:lstStyle/>
          <a:p>
            <a:pPr algn="ctr"/>
            <a:r>
              <a:rPr lang="en-US" sz="3200" b="1" cap="all" dirty="0"/>
              <a:t>THE BOTTOM </a:t>
            </a:r>
            <a:r>
              <a:rPr lang="en-US" sz="3200" b="1" cap="all" dirty="0" smtClean="0"/>
              <a:t>LINE</a:t>
            </a:r>
            <a:endParaRPr lang="en-US" sz="3200" b="1" cap="all" dirty="0"/>
          </a:p>
          <a:p>
            <a:pPr algn="ctr"/>
            <a:endParaRPr lang="en-US" sz="3200" b="1" cap="all" dirty="0"/>
          </a:p>
          <a:p>
            <a:pPr algn="ctr"/>
            <a:r>
              <a:rPr lang="en-US" sz="3200" i="1" dirty="0"/>
              <a:t>Humans are quite similar as beings in some ways; however, as cultures we vary widely in our worldview. Everything we do is influenced by cultural </a:t>
            </a:r>
            <a:r>
              <a:rPr lang="en-US" sz="3200" i="1" dirty="0" smtClean="0"/>
              <a:t>norms. This </a:t>
            </a:r>
            <a:r>
              <a:rPr lang="en-US" sz="3200" i="1" dirty="0"/>
              <a:t>includes how we </a:t>
            </a:r>
            <a:r>
              <a:rPr lang="en-US" sz="3200" i="1" dirty="0" smtClean="0"/>
              <a:t>both conduct </a:t>
            </a:r>
            <a:r>
              <a:rPr lang="en-US" sz="3200" i="1" dirty="0"/>
              <a:t>and lead </a:t>
            </a:r>
            <a:endParaRPr lang="en-US" sz="3200" i="1" dirty="0" smtClean="0"/>
          </a:p>
          <a:p>
            <a:pPr algn="ctr"/>
            <a:r>
              <a:rPr lang="en-US" sz="3200" i="1" dirty="0" smtClean="0"/>
              <a:t>businesses globally.</a:t>
            </a:r>
            <a:endParaRPr lang="en-US" sz="3200" i="1" dirty="0"/>
          </a:p>
          <a:p>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50033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ADDITIONAL CHAPTERS</a:t>
            </a:r>
            <a:r>
              <a:rPr lang="en-US" dirty="0" smtClean="0"/>
              <a:t/>
            </a:r>
            <a:br>
              <a:rPr lang="en-US" dirty="0" smtClean="0"/>
            </a:br>
            <a:endParaRPr lang="en-US" dirty="0"/>
          </a:p>
        </p:txBody>
      </p:sp>
      <p:sp>
        <p:nvSpPr>
          <p:cNvPr id="3" name="Content Placeholder 2"/>
          <p:cNvSpPr>
            <a:spLocks noGrp="1"/>
          </p:cNvSpPr>
          <p:nvPr>
            <p:ph sz="half" idx="1"/>
          </p:nvPr>
        </p:nvSpPr>
        <p:spPr>
          <a:xfrm>
            <a:off x="1446212" y="1981200"/>
            <a:ext cx="9677400" cy="3454399"/>
          </a:xfrm>
        </p:spPr>
        <p:txBody>
          <a:bodyPr>
            <a:normAutofit fontScale="70000" lnSpcReduction="20000"/>
          </a:bodyPr>
          <a:lstStyle/>
          <a:p>
            <a:r>
              <a:rPr lang="en-US" sz="4600" dirty="0" smtClean="0"/>
              <a:t>Gender and Leadership</a:t>
            </a:r>
          </a:p>
          <a:p>
            <a:r>
              <a:rPr lang="en-US" sz="4600" dirty="0" smtClean="0"/>
              <a:t>Technology and Leadership</a:t>
            </a:r>
          </a:p>
          <a:p>
            <a:r>
              <a:rPr lang="en-US" sz="4600" dirty="0" smtClean="0"/>
              <a:t>Geoleadership in the Community </a:t>
            </a:r>
          </a:p>
          <a:p>
            <a:r>
              <a:rPr lang="en-US" sz="4600" dirty="0" smtClean="0"/>
              <a:t>Interesting video:</a:t>
            </a:r>
          </a:p>
          <a:p>
            <a:endParaRPr lang="en-US" sz="4600" dirty="0"/>
          </a:p>
          <a:p>
            <a:r>
              <a:rPr lang="en-US" sz="4600" dirty="0" smtClean="0"/>
              <a:t>https</a:t>
            </a:r>
            <a:r>
              <a:rPr lang="en-US" sz="4600" dirty="0"/>
              <a:t>://www.youtube.com/watch?v=57KW6RO8Rcs</a:t>
            </a:r>
          </a:p>
          <a:p>
            <a:pPr marL="0" indent="0" algn="ctr">
              <a:buNone/>
            </a:pPr>
            <a:endParaRPr lang="en-US" dirty="0"/>
          </a:p>
          <a:p>
            <a:pPr marL="0" indent="0" algn="ctr">
              <a:buNone/>
            </a:pPr>
            <a:endParaRPr lang="en-US" dirty="0" smtClean="0"/>
          </a:p>
          <a:p>
            <a:pPr marL="0" indent="0" algn="ctr">
              <a:buNone/>
            </a:pPr>
            <a:endParaRPr lang="en-US" dirty="0"/>
          </a:p>
        </p:txBody>
      </p:sp>
      <p:sp>
        <p:nvSpPr>
          <p:cNvPr id="5" name="Slide Number Placeholder 4"/>
          <p:cNvSpPr>
            <a:spLocks noGrp="1"/>
          </p:cNvSpPr>
          <p:nvPr>
            <p:ph type="sldNum" sz="quarter" idx="12"/>
          </p:nvPr>
        </p:nvSpPr>
        <p:spPr/>
        <p:txBody>
          <a:bodyPr/>
          <a:lstStyle/>
          <a:p>
            <a:fld id="{E5FD5434-F838-4DD4-A17B-1CB1A1850DF4}" type="slidenum">
              <a:rPr lang="en-US" smtClean="0"/>
              <a:t>23</a:t>
            </a:fld>
            <a:endParaRPr lang="en-US" dirty="0"/>
          </a:p>
        </p:txBody>
      </p:sp>
    </p:spTree>
    <p:extLst>
      <p:ext uri="{BB962C8B-B14F-4D97-AF65-F5344CB8AC3E}">
        <p14:creationId xmlns:p14="http://schemas.microsoft.com/office/powerpoint/2010/main" val="1443591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Cultural competence - geoleadership</a:t>
            </a:r>
            <a:endParaRPr lang="en-US" dirty="0"/>
          </a:p>
        </p:txBody>
      </p:sp>
      <p:sp>
        <p:nvSpPr>
          <p:cNvPr id="3" name="Slide Number Placeholder 2"/>
          <p:cNvSpPr>
            <a:spLocks noGrp="1"/>
          </p:cNvSpPr>
          <p:nvPr>
            <p:ph type="sldNum" sz="quarter" idx="12"/>
          </p:nvPr>
        </p:nvSpPr>
        <p:spPr/>
        <p:txBody>
          <a:bodyPr/>
          <a:lstStyle/>
          <a:p>
            <a:fld id="{E5FD5434-F838-4DD4-A17B-1CB1A1850DF4}" type="slidenum">
              <a:rPr lang="en-US" smtClean="0"/>
              <a:t>24</a:t>
            </a:fld>
            <a:endParaRPr lang="en-US" dirty="0"/>
          </a:p>
        </p:txBody>
      </p:sp>
      <p:sp>
        <p:nvSpPr>
          <p:cNvPr id="4" name="Rectangle 3"/>
          <p:cNvSpPr/>
          <p:nvPr/>
        </p:nvSpPr>
        <p:spPr>
          <a:xfrm>
            <a:off x="3048000" y="2667000"/>
            <a:ext cx="7085012" cy="3416320"/>
          </a:xfrm>
          <a:prstGeom prst="rect">
            <a:avLst/>
          </a:prstGeom>
        </p:spPr>
        <p:txBody>
          <a:bodyPr wrap="square">
            <a:spAutoFit/>
          </a:bodyPr>
          <a:lstStyle/>
          <a:p>
            <a:pPr algn="ctr"/>
            <a:endParaRPr lang="en-US" b="1" cap="all" dirty="0"/>
          </a:p>
          <a:p>
            <a:pPr algn="ctr"/>
            <a:r>
              <a:rPr lang="en-US" b="1" dirty="0" smtClean="0"/>
              <a:t> </a:t>
            </a:r>
            <a:r>
              <a:rPr lang="en-US" b="1" dirty="0"/>
              <a:t>VIDEO:</a:t>
            </a:r>
          </a:p>
          <a:p>
            <a:pPr algn="ctr"/>
            <a:r>
              <a:rPr lang="en-US" dirty="0"/>
              <a:t>https://www.youtube.com/watch?feature=player_detailpage&amp;v=Uj56IPJOqWE</a:t>
            </a:r>
            <a:endParaRPr lang="en-US" dirty="0" smtClean="0"/>
          </a:p>
          <a:p>
            <a:pPr algn="ctr"/>
            <a:r>
              <a:rPr lang="en-US" b="1" cap="all" dirty="0"/>
              <a:t>Q&amp; A</a:t>
            </a:r>
          </a:p>
          <a:p>
            <a:pPr algn="ctr"/>
            <a:endParaRPr lang="en-US" dirty="0"/>
          </a:p>
          <a:p>
            <a:pPr algn="ctr"/>
            <a:r>
              <a:rPr lang="en-US" dirty="0"/>
              <a:t>CONTACT:</a:t>
            </a:r>
          </a:p>
          <a:p>
            <a:pPr algn="ctr"/>
            <a:r>
              <a:rPr lang="en-US" dirty="0"/>
              <a:t>Dr. Eileen Wibbeke</a:t>
            </a:r>
          </a:p>
          <a:p>
            <a:pPr algn="ctr"/>
            <a:r>
              <a:rPr lang="en-US" dirty="0" smtClean="0"/>
              <a:t>docwibbeke@gmail.com</a:t>
            </a:r>
            <a:endParaRPr lang="en-US" dirty="0"/>
          </a:p>
        </p:txBody>
      </p:sp>
    </p:spTree>
    <p:extLst>
      <p:ext uri="{BB962C8B-B14F-4D97-AF65-F5344CB8AC3E}">
        <p14:creationId xmlns:p14="http://schemas.microsoft.com/office/powerpoint/2010/main" val="1985364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7612" y="1447800"/>
            <a:ext cx="9906000" cy="4745915"/>
          </a:xfrm>
          <a:prstGeom prst="rect">
            <a:avLst/>
          </a:prstGeom>
          <a:noFill/>
        </p:spPr>
        <p:txBody>
          <a:bodyPr wrap="square" rtlCol="0">
            <a:spAutoFit/>
          </a:bodyPr>
          <a:lstStyle/>
          <a:p>
            <a:pPr>
              <a:lnSpc>
                <a:spcPct val="90000"/>
              </a:lnSpc>
            </a:pPr>
            <a:r>
              <a:rPr lang="en-US" sz="2800" dirty="0" smtClean="0"/>
              <a:t>Go here to get a copy of the PDF of the Geoleadership Model:</a:t>
            </a:r>
          </a:p>
          <a:p>
            <a:pPr>
              <a:lnSpc>
                <a:spcPct val="90000"/>
              </a:lnSpc>
            </a:pPr>
            <a:endParaRPr lang="en-US" sz="2800" dirty="0"/>
          </a:p>
          <a:p>
            <a:pPr>
              <a:lnSpc>
                <a:spcPct val="90000"/>
              </a:lnSpc>
            </a:pPr>
            <a:r>
              <a:rPr lang="en-US" sz="2800" dirty="0">
                <a:hlinkClick r:id="rId2"/>
              </a:rPr>
              <a:t>http://</a:t>
            </a:r>
            <a:r>
              <a:rPr lang="en-US" sz="2800" dirty="0" smtClean="0">
                <a:hlinkClick r:id="rId2"/>
              </a:rPr>
              <a:t>geoleadership.com/model.asp</a:t>
            </a:r>
            <a:endParaRPr lang="en-US" sz="2800" dirty="0" smtClean="0"/>
          </a:p>
          <a:p>
            <a:pPr>
              <a:lnSpc>
                <a:spcPct val="90000"/>
              </a:lnSpc>
            </a:pPr>
            <a:endParaRPr lang="en-US" sz="2800" dirty="0"/>
          </a:p>
          <a:p>
            <a:pPr>
              <a:lnSpc>
                <a:spcPct val="90000"/>
              </a:lnSpc>
            </a:pPr>
            <a:r>
              <a:rPr lang="en-US" sz="2800" dirty="0" smtClean="0"/>
              <a:t>You can also email me if you would like a copy of these slides</a:t>
            </a:r>
          </a:p>
          <a:p>
            <a:pPr>
              <a:lnSpc>
                <a:spcPct val="90000"/>
              </a:lnSpc>
            </a:pPr>
            <a:endParaRPr lang="en-US" sz="2800" dirty="0"/>
          </a:p>
          <a:p>
            <a:pPr>
              <a:lnSpc>
                <a:spcPct val="90000"/>
              </a:lnSpc>
            </a:pPr>
            <a:r>
              <a:rPr lang="en-US" sz="2800" dirty="0" smtClean="0"/>
              <a:t>You can contact me at:</a:t>
            </a:r>
          </a:p>
          <a:p>
            <a:pPr>
              <a:lnSpc>
                <a:spcPct val="90000"/>
              </a:lnSpc>
            </a:pPr>
            <a:endParaRPr lang="en-US" sz="2800" dirty="0" smtClean="0"/>
          </a:p>
          <a:p>
            <a:pPr>
              <a:lnSpc>
                <a:spcPct val="90000"/>
              </a:lnSpc>
            </a:pPr>
            <a:r>
              <a:rPr lang="en-US" sz="2800" dirty="0" smtClean="0"/>
              <a:t>Dr. E.S. Wibbeke</a:t>
            </a:r>
          </a:p>
          <a:p>
            <a:pPr>
              <a:lnSpc>
                <a:spcPct val="90000"/>
              </a:lnSpc>
            </a:pPr>
            <a:r>
              <a:rPr lang="en-US" sz="2800" dirty="0" smtClean="0"/>
              <a:t>3104 Via Amata</a:t>
            </a:r>
          </a:p>
          <a:p>
            <a:pPr>
              <a:lnSpc>
                <a:spcPct val="90000"/>
              </a:lnSpc>
            </a:pPr>
            <a:r>
              <a:rPr lang="en-US" sz="2800" dirty="0" smtClean="0"/>
              <a:t>San Diego, CA   92111 USA</a:t>
            </a:r>
          </a:p>
          <a:p>
            <a:pPr>
              <a:lnSpc>
                <a:spcPct val="90000"/>
              </a:lnSpc>
            </a:pPr>
            <a:r>
              <a:rPr lang="en-US" sz="2800" dirty="0" smtClean="0"/>
              <a:t>docwibbeke@gmail.com</a:t>
            </a:r>
            <a:endParaRPr lang="en-US" sz="2800" dirty="0"/>
          </a:p>
        </p:txBody>
      </p:sp>
    </p:spTree>
    <p:extLst>
      <p:ext uri="{BB962C8B-B14F-4D97-AF65-F5344CB8AC3E}">
        <p14:creationId xmlns:p14="http://schemas.microsoft.com/office/powerpoint/2010/main" val="1329183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914162" y="1447800"/>
            <a:ext cx="10971450" cy="4826001"/>
          </a:xfrm>
        </p:spPr>
        <p:txBody>
          <a:bodyPr>
            <a:normAutofit/>
          </a:bodyPr>
          <a:lstStyle/>
          <a:p>
            <a:r>
              <a:rPr lang="en-US" dirty="0" smtClean="0"/>
              <a:t>We were honored to have had Warren contribute the Foreword for the second edition of </a:t>
            </a:r>
            <a:r>
              <a:rPr lang="en-US" u="sng" dirty="0" smtClean="0"/>
              <a:t>Global Business Leadership </a:t>
            </a:r>
            <a:r>
              <a:rPr lang="en-US" dirty="0" smtClean="0"/>
              <a:t>(2014).</a:t>
            </a:r>
          </a:p>
          <a:p>
            <a:endParaRPr lang="en-US" dirty="0" smtClean="0"/>
          </a:p>
          <a:p>
            <a:r>
              <a:rPr lang="en-US" dirty="0" smtClean="0"/>
              <a:t>Warren received the Lifetime Achievement Award from ILA in 2008.</a:t>
            </a:r>
          </a:p>
          <a:p>
            <a:endParaRPr lang="en-US" dirty="0" smtClean="0"/>
          </a:p>
          <a:p>
            <a:r>
              <a:rPr lang="en-US" dirty="0" smtClean="0"/>
              <a:t>Warren stated that “</a:t>
            </a:r>
            <a:r>
              <a:rPr lang="en-US" i="1" dirty="0" smtClean="0"/>
              <a:t>Authors </a:t>
            </a:r>
            <a:r>
              <a:rPr lang="en-US" i="1" dirty="0"/>
              <a:t>Wibbeke and McArthur stretch us </a:t>
            </a:r>
            <a:r>
              <a:rPr lang="en-US" i="1" dirty="0" smtClean="0"/>
              <a:t>beyond </a:t>
            </a:r>
            <a:r>
              <a:rPr lang="en-US" i="1" dirty="0"/>
              <a:t>our borders and into </a:t>
            </a:r>
            <a:r>
              <a:rPr lang="en-US" i="1" dirty="0" smtClean="0"/>
              <a:t>a reality </a:t>
            </a:r>
            <a:r>
              <a:rPr lang="en-US" i="1" dirty="0"/>
              <a:t>where mastery of business, culture, and leadership is no longer a "</a:t>
            </a:r>
            <a:r>
              <a:rPr lang="en-US" i="1" dirty="0" smtClean="0"/>
              <a:t>nice to have”, it is a “must have!”</a:t>
            </a:r>
            <a:endParaRPr lang="en-US" i="1" dirty="0"/>
          </a:p>
          <a:p>
            <a:pPr marL="0" indent="0">
              <a:buNone/>
            </a:pPr>
            <a:endParaRPr lang="en-US" dirty="0"/>
          </a:p>
          <a:p>
            <a:endParaRPr lang="en-US" dirty="0" smtClean="0"/>
          </a:p>
          <a:p>
            <a:endParaRPr lang="en-US" dirty="0"/>
          </a:p>
        </p:txBody>
      </p:sp>
      <p:sp>
        <p:nvSpPr>
          <p:cNvPr id="7" name="Slide Number Placeholder 6"/>
          <p:cNvSpPr>
            <a:spLocks noGrp="1"/>
          </p:cNvSpPr>
          <p:nvPr>
            <p:ph type="sldNum" sz="quarter" idx="12"/>
          </p:nvPr>
        </p:nvSpPr>
        <p:spPr/>
        <p:txBody>
          <a:bodyPr/>
          <a:lstStyle/>
          <a:p>
            <a:fld id="{E5FD5434-F838-4DD4-A17B-1CB1A1850DF4}" type="slidenum">
              <a:rPr lang="en-US" smtClean="0"/>
              <a:t>3</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A moment for warren bennis</a:t>
            </a:r>
            <a:endParaRPr lang="en-US" sz="3200" b="1"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4012" y="5181600"/>
            <a:ext cx="5071110" cy="109028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Title 1"/>
          <p:cNvSpPr txBox="1">
            <a:spLocks/>
          </p:cNvSpPr>
          <p:nvPr/>
        </p:nvSpPr>
        <p:spPr>
          <a:xfrm>
            <a:off x="0" y="50800"/>
            <a:ext cx="12114213" cy="1219200"/>
          </a:xfrm>
          <a:prstGeom prst="rect">
            <a:avLst/>
          </a:prstGeom>
          <a:solidFill>
            <a:schemeClr val="bg1"/>
          </a:solidFill>
          <a:effectLst/>
        </p:spPr>
        <p:txBody>
          <a:bodyPr vert="horz" lIns="121899" tIns="60949" rIns="121899" bIns="60949" rtlCol="0" anchor="b" anchorCtr="0">
            <a:normAutofit/>
          </a:bodyPr>
          <a:lst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a:lstStyle>
          <a:p>
            <a:pPr algn="ctr"/>
            <a:r>
              <a:rPr lang="en-US" sz="3200" b="1" dirty="0" smtClean="0"/>
              <a:t>Contribution by WARREN BENNIS</a:t>
            </a:r>
            <a:endParaRPr lang="en-US" sz="3200" b="1" dirty="0"/>
          </a:p>
        </p:txBody>
      </p:sp>
    </p:spTree>
    <p:extLst>
      <p:ext uri="{BB962C8B-B14F-4D97-AF65-F5344CB8AC3E}">
        <p14:creationId xmlns:p14="http://schemas.microsoft.com/office/powerpoint/2010/main" val="4126504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760174" y="1564424"/>
            <a:ext cx="10971450" cy="4826001"/>
          </a:xfrm>
        </p:spPr>
        <p:txBody>
          <a:bodyPr>
            <a:normAutofit/>
          </a:bodyPr>
          <a:lstStyle/>
          <a:p>
            <a:r>
              <a:rPr lang="en-US" dirty="0" smtClean="0"/>
              <a:t>We were pleased to have Professor Edgar Schein, formerly of MIT, contribute to the second edition of </a:t>
            </a:r>
            <a:r>
              <a:rPr lang="en-US" i="1" dirty="0" smtClean="0"/>
              <a:t>Global Business Leadership  (GBL).</a:t>
            </a:r>
          </a:p>
          <a:p>
            <a:r>
              <a:rPr lang="en-US" dirty="0" smtClean="0"/>
              <a:t>Contributed  information from his </a:t>
            </a:r>
            <a:r>
              <a:rPr lang="en-US" dirty="0"/>
              <a:t>book, </a:t>
            </a:r>
            <a:r>
              <a:rPr lang="en-US" i="1" dirty="0"/>
              <a:t>Organizational Culture and Leadership </a:t>
            </a:r>
            <a:r>
              <a:rPr lang="en-US" dirty="0"/>
              <a:t>4e to Chapter 9 of </a:t>
            </a:r>
            <a:r>
              <a:rPr lang="en-US" i="1" dirty="0"/>
              <a:t>Global Business Leadership </a:t>
            </a:r>
            <a:r>
              <a:rPr lang="en-US" dirty="0"/>
              <a:t>2e “The Principle of Capability</a:t>
            </a:r>
            <a:r>
              <a:rPr lang="en-US" dirty="0" smtClean="0"/>
              <a:t>”.</a:t>
            </a:r>
          </a:p>
          <a:p>
            <a:endParaRPr lang="en-US" dirty="0"/>
          </a:p>
          <a:p>
            <a:endParaRPr lang="en-US" dirty="0" smtClean="0"/>
          </a:p>
          <a:p>
            <a:endParaRPr lang="en-US" dirty="0" smtClean="0"/>
          </a:p>
          <a:p>
            <a:endParaRPr lang="en-US" dirty="0"/>
          </a:p>
          <a:p>
            <a:endParaRPr lang="en-US" dirty="0" smtClean="0"/>
          </a:p>
          <a:p>
            <a:endParaRPr lang="en-US" b="1" dirty="0"/>
          </a:p>
          <a:p>
            <a:endParaRPr lang="en-US" dirty="0" smtClean="0"/>
          </a:p>
          <a:p>
            <a:endParaRPr lang="en-US" dirty="0" smtClean="0"/>
          </a:p>
          <a:p>
            <a:endParaRPr lang="en-US" dirty="0" smtClean="0"/>
          </a:p>
          <a:p>
            <a:endParaRPr lang="en-US" dirty="0"/>
          </a:p>
        </p:txBody>
      </p:sp>
      <p:sp>
        <p:nvSpPr>
          <p:cNvPr id="7" name="Slide Number Placeholder 6"/>
          <p:cNvSpPr>
            <a:spLocks noGrp="1"/>
          </p:cNvSpPr>
          <p:nvPr>
            <p:ph type="sldNum" sz="quarter" idx="12"/>
          </p:nvPr>
        </p:nvSpPr>
        <p:spPr/>
        <p:txBody>
          <a:bodyPr/>
          <a:lstStyle/>
          <a:p>
            <a:fld id="{E5FD5434-F838-4DD4-A17B-1CB1A1850DF4}" type="slidenum">
              <a:rPr lang="en-US" smtClean="0"/>
              <a:t>4</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Contribution by EDGAR SCHEIN</a:t>
            </a:r>
            <a:endParaRPr lang="en-US" sz="3200" b="1" dirty="0"/>
          </a:p>
        </p:txBody>
      </p:sp>
      <p:sp>
        <p:nvSpPr>
          <p:cNvPr id="3" name="Rectangle 3"/>
          <p:cNvSpPr>
            <a:spLocks noChangeArrowheads="1"/>
          </p:cNvSpPr>
          <p:nvPr/>
        </p:nvSpPr>
        <p:spPr bwMode="auto">
          <a:xfrm>
            <a:off x="-153988" y="4640999"/>
            <a:ext cx="121888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2053" name="Picture 5" descr="http://t2.gstatic.com/images?q=tbn:ANd9GcSRHLju9oAVBsgTKvyWUYrVg7DL17Sif00dFJMUBoef6eDj_H0FQ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1812" y="3505200"/>
            <a:ext cx="3002014" cy="269801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9208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E5FD5434-F838-4DD4-A17B-1CB1A1850DF4}" type="slidenum">
              <a:rPr lang="en-US" smtClean="0"/>
              <a:t>5</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GLOBAL BUSINESS LEADERSHIP</a:t>
            </a:r>
            <a:endParaRPr lang="en-US" sz="3200" b="1" dirty="0"/>
          </a:p>
        </p:txBody>
      </p:sp>
      <p:pic>
        <p:nvPicPr>
          <p:cNvPr id="1026" name="Picture 2" descr="2nd Edi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4012" y="1219200"/>
            <a:ext cx="3038475" cy="47244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36612" y="6019800"/>
            <a:ext cx="10438051" cy="590931"/>
          </a:xfrm>
          <a:prstGeom prst="rect">
            <a:avLst/>
          </a:prstGeom>
          <a:noFill/>
        </p:spPr>
        <p:txBody>
          <a:bodyPr wrap="square" rtlCol="0">
            <a:spAutoFit/>
          </a:bodyPr>
          <a:lstStyle/>
          <a:p>
            <a:pPr>
              <a:lnSpc>
                <a:spcPct val="90000"/>
              </a:lnSpc>
            </a:pPr>
            <a:r>
              <a:rPr lang="en-US" sz="1800" dirty="0" smtClean="0"/>
              <a:t>Wibbeke, E. (2008). </a:t>
            </a:r>
            <a:r>
              <a:rPr lang="en-US" sz="1800" i="1" dirty="0" smtClean="0"/>
              <a:t>Global Business Leadership (1</a:t>
            </a:r>
            <a:r>
              <a:rPr lang="en-US" sz="1800" i="1" baseline="30000" dirty="0" smtClean="0"/>
              <a:t>st</a:t>
            </a:r>
            <a:r>
              <a:rPr lang="en-US" sz="1800" i="1" dirty="0" smtClean="0"/>
              <a:t> ed.) . </a:t>
            </a:r>
            <a:r>
              <a:rPr lang="en-US" sz="1800" dirty="0" smtClean="0"/>
              <a:t>Oxford, UK: Routledge.  </a:t>
            </a:r>
          </a:p>
          <a:p>
            <a:pPr>
              <a:lnSpc>
                <a:spcPct val="90000"/>
              </a:lnSpc>
            </a:pPr>
            <a:r>
              <a:rPr lang="en-US" sz="1800" dirty="0" smtClean="0"/>
              <a:t>Wibbeke</a:t>
            </a:r>
            <a:r>
              <a:rPr lang="en-US" sz="1800" dirty="0"/>
              <a:t>, E., &amp; McArthur, S. (2014). </a:t>
            </a:r>
            <a:r>
              <a:rPr lang="en-US" sz="1800" i="1" dirty="0"/>
              <a:t>Global Business Leadership</a:t>
            </a:r>
            <a:r>
              <a:rPr lang="en-US" sz="1800" dirty="0"/>
              <a:t> (</a:t>
            </a:r>
            <a:r>
              <a:rPr lang="en-US" sz="1800" i="1" dirty="0"/>
              <a:t>2nd ed</a:t>
            </a:r>
            <a:r>
              <a:rPr lang="en-US" sz="1800" i="1" dirty="0" smtClean="0"/>
              <a:t>.). </a:t>
            </a:r>
            <a:r>
              <a:rPr lang="en-US" sz="1800" dirty="0"/>
              <a:t>Oxford, UK: </a:t>
            </a:r>
            <a:r>
              <a:rPr lang="en-US" sz="1800" dirty="0" smtClean="0"/>
              <a:t>Routledge.</a:t>
            </a:r>
            <a:endParaRPr lang="en-US" sz="1800" dirty="0"/>
          </a:p>
        </p:txBody>
      </p:sp>
      <p:pic>
        <p:nvPicPr>
          <p:cNvPr id="2" name="Picture 2" descr="http://ecx.images-amazon.com/images/I/51p9eZQmi4L._SX356_BO1,204,203,200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5212" y="1459706"/>
            <a:ext cx="3409950" cy="4319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5986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638596" y="1566862"/>
            <a:ext cx="10971450" cy="4826001"/>
          </a:xfrm>
        </p:spPr>
        <p:txBody>
          <a:bodyPr>
            <a:normAutofit/>
          </a:bodyPr>
          <a:lstStyle/>
          <a:p>
            <a:r>
              <a:rPr lang="en-US" dirty="0" smtClean="0"/>
              <a:t>In the first edition, we concentrated on explaining the Geoleadership Model and utilized case studies. </a:t>
            </a:r>
          </a:p>
          <a:p>
            <a:endParaRPr lang="en-US" dirty="0"/>
          </a:p>
          <a:p>
            <a:endParaRPr lang="en-US" dirty="0" smtClean="0"/>
          </a:p>
          <a:p>
            <a:r>
              <a:rPr lang="en-US" dirty="0" smtClean="0"/>
              <a:t>In the second edition, we concentrated on interviews with thought leaders and what they thought of the Geoleadership Model</a:t>
            </a:r>
          </a:p>
          <a:p>
            <a:endParaRPr lang="en-US" dirty="0"/>
          </a:p>
          <a:p>
            <a:r>
              <a:rPr lang="en-US" dirty="0" smtClean="0"/>
              <a:t>Where in the world is your GEOLEADER?</a:t>
            </a:r>
            <a:endParaRPr lang="en-US" dirty="0"/>
          </a:p>
          <a:p>
            <a:endParaRPr lang="en-US" dirty="0" smtClean="0"/>
          </a:p>
          <a:p>
            <a:endParaRPr lang="en-US" dirty="0"/>
          </a:p>
        </p:txBody>
      </p:sp>
      <p:sp>
        <p:nvSpPr>
          <p:cNvPr id="7" name="Slide Number Placeholder 6"/>
          <p:cNvSpPr>
            <a:spLocks noGrp="1"/>
          </p:cNvSpPr>
          <p:nvPr>
            <p:ph type="sldNum" sz="quarter" idx="12"/>
          </p:nvPr>
        </p:nvSpPr>
        <p:spPr/>
        <p:txBody>
          <a:bodyPr/>
          <a:lstStyle/>
          <a:p>
            <a:fld id="{E5FD5434-F838-4DD4-A17B-1CB1A1850DF4}" type="slidenum">
              <a:rPr lang="en-US" smtClean="0"/>
              <a:t>6</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A moment for warren bennis</a:t>
            </a:r>
            <a:endParaRPr lang="en-US" sz="3200" b="1" dirty="0"/>
          </a:p>
        </p:txBody>
      </p:sp>
      <p:sp>
        <p:nvSpPr>
          <p:cNvPr id="6" name="Title 1"/>
          <p:cNvSpPr txBox="1">
            <a:spLocks/>
          </p:cNvSpPr>
          <p:nvPr/>
        </p:nvSpPr>
        <p:spPr>
          <a:xfrm>
            <a:off x="184809" y="152400"/>
            <a:ext cx="12114213" cy="1219200"/>
          </a:xfrm>
          <a:prstGeom prst="rect">
            <a:avLst/>
          </a:prstGeom>
          <a:solidFill>
            <a:schemeClr val="bg1"/>
          </a:solidFill>
          <a:effectLst/>
        </p:spPr>
        <p:txBody>
          <a:bodyPr vert="horz" lIns="121899" tIns="60949" rIns="121899" bIns="60949" rtlCol="0" anchor="b" anchorCtr="0">
            <a:normAutofit/>
          </a:bodyPr>
          <a:lst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a:lstStyle>
          <a:p>
            <a:pPr algn="ctr"/>
            <a:r>
              <a:rPr lang="en-US" sz="3200" b="1" dirty="0" smtClean="0"/>
              <a:t>Two Book editions</a:t>
            </a:r>
            <a:endParaRPr lang="en-US" sz="3200" b="1" dirty="0"/>
          </a:p>
        </p:txBody>
      </p:sp>
      <p:pic>
        <p:nvPicPr>
          <p:cNvPr id="2050" name="Picture 2" descr="Image result for geoleadershi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21746" y="4234657"/>
            <a:ext cx="2286000" cy="1362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6715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914162" y="1447800"/>
            <a:ext cx="10971450" cy="4826001"/>
          </a:xfrm>
        </p:spPr>
        <p:txBody>
          <a:bodyPr>
            <a:normAutofit/>
          </a:bodyPr>
          <a:lstStyle/>
          <a:p>
            <a:endParaRPr lang="en-US" dirty="0" smtClean="0"/>
          </a:p>
          <a:p>
            <a:endParaRPr lang="en-US" dirty="0"/>
          </a:p>
        </p:txBody>
      </p:sp>
      <p:sp>
        <p:nvSpPr>
          <p:cNvPr id="7" name="Slide Number Placeholder 6"/>
          <p:cNvSpPr>
            <a:spLocks noGrp="1"/>
          </p:cNvSpPr>
          <p:nvPr>
            <p:ph type="sldNum" sz="quarter" idx="12"/>
          </p:nvPr>
        </p:nvSpPr>
        <p:spPr/>
        <p:txBody>
          <a:bodyPr/>
          <a:lstStyle/>
          <a:p>
            <a:fld id="{E5FD5434-F838-4DD4-A17B-1CB1A1850DF4}" type="slidenum">
              <a:rPr lang="en-US" smtClean="0"/>
              <a:t>7</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GEOLEADERSHIP MODEL - first edition</a:t>
            </a:r>
            <a:endParaRPr lang="en-US" sz="3200" b="1" dirty="0"/>
          </a:p>
        </p:txBody>
      </p:sp>
      <p:sp>
        <p:nvSpPr>
          <p:cNvPr id="8" name="TextBox 7"/>
          <p:cNvSpPr txBox="1"/>
          <p:nvPr/>
        </p:nvSpPr>
        <p:spPr>
          <a:xfrm>
            <a:off x="1142762" y="1600200"/>
            <a:ext cx="10514250" cy="5189113"/>
          </a:xfrm>
          <a:prstGeom prst="rect">
            <a:avLst/>
          </a:prstGeom>
          <a:noFill/>
        </p:spPr>
        <p:txBody>
          <a:bodyPr wrap="square" rtlCol="0">
            <a:spAutoFit/>
          </a:bodyPr>
          <a:lstStyle/>
          <a:p>
            <a:pPr>
              <a:lnSpc>
                <a:spcPct val="90000"/>
              </a:lnSpc>
            </a:pPr>
            <a:r>
              <a:rPr lang="en-US" sz="2800" dirty="0" smtClean="0"/>
              <a:t>Geoleadership </a:t>
            </a:r>
            <a:r>
              <a:rPr lang="en-US" sz="2800" dirty="0"/>
              <a:t>Model: The Seven Competencies Required of a </a:t>
            </a:r>
            <a:r>
              <a:rPr lang="en-US" sz="2800" dirty="0" smtClean="0"/>
              <a:t>Geoleader</a:t>
            </a:r>
          </a:p>
          <a:p>
            <a:pPr>
              <a:lnSpc>
                <a:spcPct val="90000"/>
              </a:lnSpc>
            </a:pPr>
            <a:endParaRPr lang="en-US" sz="2800" dirty="0"/>
          </a:p>
          <a:p>
            <a:pPr marL="457200" indent="-457200">
              <a:lnSpc>
                <a:spcPct val="90000"/>
              </a:lnSpc>
              <a:buFont typeface="Arial" panose="020B0604020202020204" pitchFamily="34" charset="0"/>
              <a:buChar char="•"/>
            </a:pPr>
            <a:r>
              <a:rPr lang="en-US" sz="2800" dirty="0"/>
              <a:t>Capability</a:t>
            </a:r>
          </a:p>
          <a:p>
            <a:pPr marL="457200" indent="-457200">
              <a:lnSpc>
                <a:spcPct val="90000"/>
              </a:lnSpc>
              <a:buFont typeface="Arial" panose="020B0604020202020204" pitchFamily="34" charset="0"/>
              <a:buChar char="•"/>
            </a:pPr>
            <a:r>
              <a:rPr lang="en-US" sz="2800" dirty="0"/>
              <a:t>Care </a:t>
            </a:r>
          </a:p>
          <a:p>
            <a:pPr marL="457200" indent="-457200">
              <a:lnSpc>
                <a:spcPct val="90000"/>
              </a:lnSpc>
              <a:buFont typeface="Arial" panose="020B0604020202020204" pitchFamily="34" charset="0"/>
              <a:buChar char="•"/>
            </a:pPr>
            <a:r>
              <a:rPr lang="en-US" sz="2800" dirty="0"/>
              <a:t>Change</a:t>
            </a:r>
          </a:p>
          <a:p>
            <a:pPr marL="457200" indent="-457200">
              <a:lnSpc>
                <a:spcPct val="90000"/>
              </a:lnSpc>
              <a:buFont typeface="Arial" panose="020B0604020202020204" pitchFamily="34" charset="0"/>
              <a:buChar char="•"/>
            </a:pPr>
            <a:r>
              <a:rPr lang="en-US" sz="2800" dirty="0"/>
              <a:t>Communication</a:t>
            </a:r>
          </a:p>
          <a:p>
            <a:pPr marL="457200" indent="-457200">
              <a:lnSpc>
                <a:spcPct val="90000"/>
              </a:lnSpc>
              <a:buFont typeface="Arial" panose="020B0604020202020204" pitchFamily="34" charset="0"/>
              <a:buChar char="•"/>
            </a:pPr>
            <a:r>
              <a:rPr lang="en-US" sz="2800" dirty="0"/>
              <a:t>Consciousness</a:t>
            </a:r>
          </a:p>
          <a:p>
            <a:pPr marL="457200" indent="-457200">
              <a:lnSpc>
                <a:spcPct val="90000"/>
              </a:lnSpc>
              <a:buFont typeface="Arial" panose="020B0604020202020204" pitchFamily="34" charset="0"/>
              <a:buChar char="•"/>
            </a:pPr>
            <a:r>
              <a:rPr lang="en-US" sz="2800" dirty="0"/>
              <a:t>Context</a:t>
            </a:r>
          </a:p>
          <a:p>
            <a:pPr marL="457200" indent="-457200">
              <a:lnSpc>
                <a:spcPct val="90000"/>
              </a:lnSpc>
              <a:buFont typeface="Arial" panose="020B0604020202020204" pitchFamily="34" charset="0"/>
              <a:buChar char="•"/>
            </a:pPr>
            <a:r>
              <a:rPr lang="en-US" sz="2800" dirty="0" smtClean="0"/>
              <a:t>Contrasts</a:t>
            </a:r>
          </a:p>
          <a:p>
            <a:pPr marL="457200" indent="-457200">
              <a:lnSpc>
                <a:spcPct val="90000"/>
              </a:lnSpc>
              <a:buFont typeface="Arial" panose="020B0604020202020204" pitchFamily="34" charset="0"/>
              <a:buChar char="•"/>
            </a:pPr>
            <a:endParaRPr lang="en-US" sz="2800" dirty="0"/>
          </a:p>
          <a:p>
            <a:pPr>
              <a:lnSpc>
                <a:spcPct val="90000"/>
              </a:lnSpc>
            </a:pPr>
            <a:r>
              <a:rPr lang="en-US" sz="2000" u="sng" dirty="0"/>
              <a:t>Each competency is key in being an effective leader across cultures in this era of rapid globalization. Leadership and culture are inextricably linked. Both are about relationships, resources, and respect. </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249" y="2133600"/>
            <a:ext cx="4491564" cy="3429000"/>
          </a:xfrm>
          <a:prstGeom prst="rect">
            <a:avLst/>
          </a:prstGeom>
          <a:ln>
            <a:noFill/>
          </a:ln>
          <a:effectLst>
            <a:softEdge rad="112500"/>
          </a:effectLst>
        </p:spPr>
      </p:pic>
    </p:spTree>
    <p:extLst>
      <p:ext uri="{BB962C8B-B14F-4D97-AF65-F5344CB8AC3E}">
        <p14:creationId xmlns:p14="http://schemas.microsoft.com/office/powerpoint/2010/main" val="2172027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914162" y="1447801"/>
            <a:ext cx="10971450" cy="2133600"/>
          </a:xfrm>
        </p:spPr>
        <p:txBody>
          <a:bodyPr>
            <a:normAutofit fontScale="25000" lnSpcReduction="20000"/>
          </a:bodyPr>
          <a:lstStyle/>
          <a:p>
            <a:r>
              <a:rPr lang="en-US" sz="12800" dirty="0" smtClean="0"/>
              <a:t>Intercultural capability at all organizational levels</a:t>
            </a:r>
          </a:p>
          <a:p>
            <a:endParaRPr lang="en-US" sz="12800" dirty="0"/>
          </a:p>
          <a:p>
            <a:r>
              <a:rPr lang="en-US" sz="12800" i="1" dirty="0" smtClean="0"/>
              <a:t>Capability Defined:  </a:t>
            </a:r>
            <a:r>
              <a:rPr lang="en-US" sz="12800" dirty="0" smtClean="0"/>
              <a:t>Intercultural competence requires leaders that are able to their own and others’ capability and build it where there is deficit. </a:t>
            </a:r>
          </a:p>
          <a:p>
            <a:endParaRPr lang="en-US" dirty="0"/>
          </a:p>
          <a:p>
            <a:endParaRPr lang="en-US" dirty="0" smtClean="0"/>
          </a:p>
          <a:p>
            <a:endParaRPr lang="en-US" dirty="0" smtClean="0"/>
          </a:p>
          <a:p>
            <a:endParaRPr lang="en-US" dirty="0" smtClean="0"/>
          </a:p>
          <a:p>
            <a:pPr algn="r"/>
            <a:r>
              <a:rPr lang="en-US" dirty="0" smtClean="0"/>
              <a:t>?</a:t>
            </a:r>
            <a:endParaRPr lang="en-US" dirty="0"/>
          </a:p>
        </p:txBody>
      </p:sp>
      <p:sp>
        <p:nvSpPr>
          <p:cNvPr id="7" name="Slide Number Placeholder 6"/>
          <p:cNvSpPr>
            <a:spLocks noGrp="1"/>
          </p:cNvSpPr>
          <p:nvPr>
            <p:ph type="sldNum" sz="quarter" idx="12"/>
          </p:nvPr>
        </p:nvSpPr>
        <p:spPr/>
        <p:txBody>
          <a:bodyPr/>
          <a:lstStyle/>
          <a:p>
            <a:fld id="{E5FD5434-F838-4DD4-A17B-1CB1A1850DF4}" type="slidenum">
              <a:rPr lang="en-US" smtClean="0"/>
              <a:t>8</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Global business LEADERSHIP - capability</a:t>
            </a:r>
            <a:endParaRPr lang="en-US" sz="3200" b="1" dirty="0"/>
          </a:p>
        </p:txBody>
      </p:sp>
      <p:pic>
        <p:nvPicPr>
          <p:cNvPr id="1030" name="Picture 6" descr="Image result for capabil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1812" y="4572000"/>
            <a:ext cx="3152775" cy="1447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3306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914162" y="1447801"/>
            <a:ext cx="10971450" cy="3264122"/>
          </a:xfrm>
        </p:spPr>
        <p:txBody>
          <a:bodyPr>
            <a:normAutofit/>
          </a:bodyPr>
          <a:lstStyle/>
          <a:p>
            <a:pPr marL="0" indent="0">
              <a:buNone/>
            </a:pPr>
            <a:endParaRPr lang="en-US" u="sng" dirty="0" smtClean="0"/>
          </a:p>
          <a:p>
            <a:endParaRPr lang="en-US" dirty="0" smtClean="0"/>
          </a:p>
          <a:p>
            <a:endParaRPr lang="en-US" dirty="0"/>
          </a:p>
        </p:txBody>
      </p:sp>
      <p:sp>
        <p:nvSpPr>
          <p:cNvPr id="7" name="Slide Number Placeholder 6"/>
          <p:cNvSpPr>
            <a:spLocks noGrp="1"/>
          </p:cNvSpPr>
          <p:nvPr>
            <p:ph type="sldNum" sz="quarter" idx="12"/>
          </p:nvPr>
        </p:nvSpPr>
        <p:spPr/>
        <p:txBody>
          <a:bodyPr/>
          <a:lstStyle/>
          <a:p>
            <a:fld id="{E5FD5434-F838-4DD4-A17B-1CB1A1850DF4}" type="slidenum">
              <a:rPr lang="en-US" smtClean="0"/>
              <a:t>9</a:t>
            </a:fld>
            <a:endParaRPr lang="en-US" dirty="0"/>
          </a:p>
        </p:txBody>
      </p:sp>
      <p:sp>
        <p:nvSpPr>
          <p:cNvPr id="13" name="Title 1"/>
          <p:cNvSpPr>
            <a:spLocks noGrp="1"/>
          </p:cNvSpPr>
          <p:nvPr>
            <p:ph type="title"/>
          </p:nvPr>
        </p:nvSpPr>
        <p:spPr>
          <a:xfrm>
            <a:off x="32409" y="0"/>
            <a:ext cx="12114213" cy="1219200"/>
          </a:xfrm>
          <a:solidFill>
            <a:schemeClr val="bg1"/>
          </a:solidFill>
        </p:spPr>
        <p:txBody>
          <a:bodyPr>
            <a:normAutofit/>
          </a:bodyPr>
          <a:lstStyle/>
          <a:p>
            <a:pPr algn="ctr"/>
            <a:r>
              <a:rPr lang="en-US" sz="3200" b="1" dirty="0" smtClean="0"/>
              <a:t>Global business leadership – care</a:t>
            </a:r>
            <a:endParaRPr lang="en-US" sz="3200" b="1" dirty="0"/>
          </a:p>
        </p:txBody>
      </p:sp>
      <p:sp>
        <p:nvSpPr>
          <p:cNvPr id="2" name="TextBox 1"/>
          <p:cNvSpPr txBox="1"/>
          <p:nvPr/>
        </p:nvSpPr>
        <p:spPr>
          <a:xfrm>
            <a:off x="760412" y="1905000"/>
            <a:ext cx="9525000" cy="2806922"/>
          </a:xfrm>
          <a:prstGeom prst="rect">
            <a:avLst/>
          </a:prstGeom>
          <a:noFill/>
        </p:spPr>
        <p:txBody>
          <a:bodyPr wrap="square" rtlCol="0">
            <a:spAutoFit/>
          </a:bodyPr>
          <a:lstStyle/>
          <a:p>
            <a:pPr marL="457200" indent="-457200">
              <a:lnSpc>
                <a:spcPct val="90000"/>
              </a:lnSpc>
              <a:buFont typeface="Arial" panose="020B0604020202020204" pitchFamily="34" charset="0"/>
              <a:buChar char="•"/>
            </a:pPr>
            <a:r>
              <a:rPr lang="en-US" sz="2800" dirty="0" smtClean="0"/>
              <a:t>Enhanced interests and value for profit and stakeholders</a:t>
            </a:r>
          </a:p>
          <a:p>
            <a:pPr marL="457200" indent="-457200">
              <a:lnSpc>
                <a:spcPct val="90000"/>
              </a:lnSpc>
              <a:buFont typeface="Arial" panose="020B0604020202020204" pitchFamily="34" charset="0"/>
              <a:buChar char="•"/>
            </a:pPr>
            <a:endParaRPr lang="en-US" sz="2800" dirty="0"/>
          </a:p>
          <a:p>
            <a:pPr marL="457200" indent="-457200">
              <a:lnSpc>
                <a:spcPct val="90000"/>
              </a:lnSpc>
              <a:buFont typeface="Arial" panose="020B0604020202020204" pitchFamily="34" charset="0"/>
              <a:buChar char="•"/>
            </a:pPr>
            <a:r>
              <a:rPr lang="en-US" sz="2800" i="1" dirty="0" smtClean="0"/>
              <a:t>Care defined:  </a:t>
            </a:r>
            <a:r>
              <a:rPr lang="en-US" sz="2800" dirty="0" smtClean="0"/>
              <a:t>Sensitivity , concern  and appreciation for other cultures are primary requirements for the new intercultural leaders – we call this the principle of Care. Leaders can improve both and intercultural relations by adopting  sustainable view of  business strategy.</a:t>
            </a:r>
            <a:endParaRPr lang="en-US" sz="2800" dirty="0"/>
          </a:p>
        </p:txBody>
      </p:sp>
      <p:pic>
        <p:nvPicPr>
          <p:cNvPr id="2052" name="Picture 4" descr="Image result for ca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19327" y="4519774"/>
            <a:ext cx="2000250"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6353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A765CE0-A8A0-42E0-82D2-3F870DB4D5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Red radial lines presentation (widescreen)</Template>
  <TotalTime>0</TotalTime>
  <Words>1717</Words>
  <Application>Microsoft Office PowerPoint</Application>
  <PresentationFormat>Custom</PresentationFormat>
  <Paragraphs>257</Paragraphs>
  <Slides>25</Slides>
  <Notes>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Red Radial 16x9</vt:lpstr>
      <vt:lpstr>Geoleadership: global business leadership</vt:lpstr>
      <vt:lpstr>ABOUT DR. WIBBEKE</vt:lpstr>
      <vt:lpstr>A moment for warren bennis</vt:lpstr>
      <vt:lpstr>Contribution by EDGAR SCHEIN</vt:lpstr>
      <vt:lpstr>GLOBAL BUSINESS LEADERSHIP</vt:lpstr>
      <vt:lpstr>A moment for warren bennis</vt:lpstr>
      <vt:lpstr>GEOLEADERSHIP MODEL - first edition</vt:lpstr>
      <vt:lpstr>Global business LEADERSHIP - capability</vt:lpstr>
      <vt:lpstr>Global business leadership – care</vt:lpstr>
      <vt:lpstr>Geoleadership - CHANGE </vt:lpstr>
      <vt:lpstr>GEOLEADERSHIP MODEL – communication</vt:lpstr>
      <vt:lpstr>Geoleadership - Consciousness </vt:lpstr>
      <vt:lpstr>Geoleadership - Context </vt:lpstr>
      <vt:lpstr>INTERVIEWEES for second edition</vt:lpstr>
      <vt:lpstr>GLOBAL BUSINESS LEADERSHIP – second edition</vt:lpstr>
      <vt:lpstr>GLOBAL BUSINESS LEADERSHIP</vt:lpstr>
      <vt:lpstr>GLOBAL BUSINESS LEADERSHIP</vt:lpstr>
      <vt:lpstr>Geoleadership challenges</vt:lpstr>
      <vt:lpstr>CULTURE AND LEADERSHIP</vt:lpstr>
      <vt:lpstr>communication</vt:lpstr>
      <vt:lpstr>capability</vt:lpstr>
      <vt:lpstr>PowerPoint Presentation</vt:lpstr>
      <vt:lpstr>ADDITIONAL CHAPTERS </vt:lpstr>
      <vt:lpstr>Cultural competence - geoleadership</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2014-07-30T21:06:42Z</dcterms:created>
  <dcterms:modified xsi:type="dcterms:W3CDTF">2015-11-25T20:55:03Z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TC028048959991</vt:lpwstr>
  </property>
</Properties>
</file>