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1" r:id="rId1"/>
    <p:sldMasterId id="2147483674" r:id="rId2"/>
  </p:sldMasterIdLst>
  <p:notesMasterIdLst>
    <p:notesMasterId r:id="rId11"/>
  </p:notesMasterIdLst>
  <p:sldIdLst>
    <p:sldId id="289" r:id="rId3"/>
    <p:sldId id="291" r:id="rId4"/>
    <p:sldId id="296" r:id="rId5"/>
    <p:sldId id="299" r:id="rId6"/>
    <p:sldId id="292" r:id="rId7"/>
    <p:sldId id="293" r:id="rId8"/>
    <p:sldId id="300" r:id="rId9"/>
    <p:sldId id="295"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4378"/>
    <a:srgbClr val="EAEAEA"/>
    <a:srgbClr val="2A4B86"/>
    <a:srgbClr val="0066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434" autoAdjust="0"/>
  </p:normalViewPr>
  <p:slideViewPr>
    <p:cSldViewPr>
      <p:cViewPr>
        <p:scale>
          <a:sx n="82" d="100"/>
          <a:sy n="82" d="100"/>
        </p:scale>
        <p:origin x="-1026" y="-3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141D9AC-5152-494C-9D02-FF4CE1B957BA}" type="datetimeFigureOut">
              <a:rPr lang="en-NZ" smtClean="0"/>
              <a:t>5/08/2015</a:t>
            </a:fld>
            <a:endParaRPr lang="en-NZ"/>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FC25CA9-60C0-4E68-8DFE-E87F16D47DD7}" type="slidenum">
              <a:rPr lang="en-NZ" smtClean="0"/>
              <a:t>‹#›</a:t>
            </a:fld>
            <a:endParaRPr lang="en-NZ"/>
          </a:p>
        </p:txBody>
      </p:sp>
    </p:spTree>
    <p:extLst>
      <p:ext uri="{BB962C8B-B14F-4D97-AF65-F5344CB8AC3E}">
        <p14:creationId xmlns:p14="http://schemas.microsoft.com/office/powerpoint/2010/main" val="31795579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NZ" altLang="en-US" smtClean="0"/>
          </a:p>
        </p:txBody>
      </p:sp>
      <p:sp>
        <p:nvSpPr>
          <p:cNvPr id="604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5CCAD868-02B3-406C-AC65-93E7F76A553E}" type="slidenum">
              <a:rPr lang="en-US" altLang="en-US" sz="1200">
                <a:solidFill>
                  <a:prstClr val="black"/>
                </a:solidFill>
              </a:rPr>
              <a:pPr/>
              <a:t>1</a:t>
            </a:fld>
            <a:endParaRPr lang="en-US" altLang="en-US" sz="1200">
              <a:solidFill>
                <a:prstClr val="black"/>
              </a:solidFill>
            </a:endParaRPr>
          </a:p>
        </p:txBody>
      </p:sp>
    </p:spTree>
    <p:extLst>
      <p:ext uri="{BB962C8B-B14F-4D97-AF65-F5344CB8AC3E}">
        <p14:creationId xmlns:p14="http://schemas.microsoft.com/office/powerpoint/2010/main" val="29050997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fld id="{1F1C9D3A-2C5E-4ACA-957E-472B118769AF}" type="slidenum">
              <a:rPr lang="en-GB" altLang="en-US" sz="1200" smtClean="0">
                <a:solidFill>
                  <a:srgbClr val="000000"/>
                </a:solidFill>
              </a:rPr>
              <a:pPr/>
              <a:t>2</a:t>
            </a:fld>
            <a:endParaRPr lang="en-GB" altLang="en-US" sz="1200" smtClean="0">
              <a:solidFill>
                <a:srgbClr val="000000"/>
              </a:solidFill>
            </a:endParaRPr>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p:spPr>
        <p:txBody>
          <a:bodyPr/>
          <a:lstStyle/>
          <a:p>
            <a:pPr eaLnBrk="1" hangingPunct="1"/>
            <a:endParaRPr lang="da-DK" altLang="en-US" sz="1600" smtClean="0">
              <a:latin typeface="Arial" panose="020B0604020202020204" pitchFamily="34" charset="0"/>
            </a:endParaRPr>
          </a:p>
        </p:txBody>
      </p:sp>
    </p:spTree>
    <p:extLst>
      <p:ext uri="{BB962C8B-B14F-4D97-AF65-F5344CB8AC3E}">
        <p14:creationId xmlns:p14="http://schemas.microsoft.com/office/powerpoint/2010/main" val="17289666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fld id="{1F1C9D3A-2C5E-4ACA-957E-472B118769AF}" type="slidenum">
              <a:rPr lang="en-GB" altLang="en-US" sz="1200" smtClean="0">
                <a:solidFill>
                  <a:srgbClr val="000000"/>
                </a:solidFill>
              </a:rPr>
              <a:pPr/>
              <a:t>3</a:t>
            </a:fld>
            <a:endParaRPr lang="en-GB" altLang="en-US" sz="1200" smtClean="0">
              <a:solidFill>
                <a:srgbClr val="000000"/>
              </a:solidFill>
            </a:endParaRPr>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p:spPr>
        <p:txBody>
          <a:bodyPr/>
          <a:lstStyle/>
          <a:p>
            <a:pPr eaLnBrk="1" hangingPunct="1"/>
            <a:endParaRPr lang="da-DK" altLang="en-US" sz="1600" smtClean="0">
              <a:latin typeface="Arial" panose="020B0604020202020204" pitchFamily="34" charset="0"/>
            </a:endParaRPr>
          </a:p>
        </p:txBody>
      </p:sp>
    </p:spTree>
    <p:extLst>
      <p:ext uri="{BB962C8B-B14F-4D97-AF65-F5344CB8AC3E}">
        <p14:creationId xmlns:p14="http://schemas.microsoft.com/office/powerpoint/2010/main" val="37572217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fld id="{1F1C9D3A-2C5E-4ACA-957E-472B118769AF}" type="slidenum">
              <a:rPr lang="en-GB" altLang="en-US" sz="1200" smtClean="0">
                <a:solidFill>
                  <a:srgbClr val="000000"/>
                </a:solidFill>
              </a:rPr>
              <a:pPr/>
              <a:t>4</a:t>
            </a:fld>
            <a:endParaRPr lang="en-GB" altLang="en-US" sz="1200" smtClean="0">
              <a:solidFill>
                <a:srgbClr val="000000"/>
              </a:solidFill>
            </a:endParaRPr>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p:spPr>
        <p:txBody>
          <a:bodyPr/>
          <a:lstStyle/>
          <a:p>
            <a:pPr eaLnBrk="1" hangingPunct="1"/>
            <a:endParaRPr lang="da-DK" altLang="en-US" sz="1600" smtClean="0">
              <a:latin typeface="Arial" panose="020B0604020202020204" pitchFamily="34" charset="0"/>
            </a:endParaRPr>
          </a:p>
        </p:txBody>
      </p:sp>
    </p:spTree>
    <p:extLst>
      <p:ext uri="{BB962C8B-B14F-4D97-AF65-F5344CB8AC3E}">
        <p14:creationId xmlns:p14="http://schemas.microsoft.com/office/powerpoint/2010/main" val="2726155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fld id="{1F1C9D3A-2C5E-4ACA-957E-472B118769AF}" type="slidenum">
              <a:rPr lang="en-GB" altLang="en-US" sz="1200" smtClean="0">
                <a:solidFill>
                  <a:srgbClr val="000000"/>
                </a:solidFill>
              </a:rPr>
              <a:pPr/>
              <a:t>5</a:t>
            </a:fld>
            <a:endParaRPr lang="en-GB" altLang="en-US" sz="1200" smtClean="0">
              <a:solidFill>
                <a:srgbClr val="000000"/>
              </a:solidFill>
            </a:endParaRPr>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p:spPr>
        <p:txBody>
          <a:bodyPr/>
          <a:lstStyle/>
          <a:p>
            <a:pPr eaLnBrk="1" hangingPunct="1"/>
            <a:endParaRPr lang="da-DK" altLang="en-US" sz="1600" smtClean="0">
              <a:latin typeface="Arial" panose="020B0604020202020204" pitchFamily="34" charset="0"/>
            </a:endParaRPr>
          </a:p>
        </p:txBody>
      </p:sp>
    </p:spTree>
    <p:extLst>
      <p:ext uri="{BB962C8B-B14F-4D97-AF65-F5344CB8AC3E}">
        <p14:creationId xmlns:p14="http://schemas.microsoft.com/office/powerpoint/2010/main" val="41378851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fld id="{1F1C9D3A-2C5E-4ACA-957E-472B118769AF}" type="slidenum">
              <a:rPr lang="en-GB" altLang="en-US" sz="1200" smtClean="0">
                <a:solidFill>
                  <a:srgbClr val="000000"/>
                </a:solidFill>
              </a:rPr>
              <a:pPr/>
              <a:t>6</a:t>
            </a:fld>
            <a:endParaRPr lang="en-GB" altLang="en-US" sz="1200" smtClean="0">
              <a:solidFill>
                <a:srgbClr val="000000"/>
              </a:solidFill>
            </a:endParaRPr>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p:spPr>
        <p:txBody>
          <a:bodyPr/>
          <a:lstStyle/>
          <a:p>
            <a:pPr eaLnBrk="1" hangingPunct="1"/>
            <a:endParaRPr lang="da-DK" altLang="en-US" sz="1600" smtClean="0">
              <a:latin typeface="Arial" panose="020B0604020202020204" pitchFamily="34" charset="0"/>
            </a:endParaRPr>
          </a:p>
        </p:txBody>
      </p:sp>
    </p:spTree>
    <p:extLst>
      <p:ext uri="{BB962C8B-B14F-4D97-AF65-F5344CB8AC3E}">
        <p14:creationId xmlns:p14="http://schemas.microsoft.com/office/powerpoint/2010/main" val="1879766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fld id="{1F1C9D3A-2C5E-4ACA-957E-472B118769AF}" type="slidenum">
              <a:rPr lang="en-GB" altLang="en-US" sz="1200" smtClean="0">
                <a:solidFill>
                  <a:srgbClr val="000000"/>
                </a:solidFill>
              </a:rPr>
              <a:pPr/>
              <a:t>7</a:t>
            </a:fld>
            <a:endParaRPr lang="en-GB" altLang="en-US" sz="1200" smtClean="0">
              <a:solidFill>
                <a:srgbClr val="000000"/>
              </a:solidFill>
            </a:endParaRPr>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p:spPr>
        <p:txBody>
          <a:bodyPr/>
          <a:lstStyle/>
          <a:p>
            <a:pPr eaLnBrk="1" hangingPunct="1"/>
            <a:endParaRPr lang="da-DK" altLang="en-US" sz="1600" smtClean="0">
              <a:latin typeface="Arial" panose="020B0604020202020204" pitchFamily="34" charset="0"/>
            </a:endParaRPr>
          </a:p>
        </p:txBody>
      </p:sp>
    </p:spTree>
    <p:extLst>
      <p:ext uri="{BB962C8B-B14F-4D97-AF65-F5344CB8AC3E}">
        <p14:creationId xmlns:p14="http://schemas.microsoft.com/office/powerpoint/2010/main" val="36948882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NZ" altLang="en-US" smtClean="0"/>
          </a:p>
        </p:txBody>
      </p:sp>
      <p:sp>
        <p:nvSpPr>
          <p:cNvPr id="604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5CCAD868-02B3-406C-AC65-93E7F76A553E}" type="slidenum">
              <a:rPr lang="en-US" altLang="en-US" sz="1200">
                <a:solidFill>
                  <a:prstClr val="black"/>
                </a:solidFill>
              </a:rPr>
              <a:pPr/>
              <a:t>8</a:t>
            </a:fld>
            <a:endParaRPr lang="en-US" altLang="en-US" sz="1200">
              <a:solidFill>
                <a:prstClr val="black"/>
              </a:solidFill>
            </a:endParaRPr>
          </a:p>
        </p:txBody>
      </p:sp>
    </p:spTree>
    <p:extLst>
      <p:ext uri="{BB962C8B-B14F-4D97-AF65-F5344CB8AC3E}">
        <p14:creationId xmlns:p14="http://schemas.microsoft.com/office/powerpoint/2010/main" val="21069762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smtClean="0"/>
              <a:t>Click to edit Master title style</a:t>
            </a:r>
            <a:endParaRPr lang="en-NZ"/>
          </a:p>
        </p:txBody>
      </p:sp>
      <p:sp>
        <p:nvSpPr>
          <p:cNvPr id="3" name="Chart Placeholder 2"/>
          <p:cNvSpPr>
            <a:spLocks noGrp="1"/>
          </p:cNvSpPr>
          <p:nvPr>
            <p:ph type="chart" idx="1"/>
          </p:nvPr>
        </p:nvSpPr>
        <p:spPr>
          <a:xfrm>
            <a:off x="457200" y="1981200"/>
            <a:ext cx="8229600" cy="4114800"/>
          </a:xfrm>
        </p:spPr>
        <p:txBody>
          <a:bodyPr/>
          <a:lstStyle/>
          <a:p>
            <a:pPr lvl="0"/>
            <a:endParaRPr lang="en-NZ" noProof="0" smtClean="0"/>
          </a:p>
        </p:txBody>
      </p:sp>
      <p:sp>
        <p:nvSpPr>
          <p:cNvPr id="4" name="Rectangle 4"/>
          <p:cNvSpPr>
            <a:spLocks noGrp="1" noChangeArrowheads="1"/>
          </p:cNvSpPr>
          <p:nvPr>
            <p:ph type="dt" sz="half" idx="10"/>
          </p:nvPr>
        </p:nvSpPr>
        <p:spPr>
          <a:ln/>
        </p:spPr>
        <p:txBody>
          <a:bodyPr/>
          <a:lstStyle>
            <a:lvl1pPr>
              <a:defRPr/>
            </a:lvl1pPr>
          </a:lstStyle>
          <a:p>
            <a:endParaRPr lang="en-GB">
              <a:solidFill>
                <a:prstClr val="black">
                  <a:tint val="75000"/>
                </a:prstClr>
              </a:solidFill>
            </a:endParaRPr>
          </a:p>
        </p:txBody>
      </p:sp>
      <p:sp>
        <p:nvSpPr>
          <p:cNvPr id="5" name="Rectangle 5"/>
          <p:cNvSpPr>
            <a:spLocks noGrp="1" noChangeArrowheads="1"/>
          </p:cNvSpPr>
          <p:nvPr>
            <p:ph type="ftr" sz="quarter" idx="11"/>
          </p:nvPr>
        </p:nvSpPr>
        <p:spPr>
          <a:ln/>
        </p:spPr>
        <p:txBody>
          <a:bodyPr/>
          <a:lstStyle>
            <a:lvl1pPr>
              <a:defRPr/>
            </a:lvl1pPr>
          </a:lstStyle>
          <a:p>
            <a:endParaRPr lang="en-GB">
              <a:solidFill>
                <a:prstClr val="black">
                  <a:tint val="75000"/>
                </a:prstClr>
              </a:solidFill>
            </a:endParaRPr>
          </a:p>
        </p:txBody>
      </p:sp>
      <p:sp>
        <p:nvSpPr>
          <p:cNvPr id="6" name="Rectangle 6"/>
          <p:cNvSpPr>
            <a:spLocks noGrp="1" noChangeArrowheads="1"/>
          </p:cNvSpPr>
          <p:nvPr>
            <p:ph type="sldNum" sz="quarter" idx="12"/>
          </p:nvPr>
        </p:nvSpPr>
        <p:spPr>
          <a:ln/>
        </p:spPr>
        <p:txBody>
          <a:bodyPr/>
          <a:lstStyle>
            <a:lvl1pPr>
              <a:defRPr/>
            </a:lvl1pPr>
          </a:lstStyle>
          <a:p>
            <a:fld id="{1253C840-9741-43D6-B87E-93470D42AF0C}"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85090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AFAEFDB-EA8F-469C-9BF5-ACC847B35395}"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23754967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smtClean="0"/>
              <a:t>Click to edit Master title style</a:t>
            </a:r>
            <a:endParaRPr lang="en-NZ"/>
          </a:p>
        </p:txBody>
      </p:sp>
      <p:sp>
        <p:nvSpPr>
          <p:cNvPr id="3" name="Chart Placeholder 2"/>
          <p:cNvSpPr>
            <a:spLocks noGrp="1"/>
          </p:cNvSpPr>
          <p:nvPr>
            <p:ph type="chart" idx="1"/>
          </p:nvPr>
        </p:nvSpPr>
        <p:spPr>
          <a:xfrm>
            <a:off x="457200" y="1981200"/>
            <a:ext cx="8229600" cy="4114800"/>
          </a:xfrm>
        </p:spPr>
        <p:txBody>
          <a:bodyPr/>
          <a:lstStyle/>
          <a:p>
            <a:pPr lvl="0"/>
            <a:endParaRPr lang="en-NZ" noProof="0" smtClean="0"/>
          </a:p>
        </p:txBody>
      </p:sp>
      <p:sp>
        <p:nvSpPr>
          <p:cNvPr id="4" name="Rectangle 4"/>
          <p:cNvSpPr>
            <a:spLocks noGrp="1" noChangeArrowheads="1"/>
          </p:cNvSpPr>
          <p:nvPr>
            <p:ph type="dt" sz="half" idx="10"/>
          </p:nvPr>
        </p:nvSpPr>
        <p:spPr>
          <a:ln/>
        </p:spPr>
        <p:txBody>
          <a:bodyPr/>
          <a:lstStyle>
            <a:lvl1pPr>
              <a:defRPr/>
            </a:lvl1pPr>
          </a:lstStyle>
          <a:p>
            <a:endParaRPr lang="en-GB">
              <a:solidFill>
                <a:prstClr val="black">
                  <a:tint val="75000"/>
                </a:prstClr>
              </a:solidFill>
            </a:endParaRPr>
          </a:p>
        </p:txBody>
      </p:sp>
      <p:sp>
        <p:nvSpPr>
          <p:cNvPr id="5" name="Rectangle 5"/>
          <p:cNvSpPr>
            <a:spLocks noGrp="1" noChangeArrowheads="1"/>
          </p:cNvSpPr>
          <p:nvPr>
            <p:ph type="ftr" sz="quarter" idx="11"/>
          </p:nvPr>
        </p:nvSpPr>
        <p:spPr>
          <a:ln/>
        </p:spPr>
        <p:txBody>
          <a:bodyPr/>
          <a:lstStyle>
            <a:lvl1pPr>
              <a:defRPr/>
            </a:lvl1pPr>
          </a:lstStyle>
          <a:p>
            <a:endParaRPr lang="en-GB">
              <a:solidFill>
                <a:prstClr val="black">
                  <a:tint val="75000"/>
                </a:prstClr>
              </a:solidFill>
            </a:endParaRPr>
          </a:p>
        </p:txBody>
      </p:sp>
      <p:sp>
        <p:nvSpPr>
          <p:cNvPr id="6" name="Rectangle 6"/>
          <p:cNvSpPr>
            <a:spLocks noGrp="1" noChangeArrowheads="1"/>
          </p:cNvSpPr>
          <p:nvPr>
            <p:ph type="sldNum" sz="quarter" idx="12"/>
          </p:nvPr>
        </p:nvSpPr>
        <p:spPr>
          <a:ln/>
        </p:spPr>
        <p:txBody>
          <a:bodyPr/>
          <a:lstStyle>
            <a:lvl1pPr>
              <a:defRPr/>
            </a:lvl1pPr>
          </a:lstStyle>
          <a:p>
            <a:fld id="{1253C840-9741-43D6-B87E-93470D42AF0C}"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00266605"/>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816EBF-D213-426E-B88F-637A3C632954}" type="datetimeFigureOut">
              <a:rPr lang="en-NZ" smtClean="0">
                <a:solidFill>
                  <a:prstClr val="black">
                    <a:tint val="75000"/>
                  </a:prstClr>
                </a:solidFill>
              </a:rPr>
              <a:pPr/>
              <a:t>5/08/2015</a:t>
            </a:fld>
            <a:endParaRPr lang="en-NZ">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A8661C-9695-485A-B722-AA1AB3A0E806}" type="slidenum">
              <a:rPr lang="en-NZ" smtClean="0">
                <a:solidFill>
                  <a:prstClr val="black">
                    <a:tint val="75000"/>
                  </a:prstClr>
                </a:solidFill>
              </a:rPr>
              <a:pPr/>
              <a:t>‹#›</a:t>
            </a:fld>
            <a:endParaRPr lang="en-NZ">
              <a:solidFill>
                <a:prstClr val="black">
                  <a:tint val="75000"/>
                </a:prstClr>
              </a:solidFill>
            </a:endParaRPr>
          </a:p>
        </p:txBody>
      </p:sp>
    </p:spTree>
    <p:extLst>
      <p:ext uri="{BB962C8B-B14F-4D97-AF65-F5344CB8AC3E}">
        <p14:creationId xmlns:p14="http://schemas.microsoft.com/office/powerpoint/2010/main" val="3888814373"/>
      </p:ext>
    </p:extLst>
  </p:cSld>
  <p:clrMap bg1="lt1" tx1="dk1" bg2="lt2" tx2="dk2" accent1="accent1" accent2="accent2" accent3="accent3" accent4="accent4" accent5="accent5" accent6="accent6" hlink="hlink" folHlink="folHlink"/>
  <p:sldLayoutIdLst>
    <p:sldLayoutId id="2147483662"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37" descr="Fondo Powerpoint _noimages"/>
          <p:cNvPicPr>
            <a:picLocks noChangeAspect="1" noChangeArrowheads="1"/>
          </p:cNvPicPr>
          <p:nvPr/>
        </p:nvPicPr>
        <p:blipFill>
          <a:blip r:embed="rId4" cstate="print">
            <a:clrChange>
              <a:clrFrom>
                <a:srgbClr val="FCFBFB"/>
              </a:clrFrom>
              <a:clrTo>
                <a:srgbClr val="FCFBFB">
                  <a:alpha val="0"/>
                </a:srgbClr>
              </a:clrTo>
            </a:clrChange>
            <a:extLst>
              <a:ext uri="{28A0092B-C50C-407E-A947-70E740481C1C}">
                <a14:useLocalDpi xmlns:a14="http://schemas.microsoft.com/office/drawing/2010/main" val="0"/>
              </a:ext>
            </a:extLst>
          </a:blip>
          <a:srcRect/>
          <a:stretch>
            <a:fillRect/>
          </a:stretch>
        </p:blipFill>
        <p:spPr bwMode="auto">
          <a:xfrm>
            <a:off x="0" y="-188913"/>
            <a:ext cx="9144000"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p:cNvSpPr>
            <a:spLocks noGrp="1" noChangeArrowheads="1"/>
          </p:cNvSpPr>
          <p:nvPr>
            <p:ph type="body" idx="1"/>
          </p:nvPr>
        </p:nvSpPr>
        <p:spPr bwMode="auto">
          <a:xfrm>
            <a:off x="611188" y="1700213"/>
            <a:ext cx="7993062" cy="4681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First Level text </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a:p>
            <a:pPr lvl="0"/>
            <a:r>
              <a:rPr lang="es-ES" altLang="en-US" smtClean="0"/>
              <a:t>First Level text</a:t>
            </a:r>
          </a:p>
          <a:p>
            <a:pPr lvl="1"/>
            <a:r>
              <a:rPr lang="es-ES" altLang="en-US" smtClean="0"/>
              <a:t>Second level</a:t>
            </a:r>
          </a:p>
          <a:p>
            <a:pPr lvl="1"/>
            <a:r>
              <a:rPr lang="es-ES" altLang="en-US" smtClean="0"/>
              <a:t>Second level</a:t>
            </a:r>
          </a:p>
          <a:p>
            <a:pPr lvl="2"/>
            <a:r>
              <a:rPr lang="en-US" altLang="en-US" smtClean="0"/>
              <a:t>Third level</a:t>
            </a:r>
          </a:p>
          <a:p>
            <a:pPr lvl="4"/>
            <a:endParaRPr lang="en-US" altLang="en-US" smtClean="0"/>
          </a:p>
        </p:txBody>
      </p:sp>
      <p:sp>
        <p:nvSpPr>
          <p:cNvPr id="1028" name="Rectangle 4"/>
          <p:cNvSpPr>
            <a:spLocks noGrp="1" noChangeArrowheads="1"/>
          </p:cNvSpPr>
          <p:nvPr>
            <p:ph type="dt" sz="half" idx="2"/>
          </p:nvPr>
        </p:nvSpPr>
        <p:spPr bwMode="auto">
          <a:xfrm>
            <a:off x="971550" y="6237288"/>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fontAlgn="base">
              <a:spcBef>
                <a:spcPct val="0"/>
              </a:spcBef>
              <a:spcAft>
                <a:spcPct val="0"/>
              </a:spcAft>
              <a:defRPr/>
            </a:pPr>
            <a:endParaRPr lang="en-GB" altLang="en-US">
              <a:solidFill>
                <a:srgbClr val="000000"/>
              </a:solidFill>
              <a:latin typeface="Times New Roman" panose="02020603050405020304" pitchFamily="18" charset="0"/>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fontAlgn="base">
              <a:spcBef>
                <a:spcPct val="0"/>
              </a:spcBef>
              <a:spcAft>
                <a:spcPct val="0"/>
              </a:spcAft>
              <a:defRPr/>
            </a:pPr>
            <a:endParaRPr lang="en-GB" altLang="en-US">
              <a:solidFill>
                <a:srgbClr val="000000"/>
              </a:solidFill>
              <a:latin typeface="Times New Roman" panose="02020603050405020304" pitchFamily="18" charset="0"/>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defRPr/>
            </a:pPr>
            <a:fld id="{8D34DB96-D0DF-4CC0-9481-59EBF694D2AE}" type="slidenum">
              <a:rPr lang="en-GB" altLang="en-US">
                <a:solidFill>
                  <a:srgbClr val="000000"/>
                </a:solidFill>
                <a:latin typeface="Times New Roman" panose="02020603050405020304" pitchFamily="18" charset="0"/>
              </a:rPr>
              <a:pPr fontAlgn="base">
                <a:spcBef>
                  <a:spcPct val="0"/>
                </a:spcBef>
                <a:spcAft>
                  <a:spcPct val="0"/>
                </a:spcAft>
                <a:defRPr/>
              </a:pPr>
              <a:t>‹#›</a:t>
            </a:fld>
            <a:endParaRPr lang="en-GB" altLang="en-US">
              <a:solidFill>
                <a:srgbClr val="000000"/>
              </a:solidFill>
              <a:latin typeface="Times New Roman" panose="02020603050405020304" pitchFamily="18" charset="0"/>
            </a:endParaRPr>
          </a:p>
        </p:txBody>
      </p:sp>
      <p:sp>
        <p:nvSpPr>
          <p:cNvPr id="1031" name="Rectangle 2"/>
          <p:cNvSpPr>
            <a:spLocks noGrp="1" noChangeArrowheads="1"/>
          </p:cNvSpPr>
          <p:nvPr>
            <p:ph type="title"/>
          </p:nvPr>
        </p:nvSpPr>
        <p:spPr bwMode="auto">
          <a:xfrm>
            <a:off x="107950" y="-26988"/>
            <a:ext cx="5111750" cy="719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ltLang="en-US" smtClean="0"/>
              <a:t>Slide Title xxxxxxxx nbxcmnx xbnxmnb</a:t>
            </a:r>
            <a:endParaRPr lang="en-GB" altLang="en-US" smtClean="0"/>
          </a:p>
        </p:txBody>
      </p:sp>
      <p:pic>
        <p:nvPicPr>
          <p:cNvPr id="1032" name="Picture 26" descr="agency 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9388" y="6021388"/>
            <a:ext cx="1079500" cy="66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71790254"/>
      </p:ext>
    </p:extLst>
  </p:cSld>
  <p:clrMap bg1="lt1" tx1="dk1" bg2="lt2" tx2="dk2" accent1="accent1" accent2="accent2" accent3="accent3" accent4="accent4" accent5="accent5" accent6="accent6" hlink="hlink" folHlink="folHlink"/>
  <p:sldLayoutIdLst>
    <p:sldLayoutId id="2147483675" r:id="rId1"/>
    <p:sldLayoutId id="2147483676" r:id="rId2"/>
  </p:sldLayoutIdLst>
  <p:txStyles>
    <p:titleStyle>
      <a:lvl1pPr algn="l" rtl="0" eaLnBrk="0" fontAlgn="base" hangingPunct="0">
        <a:spcBef>
          <a:spcPct val="0"/>
        </a:spcBef>
        <a:spcAft>
          <a:spcPct val="0"/>
        </a:spcAft>
        <a:defRPr sz="2200" b="1" kern="1200">
          <a:solidFill>
            <a:schemeClr val="bg1"/>
          </a:solidFill>
          <a:latin typeface="+mj-lt"/>
          <a:ea typeface="+mj-ea"/>
          <a:cs typeface="+mj-cs"/>
        </a:defRPr>
      </a:lvl1pPr>
      <a:lvl2pPr algn="l" rtl="0" eaLnBrk="0" fontAlgn="base" hangingPunct="0">
        <a:spcBef>
          <a:spcPct val="0"/>
        </a:spcBef>
        <a:spcAft>
          <a:spcPct val="0"/>
        </a:spcAft>
        <a:defRPr sz="2200" b="1">
          <a:solidFill>
            <a:schemeClr val="bg1"/>
          </a:solidFill>
          <a:latin typeface="Verdana" panose="020B0604030504040204" pitchFamily="34" charset="0"/>
        </a:defRPr>
      </a:lvl2pPr>
      <a:lvl3pPr algn="l" rtl="0" eaLnBrk="0" fontAlgn="base" hangingPunct="0">
        <a:spcBef>
          <a:spcPct val="0"/>
        </a:spcBef>
        <a:spcAft>
          <a:spcPct val="0"/>
        </a:spcAft>
        <a:defRPr sz="2200" b="1">
          <a:solidFill>
            <a:schemeClr val="bg1"/>
          </a:solidFill>
          <a:latin typeface="Verdana" panose="020B0604030504040204" pitchFamily="34" charset="0"/>
        </a:defRPr>
      </a:lvl3pPr>
      <a:lvl4pPr algn="l" rtl="0" eaLnBrk="0" fontAlgn="base" hangingPunct="0">
        <a:spcBef>
          <a:spcPct val="0"/>
        </a:spcBef>
        <a:spcAft>
          <a:spcPct val="0"/>
        </a:spcAft>
        <a:defRPr sz="2200" b="1">
          <a:solidFill>
            <a:schemeClr val="bg1"/>
          </a:solidFill>
          <a:latin typeface="Verdana" panose="020B0604030504040204" pitchFamily="34" charset="0"/>
        </a:defRPr>
      </a:lvl4pPr>
      <a:lvl5pPr algn="l" rtl="0" eaLnBrk="0" fontAlgn="base" hangingPunct="0">
        <a:spcBef>
          <a:spcPct val="0"/>
        </a:spcBef>
        <a:spcAft>
          <a:spcPct val="0"/>
        </a:spcAft>
        <a:defRPr sz="2200" b="1">
          <a:solidFill>
            <a:schemeClr val="bg1"/>
          </a:solidFill>
          <a:latin typeface="Verdana" panose="020B0604030504040204" pitchFamily="34" charset="0"/>
        </a:defRPr>
      </a:lvl5pPr>
      <a:lvl6pPr marL="457200" algn="l" rtl="0" fontAlgn="base">
        <a:spcBef>
          <a:spcPct val="0"/>
        </a:spcBef>
        <a:spcAft>
          <a:spcPct val="0"/>
        </a:spcAft>
        <a:defRPr sz="2200" b="1">
          <a:solidFill>
            <a:schemeClr val="bg1"/>
          </a:solidFill>
          <a:latin typeface="Verdana" panose="020B0604030504040204" pitchFamily="34" charset="0"/>
        </a:defRPr>
      </a:lvl6pPr>
      <a:lvl7pPr marL="914400" algn="l" rtl="0" fontAlgn="base">
        <a:spcBef>
          <a:spcPct val="0"/>
        </a:spcBef>
        <a:spcAft>
          <a:spcPct val="0"/>
        </a:spcAft>
        <a:defRPr sz="2200" b="1">
          <a:solidFill>
            <a:schemeClr val="bg1"/>
          </a:solidFill>
          <a:latin typeface="Verdana" panose="020B0604030504040204" pitchFamily="34" charset="0"/>
        </a:defRPr>
      </a:lvl7pPr>
      <a:lvl8pPr marL="1371600" algn="l" rtl="0" fontAlgn="base">
        <a:spcBef>
          <a:spcPct val="0"/>
        </a:spcBef>
        <a:spcAft>
          <a:spcPct val="0"/>
        </a:spcAft>
        <a:defRPr sz="2200" b="1">
          <a:solidFill>
            <a:schemeClr val="bg1"/>
          </a:solidFill>
          <a:latin typeface="Verdana" panose="020B0604030504040204" pitchFamily="34" charset="0"/>
        </a:defRPr>
      </a:lvl8pPr>
      <a:lvl9pPr marL="1828800" algn="l" rtl="0" fontAlgn="base">
        <a:spcBef>
          <a:spcPct val="0"/>
        </a:spcBef>
        <a:spcAft>
          <a:spcPct val="0"/>
        </a:spcAft>
        <a:defRPr sz="2200" b="1">
          <a:solidFill>
            <a:schemeClr val="bg1"/>
          </a:solidFill>
          <a:latin typeface="Verdana" panose="020B0604030504040204" pitchFamily="34" charset="0"/>
        </a:defRPr>
      </a:lvl9pPr>
    </p:titleStyle>
    <p:bodyStyle>
      <a:lvl1pPr marL="342900" indent="-342900" algn="l" rtl="0" eaLnBrk="0" fontAlgn="base" hangingPunct="0">
        <a:spcBef>
          <a:spcPct val="20000"/>
        </a:spcBef>
        <a:spcAft>
          <a:spcPct val="0"/>
        </a:spcAft>
        <a:buClr>
          <a:srgbClr val="00529F"/>
        </a:buClr>
        <a:buFont typeface="Wingdings" panose="05000000000000000000" pitchFamily="2" charset="2"/>
        <a:buChar char="Ø"/>
        <a:defRPr sz="2400" b="1" kern="1200">
          <a:solidFill>
            <a:srgbClr val="00529F"/>
          </a:solidFill>
          <a:latin typeface="+mn-lt"/>
          <a:ea typeface="+mn-ea"/>
          <a:cs typeface="+mn-cs"/>
        </a:defRPr>
      </a:lvl1pPr>
      <a:lvl2pPr marL="742950" indent="-285750" algn="l" rtl="0" eaLnBrk="0" fontAlgn="base" hangingPunct="0">
        <a:spcBef>
          <a:spcPct val="20000"/>
        </a:spcBef>
        <a:spcAft>
          <a:spcPct val="0"/>
        </a:spcAft>
        <a:buClr>
          <a:schemeClr val="tx1"/>
        </a:buClr>
        <a:buChar char="o"/>
        <a:defRPr sz="2200" b="1" kern="1200">
          <a:solidFill>
            <a:schemeClr val="bg2"/>
          </a:solidFill>
          <a:latin typeface="+mn-lt"/>
          <a:ea typeface="+mn-ea"/>
          <a:cs typeface="+mn-cs"/>
        </a:defRPr>
      </a:lvl2pPr>
      <a:lvl3pPr marL="1143000" indent="-228600" algn="l" rtl="0" eaLnBrk="0" fontAlgn="base" hangingPunct="0">
        <a:spcBef>
          <a:spcPct val="20000"/>
        </a:spcBef>
        <a:spcAft>
          <a:spcPct val="0"/>
        </a:spcAft>
        <a:buClr>
          <a:schemeClr val="tx1"/>
        </a:buClr>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Char char="–"/>
        <a:defRPr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1"/>
        </a:buCl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notesSlide" Target="../notesSlides/notesSlide7.xml"/><Relationship Id="rId7"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emf"/><Relationship Id="rId4" Type="http://schemas.openxmlformats.org/officeDocument/2006/relationships/image" Target="../media/image5.png"/><Relationship Id="rId9" Type="http://schemas.openxmlformats.org/officeDocument/2006/relationships/package" Target="../embeddings/Microsoft_Word_Document1.docx"/></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0"/>
            <a:ext cx="9145859" cy="4149080"/>
          </a:xfrm>
          <a:prstGeom prst="rect">
            <a:avLst/>
          </a:prstGeom>
        </p:spPr>
      </p:pic>
      <p:pic>
        <p:nvPicPr>
          <p:cNvPr id="9" name="Picture 8"/>
          <p:cNvPicPr>
            <a:picLocks noChangeAspect="1"/>
          </p:cNvPicPr>
          <p:nvPr/>
        </p:nvPicPr>
        <p:blipFill>
          <a:blip r:embed="rId4"/>
          <a:stretch>
            <a:fillRect/>
          </a:stretch>
        </p:blipFill>
        <p:spPr>
          <a:xfrm>
            <a:off x="107504" y="4258611"/>
            <a:ext cx="3261052" cy="2599389"/>
          </a:xfrm>
          <a:prstGeom prst="rect">
            <a:avLst/>
          </a:prstGeom>
        </p:spPr>
      </p:pic>
    </p:spTree>
    <p:extLst>
      <p:ext uri="{BB962C8B-B14F-4D97-AF65-F5344CB8AC3E}">
        <p14:creationId xmlns:p14="http://schemas.microsoft.com/office/powerpoint/2010/main" val="171505356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Text Box 17"/>
          <p:cNvSpPr txBox="1">
            <a:spLocks noChangeArrowheads="1"/>
          </p:cNvSpPr>
          <p:nvPr/>
        </p:nvSpPr>
        <p:spPr bwMode="auto">
          <a:xfrm>
            <a:off x="1258888" y="333375"/>
            <a:ext cx="67691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00529F"/>
              </a:buClr>
              <a:buFont typeface="Wingdings" panose="05000000000000000000" pitchFamily="2" charset="2"/>
              <a:buChar char="Ø"/>
              <a:defRPr sz="2400" b="1">
                <a:solidFill>
                  <a:srgbClr val="00529F"/>
                </a:solidFill>
                <a:latin typeface="Verdana" panose="020B0604030504040204" pitchFamily="34" charset="0"/>
              </a:defRPr>
            </a:lvl1pPr>
            <a:lvl2pPr marL="742950" indent="-285750">
              <a:spcBef>
                <a:spcPct val="20000"/>
              </a:spcBef>
              <a:buClr>
                <a:schemeClr val="tx1"/>
              </a:buClr>
              <a:buChar char="o"/>
              <a:defRPr sz="2200" b="1">
                <a:solidFill>
                  <a:schemeClr val="bg2"/>
                </a:solidFill>
                <a:latin typeface="Verdana" panose="020B0604030504040204" pitchFamily="34" charset="0"/>
              </a:defRPr>
            </a:lvl2pPr>
            <a:lvl3pPr marL="1143000" indent="-228600">
              <a:spcBef>
                <a:spcPct val="20000"/>
              </a:spcBef>
              <a:buClr>
                <a:schemeClr val="tx1"/>
              </a:buClr>
              <a:buChar char="•"/>
              <a:defRPr sz="2000">
                <a:solidFill>
                  <a:schemeClr val="tx1"/>
                </a:solidFill>
                <a:latin typeface="Verdana" panose="020B0604030504040204" pitchFamily="34" charset="0"/>
              </a:defRPr>
            </a:lvl3pPr>
            <a:lvl4pPr marL="1600200" indent="-228600">
              <a:spcBef>
                <a:spcPct val="20000"/>
              </a:spcBef>
              <a:buClr>
                <a:schemeClr val="tx1"/>
              </a:buClr>
              <a:buChar char="–"/>
              <a:defRPr>
                <a:solidFill>
                  <a:schemeClr val="tx1"/>
                </a:solidFill>
                <a:latin typeface="Verdana" panose="020B0604030504040204" pitchFamily="34" charset="0"/>
              </a:defRPr>
            </a:lvl4pPr>
            <a:lvl5pPr marL="2057400" indent="-228600">
              <a:spcBef>
                <a:spcPct val="20000"/>
              </a:spcBef>
              <a:buClr>
                <a:schemeClr val="tx1"/>
              </a:buClr>
              <a:defRPr sz="16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1"/>
              </a:buClr>
              <a:defRPr sz="16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1"/>
              </a:buClr>
              <a:defRPr sz="16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1"/>
              </a:buClr>
              <a:defRPr sz="16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1"/>
              </a:buClr>
              <a:defRPr sz="1600">
                <a:solidFill>
                  <a:schemeClr val="tx1"/>
                </a:solidFill>
                <a:latin typeface="Verdana" panose="020B0604030504040204" pitchFamily="34" charset="0"/>
              </a:defRPr>
            </a:lvl9pPr>
          </a:lstStyle>
          <a:p>
            <a:pPr fontAlgn="base">
              <a:spcBef>
                <a:spcPct val="50000"/>
              </a:spcBef>
              <a:spcAft>
                <a:spcPct val="0"/>
              </a:spcAft>
              <a:buClrTx/>
              <a:buFontTx/>
              <a:buNone/>
            </a:pPr>
            <a:endParaRPr lang="da-DK" altLang="en-US" sz="2800" b="0" smtClean="0">
              <a:solidFill>
                <a:srgbClr val="000000"/>
              </a:solidFill>
              <a:latin typeface="Times New Roman" panose="02020603050405020304" pitchFamily="18" charset="0"/>
            </a:endParaRPr>
          </a:p>
        </p:txBody>
      </p:sp>
      <p:pic>
        <p:nvPicPr>
          <p:cNvPr id="4099"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525" y="44450"/>
            <a:ext cx="9093200" cy="681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34475" cy="148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4385" y="44450"/>
            <a:ext cx="9169400" cy="461665"/>
          </a:xfrm>
          <a:prstGeom prst="rect">
            <a:avLst/>
          </a:prstGeom>
        </p:spPr>
        <p:txBody>
          <a:bodyPr>
            <a:spAutoFit/>
          </a:bodyPr>
          <a:lstStyle/>
          <a:p>
            <a:pPr algn="ctr" eaLnBrk="0" fontAlgn="base" hangingPunct="0">
              <a:spcBef>
                <a:spcPct val="0"/>
              </a:spcBef>
              <a:spcAft>
                <a:spcPct val="0"/>
              </a:spcAft>
              <a:defRPr/>
            </a:pPr>
            <a:r>
              <a:rPr lang="en-NZ" sz="2400" b="1" dirty="0" smtClean="0">
                <a:solidFill>
                  <a:srgbClr val="FFFFFF"/>
                </a:solidFill>
                <a:effectLst>
                  <a:outerShdw blurRad="38100" dist="38100" dir="2700000" algn="tl">
                    <a:srgbClr val="000000">
                      <a:alpha val="43137"/>
                    </a:srgbClr>
                  </a:outerShdw>
                </a:effectLst>
              </a:rPr>
              <a:t>What will recent changes to the ERA 2000 mean? </a:t>
            </a:r>
            <a:endParaRPr lang="en-NZ" sz="2400" b="1" dirty="0">
              <a:solidFill>
                <a:srgbClr val="FFFFFF"/>
              </a:solidFill>
              <a:effectLst>
                <a:outerShdw blurRad="38100" dist="38100" dir="2700000" algn="tl">
                  <a:srgbClr val="000000">
                    <a:alpha val="43137"/>
                  </a:srgbClr>
                </a:outerShdw>
              </a:effectLst>
            </a:endParaRPr>
          </a:p>
        </p:txBody>
      </p:sp>
      <p:sp>
        <p:nvSpPr>
          <p:cNvPr id="7" name="WordArt 2" descr="Sand"/>
          <p:cNvSpPr>
            <a:spLocks noChangeArrowheads="1" noChangeShapeType="1" noTextEdit="1"/>
          </p:cNvSpPr>
          <p:nvPr/>
        </p:nvSpPr>
        <p:spPr bwMode="auto">
          <a:xfrm rot="5400000">
            <a:off x="-2218595" y="3754127"/>
            <a:ext cx="5344195" cy="431800"/>
          </a:xfrm>
          <a:prstGeom prst="rect">
            <a:avLst/>
          </a:prstGeom>
          <a:ln>
            <a:noFill/>
          </a:ln>
        </p:spPr>
        <p:txBody>
          <a:bodyPr vert="wordArtVert" wrap="none" fromWordArt="1">
            <a:prstTxWarp prst="textPlain">
              <a:avLst>
                <a:gd name="adj" fmla="val 49736"/>
              </a:avLst>
            </a:prstTxWarp>
          </a:bodyPr>
          <a:lstStyle/>
          <a:p>
            <a:pPr algn="ctr"/>
            <a:r>
              <a:rPr lang="en-NZ" sz="3600" b="1" kern="10" dirty="0" smtClean="0">
                <a:ln w="12700">
                  <a:noFill/>
                  <a:round/>
                  <a:headEnd/>
                  <a:tailEnd/>
                </a:ln>
                <a:solidFill>
                  <a:schemeClr val="accent2">
                    <a:lumMod val="75000"/>
                  </a:schemeClr>
                </a:solidFill>
                <a:effectLst>
                  <a:outerShdw blurRad="41275" dist="20320" dir="1799969" algn="tl" rotWithShape="0">
                    <a:srgbClr val="000000">
                      <a:alpha val="39998"/>
                    </a:srgbClr>
                  </a:outerShdw>
                </a:effectLst>
                <a:latin typeface="Book Antiqua" panose="02040602050305030304" pitchFamily="18" charset="0"/>
              </a:rPr>
              <a:t>End of an ERA?</a:t>
            </a:r>
            <a:endParaRPr lang="en-NZ" sz="3600" b="1" kern="10" dirty="0">
              <a:ln w="12700">
                <a:noFill/>
                <a:round/>
                <a:headEnd/>
                <a:tailEnd/>
              </a:ln>
              <a:solidFill>
                <a:schemeClr val="accent2">
                  <a:lumMod val="75000"/>
                </a:schemeClr>
              </a:solidFill>
              <a:effectLst>
                <a:outerShdw blurRad="41275" dist="20320" dir="1799969" algn="tl" rotWithShape="0">
                  <a:srgbClr val="000000">
                    <a:alpha val="39998"/>
                  </a:srgbClr>
                </a:outerShdw>
              </a:effectLst>
              <a:latin typeface="Book Antiqua" panose="02040602050305030304" pitchFamily="18" charset="0"/>
            </a:endParaRPr>
          </a:p>
        </p:txBody>
      </p:sp>
      <p:pic>
        <p:nvPicPr>
          <p:cNvPr id="13" name="Picture 12"/>
          <p:cNvPicPr>
            <a:picLocks noChangeAspect="1"/>
          </p:cNvPicPr>
          <p:nvPr/>
        </p:nvPicPr>
        <p:blipFill>
          <a:blip r:embed="rId5"/>
          <a:stretch>
            <a:fillRect/>
          </a:stretch>
        </p:blipFill>
        <p:spPr>
          <a:xfrm>
            <a:off x="5076056" y="896938"/>
            <a:ext cx="3731964" cy="5787213"/>
          </a:xfrm>
          <a:prstGeom prst="rect">
            <a:avLst/>
          </a:prstGeom>
        </p:spPr>
      </p:pic>
      <p:pic>
        <p:nvPicPr>
          <p:cNvPr id="14" name="Picture 13"/>
          <p:cNvPicPr>
            <a:picLocks noChangeAspect="1"/>
          </p:cNvPicPr>
          <p:nvPr/>
        </p:nvPicPr>
        <p:blipFill>
          <a:blip r:embed="rId6"/>
          <a:stretch>
            <a:fillRect/>
          </a:stretch>
        </p:blipFill>
        <p:spPr>
          <a:xfrm>
            <a:off x="1054876" y="1408274"/>
            <a:ext cx="3501249" cy="538794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Text Box 17"/>
          <p:cNvSpPr txBox="1">
            <a:spLocks noChangeArrowheads="1"/>
          </p:cNvSpPr>
          <p:nvPr/>
        </p:nvSpPr>
        <p:spPr bwMode="auto">
          <a:xfrm>
            <a:off x="1258888" y="333375"/>
            <a:ext cx="67691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00529F"/>
              </a:buClr>
              <a:buFont typeface="Wingdings" panose="05000000000000000000" pitchFamily="2" charset="2"/>
              <a:buChar char="Ø"/>
              <a:defRPr sz="2400" b="1">
                <a:solidFill>
                  <a:srgbClr val="00529F"/>
                </a:solidFill>
                <a:latin typeface="Verdana" panose="020B0604030504040204" pitchFamily="34" charset="0"/>
              </a:defRPr>
            </a:lvl1pPr>
            <a:lvl2pPr marL="742950" indent="-285750">
              <a:spcBef>
                <a:spcPct val="20000"/>
              </a:spcBef>
              <a:buClr>
                <a:schemeClr val="tx1"/>
              </a:buClr>
              <a:buChar char="o"/>
              <a:defRPr sz="2200" b="1">
                <a:solidFill>
                  <a:schemeClr val="bg2"/>
                </a:solidFill>
                <a:latin typeface="Verdana" panose="020B0604030504040204" pitchFamily="34" charset="0"/>
              </a:defRPr>
            </a:lvl2pPr>
            <a:lvl3pPr marL="1143000" indent="-228600">
              <a:spcBef>
                <a:spcPct val="20000"/>
              </a:spcBef>
              <a:buClr>
                <a:schemeClr val="tx1"/>
              </a:buClr>
              <a:buChar char="•"/>
              <a:defRPr sz="2000">
                <a:solidFill>
                  <a:schemeClr val="tx1"/>
                </a:solidFill>
                <a:latin typeface="Verdana" panose="020B0604030504040204" pitchFamily="34" charset="0"/>
              </a:defRPr>
            </a:lvl3pPr>
            <a:lvl4pPr marL="1600200" indent="-228600">
              <a:spcBef>
                <a:spcPct val="20000"/>
              </a:spcBef>
              <a:buClr>
                <a:schemeClr val="tx1"/>
              </a:buClr>
              <a:buChar char="–"/>
              <a:defRPr>
                <a:solidFill>
                  <a:schemeClr val="tx1"/>
                </a:solidFill>
                <a:latin typeface="Verdana" panose="020B0604030504040204" pitchFamily="34" charset="0"/>
              </a:defRPr>
            </a:lvl4pPr>
            <a:lvl5pPr marL="2057400" indent="-228600">
              <a:spcBef>
                <a:spcPct val="20000"/>
              </a:spcBef>
              <a:buClr>
                <a:schemeClr val="tx1"/>
              </a:buClr>
              <a:defRPr sz="16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1"/>
              </a:buClr>
              <a:defRPr sz="16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1"/>
              </a:buClr>
              <a:defRPr sz="16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1"/>
              </a:buClr>
              <a:defRPr sz="16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1"/>
              </a:buClr>
              <a:defRPr sz="1600">
                <a:solidFill>
                  <a:schemeClr val="tx1"/>
                </a:solidFill>
                <a:latin typeface="Verdana" panose="020B0604030504040204" pitchFamily="34" charset="0"/>
              </a:defRPr>
            </a:lvl9pPr>
          </a:lstStyle>
          <a:p>
            <a:pPr fontAlgn="base">
              <a:spcBef>
                <a:spcPct val="50000"/>
              </a:spcBef>
              <a:spcAft>
                <a:spcPct val="0"/>
              </a:spcAft>
              <a:buClrTx/>
              <a:buFontTx/>
              <a:buNone/>
            </a:pPr>
            <a:endParaRPr lang="da-DK" altLang="en-US" sz="2800" b="0" smtClean="0">
              <a:solidFill>
                <a:srgbClr val="000000"/>
              </a:solidFill>
              <a:latin typeface="Times New Roman" panose="02020603050405020304" pitchFamily="18" charset="0"/>
            </a:endParaRPr>
          </a:p>
        </p:txBody>
      </p:sp>
      <p:pic>
        <p:nvPicPr>
          <p:cNvPr id="4099"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525" y="44450"/>
            <a:ext cx="9093200" cy="681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34475" cy="148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4385" y="44450"/>
            <a:ext cx="9169400" cy="461665"/>
          </a:xfrm>
          <a:prstGeom prst="rect">
            <a:avLst/>
          </a:prstGeom>
        </p:spPr>
        <p:txBody>
          <a:bodyPr>
            <a:spAutoFit/>
          </a:bodyPr>
          <a:lstStyle/>
          <a:p>
            <a:pPr algn="ctr" eaLnBrk="0" fontAlgn="base" hangingPunct="0">
              <a:spcBef>
                <a:spcPct val="0"/>
              </a:spcBef>
              <a:spcAft>
                <a:spcPct val="0"/>
              </a:spcAft>
              <a:defRPr/>
            </a:pPr>
            <a:r>
              <a:rPr lang="en-NZ" sz="2400" b="1" dirty="0" smtClean="0">
                <a:solidFill>
                  <a:srgbClr val="FFFFFF"/>
                </a:solidFill>
                <a:effectLst>
                  <a:outerShdw blurRad="38100" dist="38100" dir="2700000" algn="tl">
                    <a:srgbClr val="000000">
                      <a:alpha val="43137"/>
                    </a:srgbClr>
                  </a:outerShdw>
                </a:effectLst>
              </a:rPr>
              <a:t>What will recent changes to the ERA 2000 mean? </a:t>
            </a:r>
            <a:endParaRPr lang="en-NZ" sz="2400" b="1" dirty="0">
              <a:solidFill>
                <a:srgbClr val="FFFFFF"/>
              </a:solidFill>
              <a:effectLst>
                <a:outerShdw blurRad="38100" dist="38100" dir="2700000" algn="tl">
                  <a:srgbClr val="000000">
                    <a:alpha val="43137"/>
                  </a:srgbClr>
                </a:outerShdw>
              </a:effectLst>
            </a:endParaRPr>
          </a:p>
        </p:txBody>
      </p:sp>
      <p:sp>
        <p:nvSpPr>
          <p:cNvPr id="7" name="WordArt 2" descr="Sand"/>
          <p:cNvSpPr>
            <a:spLocks noChangeArrowheads="1" noChangeShapeType="1" noTextEdit="1"/>
          </p:cNvSpPr>
          <p:nvPr/>
        </p:nvSpPr>
        <p:spPr bwMode="auto">
          <a:xfrm rot="5400000">
            <a:off x="-2218595" y="3754127"/>
            <a:ext cx="5344195" cy="431800"/>
          </a:xfrm>
          <a:prstGeom prst="rect">
            <a:avLst/>
          </a:prstGeom>
          <a:ln>
            <a:noFill/>
          </a:ln>
        </p:spPr>
        <p:txBody>
          <a:bodyPr vert="wordArtVert" wrap="none" fromWordArt="1">
            <a:prstTxWarp prst="textPlain">
              <a:avLst>
                <a:gd name="adj" fmla="val 49736"/>
              </a:avLst>
            </a:prstTxWarp>
          </a:bodyPr>
          <a:lstStyle/>
          <a:p>
            <a:pPr algn="ctr"/>
            <a:r>
              <a:rPr lang="en-NZ" sz="3600" b="1" kern="10" dirty="0" smtClean="0">
                <a:ln w="12700">
                  <a:noFill/>
                  <a:round/>
                  <a:headEnd/>
                  <a:tailEnd/>
                </a:ln>
                <a:solidFill>
                  <a:schemeClr val="accent2">
                    <a:lumMod val="75000"/>
                  </a:schemeClr>
                </a:solidFill>
                <a:effectLst>
                  <a:outerShdw blurRad="41275" dist="20320" dir="1799969" algn="tl" rotWithShape="0">
                    <a:srgbClr val="000000">
                      <a:alpha val="39998"/>
                    </a:srgbClr>
                  </a:outerShdw>
                </a:effectLst>
                <a:latin typeface="Book Antiqua" panose="02040602050305030304" pitchFamily="18" charset="0"/>
              </a:rPr>
              <a:t>End of an ERA?</a:t>
            </a:r>
            <a:endParaRPr lang="en-NZ" sz="3600" b="1" kern="10" dirty="0">
              <a:ln w="12700">
                <a:noFill/>
                <a:round/>
                <a:headEnd/>
                <a:tailEnd/>
              </a:ln>
              <a:solidFill>
                <a:schemeClr val="accent2">
                  <a:lumMod val="75000"/>
                </a:schemeClr>
              </a:solidFill>
              <a:effectLst>
                <a:outerShdw blurRad="41275" dist="20320" dir="1799969" algn="tl" rotWithShape="0">
                  <a:srgbClr val="000000">
                    <a:alpha val="39998"/>
                  </a:srgbClr>
                </a:outerShdw>
              </a:effectLst>
              <a:latin typeface="Book Antiqua" panose="02040602050305030304" pitchFamily="18" charset="0"/>
            </a:endParaRPr>
          </a:p>
        </p:txBody>
      </p:sp>
      <p:sp>
        <p:nvSpPr>
          <p:cNvPr id="9" name="Rectangle 8"/>
          <p:cNvSpPr/>
          <p:nvPr/>
        </p:nvSpPr>
        <p:spPr>
          <a:xfrm>
            <a:off x="890067" y="1773238"/>
            <a:ext cx="8212658" cy="4970591"/>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spcBef>
                <a:spcPts val="1200"/>
              </a:spcBef>
              <a:spcAft>
                <a:spcPts val="600"/>
              </a:spcAft>
            </a:pPr>
            <a:r>
              <a:rPr lang="en-US" sz="1600" b="1" dirty="0" smtClean="0">
                <a:solidFill>
                  <a:srgbClr val="264378"/>
                </a:solidFill>
                <a:latin typeface="Calibri" panose="020F0502020204030204" pitchFamily="34" charset="0"/>
              </a:rPr>
              <a:t>Flexible work hours</a:t>
            </a:r>
          </a:p>
          <a:p>
            <a:pPr algn="just">
              <a:spcAft>
                <a:spcPts val="600"/>
              </a:spcAft>
            </a:pPr>
            <a:r>
              <a:rPr lang="en-US" sz="1600" dirty="0" smtClean="0">
                <a:solidFill>
                  <a:srgbClr val="264378"/>
                </a:solidFill>
                <a:latin typeface="Calibri" panose="020F0502020204030204" pitchFamily="34" charset="0"/>
              </a:rPr>
              <a:t>Prior to March 6</a:t>
            </a:r>
            <a:r>
              <a:rPr lang="en-US" sz="1600" baseline="30000" dirty="0" smtClean="0">
                <a:solidFill>
                  <a:srgbClr val="264378"/>
                </a:solidFill>
                <a:latin typeface="Calibri" panose="020F0502020204030204" pitchFamily="34" charset="0"/>
              </a:rPr>
              <a:t>th</a:t>
            </a:r>
            <a:r>
              <a:rPr lang="en-US" sz="1600" dirty="0" smtClean="0">
                <a:solidFill>
                  <a:srgbClr val="264378"/>
                </a:solidFill>
                <a:latin typeface="Calibri" panose="020F0502020204030204" pitchFamily="34" charset="0"/>
              </a:rPr>
              <a:t>, employees with caring responsibilities were allowed to request flexible work arrangements every 12 months and employers were required to respond within three months. The new law extends the right to any employee. There is also now no limit on requests and employers have a month within which to respond.</a:t>
            </a:r>
          </a:p>
          <a:p>
            <a:pPr algn="just">
              <a:spcBef>
                <a:spcPts val="1200"/>
              </a:spcBef>
              <a:spcAft>
                <a:spcPts val="600"/>
              </a:spcAft>
            </a:pPr>
            <a:r>
              <a:rPr lang="en-US" sz="1600" b="1" dirty="0" smtClean="0">
                <a:solidFill>
                  <a:srgbClr val="264378"/>
                </a:solidFill>
                <a:latin typeface="Calibri" panose="020F0502020204030204" pitchFamily="34" charset="0"/>
              </a:rPr>
              <a:t>Rests and meal breaks</a:t>
            </a:r>
          </a:p>
          <a:p>
            <a:pPr algn="just">
              <a:spcAft>
                <a:spcPts val="600"/>
              </a:spcAft>
            </a:pPr>
            <a:r>
              <a:rPr lang="en-US" sz="1600" dirty="0" smtClean="0">
                <a:solidFill>
                  <a:srgbClr val="264378"/>
                </a:solidFill>
                <a:latin typeface="Calibri" panose="020F0502020204030204" pitchFamily="34" charset="0"/>
              </a:rPr>
              <a:t>In 2008, minimum paid rest breaks and unpaid meal breaks were established in law. The new law removes the requirement to provide such breaks if restrictions are deemed reasonable and necessary having regard to the nature of the work, although employers are required to provide a reasonable compensatory measure, such as the equivalent time off at the end of the working day.</a:t>
            </a:r>
          </a:p>
          <a:p>
            <a:pPr algn="just">
              <a:spcBef>
                <a:spcPts val="1200"/>
              </a:spcBef>
              <a:spcAft>
                <a:spcPts val="600"/>
              </a:spcAft>
            </a:pPr>
            <a:r>
              <a:rPr lang="en-US" sz="1600" b="1" dirty="0" smtClean="0">
                <a:solidFill>
                  <a:srgbClr val="264378"/>
                </a:solidFill>
                <a:latin typeface="Calibri" panose="020F0502020204030204" pitchFamily="34" charset="0"/>
              </a:rPr>
              <a:t>Part 6A</a:t>
            </a:r>
          </a:p>
          <a:p>
            <a:pPr algn="just">
              <a:spcAft>
                <a:spcPts val="600"/>
              </a:spcAft>
            </a:pPr>
            <a:r>
              <a:rPr lang="en-US" sz="1600" dirty="0" smtClean="0">
                <a:solidFill>
                  <a:srgbClr val="264378"/>
                </a:solidFill>
                <a:latin typeface="Calibri" panose="020F0502020204030204" pitchFamily="34" charset="0"/>
              </a:rPr>
              <a:t>From December 2004</a:t>
            </a:r>
            <a:r>
              <a:rPr lang="en-US" sz="1600" dirty="0">
                <a:solidFill>
                  <a:srgbClr val="264378"/>
                </a:solidFill>
                <a:latin typeface="Calibri" panose="020F0502020204030204" pitchFamily="34" charset="0"/>
              </a:rPr>
              <a:t>, </a:t>
            </a:r>
            <a:r>
              <a:rPr lang="en-US" sz="1600" dirty="0" smtClean="0">
                <a:solidFill>
                  <a:srgbClr val="264378"/>
                </a:solidFill>
                <a:latin typeface="Calibri" panose="020F0502020204030204" pitchFamily="34" charset="0"/>
              </a:rPr>
              <a:t>under Section 6A, ‘</a:t>
            </a:r>
            <a:r>
              <a:rPr lang="en-US" sz="1600" dirty="0">
                <a:solidFill>
                  <a:srgbClr val="264378"/>
                </a:solidFill>
                <a:latin typeface="Calibri" panose="020F0502020204030204" pitchFamily="34" charset="0"/>
              </a:rPr>
              <a:t>vulnerable employees’, namely those providing cleaning, food catering, caretaking or laundry services in specified sectors </a:t>
            </a:r>
            <a:r>
              <a:rPr lang="en-US" sz="1600" dirty="0" smtClean="0">
                <a:solidFill>
                  <a:srgbClr val="264378"/>
                </a:solidFill>
                <a:latin typeface="Calibri" panose="020F0502020204030204" pitchFamily="34" charset="0"/>
              </a:rPr>
              <a:t>(i.e., school</a:t>
            </a:r>
            <a:r>
              <a:rPr lang="en-US" sz="1600" dirty="0">
                <a:solidFill>
                  <a:srgbClr val="264378"/>
                </a:solidFill>
                <a:latin typeface="Calibri" panose="020F0502020204030204" pitchFamily="34" charset="0"/>
              </a:rPr>
              <a:t>, hospitals or residential care sectors, airports, public </a:t>
            </a:r>
            <a:r>
              <a:rPr lang="en-US" sz="1600" dirty="0" smtClean="0">
                <a:solidFill>
                  <a:srgbClr val="264378"/>
                </a:solidFill>
                <a:latin typeface="Calibri" panose="020F0502020204030204" pitchFamily="34" charset="0"/>
              </a:rPr>
              <a:t>service), had special </a:t>
            </a:r>
            <a:r>
              <a:rPr lang="en-US" sz="1600" dirty="0">
                <a:solidFill>
                  <a:srgbClr val="264378"/>
                </a:solidFill>
                <a:latin typeface="Calibri" panose="020F0502020204030204" pitchFamily="34" charset="0"/>
              </a:rPr>
              <a:t>protections </a:t>
            </a:r>
            <a:r>
              <a:rPr lang="en-US" sz="1600" dirty="0" smtClean="0">
                <a:solidFill>
                  <a:srgbClr val="264378"/>
                </a:solidFill>
                <a:latin typeface="Calibri" panose="020F0502020204030204" pitchFamily="34" charset="0"/>
              </a:rPr>
              <a:t>in </a:t>
            </a:r>
            <a:r>
              <a:rPr lang="en-US" sz="1600" dirty="0">
                <a:solidFill>
                  <a:srgbClr val="264378"/>
                </a:solidFill>
                <a:latin typeface="Calibri" panose="020F0502020204030204" pitchFamily="34" charset="0"/>
              </a:rPr>
              <a:t>the event of a </a:t>
            </a:r>
            <a:r>
              <a:rPr lang="en-US" sz="1600" dirty="0" smtClean="0">
                <a:solidFill>
                  <a:srgbClr val="264378"/>
                </a:solidFill>
                <a:latin typeface="Calibri" panose="020F0502020204030204" pitchFamily="34" charset="0"/>
              </a:rPr>
              <a:t>restructuring.  Under the new law, any company with less than 20 employees is exempt from these requirements under Section 6A.</a:t>
            </a:r>
          </a:p>
        </p:txBody>
      </p:sp>
      <p:sp>
        <p:nvSpPr>
          <p:cNvPr id="11" name="Rectangle 10"/>
          <p:cNvSpPr/>
          <p:nvPr/>
        </p:nvSpPr>
        <p:spPr>
          <a:xfrm>
            <a:off x="890067" y="1297930"/>
            <a:ext cx="2840439" cy="46166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1200"/>
              </a:spcBef>
              <a:spcAft>
                <a:spcPts val="600"/>
              </a:spcAft>
            </a:pPr>
            <a:r>
              <a:rPr lang="en-US" sz="2400" b="1" dirty="0" smtClean="0">
                <a:solidFill>
                  <a:srgbClr val="264378"/>
                </a:solidFill>
                <a:latin typeface="Calibri" panose="020F0502020204030204" pitchFamily="34" charset="0"/>
              </a:rPr>
              <a:t>What has changed?</a:t>
            </a:r>
          </a:p>
        </p:txBody>
      </p:sp>
      <p:sp>
        <p:nvSpPr>
          <p:cNvPr id="12" name="Rectangle 11"/>
          <p:cNvSpPr/>
          <p:nvPr/>
        </p:nvSpPr>
        <p:spPr>
          <a:xfrm>
            <a:off x="5324997" y="561157"/>
            <a:ext cx="3240360" cy="83099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Aft>
                <a:spcPts val="600"/>
              </a:spcAft>
            </a:pPr>
            <a:r>
              <a:rPr lang="en-US" sz="2400" b="1" i="1" dirty="0" smtClean="0">
                <a:solidFill>
                  <a:srgbClr val="264378"/>
                </a:solidFill>
                <a:latin typeface="Calibri" panose="020F0502020204030204" pitchFamily="34" charset="0"/>
              </a:rPr>
              <a:t>Employment Relations Amendment Act 2014</a:t>
            </a:r>
          </a:p>
        </p:txBody>
      </p:sp>
    </p:spTree>
    <p:extLst>
      <p:ext uri="{BB962C8B-B14F-4D97-AF65-F5344CB8AC3E}">
        <p14:creationId xmlns:p14="http://schemas.microsoft.com/office/powerpoint/2010/main" val="70447643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wipe(left)">
                                      <p:cBhvr>
                                        <p:cTn id="17" dur="500"/>
                                        <p:tgtEl>
                                          <p:spTgt spid="9">
                                            <p:txEl>
                                              <p:pRg st="0" end="0"/>
                                            </p:txEl>
                                          </p:spTgt>
                                        </p:tgtEl>
                                      </p:cBhvr>
                                    </p:animEffect>
                                  </p:childTnLst>
                                </p:cTn>
                              </p:par>
                            </p:childTnLst>
                          </p:cTn>
                        </p:par>
                        <p:par>
                          <p:cTn id="18" fill="hold">
                            <p:stCondLst>
                              <p:cond delay="500"/>
                            </p:stCondLst>
                            <p:childTnLst>
                              <p:par>
                                <p:cTn id="19" presetID="22" presetClass="entr" presetSubtype="8" fill="hold" nodeType="afterEffect">
                                  <p:stCondLst>
                                    <p:cond delay="0"/>
                                  </p:stCondLst>
                                  <p:childTnLst>
                                    <p:set>
                                      <p:cBhvr>
                                        <p:cTn id="20" dur="1" fill="hold">
                                          <p:stCondLst>
                                            <p:cond delay="0"/>
                                          </p:stCondLst>
                                        </p:cTn>
                                        <p:tgtEl>
                                          <p:spTgt spid="9">
                                            <p:txEl>
                                              <p:pRg st="1" end="1"/>
                                            </p:txEl>
                                          </p:spTgt>
                                        </p:tgtEl>
                                        <p:attrNameLst>
                                          <p:attrName>style.visibility</p:attrName>
                                        </p:attrNameLst>
                                      </p:cBhvr>
                                      <p:to>
                                        <p:strVal val="visible"/>
                                      </p:to>
                                    </p:set>
                                    <p:animEffect transition="in" filter="wipe(left)">
                                      <p:cBhvr>
                                        <p:cTn id="21" dur="500"/>
                                        <p:tgtEl>
                                          <p:spTgt spid="9">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9">
                                            <p:txEl>
                                              <p:pRg st="2" end="2"/>
                                            </p:txEl>
                                          </p:spTgt>
                                        </p:tgtEl>
                                        <p:attrNameLst>
                                          <p:attrName>style.visibility</p:attrName>
                                        </p:attrNameLst>
                                      </p:cBhvr>
                                      <p:to>
                                        <p:strVal val="visible"/>
                                      </p:to>
                                    </p:set>
                                    <p:animEffect transition="in" filter="wipe(left)">
                                      <p:cBhvr>
                                        <p:cTn id="26" dur="500"/>
                                        <p:tgtEl>
                                          <p:spTgt spid="9">
                                            <p:txEl>
                                              <p:pRg st="2" end="2"/>
                                            </p:txEl>
                                          </p:spTgt>
                                        </p:tgtEl>
                                      </p:cBhvr>
                                    </p:animEffect>
                                  </p:childTnLst>
                                </p:cTn>
                              </p:par>
                            </p:childTnLst>
                          </p:cTn>
                        </p:par>
                        <p:par>
                          <p:cTn id="27" fill="hold">
                            <p:stCondLst>
                              <p:cond delay="500"/>
                            </p:stCondLst>
                            <p:childTnLst>
                              <p:par>
                                <p:cTn id="28" presetID="22" presetClass="entr" presetSubtype="8" fill="hold" nodeType="afterEffect">
                                  <p:stCondLst>
                                    <p:cond delay="0"/>
                                  </p:stCondLst>
                                  <p:childTnLst>
                                    <p:set>
                                      <p:cBhvr>
                                        <p:cTn id="29" dur="1" fill="hold">
                                          <p:stCondLst>
                                            <p:cond delay="0"/>
                                          </p:stCondLst>
                                        </p:cTn>
                                        <p:tgtEl>
                                          <p:spTgt spid="9">
                                            <p:txEl>
                                              <p:pRg st="3" end="3"/>
                                            </p:txEl>
                                          </p:spTgt>
                                        </p:tgtEl>
                                        <p:attrNameLst>
                                          <p:attrName>style.visibility</p:attrName>
                                        </p:attrNameLst>
                                      </p:cBhvr>
                                      <p:to>
                                        <p:strVal val="visible"/>
                                      </p:to>
                                    </p:set>
                                    <p:animEffect transition="in" filter="wipe(left)">
                                      <p:cBhvr>
                                        <p:cTn id="30" dur="500"/>
                                        <p:tgtEl>
                                          <p:spTgt spid="9">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9">
                                            <p:txEl>
                                              <p:pRg st="4" end="4"/>
                                            </p:txEl>
                                          </p:spTgt>
                                        </p:tgtEl>
                                        <p:attrNameLst>
                                          <p:attrName>style.visibility</p:attrName>
                                        </p:attrNameLst>
                                      </p:cBhvr>
                                      <p:to>
                                        <p:strVal val="visible"/>
                                      </p:to>
                                    </p:set>
                                    <p:animEffect transition="in" filter="wipe(left)">
                                      <p:cBhvr>
                                        <p:cTn id="35" dur="500"/>
                                        <p:tgtEl>
                                          <p:spTgt spid="9">
                                            <p:txEl>
                                              <p:pRg st="4" end="4"/>
                                            </p:txEl>
                                          </p:spTgt>
                                        </p:tgtEl>
                                      </p:cBhvr>
                                    </p:animEffect>
                                  </p:childTnLst>
                                </p:cTn>
                              </p:par>
                            </p:childTnLst>
                          </p:cTn>
                        </p:par>
                        <p:par>
                          <p:cTn id="36" fill="hold">
                            <p:stCondLst>
                              <p:cond delay="500"/>
                            </p:stCondLst>
                            <p:childTnLst>
                              <p:par>
                                <p:cTn id="37" presetID="22" presetClass="entr" presetSubtype="8" fill="hold" nodeType="afterEffect">
                                  <p:stCondLst>
                                    <p:cond delay="0"/>
                                  </p:stCondLst>
                                  <p:childTnLst>
                                    <p:set>
                                      <p:cBhvr>
                                        <p:cTn id="38" dur="1" fill="hold">
                                          <p:stCondLst>
                                            <p:cond delay="0"/>
                                          </p:stCondLst>
                                        </p:cTn>
                                        <p:tgtEl>
                                          <p:spTgt spid="9">
                                            <p:txEl>
                                              <p:pRg st="5" end="5"/>
                                            </p:txEl>
                                          </p:spTgt>
                                        </p:tgtEl>
                                        <p:attrNameLst>
                                          <p:attrName>style.visibility</p:attrName>
                                        </p:attrNameLst>
                                      </p:cBhvr>
                                      <p:to>
                                        <p:strVal val="visible"/>
                                      </p:to>
                                    </p:set>
                                    <p:animEffect transition="in" filter="wipe(left)">
                                      <p:cBhvr>
                                        <p:cTn id="39" dur="500"/>
                                        <p:tgtEl>
                                          <p:spTgt spid="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Text Box 17"/>
          <p:cNvSpPr txBox="1">
            <a:spLocks noChangeArrowheads="1"/>
          </p:cNvSpPr>
          <p:nvPr/>
        </p:nvSpPr>
        <p:spPr bwMode="auto">
          <a:xfrm>
            <a:off x="1258888" y="333375"/>
            <a:ext cx="67691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00529F"/>
              </a:buClr>
              <a:buFont typeface="Wingdings" panose="05000000000000000000" pitchFamily="2" charset="2"/>
              <a:buChar char="Ø"/>
              <a:defRPr sz="2400" b="1">
                <a:solidFill>
                  <a:srgbClr val="00529F"/>
                </a:solidFill>
                <a:latin typeface="Verdana" panose="020B0604030504040204" pitchFamily="34" charset="0"/>
              </a:defRPr>
            </a:lvl1pPr>
            <a:lvl2pPr marL="742950" indent="-285750">
              <a:spcBef>
                <a:spcPct val="20000"/>
              </a:spcBef>
              <a:buClr>
                <a:schemeClr val="tx1"/>
              </a:buClr>
              <a:buChar char="o"/>
              <a:defRPr sz="2200" b="1">
                <a:solidFill>
                  <a:schemeClr val="bg2"/>
                </a:solidFill>
                <a:latin typeface="Verdana" panose="020B0604030504040204" pitchFamily="34" charset="0"/>
              </a:defRPr>
            </a:lvl2pPr>
            <a:lvl3pPr marL="1143000" indent="-228600">
              <a:spcBef>
                <a:spcPct val="20000"/>
              </a:spcBef>
              <a:buClr>
                <a:schemeClr val="tx1"/>
              </a:buClr>
              <a:buChar char="•"/>
              <a:defRPr sz="2000">
                <a:solidFill>
                  <a:schemeClr val="tx1"/>
                </a:solidFill>
                <a:latin typeface="Verdana" panose="020B0604030504040204" pitchFamily="34" charset="0"/>
              </a:defRPr>
            </a:lvl3pPr>
            <a:lvl4pPr marL="1600200" indent="-228600">
              <a:spcBef>
                <a:spcPct val="20000"/>
              </a:spcBef>
              <a:buClr>
                <a:schemeClr val="tx1"/>
              </a:buClr>
              <a:buChar char="–"/>
              <a:defRPr>
                <a:solidFill>
                  <a:schemeClr val="tx1"/>
                </a:solidFill>
                <a:latin typeface="Verdana" panose="020B0604030504040204" pitchFamily="34" charset="0"/>
              </a:defRPr>
            </a:lvl4pPr>
            <a:lvl5pPr marL="2057400" indent="-228600">
              <a:spcBef>
                <a:spcPct val="20000"/>
              </a:spcBef>
              <a:buClr>
                <a:schemeClr val="tx1"/>
              </a:buClr>
              <a:defRPr sz="16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1"/>
              </a:buClr>
              <a:defRPr sz="16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1"/>
              </a:buClr>
              <a:defRPr sz="16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1"/>
              </a:buClr>
              <a:defRPr sz="16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1"/>
              </a:buClr>
              <a:defRPr sz="1600">
                <a:solidFill>
                  <a:schemeClr val="tx1"/>
                </a:solidFill>
                <a:latin typeface="Verdana" panose="020B0604030504040204" pitchFamily="34" charset="0"/>
              </a:defRPr>
            </a:lvl9pPr>
          </a:lstStyle>
          <a:p>
            <a:pPr fontAlgn="base">
              <a:spcBef>
                <a:spcPct val="50000"/>
              </a:spcBef>
              <a:spcAft>
                <a:spcPct val="0"/>
              </a:spcAft>
              <a:buClrTx/>
              <a:buFontTx/>
              <a:buNone/>
            </a:pPr>
            <a:endParaRPr lang="da-DK" altLang="en-US" sz="2800" b="0" smtClean="0">
              <a:solidFill>
                <a:srgbClr val="000000"/>
              </a:solidFill>
              <a:latin typeface="Times New Roman" panose="02020603050405020304" pitchFamily="18" charset="0"/>
            </a:endParaRPr>
          </a:p>
        </p:txBody>
      </p:sp>
      <p:pic>
        <p:nvPicPr>
          <p:cNvPr id="4099"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525" y="44450"/>
            <a:ext cx="9093200" cy="681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34475" cy="148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4385" y="44450"/>
            <a:ext cx="9169400" cy="461665"/>
          </a:xfrm>
          <a:prstGeom prst="rect">
            <a:avLst/>
          </a:prstGeom>
        </p:spPr>
        <p:txBody>
          <a:bodyPr>
            <a:spAutoFit/>
          </a:bodyPr>
          <a:lstStyle/>
          <a:p>
            <a:pPr algn="ctr" eaLnBrk="0" fontAlgn="base" hangingPunct="0">
              <a:spcBef>
                <a:spcPct val="0"/>
              </a:spcBef>
              <a:spcAft>
                <a:spcPct val="0"/>
              </a:spcAft>
              <a:defRPr/>
            </a:pPr>
            <a:r>
              <a:rPr lang="en-NZ" sz="2400" b="1" dirty="0" smtClean="0">
                <a:solidFill>
                  <a:srgbClr val="FFFFFF"/>
                </a:solidFill>
                <a:effectLst>
                  <a:outerShdw blurRad="38100" dist="38100" dir="2700000" algn="tl">
                    <a:srgbClr val="000000">
                      <a:alpha val="43137"/>
                    </a:srgbClr>
                  </a:outerShdw>
                </a:effectLst>
              </a:rPr>
              <a:t>What will recent changes to the ERA 2000 mean? </a:t>
            </a:r>
            <a:endParaRPr lang="en-NZ" sz="2400" b="1" dirty="0">
              <a:solidFill>
                <a:srgbClr val="FFFFFF"/>
              </a:solidFill>
              <a:effectLst>
                <a:outerShdw blurRad="38100" dist="38100" dir="2700000" algn="tl">
                  <a:srgbClr val="000000">
                    <a:alpha val="43137"/>
                  </a:srgbClr>
                </a:outerShdw>
              </a:effectLst>
            </a:endParaRPr>
          </a:p>
        </p:txBody>
      </p:sp>
      <p:sp>
        <p:nvSpPr>
          <p:cNvPr id="7" name="WordArt 2" descr="Sand"/>
          <p:cNvSpPr>
            <a:spLocks noChangeArrowheads="1" noChangeShapeType="1" noTextEdit="1"/>
          </p:cNvSpPr>
          <p:nvPr/>
        </p:nvSpPr>
        <p:spPr bwMode="auto">
          <a:xfrm rot="5400000">
            <a:off x="-2218595" y="3754127"/>
            <a:ext cx="5344195" cy="431800"/>
          </a:xfrm>
          <a:prstGeom prst="rect">
            <a:avLst/>
          </a:prstGeom>
          <a:ln>
            <a:noFill/>
          </a:ln>
        </p:spPr>
        <p:txBody>
          <a:bodyPr vert="wordArtVert" wrap="none" fromWordArt="1">
            <a:prstTxWarp prst="textPlain">
              <a:avLst>
                <a:gd name="adj" fmla="val 49736"/>
              </a:avLst>
            </a:prstTxWarp>
          </a:bodyPr>
          <a:lstStyle/>
          <a:p>
            <a:pPr algn="ctr"/>
            <a:r>
              <a:rPr lang="en-NZ" sz="3600" b="1" kern="10" dirty="0" smtClean="0">
                <a:ln w="12700">
                  <a:noFill/>
                  <a:round/>
                  <a:headEnd/>
                  <a:tailEnd/>
                </a:ln>
                <a:solidFill>
                  <a:schemeClr val="accent2">
                    <a:lumMod val="75000"/>
                  </a:schemeClr>
                </a:solidFill>
                <a:effectLst>
                  <a:outerShdw blurRad="41275" dist="20320" dir="1799969" algn="tl" rotWithShape="0">
                    <a:srgbClr val="000000">
                      <a:alpha val="39998"/>
                    </a:srgbClr>
                  </a:outerShdw>
                </a:effectLst>
                <a:latin typeface="Book Antiqua" panose="02040602050305030304" pitchFamily="18" charset="0"/>
              </a:rPr>
              <a:t>End of an ERA?</a:t>
            </a:r>
            <a:endParaRPr lang="en-NZ" sz="3600" b="1" kern="10" dirty="0">
              <a:ln w="12700">
                <a:noFill/>
                <a:round/>
                <a:headEnd/>
                <a:tailEnd/>
              </a:ln>
              <a:solidFill>
                <a:schemeClr val="accent2">
                  <a:lumMod val="75000"/>
                </a:schemeClr>
              </a:solidFill>
              <a:effectLst>
                <a:outerShdw blurRad="41275" dist="20320" dir="1799969" algn="tl" rotWithShape="0">
                  <a:srgbClr val="000000">
                    <a:alpha val="39998"/>
                  </a:srgbClr>
                </a:outerShdw>
              </a:effectLst>
              <a:latin typeface="Book Antiqua" panose="02040602050305030304" pitchFamily="18" charset="0"/>
            </a:endParaRPr>
          </a:p>
        </p:txBody>
      </p:sp>
      <p:pic>
        <p:nvPicPr>
          <p:cNvPr id="13" name="Picture 12"/>
          <p:cNvPicPr>
            <a:picLocks noChangeAspect="1"/>
          </p:cNvPicPr>
          <p:nvPr/>
        </p:nvPicPr>
        <p:blipFill>
          <a:blip r:embed="rId5"/>
          <a:stretch>
            <a:fillRect/>
          </a:stretch>
        </p:blipFill>
        <p:spPr>
          <a:xfrm>
            <a:off x="908800" y="1406615"/>
            <a:ext cx="1751038" cy="375221"/>
          </a:xfrm>
          <a:prstGeom prst="rect">
            <a:avLst/>
          </a:prstGeom>
        </p:spPr>
      </p:pic>
      <p:pic>
        <p:nvPicPr>
          <p:cNvPr id="14" name="Picture 13"/>
          <p:cNvPicPr>
            <a:picLocks noChangeAspect="1"/>
          </p:cNvPicPr>
          <p:nvPr/>
        </p:nvPicPr>
        <p:blipFill>
          <a:blip r:embed="rId6"/>
          <a:stretch>
            <a:fillRect/>
          </a:stretch>
        </p:blipFill>
        <p:spPr>
          <a:xfrm>
            <a:off x="1331640" y="1487565"/>
            <a:ext cx="4896544" cy="5322328"/>
          </a:xfrm>
          <a:prstGeom prst="rect">
            <a:avLst/>
          </a:prstGeom>
        </p:spPr>
      </p:pic>
      <p:sp>
        <p:nvSpPr>
          <p:cNvPr id="15" name="Oval Callout 14"/>
          <p:cNvSpPr/>
          <p:nvPr/>
        </p:nvSpPr>
        <p:spPr bwMode="auto">
          <a:xfrm>
            <a:off x="3455876" y="1773238"/>
            <a:ext cx="5544616" cy="1150045"/>
          </a:xfrm>
          <a:prstGeom prst="wedgeEllipseCallout">
            <a:avLst>
              <a:gd name="adj1" fmla="val -53035"/>
              <a:gd name="adj2" fmla="val 119553"/>
            </a:avLst>
          </a:prstGeom>
          <a:solidFill>
            <a:srgbClr val="26437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NZ" sz="2400" smtClean="0">
              <a:solidFill>
                <a:srgbClr val="264378"/>
              </a:solidFill>
            </a:endParaRPr>
          </a:p>
        </p:txBody>
      </p:sp>
      <p:sp>
        <p:nvSpPr>
          <p:cNvPr id="16" name="Rectangle 15"/>
          <p:cNvSpPr/>
          <p:nvPr/>
        </p:nvSpPr>
        <p:spPr>
          <a:xfrm>
            <a:off x="3799517" y="2025094"/>
            <a:ext cx="4745031" cy="646331"/>
          </a:xfrm>
          <a:prstGeom prst="rect">
            <a:avLst/>
          </a:prstGeom>
        </p:spPr>
        <p:txBody>
          <a:bodyPr wrap="square">
            <a:spAutoFit/>
          </a:bodyPr>
          <a:lstStyle/>
          <a:p>
            <a:pPr algn="just"/>
            <a:r>
              <a:rPr lang="en-US" b="1" dirty="0" smtClean="0">
                <a:solidFill>
                  <a:srgbClr val="FFFFFF"/>
                </a:solidFill>
                <a:latin typeface="Lucida Sans Unicode" panose="020B0602030504020204" pitchFamily="34" charset="0"/>
                <a:cs typeface="Lucida Sans Unicode" panose="020B0602030504020204" pitchFamily="34" charset="0"/>
              </a:rPr>
              <a:t>A major area of intended reform is collective bargaining. </a:t>
            </a:r>
            <a:endParaRPr lang="en-US" b="1" dirty="0">
              <a:solidFill>
                <a:srgbClr val="FFFFFF"/>
              </a:solidFill>
              <a:latin typeface="Lucida Sans Unicode" panose="020B0602030504020204" pitchFamily="34" charset="0"/>
              <a:cs typeface="Lucida Sans Unicode" panose="020B0602030504020204" pitchFamily="34" charset="0"/>
            </a:endParaRPr>
          </a:p>
        </p:txBody>
      </p:sp>
      <p:sp>
        <p:nvSpPr>
          <p:cNvPr id="17" name="Rectangle 16"/>
          <p:cNvSpPr/>
          <p:nvPr/>
        </p:nvSpPr>
        <p:spPr>
          <a:xfrm>
            <a:off x="5324997" y="553730"/>
            <a:ext cx="3240360" cy="83099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Aft>
                <a:spcPts val="600"/>
              </a:spcAft>
            </a:pPr>
            <a:r>
              <a:rPr lang="en-US" sz="2400" b="1" i="1" dirty="0" smtClean="0">
                <a:solidFill>
                  <a:srgbClr val="264378"/>
                </a:solidFill>
                <a:latin typeface="Calibri" panose="020F0502020204030204" pitchFamily="34" charset="0"/>
              </a:rPr>
              <a:t>Employment Relations Amendment Act 2014</a:t>
            </a:r>
          </a:p>
        </p:txBody>
      </p:sp>
    </p:spTree>
    <p:extLst>
      <p:ext uri="{BB962C8B-B14F-4D97-AF65-F5344CB8AC3E}">
        <p14:creationId xmlns:p14="http://schemas.microsoft.com/office/powerpoint/2010/main" val="171761029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400" fill="hold"/>
                                        <p:tgtEl>
                                          <p:spTgt spid="13"/>
                                        </p:tgtEl>
                                        <p:attrNameLst>
                                          <p:attrName>ppt_w</p:attrName>
                                        </p:attrNameLst>
                                      </p:cBhvr>
                                      <p:tavLst>
                                        <p:tav tm="0">
                                          <p:val>
                                            <p:fltVal val="0"/>
                                          </p:val>
                                        </p:tav>
                                        <p:tav tm="100000">
                                          <p:val>
                                            <p:strVal val="#ppt_w"/>
                                          </p:val>
                                        </p:tav>
                                      </p:tavLst>
                                    </p:anim>
                                    <p:anim calcmode="lin" valueType="num">
                                      <p:cBhvr>
                                        <p:cTn id="8" dur="400" fill="hold"/>
                                        <p:tgtEl>
                                          <p:spTgt spid="13"/>
                                        </p:tgtEl>
                                        <p:attrNameLst>
                                          <p:attrName>ppt_h</p:attrName>
                                        </p:attrNameLst>
                                      </p:cBhvr>
                                      <p:tavLst>
                                        <p:tav tm="0">
                                          <p:val>
                                            <p:fltVal val="0"/>
                                          </p:val>
                                        </p:tav>
                                        <p:tav tm="100000">
                                          <p:val>
                                            <p:strVal val="#ppt_h"/>
                                          </p:val>
                                        </p:tav>
                                      </p:tavLst>
                                    </p:anim>
                                    <p:animEffect transition="in" filter="fade">
                                      <p:cBhvr>
                                        <p:cTn id="9" dur="400"/>
                                        <p:tgtEl>
                                          <p:spTgt spid="13"/>
                                        </p:tgtEl>
                                      </p:cBhvr>
                                    </p:animEffect>
                                  </p:childTnLst>
                                </p:cTn>
                              </p:par>
                              <p:par>
                                <p:cTn id="10" presetID="53" presetClass="entr" presetSubtype="16"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900" fill="hold"/>
                                        <p:tgtEl>
                                          <p:spTgt spid="14"/>
                                        </p:tgtEl>
                                        <p:attrNameLst>
                                          <p:attrName>ppt_w</p:attrName>
                                        </p:attrNameLst>
                                      </p:cBhvr>
                                      <p:tavLst>
                                        <p:tav tm="0">
                                          <p:val>
                                            <p:fltVal val="0"/>
                                          </p:val>
                                        </p:tav>
                                        <p:tav tm="100000">
                                          <p:val>
                                            <p:strVal val="#ppt_w"/>
                                          </p:val>
                                        </p:tav>
                                      </p:tavLst>
                                    </p:anim>
                                    <p:anim calcmode="lin" valueType="num">
                                      <p:cBhvr>
                                        <p:cTn id="13" dur="900" fill="hold"/>
                                        <p:tgtEl>
                                          <p:spTgt spid="14"/>
                                        </p:tgtEl>
                                        <p:attrNameLst>
                                          <p:attrName>ppt_h</p:attrName>
                                        </p:attrNameLst>
                                      </p:cBhvr>
                                      <p:tavLst>
                                        <p:tav tm="0">
                                          <p:val>
                                            <p:fltVal val="0"/>
                                          </p:val>
                                        </p:tav>
                                        <p:tav tm="100000">
                                          <p:val>
                                            <p:strVal val="#ppt_h"/>
                                          </p:val>
                                        </p:tav>
                                      </p:tavLst>
                                    </p:anim>
                                    <p:animEffect transition="in" filter="fade">
                                      <p:cBhvr>
                                        <p:cTn id="14" dur="900"/>
                                        <p:tgtEl>
                                          <p:spTgt spid="14"/>
                                        </p:tgtEl>
                                      </p:cBhvr>
                                    </p:animEffect>
                                  </p:childTnLst>
                                </p:cTn>
                              </p:par>
                            </p:childTnLst>
                          </p:cTn>
                        </p:par>
                        <p:par>
                          <p:cTn id="15" fill="hold">
                            <p:stCondLst>
                              <p:cond delay="900"/>
                            </p:stCondLst>
                            <p:childTnLst>
                              <p:par>
                                <p:cTn id="16" presetID="22" presetClass="entr" presetSubtype="8"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left)">
                                      <p:cBhvr>
                                        <p:cTn id="18" dur="500"/>
                                        <p:tgtEl>
                                          <p:spTgt spid="15"/>
                                        </p:tgtEl>
                                      </p:cBhvr>
                                    </p:animEffect>
                                  </p:childTnLst>
                                </p:cTn>
                              </p:par>
                              <p:par>
                                <p:cTn id="19" presetID="22" presetClass="entr" presetSubtype="8" fill="hold" nodeType="withEffect">
                                  <p:stCondLst>
                                    <p:cond delay="0"/>
                                  </p:stCondLst>
                                  <p:childTnLst>
                                    <p:set>
                                      <p:cBhvr>
                                        <p:cTn id="20" dur="1" fill="hold">
                                          <p:stCondLst>
                                            <p:cond delay="0"/>
                                          </p:stCondLst>
                                        </p:cTn>
                                        <p:tgtEl>
                                          <p:spTgt spid="16">
                                            <p:txEl>
                                              <p:pRg st="0" end="0"/>
                                            </p:txEl>
                                          </p:spTgt>
                                        </p:tgtEl>
                                        <p:attrNameLst>
                                          <p:attrName>style.visibility</p:attrName>
                                        </p:attrNameLst>
                                      </p:cBhvr>
                                      <p:to>
                                        <p:strVal val="visible"/>
                                      </p:to>
                                    </p:set>
                                    <p:animEffect transition="in" filter="wipe(left)">
                                      <p:cBhvr>
                                        <p:cTn id="21"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Text Box 17"/>
          <p:cNvSpPr txBox="1">
            <a:spLocks noChangeArrowheads="1"/>
          </p:cNvSpPr>
          <p:nvPr/>
        </p:nvSpPr>
        <p:spPr bwMode="auto">
          <a:xfrm>
            <a:off x="1258888" y="333375"/>
            <a:ext cx="67691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00529F"/>
              </a:buClr>
              <a:buFont typeface="Wingdings" panose="05000000000000000000" pitchFamily="2" charset="2"/>
              <a:buChar char="Ø"/>
              <a:defRPr sz="2400" b="1">
                <a:solidFill>
                  <a:srgbClr val="00529F"/>
                </a:solidFill>
                <a:latin typeface="Verdana" panose="020B0604030504040204" pitchFamily="34" charset="0"/>
              </a:defRPr>
            </a:lvl1pPr>
            <a:lvl2pPr marL="742950" indent="-285750">
              <a:spcBef>
                <a:spcPct val="20000"/>
              </a:spcBef>
              <a:buClr>
                <a:schemeClr val="tx1"/>
              </a:buClr>
              <a:buChar char="o"/>
              <a:defRPr sz="2200" b="1">
                <a:solidFill>
                  <a:schemeClr val="bg2"/>
                </a:solidFill>
                <a:latin typeface="Verdana" panose="020B0604030504040204" pitchFamily="34" charset="0"/>
              </a:defRPr>
            </a:lvl2pPr>
            <a:lvl3pPr marL="1143000" indent="-228600">
              <a:spcBef>
                <a:spcPct val="20000"/>
              </a:spcBef>
              <a:buClr>
                <a:schemeClr val="tx1"/>
              </a:buClr>
              <a:buChar char="•"/>
              <a:defRPr sz="2000">
                <a:solidFill>
                  <a:schemeClr val="tx1"/>
                </a:solidFill>
                <a:latin typeface="Verdana" panose="020B0604030504040204" pitchFamily="34" charset="0"/>
              </a:defRPr>
            </a:lvl3pPr>
            <a:lvl4pPr marL="1600200" indent="-228600">
              <a:spcBef>
                <a:spcPct val="20000"/>
              </a:spcBef>
              <a:buClr>
                <a:schemeClr val="tx1"/>
              </a:buClr>
              <a:buChar char="–"/>
              <a:defRPr>
                <a:solidFill>
                  <a:schemeClr val="tx1"/>
                </a:solidFill>
                <a:latin typeface="Verdana" panose="020B0604030504040204" pitchFamily="34" charset="0"/>
              </a:defRPr>
            </a:lvl4pPr>
            <a:lvl5pPr marL="2057400" indent="-228600">
              <a:spcBef>
                <a:spcPct val="20000"/>
              </a:spcBef>
              <a:buClr>
                <a:schemeClr val="tx1"/>
              </a:buClr>
              <a:defRPr sz="16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1"/>
              </a:buClr>
              <a:defRPr sz="16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1"/>
              </a:buClr>
              <a:defRPr sz="16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1"/>
              </a:buClr>
              <a:defRPr sz="16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1"/>
              </a:buClr>
              <a:defRPr sz="1600">
                <a:solidFill>
                  <a:schemeClr val="tx1"/>
                </a:solidFill>
                <a:latin typeface="Verdana" panose="020B0604030504040204" pitchFamily="34" charset="0"/>
              </a:defRPr>
            </a:lvl9pPr>
          </a:lstStyle>
          <a:p>
            <a:pPr fontAlgn="base">
              <a:spcBef>
                <a:spcPct val="50000"/>
              </a:spcBef>
              <a:spcAft>
                <a:spcPct val="0"/>
              </a:spcAft>
              <a:buClrTx/>
              <a:buFontTx/>
              <a:buNone/>
            </a:pPr>
            <a:endParaRPr lang="da-DK" altLang="en-US" sz="2800" b="0" smtClean="0">
              <a:solidFill>
                <a:srgbClr val="000000"/>
              </a:solidFill>
              <a:latin typeface="Times New Roman" panose="02020603050405020304" pitchFamily="18" charset="0"/>
            </a:endParaRPr>
          </a:p>
        </p:txBody>
      </p:sp>
      <p:pic>
        <p:nvPicPr>
          <p:cNvPr id="4099"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525" y="44450"/>
            <a:ext cx="9093200" cy="681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34475" cy="148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4385" y="44450"/>
            <a:ext cx="9169400" cy="461665"/>
          </a:xfrm>
          <a:prstGeom prst="rect">
            <a:avLst/>
          </a:prstGeom>
        </p:spPr>
        <p:txBody>
          <a:bodyPr>
            <a:spAutoFit/>
          </a:bodyPr>
          <a:lstStyle/>
          <a:p>
            <a:pPr algn="ctr" eaLnBrk="0" fontAlgn="base" hangingPunct="0">
              <a:spcBef>
                <a:spcPct val="0"/>
              </a:spcBef>
              <a:spcAft>
                <a:spcPct val="0"/>
              </a:spcAft>
              <a:defRPr/>
            </a:pPr>
            <a:r>
              <a:rPr lang="en-NZ" sz="2400" b="1" dirty="0" smtClean="0">
                <a:solidFill>
                  <a:srgbClr val="FFFFFF"/>
                </a:solidFill>
                <a:effectLst>
                  <a:outerShdw blurRad="38100" dist="38100" dir="2700000" algn="tl">
                    <a:srgbClr val="000000">
                      <a:alpha val="43137"/>
                    </a:srgbClr>
                  </a:outerShdw>
                </a:effectLst>
              </a:rPr>
              <a:t>What will recent changes to the ERA 2000 mean? </a:t>
            </a:r>
            <a:endParaRPr lang="en-NZ" sz="2400" b="1" dirty="0">
              <a:solidFill>
                <a:srgbClr val="FFFFFF"/>
              </a:solidFill>
              <a:effectLst>
                <a:outerShdw blurRad="38100" dist="38100" dir="2700000" algn="tl">
                  <a:srgbClr val="000000">
                    <a:alpha val="43137"/>
                  </a:srgbClr>
                </a:outerShdw>
              </a:effectLst>
            </a:endParaRPr>
          </a:p>
        </p:txBody>
      </p:sp>
      <p:sp>
        <p:nvSpPr>
          <p:cNvPr id="12" name="Rectangle 11"/>
          <p:cNvSpPr/>
          <p:nvPr/>
        </p:nvSpPr>
        <p:spPr>
          <a:xfrm>
            <a:off x="5324997" y="553730"/>
            <a:ext cx="3240360" cy="83099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Aft>
                <a:spcPts val="600"/>
              </a:spcAft>
            </a:pPr>
            <a:r>
              <a:rPr lang="en-US" sz="2400" b="1" i="1" dirty="0" smtClean="0">
                <a:solidFill>
                  <a:srgbClr val="264378"/>
                </a:solidFill>
                <a:latin typeface="Calibri" panose="020F0502020204030204" pitchFamily="34" charset="0"/>
              </a:rPr>
              <a:t>Employment Relations Amendment Act 2014</a:t>
            </a:r>
          </a:p>
        </p:txBody>
      </p:sp>
      <p:sp>
        <p:nvSpPr>
          <p:cNvPr id="15" name="Rectangle 14"/>
          <p:cNvSpPr/>
          <p:nvPr/>
        </p:nvSpPr>
        <p:spPr>
          <a:xfrm>
            <a:off x="913249" y="1824144"/>
            <a:ext cx="8024063" cy="4478149"/>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spcBef>
                <a:spcPts val="600"/>
              </a:spcBef>
              <a:spcAft>
                <a:spcPts val="600"/>
              </a:spcAft>
            </a:pPr>
            <a:r>
              <a:rPr lang="en-US" sz="1600" b="1" dirty="0" smtClean="0">
                <a:solidFill>
                  <a:srgbClr val="264378"/>
                </a:solidFill>
                <a:latin typeface="Calibri" panose="020F0502020204030204" pitchFamily="34" charset="0"/>
              </a:rPr>
              <a:t>Good faith</a:t>
            </a:r>
          </a:p>
          <a:p>
            <a:pPr algn="just">
              <a:spcAft>
                <a:spcPts val="600"/>
              </a:spcAft>
            </a:pPr>
            <a:r>
              <a:rPr lang="en-NZ" sz="1600" dirty="0">
                <a:solidFill>
                  <a:srgbClr val="264378"/>
                </a:solidFill>
                <a:latin typeface="Calibri" panose="020F0502020204030204" pitchFamily="34" charset="0"/>
              </a:rPr>
              <a:t>Removes the requirement to conclude a collective </a:t>
            </a:r>
            <a:r>
              <a:rPr lang="en-NZ" sz="1600" dirty="0" smtClean="0">
                <a:solidFill>
                  <a:srgbClr val="264378"/>
                </a:solidFill>
                <a:latin typeface="Calibri" panose="020F0502020204030204" pitchFamily="34" charset="0"/>
              </a:rPr>
              <a:t>agreement, and </a:t>
            </a:r>
            <a:r>
              <a:rPr lang="en-US" sz="1600" dirty="0" smtClean="0">
                <a:solidFill>
                  <a:srgbClr val="264378"/>
                </a:solidFill>
                <a:latin typeface="Calibri" panose="020F0502020204030204" pitchFamily="34" charset="0"/>
                <a:cs typeface="Lucida Sans Unicode" panose="020B0602030504020204" pitchFamily="34" charset="0"/>
              </a:rPr>
              <a:t>protects </a:t>
            </a:r>
            <a:r>
              <a:rPr lang="en-US" sz="1600" dirty="0">
                <a:solidFill>
                  <a:srgbClr val="264378"/>
                </a:solidFill>
                <a:latin typeface="Calibri" panose="020F0502020204030204" pitchFamily="34" charset="0"/>
                <a:cs typeface="Lucida Sans Unicode" panose="020B0602030504020204" pitchFamily="34" charset="0"/>
              </a:rPr>
              <a:t>against stalemate by allowing a declaration to be sought from the Employment Relations Authority as to whether bargaining has concluded</a:t>
            </a:r>
            <a:r>
              <a:rPr lang="en-US" sz="1600" dirty="0" smtClean="0">
                <a:solidFill>
                  <a:srgbClr val="264378"/>
                </a:solidFill>
                <a:latin typeface="Calibri" panose="020F0502020204030204" pitchFamily="34" charset="0"/>
                <a:cs typeface="Lucida Sans Unicode" panose="020B0602030504020204" pitchFamily="34" charset="0"/>
              </a:rPr>
              <a:t>. </a:t>
            </a:r>
            <a:r>
              <a:rPr lang="en-US" sz="1600" dirty="0" smtClean="0">
                <a:solidFill>
                  <a:srgbClr val="264378"/>
                </a:solidFill>
                <a:latin typeface="Calibri" panose="020F0502020204030204" pitchFamily="34" charset="0"/>
              </a:rPr>
              <a:t>If it is so declared, </a:t>
            </a:r>
            <a:r>
              <a:rPr lang="en-NZ" sz="1600" dirty="0" smtClean="0">
                <a:solidFill>
                  <a:srgbClr val="264378"/>
                </a:solidFill>
                <a:latin typeface="Calibri" panose="020F0502020204030204" pitchFamily="34" charset="0"/>
              </a:rPr>
              <a:t>neither </a:t>
            </a:r>
            <a:r>
              <a:rPr lang="en-NZ" sz="1600" dirty="0">
                <a:solidFill>
                  <a:srgbClr val="264378"/>
                </a:solidFill>
                <a:latin typeface="Calibri" panose="020F0502020204030204" pitchFamily="34" charset="0"/>
              </a:rPr>
              <a:t>party can start bargaining again for at least 60 days after the declaration, unless they both agree. </a:t>
            </a:r>
            <a:endParaRPr lang="en-NZ" sz="1600" dirty="0" smtClean="0">
              <a:solidFill>
                <a:srgbClr val="264378"/>
              </a:solidFill>
              <a:latin typeface="Calibri" panose="020F0502020204030204" pitchFamily="34" charset="0"/>
            </a:endParaRPr>
          </a:p>
          <a:p>
            <a:pPr algn="just">
              <a:spcBef>
                <a:spcPts val="1200"/>
              </a:spcBef>
              <a:spcAft>
                <a:spcPts val="600"/>
              </a:spcAft>
            </a:pPr>
            <a:r>
              <a:rPr lang="en-US" sz="1600" b="1" dirty="0" smtClean="0">
                <a:solidFill>
                  <a:srgbClr val="264378"/>
                </a:solidFill>
                <a:latin typeface="Calibri" panose="020F0502020204030204" pitchFamily="34" charset="0"/>
              </a:rPr>
              <a:t>Multi-employer collective agreements</a:t>
            </a:r>
          </a:p>
          <a:p>
            <a:pPr algn="just">
              <a:spcAft>
                <a:spcPts val="600"/>
              </a:spcAft>
            </a:pPr>
            <a:r>
              <a:rPr lang="en-NZ" sz="1600" dirty="0">
                <a:solidFill>
                  <a:srgbClr val="264378"/>
                </a:solidFill>
                <a:latin typeface="Calibri" panose="020F0502020204030204" pitchFamily="34" charset="0"/>
              </a:rPr>
              <a:t>Previously, if a workforce voted to be covered under a multi-employer collective agreement (MECA), the employer was required to join the negotiations. The new law will allow employers to opt out of a MECA. Opponents argue it will undermine the sort of bargaining that has set industry standards</a:t>
            </a:r>
            <a:r>
              <a:rPr lang="en-NZ" sz="1600" dirty="0" smtClean="0">
                <a:solidFill>
                  <a:srgbClr val="264378"/>
                </a:solidFill>
                <a:latin typeface="Calibri" panose="020F0502020204030204" pitchFamily="34" charset="0"/>
              </a:rPr>
              <a:t>.</a:t>
            </a:r>
          </a:p>
          <a:p>
            <a:pPr algn="just">
              <a:spcBef>
                <a:spcPts val="1200"/>
              </a:spcBef>
              <a:spcAft>
                <a:spcPts val="600"/>
              </a:spcAft>
            </a:pPr>
            <a:r>
              <a:rPr lang="en-NZ" sz="1600" b="1" dirty="0" smtClean="0">
                <a:solidFill>
                  <a:srgbClr val="264378"/>
                </a:solidFill>
                <a:latin typeface="Calibri" panose="020F0502020204030204" pitchFamily="34" charset="0"/>
              </a:rPr>
              <a:t>Continuation </a:t>
            </a:r>
            <a:r>
              <a:rPr lang="en-NZ" sz="1600" b="1" dirty="0">
                <a:solidFill>
                  <a:srgbClr val="264378"/>
                </a:solidFill>
                <a:latin typeface="Calibri" panose="020F0502020204030204" pitchFamily="34" charset="0"/>
              </a:rPr>
              <a:t>of collective agreements</a:t>
            </a:r>
          </a:p>
          <a:p>
            <a:pPr algn="just">
              <a:spcAft>
                <a:spcPts val="600"/>
              </a:spcAft>
            </a:pPr>
            <a:r>
              <a:rPr lang="en-NZ" sz="1600" dirty="0">
                <a:solidFill>
                  <a:srgbClr val="264378"/>
                </a:solidFill>
                <a:latin typeface="Calibri" panose="020F0502020204030204" pitchFamily="34" charset="0"/>
              </a:rPr>
              <a:t>Previously, a collective agreement continued in force for up to 12 months after it expires, only if the union initiated bargaining before the collective agreement expired and bargaining is still taking place. Under the changes a collective agreement also continues if an employer has initiated the bargaining</a:t>
            </a:r>
            <a:r>
              <a:rPr lang="en-NZ" sz="1600" dirty="0" smtClean="0">
                <a:solidFill>
                  <a:srgbClr val="264378"/>
                </a:solidFill>
                <a:latin typeface="Calibri" panose="020F0502020204030204" pitchFamily="34" charset="0"/>
              </a:rPr>
              <a:t>.</a:t>
            </a:r>
            <a:endParaRPr lang="en-US" sz="1600" dirty="0" smtClean="0">
              <a:solidFill>
                <a:srgbClr val="264378"/>
              </a:solidFill>
              <a:latin typeface="Calibri" panose="020F0502020204030204" pitchFamily="34" charset="0"/>
            </a:endParaRPr>
          </a:p>
        </p:txBody>
      </p:sp>
      <p:sp>
        <p:nvSpPr>
          <p:cNvPr id="16" name="Rectangle 15"/>
          <p:cNvSpPr/>
          <p:nvPr/>
        </p:nvSpPr>
        <p:spPr>
          <a:xfrm>
            <a:off x="890067" y="1297930"/>
            <a:ext cx="5914181" cy="46166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1200"/>
              </a:spcBef>
              <a:spcAft>
                <a:spcPts val="600"/>
              </a:spcAft>
            </a:pPr>
            <a:r>
              <a:rPr lang="en-US" sz="2400" b="1" dirty="0" smtClean="0">
                <a:solidFill>
                  <a:srgbClr val="264378"/>
                </a:solidFill>
                <a:latin typeface="Calibri" panose="020F0502020204030204" pitchFamily="34" charset="0"/>
              </a:rPr>
              <a:t>What has changed in collective bargaining?</a:t>
            </a:r>
          </a:p>
        </p:txBody>
      </p:sp>
      <p:sp>
        <p:nvSpPr>
          <p:cNvPr id="17" name="WordArt 2" descr="Sand"/>
          <p:cNvSpPr>
            <a:spLocks noChangeArrowheads="1" noChangeShapeType="1" noTextEdit="1"/>
          </p:cNvSpPr>
          <p:nvPr/>
        </p:nvSpPr>
        <p:spPr bwMode="auto">
          <a:xfrm rot="5400000">
            <a:off x="-2218595" y="3754127"/>
            <a:ext cx="5344195" cy="431800"/>
          </a:xfrm>
          <a:prstGeom prst="rect">
            <a:avLst/>
          </a:prstGeom>
          <a:ln>
            <a:noFill/>
          </a:ln>
        </p:spPr>
        <p:txBody>
          <a:bodyPr vert="wordArtVert" wrap="none" fromWordArt="1">
            <a:prstTxWarp prst="textPlain">
              <a:avLst>
                <a:gd name="adj" fmla="val 49736"/>
              </a:avLst>
            </a:prstTxWarp>
          </a:bodyPr>
          <a:lstStyle/>
          <a:p>
            <a:pPr algn="ctr"/>
            <a:r>
              <a:rPr lang="en-NZ" sz="3600" b="1" kern="10" dirty="0" smtClean="0">
                <a:ln w="12700">
                  <a:noFill/>
                  <a:round/>
                  <a:headEnd/>
                  <a:tailEnd/>
                </a:ln>
                <a:solidFill>
                  <a:schemeClr val="accent2">
                    <a:lumMod val="75000"/>
                  </a:schemeClr>
                </a:solidFill>
                <a:effectLst>
                  <a:outerShdw blurRad="41275" dist="20320" dir="1799969" algn="tl" rotWithShape="0">
                    <a:srgbClr val="000000">
                      <a:alpha val="39998"/>
                    </a:srgbClr>
                  </a:outerShdw>
                </a:effectLst>
                <a:latin typeface="Book Antiqua" panose="02040602050305030304" pitchFamily="18" charset="0"/>
              </a:rPr>
              <a:t>End of an ERA?</a:t>
            </a:r>
            <a:endParaRPr lang="en-NZ" sz="3600" b="1" kern="10" dirty="0">
              <a:ln w="12700">
                <a:noFill/>
                <a:round/>
                <a:headEnd/>
                <a:tailEnd/>
              </a:ln>
              <a:solidFill>
                <a:schemeClr val="accent2">
                  <a:lumMod val="75000"/>
                </a:schemeClr>
              </a:solidFill>
              <a:effectLst>
                <a:outerShdw blurRad="41275" dist="20320" dir="1799969" algn="tl" rotWithShape="0">
                  <a:srgbClr val="000000">
                    <a:alpha val="39998"/>
                  </a:srgbClr>
                </a:outerShdw>
              </a:effectLst>
              <a:latin typeface="Book Antiqua" panose="02040602050305030304" pitchFamily="18" charset="0"/>
            </a:endParaRPr>
          </a:p>
        </p:txBody>
      </p:sp>
    </p:spTree>
    <p:extLst>
      <p:ext uri="{BB962C8B-B14F-4D97-AF65-F5344CB8AC3E}">
        <p14:creationId xmlns:p14="http://schemas.microsoft.com/office/powerpoint/2010/main" val="272200682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
                                            <p:txEl>
                                              <p:pRg st="0" end="0"/>
                                            </p:txEl>
                                          </p:spTgt>
                                        </p:tgtEl>
                                        <p:attrNameLst>
                                          <p:attrName>style.visibility</p:attrName>
                                        </p:attrNameLst>
                                      </p:cBhvr>
                                      <p:to>
                                        <p:strVal val="visible"/>
                                      </p:to>
                                    </p:set>
                                    <p:animEffect transition="in" filter="wipe(left)">
                                      <p:cBhvr>
                                        <p:cTn id="12" dur="500"/>
                                        <p:tgtEl>
                                          <p:spTgt spid="15">
                                            <p:txEl>
                                              <p:pRg st="0" end="0"/>
                                            </p:txEl>
                                          </p:spTgt>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5">
                                            <p:txEl>
                                              <p:pRg st="1" end="1"/>
                                            </p:txEl>
                                          </p:spTgt>
                                        </p:tgtEl>
                                        <p:attrNameLst>
                                          <p:attrName>style.visibility</p:attrName>
                                        </p:attrNameLst>
                                      </p:cBhvr>
                                      <p:to>
                                        <p:strVal val="visible"/>
                                      </p:to>
                                    </p:set>
                                    <p:animEffect transition="in" filter="wipe(left)">
                                      <p:cBhvr>
                                        <p:cTn id="16" dur="500"/>
                                        <p:tgtEl>
                                          <p:spTgt spid="1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5">
                                            <p:txEl>
                                              <p:pRg st="2" end="2"/>
                                            </p:txEl>
                                          </p:spTgt>
                                        </p:tgtEl>
                                        <p:attrNameLst>
                                          <p:attrName>style.visibility</p:attrName>
                                        </p:attrNameLst>
                                      </p:cBhvr>
                                      <p:to>
                                        <p:strVal val="visible"/>
                                      </p:to>
                                    </p:set>
                                    <p:animEffect transition="in" filter="wipe(left)">
                                      <p:cBhvr>
                                        <p:cTn id="21" dur="500"/>
                                        <p:tgtEl>
                                          <p:spTgt spid="15">
                                            <p:txEl>
                                              <p:pRg st="2" end="2"/>
                                            </p:txEl>
                                          </p:spTgt>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15">
                                            <p:txEl>
                                              <p:pRg st="3" end="3"/>
                                            </p:txEl>
                                          </p:spTgt>
                                        </p:tgtEl>
                                        <p:attrNameLst>
                                          <p:attrName>style.visibility</p:attrName>
                                        </p:attrNameLst>
                                      </p:cBhvr>
                                      <p:to>
                                        <p:strVal val="visible"/>
                                      </p:to>
                                    </p:set>
                                    <p:animEffect transition="in" filter="wipe(left)">
                                      <p:cBhvr>
                                        <p:cTn id="25" dur="500"/>
                                        <p:tgtEl>
                                          <p:spTgt spid="15">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5">
                                            <p:txEl>
                                              <p:pRg st="4" end="4"/>
                                            </p:txEl>
                                          </p:spTgt>
                                        </p:tgtEl>
                                        <p:attrNameLst>
                                          <p:attrName>style.visibility</p:attrName>
                                        </p:attrNameLst>
                                      </p:cBhvr>
                                      <p:to>
                                        <p:strVal val="visible"/>
                                      </p:to>
                                    </p:set>
                                    <p:animEffect transition="in" filter="wipe(left)">
                                      <p:cBhvr>
                                        <p:cTn id="30" dur="500"/>
                                        <p:tgtEl>
                                          <p:spTgt spid="15">
                                            <p:txEl>
                                              <p:pRg st="4" end="4"/>
                                            </p:txEl>
                                          </p:spTgt>
                                        </p:tgtEl>
                                      </p:cBhvr>
                                    </p:animEffect>
                                  </p:childTnLst>
                                </p:cTn>
                              </p:par>
                            </p:childTnLst>
                          </p:cTn>
                        </p:par>
                        <p:par>
                          <p:cTn id="31" fill="hold">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15">
                                            <p:txEl>
                                              <p:pRg st="5" end="5"/>
                                            </p:txEl>
                                          </p:spTgt>
                                        </p:tgtEl>
                                        <p:attrNameLst>
                                          <p:attrName>style.visibility</p:attrName>
                                        </p:attrNameLst>
                                      </p:cBhvr>
                                      <p:to>
                                        <p:strVal val="visible"/>
                                      </p:to>
                                    </p:set>
                                    <p:animEffect transition="in" filter="wipe(left)">
                                      <p:cBhvr>
                                        <p:cTn id="34" dur="500"/>
                                        <p:tgtEl>
                                          <p:spTgt spid="1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uiExpand="1" build="p" bldLvl="5"/>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Text Box 17"/>
          <p:cNvSpPr txBox="1">
            <a:spLocks noChangeArrowheads="1"/>
          </p:cNvSpPr>
          <p:nvPr/>
        </p:nvSpPr>
        <p:spPr bwMode="auto">
          <a:xfrm>
            <a:off x="1258888" y="333375"/>
            <a:ext cx="67691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00529F"/>
              </a:buClr>
              <a:buFont typeface="Wingdings" panose="05000000000000000000" pitchFamily="2" charset="2"/>
              <a:buChar char="Ø"/>
              <a:defRPr sz="2400" b="1">
                <a:solidFill>
                  <a:srgbClr val="00529F"/>
                </a:solidFill>
                <a:latin typeface="Verdana" panose="020B0604030504040204" pitchFamily="34" charset="0"/>
              </a:defRPr>
            </a:lvl1pPr>
            <a:lvl2pPr marL="742950" indent="-285750">
              <a:spcBef>
                <a:spcPct val="20000"/>
              </a:spcBef>
              <a:buClr>
                <a:schemeClr val="tx1"/>
              </a:buClr>
              <a:buChar char="o"/>
              <a:defRPr sz="2200" b="1">
                <a:solidFill>
                  <a:schemeClr val="bg2"/>
                </a:solidFill>
                <a:latin typeface="Verdana" panose="020B0604030504040204" pitchFamily="34" charset="0"/>
              </a:defRPr>
            </a:lvl2pPr>
            <a:lvl3pPr marL="1143000" indent="-228600">
              <a:spcBef>
                <a:spcPct val="20000"/>
              </a:spcBef>
              <a:buClr>
                <a:schemeClr val="tx1"/>
              </a:buClr>
              <a:buChar char="•"/>
              <a:defRPr sz="2000">
                <a:solidFill>
                  <a:schemeClr val="tx1"/>
                </a:solidFill>
                <a:latin typeface="Verdana" panose="020B0604030504040204" pitchFamily="34" charset="0"/>
              </a:defRPr>
            </a:lvl3pPr>
            <a:lvl4pPr marL="1600200" indent="-228600">
              <a:spcBef>
                <a:spcPct val="20000"/>
              </a:spcBef>
              <a:buClr>
                <a:schemeClr val="tx1"/>
              </a:buClr>
              <a:buChar char="–"/>
              <a:defRPr>
                <a:solidFill>
                  <a:schemeClr val="tx1"/>
                </a:solidFill>
                <a:latin typeface="Verdana" panose="020B0604030504040204" pitchFamily="34" charset="0"/>
              </a:defRPr>
            </a:lvl4pPr>
            <a:lvl5pPr marL="2057400" indent="-228600">
              <a:spcBef>
                <a:spcPct val="20000"/>
              </a:spcBef>
              <a:buClr>
                <a:schemeClr val="tx1"/>
              </a:buClr>
              <a:defRPr sz="16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1"/>
              </a:buClr>
              <a:defRPr sz="16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1"/>
              </a:buClr>
              <a:defRPr sz="16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1"/>
              </a:buClr>
              <a:defRPr sz="16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1"/>
              </a:buClr>
              <a:defRPr sz="1600">
                <a:solidFill>
                  <a:schemeClr val="tx1"/>
                </a:solidFill>
                <a:latin typeface="Verdana" panose="020B0604030504040204" pitchFamily="34" charset="0"/>
              </a:defRPr>
            </a:lvl9pPr>
          </a:lstStyle>
          <a:p>
            <a:pPr fontAlgn="base">
              <a:spcBef>
                <a:spcPct val="50000"/>
              </a:spcBef>
              <a:spcAft>
                <a:spcPct val="0"/>
              </a:spcAft>
              <a:buClrTx/>
              <a:buFontTx/>
              <a:buNone/>
            </a:pPr>
            <a:endParaRPr lang="da-DK" altLang="en-US" sz="2800" b="0" smtClean="0">
              <a:solidFill>
                <a:srgbClr val="000000"/>
              </a:solidFill>
              <a:latin typeface="Times New Roman" panose="02020603050405020304" pitchFamily="18" charset="0"/>
            </a:endParaRPr>
          </a:p>
        </p:txBody>
      </p:sp>
      <p:pic>
        <p:nvPicPr>
          <p:cNvPr id="4099"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525" y="44450"/>
            <a:ext cx="9093200" cy="681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34475" cy="148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4385" y="44450"/>
            <a:ext cx="9169400" cy="461665"/>
          </a:xfrm>
          <a:prstGeom prst="rect">
            <a:avLst/>
          </a:prstGeom>
        </p:spPr>
        <p:txBody>
          <a:bodyPr>
            <a:spAutoFit/>
          </a:bodyPr>
          <a:lstStyle/>
          <a:p>
            <a:pPr algn="ctr" eaLnBrk="0" fontAlgn="base" hangingPunct="0">
              <a:spcBef>
                <a:spcPct val="0"/>
              </a:spcBef>
              <a:spcAft>
                <a:spcPct val="0"/>
              </a:spcAft>
              <a:defRPr/>
            </a:pPr>
            <a:r>
              <a:rPr lang="en-NZ" sz="2400" b="1" dirty="0" smtClean="0">
                <a:solidFill>
                  <a:srgbClr val="FFFFFF"/>
                </a:solidFill>
                <a:effectLst>
                  <a:outerShdw blurRad="38100" dist="38100" dir="2700000" algn="tl">
                    <a:srgbClr val="000000">
                      <a:alpha val="43137"/>
                    </a:srgbClr>
                  </a:outerShdw>
                </a:effectLst>
              </a:rPr>
              <a:t>What will recent changes to the ERA 2000 mean? </a:t>
            </a:r>
            <a:endParaRPr lang="en-NZ" sz="2400" b="1" dirty="0">
              <a:solidFill>
                <a:srgbClr val="FFFFFF"/>
              </a:solidFill>
              <a:effectLst>
                <a:outerShdw blurRad="38100" dist="38100" dir="2700000" algn="tl">
                  <a:srgbClr val="000000">
                    <a:alpha val="43137"/>
                  </a:srgbClr>
                </a:outerShdw>
              </a:effectLst>
            </a:endParaRPr>
          </a:p>
        </p:txBody>
      </p:sp>
      <p:sp>
        <p:nvSpPr>
          <p:cNvPr id="13" name="Rectangle 12"/>
          <p:cNvSpPr/>
          <p:nvPr/>
        </p:nvSpPr>
        <p:spPr>
          <a:xfrm>
            <a:off x="899592" y="1796252"/>
            <a:ext cx="8203133" cy="4816703"/>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spcBef>
                <a:spcPts val="1200"/>
              </a:spcBef>
              <a:spcAft>
                <a:spcPts val="600"/>
              </a:spcAft>
            </a:pPr>
            <a:r>
              <a:rPr lang="en-NZ" sz="1600" b="1" dirty="0" smtClean="0">
                <a:solidFill>
                  <a:srgbClr val="264378"/>
                </a:solidFill>
                <a:latin typeface="Calibri" panose="020F0502020204030204" pitchFamily="34" charset="0"/>
              </a:rPr>
              <a:t>Initiating bargaining</a:t>
            </a:r>
          </a:p>
          <a:p>
            <a:pPr algn="just">
              <a:spcAft>
                <a:spcPts val="600"/>
              </a:spcAft>
            </a:pPr>
            <a:r>
              <a:rPr lang="en-NZ" sz="1600" dirty="0" smtClean="0">
                <a:solidFill>
                  <a:srgbClr val="264378"/>
                </a:solidFill>
                <a:latin typeface="Calibri" panose="020F0502020204030204" pitchFamily="34" charset="0"/>
                <a:cs typeface="Lucida Sans Unicode" panose="020B0602030504020204" pitchFamily="34" charset="0"/>
              </a:rPr>
              <a:t>The </a:t>
            </a:r>
            <a:r>
              <a:rPr lang="en-NZ" sz="1600" dirty="0">
                <a:solidFill>
                  <a:srgbClr val="264378"/>
                </a:solidFill>
                <a:latin typeface="Calibri" panose="020F0502020204030204" pitchFamily="34" charset="0"/>
                <a:cs typeface="Lucida Sans Unicode" panose="020B0602030504020204" pitchFamily="34" charset="0"/>
              </a:rPr>
              <a:t>law previously gave unions a window of opportunity to make sure they could take the lead in determining the parties to the bargaining and the approach. The change means the 60-day period </a:t>
            </a:r>
            <a:r>
              <a:rPr lang="en-NZ" sz="1600" dirty="0" smtClean="0">
                <a:solidFill>
                  <a:srgbClr val="264378"/>
                </a:solidFill>
                <a:latin typeface="Calibri" panose="020F0502020204030204" pitchFamily="34" charset="0"/>
                <a:cs typeface="Lucida Sans Unicode" panose="020B0602030504020204" pitchFamily="34" charset="0"/>
              </a:rPr>
              <a:t>(or </a:t>
            </a:r>
            <a:r>
              <a:rPr lang="en-NZ" sz="1600" dirty="0" smtClean="0">
                <a:solidFill>
                  <a:srgbClr val="264378"/>
                </a:solidFill>
                <a:latin typeface="Calibri" panose="020F0502020204030204" pitchFamily="34" charset="0"/>
              </a:rPr>
              <a:t>120 </a:t>
            </a:r>
            <a:r>
              <a:rPr lang="en-NZ" sz="1600" dirty="0">
                <a:solidFill>
                  <a:srgbClr val="264378"/>
                </a:solidFill>
                <a:latin typeface="Calibri" panose="020F0502020204030204" pitchFamily="34" charset="0"/>
              </a:rPr>
              <a:t>days before the date on which the last applicable collective agreement expires where either party desires to consolidate bargaining of more than one collective </a:t>
            </a:r>
            <a:r>
              <a:rPr lang="en-NZ" sz="1600" dirty="0" smtClean="0">
                <a:solidFill>
                  <a:srgbClr val="264378"/>
                </a:solidFill>
                <a:latin typeface="Calibri" panose="020F0502020204030204" pitchFamily="34" charset="0"/>
              </a:rPr>
              <a:t>agreement) </a:t>
            </a:r>
            <a:r>
              <a:rPr lang="en-NZ" sz="1600" dirty="0" smtClean="0">
                <a:solidFill>
                  <a:srgbClr val="264378"/>
                </a:solidFill>
                <a:latin typeface="Calibri" panose="020F0502020204030204" pitchFamily="34" charset="0"/>
                <a:cs typeface="Lucida Sans Unicode" panose="020B0602030504020204" pitchFamily="34" charset="0"/>
              </a:rPr>
              <a:t>will </a:t>
            </a:r>
            <a:r>
              <a:rPr lang="en-NZ" sz="1600" dirty="0">
                <a:solidFill>
                  <a:srgbClr val="264378"/>
                </a:solidFill>
                <a:latin typeface="Calibri" panose="020F0502020204030204" pitchFamily="34" charset="0"/>
                <a:cs typeface="Lucida Sans Unicode" panose="020B0602030504020204" pitchFamily="34" charset="0"/>
              </a:rPr>
              <a:t>apply to both unions and employers and it will see a return to competition over who initiates bargaining first, to gain the advantage of the "head-start". </a:t>
            </a:r>
            <a:endParaRPr lang="en-NZ" sz="1600" dirty="0">
              <a:solidFill>
                <a:srgbClr val="264378"/>
              </a:solidFill>
              <a:latin typeface="Calibri" panose="020F0502020204030204" pitchFamily="34" charset="0"/>
            </a:endParaRPr>
          </a:p>
          <a:p>
            <a:pPr algn="just">
              <a:spcBef>
                <a:spcPts val="600"/>
              </a:spcBef>
              <a:spcAft>
                <a:spcPts val="600"/>
              </a:spcAft>
            </a:pPr>
            <a:r>
              <a:rPr lang="en-US" sz="1600" b="1" dirty="0">
                <a:solidFill>
                  <a:srgbClr val="264378"/>
                </a:solidFill>
                <a:latin typeface="Calibri" panose="020F0502020204030204" pitchFamily="34" charset="0"/>
              </a:rPr>
              <a:t>Thirty day protection</a:t>
            </a:r>
          </a:p>
          <a:p>
            <a:pPr algn="just">
              <a:spcAft>
                <a:spcPts val="600"/>
              </a:spcAft>
            </a:pPr>
            <a:r>
              <a:rPr lang="en-US" sz="1600" dirty="0">
                <a:solidFill>
                  <a:srgbClr val="264378"/>
                </a:solidFill>
                <a:latin typeface="Calibri" panose="020F0502020204030204" pitchFamily="34" charset="0"/>
              </a:rPr>
              <a:t>The amended legislation removes the requirement that employers offer new employees at least the same terms and conditions for 30 days of employees doing the same work as those covered by a union, even if the new employee does not belong to a union. </a:t>
            </a:r>
            <a:endParaRPr lang="en-US" sz="1600" dirty="0" smtClean="0">
              <a:solidFill>
                <a:srgbClr val="264378"/>
              </a:solidFill>
              <a:latin typeface="Calibri" panose="020F0502020204030204" pitchFamily="34" charset="0"/>
            </a:endParaRPr>
          </a:p>
          <a:p>
            <a:pPr algn="just">
              <a:spcBef>
                <a:spcPts val="600"/>
              </a:spcBef>
              <a:spcAft>
                <a:spcPts val="600"/>
              </a:spcAft>
            </a:pPr>
            <a:r>
              <a:rPr lang="en-US" sz="1600" b="1" dirty="0" smtClean="0">
                <a:solidFill>
                  <a:srgbClr val="264378"/>
                </a:solidFill>
                <a:latin typeface="Calibri" panose="020F0502020204030204" pitchFamily="34" charset="0"/>
              </a:rPr>
              <a:t>Strikes </a:t>
            </a:r>
            <a:r>
              <a:rPr lang="en-US" sz="1600" b="1" dirty="0">
                <a:solidFill>
                  <a:srgbClr val="264378"/>
                </a:solidFill>
                <a:latin typeface="Calibri" panose="020F0502020204030204" pitchFamily="34" charset="0"/>
              </a:rPr>
              <a:t>and lockouts</a:t>
            </a:r>
          </a:p>
          <a:p>
            <a:pPr algn="just"/>
            <a:r>
              <a:rPr lang="en-US" sz="1600" dirty="0">
                <a:solidFill>
                  <a:srgbClr val="264378"/>
                </a:solidFill>
                <a:latin typeface="Calibri" panose="020F0502020204030204" pitchFamily="34" charset="0"/>
              </a:rPr>
              <a:t>The law change ends open-ended strikes or lock-outs. All employees and unions, not just those certain essential industries (as was the case), will have to give written notice of industrial action.  Notice must include a start and finish date.  Likewise for lock-outs by employers. The new law also gives employers the power to deduct 10 per cent of an employee's pay for partial strike action or </a:t>
            </a:r>
            <a:r>
              <a:rPr lang="en-NZ" sz="1600" dirty="0">
                <a:solidFill>
                  <a:srgbClr val="264378"/>
                </a:solidFill>
                <a:latin typeface="Calibri" panose="020F0502020204030204" pitchFamily="34" charset="0"/>
              </a:rPr>
              <a:t>reducing an employee’s pay by a proportionate amount (using a four-step formula)</a:t>
            </a:r>
            <a:r>
              <a:rPr lang="en-US" sz="1600" dirty="0" smtClean="0">
                <a:solidFill>
                  <a:srgbClr val="264378"/>
                </a:solidFill>
                <a:latin typeface="Calibri" panose="020F0502020204030204" pitchFamily="34" charset="0"/>
              </a:rPr>
              <a:t>.</a:t>
            </a:r>
            <a:endParaRPr lang="en-NZ" sz="1600" dirty="0" smtClean="0">
              <a:solidFill>
                <a:srgbClr val="264378"/>
              </a:solidFill>
              <a:latin typeface="Calibri" panose="020F0502020204030204" pitchFamily="34" charset="0"/>
            </a:endParaRPr>
          </a:p>
        </p:txBody>
      </p:sp>
      <p:sp>
        <p:nvSpPr>
          <p:cNvPr id="16" name="WordArt 2" descr="Sand"/>
          <p:cNvSpPr>
            <a:spLocks noChangeArrowheads="1" noChangeShapeType="1" noTextEdit="1"/>
          </p:cNvSpPr>
          <p:nvPr/>
        </p:nvSpPr>
        <p:spPr bwMode="auto">
          <a:xfrm rot="5400000">
            <a:off x="-2218595" y="3754127"/>
            <a:ext cx="5344195" cy="431800"/>
          </a:xfrm>
          <a:prstGeom prst="rect">
            <a:avLst/>
          </a:prstGeom>
          <a:ln>
            <a:noFill/>
          </a:ln>
        </p:spPr>
        <p:txBody>
          <a:bodyPr vert="wordArtVert" wrap="none" fromWordArt="1">
            <a:prstTxWarp prst="textPlain">
              <a:avLst>
                <a:gd name="adj" fmla="val 49736"/>
              </a:avLst>
            </a:prstTxWarp>
          </a:bodyPr>
          <a:lstStyle/>
          <a:p>
            <a:pPr algn="ctr"/>
            <a:r>
              <a:rPr lang="en-NZ" sz="3600" b="1" kern="10" dirty="0" smtClean="0">
                <a:ln w="12700">
                  <a:noFill/>
                  <a:round/>
                  <a:headEnd/>
                  <a:tailEnd/>
                </a:ln>
                <a:solidFill>
                  <a:schemeClr val="accent2">
                    <a:lumMod val="75000"/>
                  </a:schemeClr>
                </a:solidFill>
                <a:effectLst>
                  <a:outerShdw blurRad="41275" dist="20320" dir="1799969" algn="tl" rotWithShape="0">
                    <a:srgbClr val="000000">
                      <a:alpha val="39998"/>
                    </a:srgbClr>
                  </a:outerShdw>
                </a:effectLst>
                <a:latin typeface="Book Antiqua" panose="02040602050305030304" pitchFamily="18" charset="0"/>
              </a:rPr>
              <a:t>End of an ERA?</a:t>
            </a:r>
            <a:endParaRPr lang="en-NZ" sz="3600" b="1" kern="10" dirty="0">
              <a:ln w="12700">
                <a:noFill/>
                <a:round/>
                <a:headEnd/>
                <a:tailEnd/>
              </a:ln>
              <a:solidFill>
                <a:schemeClr val="accent2">
                  <a:lumMod val="75000"/>
                </a:schemeClr>
              </a:solidFill>
              <a:effectLst>
                <a:outerShdw blurRad="41275" dist="20320" dir="1799969" algn="tl" rotWithShape="0">
                  <a:srgbClr val="000000">
                    <a:alpha val="39998"/>
                  </a:srgbClr>
                </a:outerShdw>
              </a:effectLst>
              <a:latin typeface="Book Antiqua" panose="02040602050305030304" pitchFamily="18" charset="0"/>
            </a:endParaRPr>
          </a:p>
        </p:txBody>
      </p:sp>
      <p:sp>
        <p:nvSpPr>
          <p:cNvPr id="17" name="Rectangle 16"/>
          <p:cNvSpPr/>
          <p:nvPr/>
        </p:nvSpPr>
        <p:spPr>
          <a:xfrm>
            <a:off x="5324997" y="553730"/>
            <a:ext cx="3240360" cy="83099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Aft>
                <a:spcPts val="600"/>
              </a:spcAft>
            </a:pPr>
            <a:r>
              <a:rPr lang="en-US" sz="2400" b="1" i="1" dirty="0" smtClean="0">
                <a:solidFill>
                  <a:srgbClr val="264378"/>
                </a:solidFill>
                <a:latin typeface="Calibri" panose="020F0502020204030204" pitchFamily="34" charset="0"/>
              </a:rPr>
              <a:t>Employment Relations Amendment Act 2014</a:t>
            </a:r>
          </a:p>
        </p:txBody>
      </p:sp>
      <p:sp>
        <p:nvSpPr>
          <p:cNvPr id="18" name="Rectangle 17"/>
          <p:cNvSpPr/>
          <p:nvPr/>
        </p:nvSpPr>
        <p:spPr>
          <a:xfrm>
            <a:off x="890067" y="1297930"/>
            <a:ext cx="5914181" cy="46166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1200"/>
              </a:spcBef>
              <a:spcAft>
                <a:spcPts val="600"/>
              </a:spcAft>
            </a:pPr>
            <a:r>
              <a:rPr lang="en-US" sz="2400" b="1" dirty="0" smtClean="0">
                <a:solidFill>
                  <a:srgbClr val="264378"/>
                </a:solidFill>
                <a:latin typeface="Calibri" panose="020F0502020204030204" pitchFamily="34" charset="0"/>
              </a:rPr>
              <a:t>What has changed in collective bargaining?</a:t>
            </a:r>
          </a:p>
        </p:txBody>
      </p:sp>
    </p:spTree>
    <p:extLst>
      <p:ext uri="{BB962C8B-B14F-4D97-AF65-F5344CB8AC3E}">
        <p14:creationId xmlns:p14="http://schemas.microsoft.com/office/powerpoint/2010/main" val="3096338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wipe(left)">
                                      <p:cBhvr>
                                        <p:cTn id="7" dur="500"/>
                                        <p:tgtEl>
                                          <p:spTgt spid="1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animEffect transition="in" filter="wipe(left)">
                                      <p:cBhvr>
                                        <p:cTn id="11" dur="500"/>
                                        <p:tgtEl>
                                          <p:spTgt spid="1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3">
                                            <p:txEl>
                                              <p:pRg st="2" end="2"/>
                                            </p:txEl>
                                          </p:spTgt>
                                        </p:tgtEl>
                                        <p:attrNameLst>
                                          <p:attrName>style.visibility</p:attrName>
                                        </p:attrNameLst>
                                      </p:cBhvr>
                                      <p:to>
                                        <p:strVal val="visible"/>
                                      </p:to>
                                    </p:set>
                                    <p:animEffect transition="in" filter="wipe(left)">
                                      <p:cBhvr>
                                        <p:cTn id="16" dur="500"/>
                                        <p:tgtEl>
                                          <p:spTgt spid="13">
                                            <p:txEl>
                                              <p:pRg st="2" end="2"/>
                                            </p:txEl>
                                          </p:spTgt>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13">
                                            <p:txEl>
                                              <p:pRg st="3" end="3"/>
                                            </p:txEl>
                                          </p:spTgt>
                                        </p:tgtEl>
                                        <p:attrNameLst>
                                          <p:attrName>style.visibility</p:attrName>
                                        </p:attrNameLst>
                                      </p:cBhvr>
                                      <p:to>
                                        <p:strVal val="visible"/>
                                      </p:to>
                                    </p:set>
                                    <p:animEffect transition="in" filter="wipe(left)">
                                      <p:cBhvr>
                                        <p:cTn id="20" dur="500"/>
                                        <p:tgtEl>
                                          <p:spTgt spid="1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13">
                                            <p:txEl>
                                              <p:pRg st="4" end="4"/>
                                            </p:txEl>
                                          </p:spTgt>
                                        </p:tgtEl>
                                        <p:attrNameLst>
                                          <p:attrName>style.visibility</p:attrName>
                                        </p:attrNameLst>
                                      </p:cBhvr>
                                      <p:to>
                                        <p:strVal val="visible"/>
                                      </p:to>
                                    </p:set>
                                    <p:animEffect transition="in" filter="wipe(left)">
                                      <p:cBhvr>
                                        <p:cTn id="25" dur="500"/>
                                        <p:tgtEl>
                                          <p:spTgt spid="13">
                                            <p:txEl>
                                              <p:pRg st="4" end="4"/>
                                            </p:txEl>
                                          </p:spTgt>
                                        </p:tgtEl>
                                      </p:cBhvr>
                                    </p:animEffect>
                                  </p:childTnLst>
                                </p:cTn>
                              </p:par>
                            </p:childTnLst>
                          </p:cTn>
                        </p:par>
                        <p:par>
                          <p:cTn id="26" fill="hold">
                            <p:stCondLst>
                              <p:cond delay="500"/>
                            </p:stCondLst>
                            <p:childTnLst>
                              <p:par>
                                <p:cTn id="27" presetID="22" presetClass="entr" presetSubtype="8" fill="hold" nodeType="afterEffect">
                                  <p:stCondLst>
                                    <p:cond delay="0"/>
                                  </p:stCondLst>
                                  <p:childTnLst>
                                    <p:set>
                                      <p:cBhvr>
                                        <p:cTn id="28" dur="1" fill="hold">
                                          <p:stCondLst>
                                            <p:cond delay="0"/>
                                          </p:stCondLst>
                                        </p:cTn>
                                        <p:tgtEl>
                                          <p:spTgt spid="13">
                                            <p:txEl>
                                              <p:pRg st="5" end="5"/>
                                            </p:txEl>
                                          </p:spTgt>
                                        </p:tgtEl>
                                        <p:attrNameLst>
                                          <p:attrName>style.visibility</p:attrName>
                                        </p:attrNameLst>
                                      </p:cBhvr>
                                      <p:to>
                                        <p:strVal val="visible"/>
                                      </p:to>
                                    </p:set>
                                    <p:animEffect transition="in" filter="wipe(left)">
                                      <p:cBhvr>
                                        <p:cTn id="29" dur="500"/>
                                        <p:tgtEl>
                                          <p:spTgt spid="1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Text Box 17"/>
          <p:cNvSpPr txBox="1">
            <a:spLocks noChangeArrowheads="1"/>
          </p:cNvSpPr>
          <p:nvPr/>
        </p:nvSpPr>
        <p:spPr bwMode="auto">
          <a:xfrm>
            <a:off x="1258888" y="333375"/>
            <a:ext cx="67691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00529F"/>
              </a:buClr>
              <a:buFont typeface="Wingdings" panose="05000000000000000000" pitchFamily="2" charset="2"/>
              <a:buChar char="Ø"/>
              <a:defRPr sz="2400" b="1">
                <a:solidFill>
                  <a:srgbClr val="00529F"/>
                </a:solidFill>
                <a:latin typeface="Verdana" panose="020B0604030504040204" pitchFamily="34" charset="0"/>
              </a:defRPr>
            </a:lvl1pPr>
            <a:lvl2pPr marL="742950" indent="-285750">
              <a:spcBef>
                <a:spcPct val="20000"/>
              </a:spcBef>
              <a:buClr>
                <a:schemeClr val="tx1"/>
              </a:buClr>
              <a:buChar char="o"/>
              <a:defRPr sz="2200" b="1">
                <a:solidFill>
                  <a:schemeClr val="bg2"/>
                </a:solidFill>
                <a:latin typeface="Verdana" panose="020B0604030504040204" pitchFamily="34" charset="0"/>
              </a:defRPr>
            </a:lvl2pPr>
            <a:lvl3pPr marL="1143000" indent="-228600">
              <a:spcBef>
                <a:spcPct val="20000"/>
              </a:spcBef>
              <a:buClr>
                <a:schemeClr val="tx1"/>
              </a:buClr>
              <a:buChar char="•"/>
              <a:defRPr sz="2000">
                <a:solidFill>
                  <a:schemeClr val="tx1"/>
                </a:solidFill>
                <a:latin typeface="Verdana" panose="020B0604030504040204" pitchFamily="34" charset="0"/>
              </a:defRPr>
            </a:lvl3pPr>
            <a:lvl4pPr marL="1600200" indent="-228600">
              <a:spcBef>
                <a:spcPct val="20000"/>
              </a:spcBef>
              <a:buClr>
                <a:schemeClr val="tx1"/>
              </a:buClr>
              <a:buChar char="–"/>
              <a:defRPr>
                <a:solidFill>
                  <a:schemeClr val="tx1"/>
                </a:solidFill>
                <a:latin typeface="Verdana" panose="020B0604030504040204" pitchFamily="34" charset="0"/>
              </a:defRPr>
            </a:lvl4pPr>
            <a:lvl5pPr marL="2057400" indent="-228600">
              <a:spcBef>
                <a:spcPct val="20000"/>
              </a:spcBef>
              <a:buClr>
                <a:schemeClr val="tx1"/>
              </a:buClr>
              <a:defRPr sz="16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1"/>
              </a:buClr>
              <a:defRPr sz="16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1"/>
              </a:buClr>
              <a:defRPr sz="16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1"/>
              </a:buClr>
              <a:defRPr sz="16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1"/>
              </a:buClr>
              <a:defRPr sz="1600">
                <a:solidFill>
                  <a:schemeClr val="tx1"/>
                </a:solidFill>
                <a:latin typeface="Verdana" panose="020B0604030504040204" pitchFamily="34" charset="0"/>
              </a:defRPr>
            </a:lvl9pPr>
          </a:lstStyle>
          <a:p>
            <a:pPr fontAlgn="base">
              <a:spcBef>
                <a:spcPct val="50000"/>
              </a:spcBef>
              <a:spcAft>
                <a:spcPct val="0"/>
              </a:spcAft>
              <a:buClrTx/>
              <a:buFontTx/>
              <a:buNone/>
            </a:pPr>
            <a:endParaRPr lang="da-DK" altLang="en-US" sz="2800" b="0" smtClean="0">
              <a:solidFill>
                <a:srgbClr val="000000"/>
              </a:solidFill>
              <a:latin typeface="Times New Roman" panose="02020603050405020304" pitchFamily="18" charset="0"/>
            </a:endParaRPr>
          </a:p>
        </p:txBody>
      </p:sp>
      <p:pic>
        <p:nvPicPr>
          <p:cNvPr id="4099"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525" y="44450"/>
            <a:ext cx="9093200" cy="681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34475" cy="148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4385" y="44450"/>
            <a:ext cx="9169400" cy="461665"/>
          </a:xfrm>
          <a:prstGeom prst="rect">
            <a:avLst/>
          </a:prstGeom>
        </p:spPr>
        <p:txBody>
          <a:bodyPr>
            <a:spAutoFit/>
          </a:bodyPr>
          <a:lstStyle/>
          <a:p>
            <a:pPr algn="ctr" eaLnBrk="0" fontAlgn="base" hangingPunct="0">
              <a:spcBef>
                <a:spcPct val="0"/>
              </a:spcBef>
              <a:spcAft>
                <a:spcPct val="0"/>
              </a:spcAft>
              <a:defRPr/>
            </a:pPr>
            <a:r>
              <a:rPr lang="en-NZ" sz="2400" b="1" dirty="0" smtClean="0">
                <a:solidFill>
                  <a:srgbClr val="FFFFFF"/>
                </a:solidFill>
                <a:effectLst>
                  <a:outerShdw blurRad="38100" dist="38100" dir="2700000" algn="tl">
                    <a:srgbClr val="000000">
                      <a:alpha val="43137"/>
                    </a:srgbClr>
                  </a:outerShdw>
                </a:effectLst>
              </a:rPr>
              <a:t>What will recent changes to the ERA 2000 mean? </a:t>
            </a:r>
            <a:endParaRPr lang="en-NZ" sz="2400" b="1" dirty="0">
              <a:solidFill>
                <a:srgbClr val="FFFFFF"/>
              </a:solidFill>
              <a:effectLst>
                <a:outerShdw blurRad="38100" dist="38100" dir="2700000" algn="tl">
                  <a:srgbClr val="000000">
                    <a:alpha val="43137"/>
                  </a:srgbClr>
                </a:outerShdw>
              </a:effectLst>
            </a:endParaRPr>
          </a:p>
        </p:txBody>
      </p:sp>
      <p:sp>
        <p:nvSpPr>
          <p:cNvPr id="7" name="WordArt 2" descr="Sand"/>
          <p:cNvSpPr>
            <a:spLocks noChangeArrowheads="1" noChangeShapeType="1" noTextEdit="1"/>
          </p:cNvSpPr>
          <p:nvPr/>
        </p:nvSpPr>
        <p:spPr bwMode="auto">
          <a:xfrm rot="5400000">
            <a:off x="-2218595" y="3754127"/>
            <a:ext cx="5344195" cy="431800"/>
          </a:xfrm>
          <a:prstGeom prst="rect">
            <a:avLst/>
          </a:prstGeom>
          <a:ln>
            <a:noFill/>
          </a:ln>
        </p:spPr>
        <p:txBody>
          <a:bodyPr vert="wordArtVert" wrap="none" fromWordArt="1">
            <a:prstTxWarp prst="textPlain">
              <a:avLst>
                <a:gd name="adj" fmla="val 49736"/>
              </a:avLst>
            </a:prstTxWarp>
          </a:bodyPr>
          <a:lstStyle/>
          <a:p>
            <a:pPr algn="ctr"/>
            <a:r>
              <a:rPr lang="en-NZ" sz="3600" b="1" kern="10" dirty="0" smtClean="0">
                <a:ln w="12700">
                  <a:noFill/>
                  <a:round/>
                  <a:headEnd/>
                  <a:tailEnd/>
                </a:ln>
                <a:solidFill>
                  <a:schemeClr val="accent2">
                    <a:lumMod val="75000"/>
                  </a:schemeClr>
                </a:solidFill>
                <a:effectLst>
                  <a:outerShdw blurRad="41275" dist="20320" dir="1799969" algn="tl" rotWithShape="0">
                    <a:srgbClr val="000000">
                      <a:alpha val="39998"/>
                    </a:srgbClr>
                  </a:outerShdw>
                </a:effectLst>
                <a:latin typeface="Book Antiqua" panose="02040602050305030304" pitchFamily="18" charset="0"/>
              </a:rPr>
              <a:t>End of an ERA?</a:t>
            </a:r>
            <a:endParaRPr lang="en-NZ" sz="3600" b="1" kern="10" dirty="0">
              <a:ln w="12700">
                <a:noFill/>
                <a:round/>
                <a:headEnd/>
                <a:tailEnd/>
              </a:ln>
              <a:solidFill>
                <a:schemeClr val="accent2">
                  <a:lumMod val="75000"/>
                </a:schemeClr>
              </a:solidFill>
              <a:effectLst>
                <a:outerShdw blurRad="41275" dist="20320" dir="1799969" algn="tl" rotWithShape="0">
                  <a:srgbClr val="000000">
                    <a:alpha val="39998"/>
                  </a:srgbClr>
                </a:outerShdw>
              </a:effectLst>
              <a:latin typeface="Book Antiqua" panose="02040602050305030304" pitchFamily="18" charset="0"/>
            </a:endParaRPr>
          </a:p>
        </p:txBody>
      </p:sp>
      <p:pic>
        <p:nvPicPr>
          <p:cNvPr id="2" name="Picture 1"/>
          <p:cNvPicPr>
            <a:picLocks noChangeAspect="1"/>
          </p:cNvPicPr>
          <p:nvPr/>
        </p:nvPicPr>
        <p:blipFill>
          <a:blip r:embed="rId6"/>
          <a:stretch>
            <a:fillRect/>
          </a:stretch>
        </p:blipFill>
        <p:spPr>
          <a:xfrm>
            <a:off x="723366" y="584792"/>
            <a:ext cx="4253112" cy="6287981"/>
          </a:xfrm>
          <a:prstGeom prst="rect">
            <a:avLst/>
          </a:prstGeom>
        </p:spPr>
      </p:pic>
      <p:sp>
        <p:nvSpPr>
          <p:cNvPr id="12" name="Rectangle 11"/>
          <p:cNvSpPr/>
          <p:nvPr/>
        </p:nvSpPr>
        <p:spPr>
          <a:xfrm>
            <a:off x="1403648" y="671929"/>
            <a:ext cx="1354858" cy="246221"/>
          </a:xfrm>
          <a:prstGeom prst="rect">
            <a:avLst/>
          </a:prstGeom>
        </p:spPr>
        <p:txBody>
          <a:bodyPr wrap="none">
            <a:spAutoFit/>
          </a:bodyPr>
          <a:lstStyle/>
          <a:p>
            <a:r>
              <a:rPr lang="en-NZ" sz="1000" dirty="0" smtClean="0">
                <a:solidFill>
                  <a:schemeClr val="bg1"/>
                </a:solidFill>
                <a:latin typeface="Times New Roman" panose="02020603050405020304" pitchFamily="18" charset="0"/>
                <a:cs typeface="Times New Roman" panose="02020603050405020304" pitchFamily="18" charset="0"/>
              </a:rPr>
              <a:t>Tuesday Nov 11, 2014</a:t>
            </a:r>
            <a:endParaRPr lang="en-NZ" sz="1000" dirty="0">
              <a:solidFill>
                <a:schemeClr val="bg1"/>
              </a:solidFill>
              <a:latin typeface="Times New Roman" panose="02020603050405020304" pitchFamily="18" charset="0"/>
              <a:cs typeface="Times New Roman" panose="02020603050405020304" pitchFamily="18" charset="0"/>
            </a:endParaRPr>
          </a:p>
        </p:txBody>
      </p:sp>
      <p:pic>
        <p:nvPicPr>
          <p:cNvPr id="17" name="Picture 16"/>
          <p:cNvPicPr>
            <a:picLocks noChangeAspect="1"/>
          </p:cNvPicPr>
          <p:nvPr/>
        </p:nvPicPr>
        <p:blipFill>
          <a:blip r:embed="rId7"/>
          <a:stretch>
            <a:fillRect/>
          </a:stretch>
        </p:blipFill>
        <p:spPr>
          <a:xfrm>
            <a:off x="3536996" y="5877272"/>
            <a:ext cx="1438275" cy="552450"/>
          </a:xfrm>
          <a:prstGeom prst="rect">
            <a:avLst/>
          </a:prstGeom>
        </p:spPr>
      </p:pic>
      <p:graphicFrame>
        <p:nvGraphicFramePr>
          <p:cNvPr id="18" name="Object 17"/>
          <p:cNvGraphicFramePr>
            <a:graphicFrameLocks noChangeAspect="1"/>
          </p:cNvGraphicFramePr>
          <p:nvPr>
            <p:extLst>
              <p:ext uri="{D42A27DB-BD31-4B8C-83A1-F6EECF244321}">
                <p14:modId xmlns:p14="http://schemas.microsoft.com/office/powerpoint/2010/main" val="3269956533"/>
              </p:ext>
            </p:extLst>
          </p:nvPr>
        </p:nvGraphicFramePr>
        <p:xfrm>
          <a:off x="5054483" y="966826"/>
          <a:ext cx="4009291" cy="5523912"/>
        </p:xfrm>
        <a:graphic>
          <a:graphicData uri="http://schemas.openxmlformats.org/presentationml/2006/ole">
            <mc:AlternateContent xmlns:mc="http://schemas.openxmlformats.org/markup-compatibility/2006">
              <mc:Choice xmlns:v="urn:schemas-microsoft-com:vml" Requires="v">
                <p:oleObj spid="_x0000_s7172" name="Document" r:id="rId9" imgW="8247231" imgH="11366315" progId="Word.Document.12">
                  <p:embed/>
                </p:oleObj>
              </mc:Choice>
              <mc:Fallback>
                <p:oleObj name="Document" r:id="rId9" imgW="8247231" imgH="11366315" progId="Word.Document.12">
                  <p:embed/>
                  <p:pic>
                    <p:nvPicPr>
                      <p:cNvPr id="0" name=""/>
                      <p:cNvPicPr/>
                      <p:nvPr/>
                    </p:nvPicPr>
                    <p:blipFill>
                      <a:blip r:embed="rId10"/>
                      <a:stretch>
                        <a:fillRect/>
                      </a:stretch>
                    </p:blipFill>
                    <p:spPr>
                      <a:xfrm>
                        <a:off x="5054483" y="966826"/>
                        <a:ext cx="4009291" cy="5523912"/>
                      </a:xfrm>
                      <a:prstGeom prst="rect">
                        <a:avLst/>
                      </a:prstGeom>
                      <a:solidFill>
                        <a:schemeClr val="bg1"/>
                      </a:solidFill>
                    </p:spPr>
                  </p:pic>
                </p:oleObj>
              </mc:Fallback>
            </mc:AlternateContent>
          </a:graphicData>
        </a:graphic>
      </p:graphicFrame>
    </p:spTree>
    <p:extLst>
      <p:ext uri="{BB962C8B-B14F-4D97-AF65-F5344CB8AC3E}">
        <p14:creationId xmlns:p14="http://schemas.microsoft.com/office/powerpoint/2010/main" val="22286595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par>
                                <p:cTn id="8" presetID="22" presetClass="entr" presetSubtype="4"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par>
                                <p:cTn id="16" presetID="56" presetClass="path" presetSubtype="0" accel="50000" decel="50000" fill="hold" nodeType="withEffect">
                                  <p:stCondLst>
                                    <p:cond delay="0"/>
                                  </p:stCondLst>
                                  <p:childTnLst>
                                    <p:animMotion origin="layout" path="M -1.38889E-6 -2.22222E-6 L -0.19062 -0.32801 " pathEditMode="relative" rAng="0" ptsTypes="AA">
                                      <p:cBhvr>
                                        <p:cTn id="17" dur="2000" fill="hold"/>
                                        <p:tgtEl>
                                          <p:spTgt spid="17"/>
                                        </p:tgtEl>
                                        <p:attrNameLst>
                                          <p:attrName>ppt_x</p:attrName>
                                          <p:attrName>ppt_y</p:attrName>
                                        </p:attrNameLst>
                                      </p:cBhvr>
                                      <p:rCtr x="-9531" y="-16412"/>
                                    </p:animMotion>
                                  </p:childTnLst>
                                </p:cTn>
                              </p:par>
                              <p:par>
                                <p:cTn id="18" presetID="6" presetClass="emph" presetSubtype="0" fill="hold" nodeType="withEffect">
                                  <p:stCondLst>
                                    <p:cond delay="0"/>
                                  </p:stCondLst>
                                  <p:childTnLst>
                                    <p:animScale>
                                      <p:cBhvr>
                                        <p:cTn id="19" dur="2000" fill="hold"/>
                                        <p:tgtEl>
                                          <p:spTgt spid="17"/>
                                        </p:tgtEl>
                                      </p:cBhvr>
                                      <p:by x="200000" y="200000"/>
                                    </p:animScale>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1000"/>
                                        <p:tgtEl>
                                          <p:spTgt spid="18"/>
                                        </p:tgtEl>
                                      </p:cBhvr>
                                    </p:animEffect>
                                    <p:anim calcmode="lin" valueType="num">
                                      <p:cBhvr>
                                        <p:cTn id="25" dur="1000" fill="hold"/>
                                        <p:tgtEl>
                                          <p:spTgt spid="18"/>
                                        </p:tgtEl>
                                        <p:attrNameLst>
                                          <p:attrName>ppt_x</p:attrName>
                                        </p:attrNameLst>
                                      </p:cBhvr>
                                      <p:tavLst>
                                        <p:tav tm="0">
                                          <p:val>
                                            <p:strVal val="#ppt_x"/>
                                          </p:val>
                                        </p:tav>
                                        <p:tav tm="100000">
                                          <p:val>
                                            <p:strVal val="#ppt_x"/>
                                          </p:val>
                                        </p:tav>
                                      </p:tavLst>
                                    </p:anim>
                                    <p:anim calcmode="lin" valueType="num">
                                      <p:cBhvr>
                                        <p:cTn id="2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0"/>
            <a:ext cx="9145859" cy="4149080"/>
          </a:xfrm>
          <a:prstGeom prst="rect">
            <a:avLst/>
          </a:prstGeom>
        </p:spPr>
      </p:pic>
      <p:pic>
        <p:nvPicPr>
          <p:cNvPr id="9" name="Picture 8"/>
          <p:cNvPicPr>
            <a:picLocks noChangeAspect="1"/>
          </p:cNvPicPr>
          <p:nvPr/>
        </p:nvPicPr>
        <p:blipFill>
          <a:blip r:embed="rId4"/>
          <a:stretch>
            <a:fillRect/>
          </a:stretch>
        </p:blipFill>
        <p:spPr>
          <a:xfrm>
            <a:off x="15821" y="4233730"/>
            <a:ext cx="3261052" cy="2599389"/>
          </a:xfrm>
          <a:prstGeom prst="rect">
            <a:avLst/>
          </a:prstGeom>
        </p:spPr>
      </p:pic>
    </p:spTree>
    <p:extLst>
      <p:ext uri="{BB962C8B-B14F-4D97-AF65-F5344CB8AC3E}">
        <p14:creationId xmlns:p14="http://schemas.microsoft.com/office/powerpoint/2010/main" val="36809508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corporate">
  <a:themeElements>
    <a:clrScheme name="corporate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3333CC"/>
      </a:hlink>
      <a:folHlink>
        <a:srgbClr val="990000"/>
      </a:folHlink>
    </a:clrScheme>
    <a:fontScheme name="corpor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corpor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orpor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orpor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orpor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orpor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orpor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orpor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corporate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3333CC"/>
        </a:hlink>
        <a:folHlink>
          <a:srgbClr val="9900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797</TotalTime>
  <Words>765</Words>
  <Application>Microsoft Office PowerPoint</Application>
  <PresentationFormat>On-screen Show (4:3)</PresentationFormat>
  <Paragraphs>47</Paragraphs>
  <Slides>8</Slides>
  <Notes>8</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8</vt:i4>
      </vt:variant>
    </vt:vector>
  </HeadingPairs>
  <TitlesOfParts>
    <vt:vector size="11" baseType="lpstr">
      <vt:lpstr>1_Office Theme</vt:lpstr>
      <vt:lpstr>corporate</vt:lpstr>
      <vt:lpstr>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Joy</dc:creator>
  <cp:lastModifiedBy>Parker, Jane</cp:lastModifiedBy>
  <cp:revision>40</cp:revision>
  <dcterms:created xsi:type="dcterms:W3CDTF">2015-04-29T06:53:29Z</dcterms:created>
  <dcterms:modified xsi:type="dcterms:W3CDTF">2015-08-04T22:15:22Z</dcterms:modified>
</cp:coreProperties>
</file>