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96" y="-25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638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568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783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559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102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128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01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833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489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418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274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73C47-D898-4B15-A3AC-85526555EB10}" type="datetimeFigureOut">
              <a:rPr lang="en-NZ" smtClean="0"/>
              <a:t>6/05/2015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3DAC-AA04-4B0E-9A08-F065626FD6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958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irwageguid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98" y="7880"/>
            <a:ext cx="9144000" cy="6850119"/>
          </a:xfrm>
        </p:spPr>
        <p:txBody>
          <a:bodyPr>
            <a:normAutofit fontScale="55000" lnSpcReduction="20000"/>
          </a:bodyPr>
          <a:lstStyle/>
          <a:p>
            <a:endParaRPr lang="en-US" sz="1000" dirty="0" smtClean="0"/>
          </a:p>
          <a:p>
            <a:r>
              <a:rPr lang="en-US" sz="4400" b="1" dirty="0" smtClean="0">
                <a:solidFill>
                  <a:srgbClr val="FF0000"/>
                </a:solidFill>
              </a:rPr>
              <a:t>MPOWER-The Warehouse Group Ltd Collaboration Launch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A Seminar on ORGANISATIONAL LEADERSHIP AND DIVERSITY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Tuesday May 5</a:t>
            </a:r>
            <a:r>
              <a:rPr lang="en-US" sz="4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4400" b="1" dirty="0" smtClean="0">
                <a:solidFill>
                  <a:srgbClr val="FF0000"/>
                </a:solidFill>
              </a:rPr>
              <a:t>, 2015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The Warehouse North Shore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Auckland</a:t>
            </a:r>
          </a:p>
          <a:p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5800" b="1" dirty="0" smtClean="0">
                <a:solidFill>
                  <a:schemeClr val="tx1"/>
                </a:solidFill>
              </a:rPr>
              <a:t>The </a:t>
            </a:r>
            <a:r>
              <a:rPr lang="en-US" sz="5800" b="1" dirty="0">
                <a:solidFill>
                  <a:schemeClr val="tx1"/>
                </a:solidFill>
              </a:rPr>
              <a:t>Business of </a:t>
            </a:r>
            <a:r>
              <a:rPr lang="en-US" sz="5800" b="1" dirty="0" smtClean="0">
                <a:solidFill>
                  <a:schemeClr val="tx1"/>
                </a:solidFill>
              </a:rPr>
              <a:t>Inclusion: </a:t>
            </a:r>
            <a:r>
              <a:rPr lang="en-US" sz="5800" b="1" dirty="0">
                <a:solidFill>
                  <a:schemeClr val="tx1"/>
                </a:solidFill>
              </a:rPr>
              <a:t/>
            </a:r>
            <a:br>
              <a:rPr lang="en-US" sz="5800" b="1" dirty="0">
                <a:solidFill>
                  <a:schemeClr val="tx1"/>
                </a:solidFill>
              </a:rPr>
            </a:br>
            <a:r>
              <a:rPr lang="en-US" sz="5800" b="1" dirty="0">
                <a:solidFill>
                  <a:schemeClr val="tx1"/>
                </a:solidFill>
              </a:rPr>
              <a:t> </a:t>
            </a:r>
            <a:r>
              <a:rPr lang="en-US" sz="5800" b="1" dirty="0" smtClean="0">
                <a:solidFill>
                  <a:schemeClr val="tx1"/>
                </a:solidFill>
              </a:rPr>
              <a:t>Through a “Living” Wage?</a:t>
            </a:r>
            <a:endParaRPr lang="en-US" sz="5800" b="1" dirty="0">
              <a:solidFill>
                <a:schemeClr val="tx1"/>
              </a:solidFill>
            </a:endParaRPr>
          </a:p>
          <a:p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0070C0"/>
                </a:solidFill>
              </a:rPr>
              <a:t>Prof. Stuart C. Carr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End Poverty &amp; Inequality Cluster (EPIC)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Industrial &amp; </a:t>
            </a:r>
            <a:r>
              <a:rPr lang="en-US" sz="4400" b="1" dirty="0" err="1" smtClean="0">
                <a:solidFill>
                  <a:srgbClr val="0070C0"/>
                </a:solidFill>
              </a:rPr>
              <a:t>Organisational</a:t>
            </a:r>
            <a:r>
              <a:rPr lang="en-US" sz="4400" b="1" dirty="0" smtClean="0">
                <a:solidFill>
                  <a:srgbClr val="0070C0"/>
                </a:solidFill>
              </a:rPr>
              <a:t> Psychology </a:t>
            </a:r>
            <a:r>
              <a:rPr lang="en-US" sz="4400" b="1" dirty="0" err="1" smtClean="0">
                <a:solidFill>
                  <a:srgbClr val="0070C0"/>
                </a:solidFill>
              </a:rPr>
              <a:t>Programme</a:t>
            </a:r>
            <a:endParaRPr lang="en-US" sz="4400" b="1" dirty="0" smtClean="0">
              <a:solidFill>
                <a:srgbClr val="0070C0"/>
              </a:solidFill>
            </a:endParaRPr>
          </a:p>
          <a:p>
            <a:r>
              <a:rPr lang="en-US" sz="4400" b="1" dirty="0" smtClean="0">
                <a:solidFill>
                  <a:srgbClr val="0070C0"/>
                </a:solidFill>
              </a:rPr>
              <a:t>Massey University, Auckland</a:t>
            </a:r>
          </a:p>
          <a:p>
            <a:endParaRPr lang="en-US" sz="4400" b="1" dirty="0">
              <a:solidFill>
                <a:srgbClr val="0070C0"/>
              </a:solidFill>
            </a:endParaRPr>
          </a:p>
          <a:p>
            <a:r>
              <a:rPr lang="en-US" sz="4400" b="1" u="sng" dirty="0" smtClean="0">
                <a:solidFill>
                  <a:srgbClr val="008000"/>
                </a:solidFill>
              </a:rPr>
              <a:t>Acknowledgements</a:t>
            </a:r>
            <a:r>
              <a:rPr lang="en-US" sz="4400" b="1" dirty="0" smtClean="0">
                <a:solidFill>
                  <a:srgbClr val="008000"/>
                </a:solidFill>
              </a:rPr>
              <a:t>:  </a:t>
            </a:r>
          </a:p>
          <a:p>
            <a:r>
              <a:rPr lang="en-US" sz="4400" b="1" dirty="0" smtClean="0">
                <a:solidFill>
                  <a:srgbClr val="008000"/>
                </a:solidFill>
              </a:rPr>
              <a:t>Vice-Chancellor’s Discretionary Research Fund, Massey University</a:t>
            </a:r>
          </a:p>
          <a:p>
            <a:r>
              <a:rPr lang="en-US" sz="4400" b="1" dirty="0" smtClean="0">
                <a:solidFill>
                  <a:srgbClr val="008000"/>
                </a:solidFill>
              </a:rPr>
              <a:t>Programming Analyst Mr. Harvey Jones, School of Psychology</a:t>
            </a:r>
          </a:p>
          <a:p>
            <a:endParaRPr lang="en-NZ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8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412"/>
            <a:ext cx="8229600" cy="7395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Global and Local CONTEXT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8987"/>
            <a:ext cx="9144000" cy="4525963"/>
          </a:xfrm>
        </p:spPr>
        <p:txBody>
          <a:bodyPr/>
          <a:lstStyle/>
          <a:p>
            <a:r>
              <a:rPr lang="en-US" sz="2400" dirty="0" smtClean="0"/>
              <a:t>UN Sustainable Development Goals (SDGs)</a:t>
            </a:r>
          </a:p>
          <a:p>
            <a:r>
              <a:rPr lang="en-US" sz="2400" dirty="0" smtClean="0"/>
              <a:t>SDG 8 – Decent Work Agenda (ILO), e.g., Inclusion</a:t>
            </a:r>
          </a:p>
          <a:p>
            <a:r>
              <a:rPr lang="en-US" sz="2400" dirty="0" smtClean="0"/>
              <a:t>Living Wage debate, ‘hot’ topic!</a:t>
            </a:r>
          </a:p>
          <a:p>
            <a:r>
              <a:rPr lang="en-US" sz="2400" dirty="0" smtClean="0"/>
              <a:t>E.g., in USA, UK, NZ, Colombia, Cambodia, Papua New Guinea</a:t>
            </a:r>
          </a:p>
          <a:p>
            <a:r>
              <a:rPr lang="en-US" sz="2400" dirty="0" smtClean="0"/>
              <a:t>Often framed around wellbeing and welfare</a:t>
            </a:r>
          </a:p>
          <a:p>
            <a:r>
              <a:rPr lang="en-US" sz="2400" dirty="0" smtClean="0"/>
              <a:t>But also, increasingly, as having Business Case</a:t>
            </a:r>
          </a:p>
          <a:p>
            <a:r>
              <a:rPr lang="en-US" sz="2400" u="sng" dirty="0"/>
              <a:t>A </a:t>
            </a:r>
            <a:r>
              <a:rPr lang="en-US" sz="2400" u="sng" dirty="0" smtClean="0"/>
              <a:t>Living, LEADING </a:t>
            </a:r>
            <a:r>
              <a:rPr lang="en-US" sz="2400" b="1" i="1" u="sng" dirty="0"/>
              <a:t>Exemplar</a:t>
            </a:r>
            <a:r>
              <a:rPr lang="en-US" sz="2400" dirty="0"/>
              <a:t>:  </a:t>
            </a:r>
            <a:r>
              <a:rPr lang="en-US" sz="2400" dirty="0" smtClean="0"/>
              <a:t>your </a:t>
            </a:r>
            <a:r>
              <a:rPr lang="en-US" sz="2400" b="1" dirty="0"/>
              <a:t>CAREER RETAILER </a:t>
            </a:r>
            <a:r>
              <a:rPr lang="en-US" sz="2400" b="1" dirty="0" smtClean="0"/>
              <a:t>WAGE - </a:t>
            </a:r>
            <a:r>
              <a:rPr lang="en-US" sz="2400" b="1" dirty="0" err="1"/>
              <a:t>K</a:t>
            </a:r>
            <a:r>
              <a:rPr lang="en-US" sz="2400" b="1" dirty="0" err="1" smtClean="0"/>
              <a:t>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pai</a:t>
            </a:r>
            <a:r>
              <a:rPr lang="en-US" sz="2400" b="1" dirty="0"/>
              <a:t>!</a:t>
            </a:r>
            <a:endParaRPr lang="en-US" sz="24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43400"/>
            <a:ext cx="2286001" cy="2256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air trade coffe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0" y="4343400"/>
            <a:ext cx="2032000" cy="225679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1" y="4029710"/>
            <a:ext cx="2381250" cy="257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9710"/>
            <a:ext cx="2343151" cy="2717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19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83969"/>
            <a:ext cx="5486400" cy="5667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Income Today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-228600" y="-5556"/>
            <a:ext cx="9664700" cy="919956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Where might WE add some value?  First, SOME APPLIED THEORY:</a:t>
            </a:r>
          </a:p>
          <a:p>
            <a:pPr algn="ctr"/>
            <a:r>
              <a:rPr lang="en-US" sz="2000" i="1" dirty="0" smtClean="0"/>
              <a:t>- Poverty Traps, Capability theory, Diminishing Marginal Returns</a:t>
            </a:r>
            <a:endParaRPr lang="en-US" sz="2000" i="1" dirty="0"/>
          </a:p>
        </p:txBody>
      </p:sp>
      <p:pic>
        <p:nvPicPr>
          <p:cNvPr id="5" name="Picture Placeholder 4"/>
          <p:cNvPicPr>
            <a:picLocks noGrp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2" t="12500" b="12500"/>
          <a:stretch/>
        </p:blipFill>
        <p:spPr bwMode="auto">
          <a:xfrm>
            <a:off x="2252924" y="838200"/>
            <a:ext cx="5025764" cy="4114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Freeform 5"/>
          <p:cNvSpPr>
            <a:spLocks/>
          </p:cNvSpPr>
          <p:nvPr/>
        </p:nvSpPr>
        <p:spPr bwMode="auto">
          <a:xfrm>
            <a:off x="2514600" y="1752600"/>
            <a:ext cx="1981200" cy="2590800"/>
          </a:xfrm>
          <a:custGeom>
            <a:avLst/>
            <a:gdLst>
              <a:gd name="T0" fmla="*/ 0 w 2717800"/>
              <a:gd name="T1" fmla="*/ 1803400 h 3162300"/>
              <a:gd name="T2" fmla="*/ 538385 w 2717800"/>
              <a:gd name="T3" fmla="*/ 854623 h 3162300"/>
              <a:gd name="T4" fmla="*/ 1828800 w 2717800"/>
              <a:gd name="T5" fmla="*/ 0 h 31623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17800" h="3162300">
                <a:moveTo>
                  <a:pt x="0" y="3162300"/>
                </a:moveTo>
                <a:cubicBezTo>
                  <a:pt x="173566" y="2593975"/>
                  <a:pt x="347133" y="2025650"/>
                  <a:pt x="800100" y="1498600"/>
                </a:cubicBezTo>
                <a:cubicBezTo>
                  <a:pt x="1253067" y="971550"/>
                  <a:pt x="2717800" y="0"/>
                  <a:pt x="2717800" y="0"/>
                </a:cubicBezTo>
              </a:path>
            </a:pathLst>
          </a:custGeom>
          <a:noFill/>
          <a:ln w="25400">
            <a:solidFill>
              <a:schemeClr val="accent1">
                <a:lumMod val="100000"/>
                <a:lumOff val="0"/>
              </a:schemeClr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/>
          </p:cNvSpPr>
          <p:nvPr/>
        </p:nvSpPr>
        <p:spPr>
          <a:xfrm>
            <a:off x="228600" y="1752600"/>
            <a:ext cx="1447800" cy="11430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AU" dirty="0" smtClean="0">
                <a:ea typeface="ＭＳ 明朝"/>
                <a:cs typeface="Times New Roman"/>
              </a:rPr>
              <a:t>Income Tomorrow</a:t>
            </a:r>
            <a:endParaRPr lang="en-AU" dirty="0" smtClean="0">
              <a:effectLst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ea typeface="ＭＳ 明朝"/>
                <a:cs typeface="Times New Roman"/>
              </a:rPr>
              <a:t>And </a:t>
            </a:r>
          </a:p>
          <a:p>
            <a:pPr>
              <a:spcAft>
                <a:spcPts val="0"/>
              </a:spcAft>
            </a:pPr>
            <a:r>
              <a:rPr lang="en-AU" b="1" i="1" dirty="0" smtClean="0">
                <a:effectLst/>
                <a:ea typeface="ＭＳ 明朝"/>
                <a:cs typeface="Times New Roman"/>
              </a:rPr>
              <a:t>CAPABILITY?</a:t>
            </a:r>
            <a:endParaRPr lang="en-AU" b="1" dirty="0">
              <a:effectLst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en-AU" b="1" dirty="0">
              <a:effectLst/>
              <a:ea typeface="ＭＳ 明朝"/>
              <a:cs typeface="Times New Roman"/>
            </a:endParaRPr>
          </a:p>
        </p:txBody>
      </p:sp>
      <p:sp>
        <p:nvSpPr>
          <p:cNvPr id="8" name="Text Box 4"/>
          <p:cNvSpPr txBox="1">
            <a:spLocks/>
          </p:cNvSpPr>
          <p:nvPr/>
        </p:nvSpPr>
        <p:spPr>
          <a:xfrm>
            <a:off x="2514600" y="4445000"/>
            <a:ext cx="3657600" cy="914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AU" sz="1200" b="1" dirty="0">
                <a:effectLst/>
                <a:ea typeface="ＭＳ 明朝"/>
                <a:cs typeface="Times New Roman"/>
              </a:rPr>
              <a:t> </a:t>
            </a:r>
            <a:endParaRPr lang="en-AU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1200" b="1" dirty="0">
                <a:effectLst/>
                <a:latin typeface="Wingdings"/>
                <a:ea typeface="ＭＳ 明朝"/>
                <a:cs typeface="Times New Roman"/>
              </a:rPr>
              <a:t>       </a:t>
            </a:r>
            <a:r>
              <a:rPr lang="en-AU" sz="2800" b="1" dirty="0" err="1">
                <a:effectLst/>
                <a:latin typeface="Wingdings"/>
                <a:ea typeface="ＭＳ 明朝"/>
                <a:cs typeface="Times New Roman"/>
              </a:rPr>
              <a:t>ñ</a:t>
            </a:r>
            <a:endParaRPr lang="en-AU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1200" b="1" dirty="0">
                <a:effectLst/>
                <a:ea typeface="ＭＳ 明朝"/>
                <a:cs typeface="Times New Roman"/>
              </a:rPr>
              <a:t>           LIVING WAGE </a:t>
            </a:r>
            <a:r>
              <a:rPr lang="en-AU" sz="1200" b="1" dirty="0" smtClean="0">
                <a:effectLst/>
                <a:ea typeface="ＭＳ 明朝"/>
                <a:cs typeface="Times New Roman"/>
              </a:rPr>
              <a:t>THRESHOLD?</a:t>
            </a:r>
            <a:endParaRPr lang="en-AU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256073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indent="-457200"/>
            <a:r>
              <a:rPr lang="en-US" i="1" dirty="0" smtClean="0"/>
              <a:t>Source:  </a:t>
            </a:r>
            <a:r>
              <a:rPr lang="en-NZ" dirty="0" smtClean="0"/>
              <a:t>Carr</a:t>
            </a:r>
            <a:r>
              <a:rPr lang="en-NZ" dirty="0"/>
              <a:t>, S. C., Parker, J., Arrowsmith, J., &amp; Watters, </a:t>
            </a:r>
            <a:r>
              <a:rPr lang="en-NZ" dirty="0" smtClean="0"/>
              <a:t>P </a:t>
            </a:r>
            <a:r>
              <a:rPr lang="en-NZ" dirty="0"/>
              <a:t>(2015).  </a:t>
            </a:r>
            <a:r>
              <a:rPr lang="en-NZ" dirty="0" smtClean="0"/>
              <a:t>The </a:t>
            </a:r>
            <a:r>
              <a:rPr lang="en-NZ" dirty="0"/>
              <a:t>Living </a:t>
            </a:r>
            <a:r>
              <a:rPr lang="en-NZ" dirty="0" smtClean="0"/>
              <a:t>Wage: Theoretical </a:t>
            </a:r>
            <a:r>
              <a:rPr lang="en-NZ" dirty="0"/>
              <a:t>integration and an applied research </a:t>
            </a:r>
            <a:r>
              <a:rPr lang="en-NZ" dirty="0" smtClean="0"/>
              <a:t>agenda.ILO’s </a:t>
            </a:r>
            <a:r>
              <a:rPr lang="en-NZ" i="1" dirty="0"/>
              <a:t>International Labour </a:t>
            </a:r>
            <a:r>
              <a:rPr lang="en-NZ" i="1" dirty="0" smtClean="0"/>
              <a:t>Review</a:t>
            </a:r>
            <a:r>
              <a:rPr lang="en-NZ" dirty="0" smtClean="0"/>
              <a:t>, </a:t>
            </a:r>
            <a:r>
              <a:rPr lang="en-NZ" dirty="0"/>
              <a:t>in press.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47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5100"/>
            <a:ext cx="9144000" cy="749300"/>
          </a:xfrm>
        </p:spPr>
        <p:txBody>
          <a:bodyPr>
            <a:normAutofit fontScale="90000"/>
          </a:bodyPr>
          <a:lstStyle/>
          <a:p>
            <a:r>
              <a:rPr lang="en-US" sz="2800" u="sng" dirty="0" smtClean="0"/>
              <a:t>What more could applied ‘research’ possibly bring?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E.g., Ongoing activity:  </a:t>
            </a:r>
            <a:r>
              <a:rPr lang="en-US" sz="2800" i="1" dirty="0" err="1" smtClean="0"/>
              <a:t>WageingWell</a:t>
            </a:r>
            <a:r>
              <a:rPr lang="en-US" sz="2800" dirty="0" smtClean="0"/>
              <a:t> (Phase 1, Time 1, soon Time 2!)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525"/>
            <a:ext cx="9144000" cy="518477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Consultative process (with unions, firms, stakeholders)</a:t>
            </a:r>
          </a:p>
          <a:p>
            <a:r>
              <a:rPr lang="en-US" sz="2000" dirty="0" smtClean="0"/>
              <a:t>Online mobile-assisted survey experience</a:t>
            </a:r>
          </a:p>
          <a:p>
            <a:r>
              <a:rPr lang="en-US" sz="2000" dirty="0" smtClean="0"/>
              <a:t>Very preliminary – still in process; 1st glimpses emerging from Wave1…</a:t>
            </a:r>
          </a:p>
          <a:p>
            <a:r>
              <a:rPr lang="en-US" sz="2000" dirty="0" smtClean="0"/>
              <a:t>Sample biases – modally: twin-occupants 0 kids, 1 F/T fixed income, ¾ women, age 51-65 yrs., professional, large public org. employer</a:t>
            </a:r>
          </a:p>
          <a:p>
            <a:r>
              <a:rPr lang="en-US" sz="2000" dirty="0" smtClean="0"/>
              <a:t>Incomes: Household mode = $100-119K; individually – mean $65K, hourly $26.44</a:t>
            </a:r>
          </a:p>
          <a:p>
            <a:r>
              <a:rPr lang="en-US" sz="2000" dirty="0" smtClean="0"/>
              <a:t>However: </a:t>
            </a:r>
            <a:r>
              <a:rPr lang="en-US" sz="2000" i="1" dirty="0" smtClean="0"/>
              <a:t>N</a:t>
            </a:r>
            <a:r>
              <a:rPr lang="en-US" sz="2000" dirty="0" smtClean="0"/>
              <a:t> = 1,185, well-distributed geographically across wider New Zealand:-</a:t>
            </a:r>
          </a:p>
          <a:p>
            <a:r>
              <a:rPr lang="en-US" sz="2000" b="1" u="sng" dirty="0" smtClean="0"/>
              <a:t>Measures</a:t>
            </a:r>
            <a:r>
              <a:rPr lang="en-US" sz="2000" dirty="0" smtClean="0"/>
              <a:t>: Empowerment, Job Satisfaction, Occ. Pride &amp; Work Justice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u="sng" dirty="0" smtClean="0"/>
              <a:t>Plus</a:t>
            </a:r>
            <a:r>
              <a:rPr lang="en-US" sz="2000" dirty="0" smtClean="0"/>
              <a:t>: Life Satisfaction, Wellbeing (physical and mental), &amp; Community Participation</a:t>
            </a:r>
          </a:p>
          <a:p>
            <a:pPr lvl="1"/>
            <a:r>
              <a:rPr lang="en-US" sz="2400" dirty="0" smtClean="0"/>
              <a:t>Work-life Balance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NZ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78128"/>
            <a:ext cx="1209040" cy="1209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6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68195" y="4112418"/>
            <a:ext cx="1140460" cy="1140460"/>
          </a:xfrm>
          <a:prstGeom prst="rect">
            <a:avLst/>
          </a:prstGeom>
        </p:spPr>
      </p:pic>
      <p:pic>
        <p:nvPicPr>
          <p:cNvPr id="6" name="image13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34050" y="4219575"/>
            <a:ext cx="758825" cy="972502"/>
          </a:xfrm>
          <a:prstGeom prst="rect">
            <a:avLst/>
          </a:prstGeom>
        </p:spPr>
      </p:pic>
      <p:pic>
        <p:nvPicPr>
          <p:cNvPr id="7" name="image14.jpe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52238" y="4112419"/>
            <a:ext cx="848362" cy="1079658"/>
          </a:xfrm>
          <a:prstGeom prst="rect">
            <a:avLst/>
          </a:prstGeom>
        </p:spPr>
      </p:pic>
      <p:pic>
        <p:nvPicPr>
          <p:cNvPr id="8" name="image16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953250" y="3790950"/>
            <a:ext cx="1580515" cy="18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2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could we go with a </a:t>
            </a:r>
            <a:r>
              <a:rPr lang="en-US" b="1" dirty="0" smtClean="0"/>
              <a:t>collaboration</a:t>
            </a:r>
            <a:r>
              <a:rPr lang="en-US" dirty="0" smtClean="0"/>
              <a:t>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E.g., with a large major organization</a:t>
            </a:r>
          </a:p>
          <a:p>
            <a:r>
              <a:rPr lang="en-US" dirty="0" smtClean="0"/>
              <a:t>With global supply chains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http://www.fairwageguide.org/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 Systematically, over time, assess the “living dynamics” of a living wage initiative</a:t>
            </a:r>
          </a:p>
          <a:p>
            <a:r>
              <a:rPr lang="en-US" dirty="0" smtClean="0"/>
              <a:t>Continuing to center around shared prosperity</a:t>
            </a:r>
          </a:p>
          <a:p>
            <a:r>
              <a:rPr lang="en-US" dirty="0" smtClean="0"/>
              <a:t>Inclusion</a:t>
            </a:r>
          </a:p>
          <a:p>
            <a:r>
              <a:rPr lang="en-US" dirty="0" smtClean="0"/>
              <a:t>Decent Work, i.e.,</a:t>
            </a:r>
          </a:p>
          <a:p>
            <a:r>
              <a:rPr lang="en-US" dirty="0" smtClean="0"/>
              <a:t>Human &amp; </a:t>
            </a:r>
            <a:r>
              <a:rPr lang="en-US" dirty="0" err="1" smtClean="0"/>
              <a:t>Organisational</a:t>
            </a:r>
            <a:r>
              <a:rPr lang="en-US" dirty="0" smtClean="0"/>
              <a:t> Capability… ???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8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321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Some Global and Local CONTEXT</vt:lpstr>
      <vt:lpstr>Income Today</vt:lpstr>
      <vt:lpstr>What more could applied ‘research’ possibly bring? E.g., Ongoing activity:  WageingWell (Phase 1, Time 1, soon Time 2!)</vt:lpstr>
      <vt:lpstr>Where could we go with a collaboration?</vt:lpstr>
    </vt:vector>
  </TitlesOfParts>
  <Company>Massey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Business of Inclusion:   Living Wage=Shared Prosperity?</dc:title>
  <dc:creator>Stuart Carr</dc:creator>
  <cp:lastModifiedBy>Parker, Jane</cp:lastModifiedBy>
  <cp:revision>11</cp:revision>
  <dcterms:created xsi:type="dcterms:W3CDTF">2015-04-30T23:07:31Z</dcterms:created>
  <dcterms:modified xsi:type="dcterms:W3CDTF">2015-05-06T03:07:55Z</dcterms:modified>
</cp:coreProperties>
</file>