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drawings/drawing1.xml" ContentType="application/vnd.openxmlformats-officedocument.drawingml.chartshapes+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drawings/drawing2.xml" ContentType="application/vnd.openxmlformats-officedocument.drawingml.chartshapes+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drawings/drawing3.xml" ContentType="application/vnd.openxmlformats-officedocument.drawingml.chartshapes+xml"/>
  <Override PartName="/ppt/notesSlides/notesSlide5.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notesSlides/notesSlide6.xml" ContentType="application/vnd.openxmlformats-officedocument.presentationml.notesSlide+xml"/>
  <Override PartName="/ppt/charts/chart17.xml" ContentType="application/vnd.openxmlformats-officedocument.drawingml.chart+xml"/>
  <Override PartName="/ppt/theme/themeOverride17.xml" ContentType="application/vnd.openxmlformats-officedocument.themeOverride+xml"/>
  <Override PartName="/ppt/drawings/drawing4.xml" ContentType="application/vnd.openxmlformats-officedocument.drawingml.chartshapes+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notesSlides/notesSlide7.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drawings/drawing5.xml" ContentType="application/vnd.openxmlformats-officedocument.drawingml.chartshapes+xml"/>
  <Override PartName="/ppt/notesSlides/notesSlide8.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drawings/drawing6.xml" ContentType="application/vnd.openxmlformats-officedocument.drawingml.chartshape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302" r:id="rId3"/>
    <p:sldId id="299" r:id="rId4"/>
    <p:sldId id="275" r:id="rId5"/>
    <p:sldId id="277" r:id="rId6"/>
    <p:sldId id="280" r:id="rId7"/>
    <p:sldId id="325" r:id="rId8"/>
    <p:sldId id="378" r:id="rId9"/>
    <p:sldId id="317" r:id="rId10"/>
    <p:sldId id="326" r:id="rId11"/>
    <p:sldId id="311" r:id="rId12"/>
    <p:sldId id="371" r:id="rId13"/>
    <p:sldId id="345" r:id="rId14"/>
    <p:sldId id="338" r:id="rId15"/>
    <p:sldId id="336" r:id="rId16"/>
    <p:sldId id="334" r:id="rId17"/>
    <p:sldId id="340" r:id="rId18"/>
    <p:sldId id="332" r:id="rId19"/>
    <p:sldId id="330" r:id="rId20"/>
    <p:sldId id="329" r:id="rId21"/>
    <p:sldId id="328" r:id="rId22"/>
    <p:sldId id="327" r:id="rId23"/>
    <p:sldId id="342" r:id="rId24"/>
    <p:sldId id="346" r:id="rId25"/>
    <p:sldId id="343" r:id="rId26"/>
    <p:sldId id="351" r:id="rId27"/>
    <p:sldId id="350" r:id="rId28"/>
    <p:sldId id="349" r:id="rId29"/>
    <p:sldId id="347" r:id="rId30"/>
    <p:sldId id="352" r:id="rId31"/>
    <p:sldId id="354" r:id="rId32"/>
    <p:sldId id="372" r:id="rId33"/>
    <p:sldId id="373" r:id="rId34"/>
    <p:sldId id="359" r:id="rId35"/>
    <p:sldId id="362" r:id="rId36"/>
    <p:sldId id="370" r:id="rId37"/>
    <p:sldId id="369" r:id="rId38"/>
    <p:sldId id="374" r:id="rId39"/>
    <p:sldId id="375" r:id="rId40"/>
    <p:sldId id="368" r:id="rId41"/>
    <p:sldId id="376" r:id="rId42"/>
    <p:sldId id="377" r:id="rId43"/>
    <p:sldId id="366" r:id="rId44"/>
    <p:sldId id="365" r:id="rId45"/>
    <p:sldId id="364" r:id="rId46"/>
    <p:sldId id="355" r:id="rId47"/>
    <p:sldId id="357" r:id="rId48"/>
    <p:sldId id="356" r:id="rId49"/>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1" autoAdjust="0"/>
    <p:restoredTop sz="93651" autoAdjust="0"/>
  </p:normalViewPr>
  <p:slideViewPr>
    <p:cSldViewPr>
      <p:cViewPr varScale="1">
        <p:scale>
          <a:sx n="83" d="100"/>
          <a:sy n="83" d="100"/>
        </p:scale>
        <p:origin x="-1426"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tur-file5\mtm\GPI%20Project\GPI%20Late%202010\Total%20Table\Copy%20of%20Copy%20of%20Copy%20of%20Copy%20of%20FINAL_GPI%20Table%20%20Merged_1.34pm_25October_2011%20(2).xls"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tur-file5\mtm\GPI%20Project\GPI%20Late%202010\Total%20Table\Copy%20of%20Copy%20of%20Copy%20of%20Copy%20of%20FINAL_GPI%20Table%20%20Merged_1.34pm_25October_2011%20(2).xls"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tur-file5\mtm\GPI%20Project\GPI%20Late%202010\Total%20Table\Copy%20of%20Copy%20of%20Copy%20of%20Copy%20of%20FINAL_GPI%20Table%20%20Merged_1.34pm_25October_2011%20(2).xls"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tur-file5\mtm\GPI%20Project\GPI%20Late%202010\Total%20Table\FINAL_GPI%20Table%20%20Merged_11.41am_26October_2011%20(2).xls"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tur-file5\mtm\GPI%20Project\GPI%20Late%202010\Total%20Table\FINAL_GPI%20Table%20%20Merged_11.41am_26October_2011%20(2).xls"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tur-file5\mtm\GPI%20Project\GPI%20Late%202010\Total%20Table\FINAL_GPI%20Table%20%20Merged_11.41am_26October_2011%20(2).xls"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tur-file5\mtm\GPI%20Project\GPI%20Late%202010\Total%20Table\FINAL_GPI%20Table%20%20Merged_11.41am_26October_2011%20(2).xls"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file:///\\tur-file5\mtm\GPI%20Project\GPI%20Late%202010\Total%20Table\FINAL_GPI%20Table%20%20Merged_11.41am_26October_2011%20(2).xls"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tur-file5\mtm\GPI%20Project\GPI%20Late%202010\Total%20Table\FINAL_GPI%20Table%20%20Merged_11.41am_26October_2011%20(2).xls"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oleObject" Target="file:///\\tur-file5\mtm\GPI%20Project\GPI%20Late%202010\Total%20Table\FINAL_GPI%20Table%20%20Merged_11.41am_26October_2011%20(2).xls"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oleObject" Target="file:///\\tur-file5\mtm\GPI%20Project\GPI%20Late%202010\Total%20Table\FINAL_GPI%20Table%20%20Merged_11.41am_26October_2011%20(2).xls" TargetMode="External"/><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oleObject" Target="file:///\\tur-file5\mtm\GPI%20Project\GPI%20Late%202010\Total%20Table\GPI%20Table%20%20Merged_11.41am_26October_2011%20(2).xls"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tur-file5\mtm\GPI%20Project\GPI%20Late%202010\Total%20Table\GPI%20Table%20%20Merged_11.41am_26October_2011%20(2).xls" TargetMode="External"/><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tur-file5\mtm\GPI%20Project\GPI%20Late%202010\Total%20Table\GPI%20Table%20%20Merged_11.41am_26October_2011%20(2).xls" TargetMode="External"/><Relationship Id="rId1" Type="http://schemas.openxmlformats.org/officeDocument/2006/relationships/themeOverride" Target="../theme/themeOverride21.xml"/></Relationships>
</file>

<file path=ppt/charts/_rels/chart3.xml.rels><?xml version="1.0" encoding="UTF-8" standalone="yes"?>
<Relationships xmlns="http://schemas.openxmlformats.org/package/2006/relationships"><Relationship Id="rId2" Type="http://schemas.openxmlformats.org/officeDocument/2006/relationships/oleObject" Target="file:///\\tur-file5\mtm\GPI%20Project\GPI%20Late%202010\Total%20Table\GPI%20Table%20%20Merged_11.41am_26October_2011%20(2).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tur-file5\mtm\GPI%20Project\GPI%20Late%202010\Total%20Table\Copy%20of%20Copy%20of%20Copy%20of%20Copy%20of%20FINAL_GPI%20Table%20%20Merged_1.34pm_25October_2011%20(2).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tur-file5\mtm\GPI%20Project\GPI%20Late%202010\Total%20Table\GPI%20Table%20%20Merged_11.41am_26October_2011%20(2).xls"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tur-file5\mtm\GPI%20Project\GPI%20Late%202010\Total%20Table\Copy%20of%20Copy%20of%20Copy%20of%20Copy%20of%20FINAL_GPI%20Table%20%20Merged_1.34pm_25October_2011%20(2).xls"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tur-file5\mtm\GPI%20Project\GPI%20Late%202010\Total%20Table\Copy%20of%20Copy%20of%20Copy%20of%20Copy%20of%20FINAL_GPI%20Table%20%20Merged_1.34pm_25October_2011%20(2).xls"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tur-file5\mtm\GPI%20Project\GPI%20Late%202010\Total%20Table\Copy%20of%20Copy%20of%20Copy%20of%20Copy%20of%20FINAL_GPI%20Table%20%20Merged_1.34pm_25October_2011%20(2).xls"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tur-file5\mtm\GPI%20Project\GPI%20Late%202010\Total%20Table\Copy%20of%20Copy%20of%20Copy%20of%20Copy%20of%20FINAL_GPI%20Table%20%20Merged_1.34pm_25October_2011%20(2).xls"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a:defRPr/>
            </a:pPr>
            <a:r>
              <a:rPr lang="en-US" sz="1400" dirty="0"/>
              <a:t>Personal consumption of goods &amp; services</a:t>
            </a:r>
          </a:p>
          <a:p>
            <a:pPr>
              <a:defRPr/>
            </a:pPr>
            <a:r>
              <a:rPr lang="en-US" sz="1200" dirty="0"/>
              <a:t>($2006  million)</a:t>
            </a:r>
          </a:p>
        </c:rich>
      </c:tx>
      <c:layout>
        <c:manualLayout>
          <c:xMode val="edge"/>
          <c:yMode val="edge"/>
          <c:x val="0.20829067040599111"/>
          <c:y val="5.4449879500568316E-2"/>
        </c:manualLayout>
      </c:layout>
      <c:overlay val="1"/>
    </c:title>
    <c:autoTitleDeleted val="0"/>
    <c:plotArea>
      <c:layout>
        <c:manualLayout>
          <c:layoutTarget val="inner"/>
          <c:xMode val="edge"/>
          <c:yMode val="edge"/>
          <c:x val="0.13981300437905655"/>
          <c:y val="5.405542546554664E-2"/>
          <c:w val="0.59060528610222951"/>
          <c:h val="0.72771027578132341"/>
        </c:manualLayout>
      </c:layout>
      <c:lineChart>
        <c:grouping val="standard"/>
        <c:varyColors val="0"/>
        <c:ser>
          <c:idx val="0"/>
          <c:order val="0"/>
          <c:tx>
            <c:strRef>
              <c:f>'NZ GPI by Component'!$C$441</c:f>
              <c:strCache>
                <c:ptCount val="1"/>
                <c:pt idx="0">
                  <c:v>Personal Consumption </c:v>
                </c:pt>
              </c:strCache>
            </c:strRef>
          </c:tx>
          <c:cat>
            <c:numRef>
              <c:f>'NZ GPI by Component'!$B$442:$B$478</c:f>
              <c:numCache>
                <c:formatCode>General</c:formatCode>
                <c:ptCount val="37"/>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numCache>
            </c:numRef>
          </c:cat>
          <c:val>
            <c:numRef>
              <c:f>'NZ GPI by Component'!$C$442:$C$478</c:f>
              <c:numCache>
                <c:formatCode>#,##0</c:formatCode>
                <c:ptCount val="37"/>
                <c:pt idx="0">
                  <c:v>44593.327451221376</c:v>
                </c:pt>
                <c:pt idx="1">
                  <c:v>45205.079340746284</c:v>
                </c:pt>
                <c:pt idx="2">
                  <c:v>46162.339629563074</c:v>
                </c:pt>
                <c:pt idx="3">
                  <c:v>48151.624463281114</c:v>
                </c:pt>
                <c:pt idx="4">
                  <c:v>49771.140427682229</c:v>
                </c:pt>
                <c:pt idx="5">
                  <c:v>49242.061019749148</c:v>
                </c:pt>
                <c:pt idx="6">
                  <c:v>48139.973658661249</c:v>
                </c:pt>
                <c:pt idx="7">
                  <c:v>48246.905962672085</c:v>
                </c:pt>
                <c:pt idx="8">
                  <c:v>48106.887839843184</c:v>
                </c:pt>
                <c:pt idx="9">
                  <c:v>47704.10118794455</c:v>
                </c:pt>
                <c:pt idx="10">
                  <c:v>47559.605894756089</c:v>
                </c:pt>
                <c:pt idx="11">
                  <c:v>48707.205597562301</c:v>
                </c:pt>
                <c:pt idx="12">
                  <c:v>49213.678474117776</c:v>
                </c:pt>
                <c:pt idx="13">
                  <c:v>52507.287057464695</c:v>
                </c:pt>
                <c:pt idx="14">
                  <c:v>56046.043445104195</c:v>
                </c:pt>
                <c:pt idx="15">
                  <c:v>57241.800779362893</c:v>
                </c:pt>
                <c:pt idx="16">
                  <c:v>59287.322699112141</c:v>
                </c:pt>
                <c:pt idx="17">
                  <c:v>59247.106512401333</c:v>
                </c:pt>
                <c:pt idx="18">
                  <c:v>60715.672445176235</c:v>
                </c:pt>
                <c:pt idx="19">
                  <c:v>61696.936640945532</c:v>
                </c:pt>
                <c:pt idx="20">
                  <c:v>61502.156741033075</c:v>
                </c:pt>
                <c:pt idx="21">
                  <c:v>60393.566739564994</c:v>
                </c:pt>
                <c:pt idx="22">
                  <c:v>60468.617581297018</c:v>
                </c:pt>
                <c:pt idx="23">
                  <c:v>62012.512786027422</c:v>
                </c:pt>
                <c:pt idx="24">
                  <c:v>65341.640484498996</c:v>
                </c:pt>
                <c:pt idx="25">
                  <c:v>67238.433188514929</c:v>
                </c:pt>
                <c:pt idx="26">
                  <c:v>70580.642195301742</c:v>
                </c:pt>
                <c:pt idx="27">
                  <c:v>72756.986825450178</c:v>
                </c:pt>
                <c:pt idx="28">
                  <c:v>75146.460705923862</c:v>
                </c:pt>
                <c:pt idx="29">
                  <c:v>78455.611174114223</c:v>
                </c:pt>
                <c:pt idx="30">
                  <c:v>79598.313785125792</c:v>
                </c:pt>
                <c:pt idx="31">
                  <c:v>80994.552793236639</c:v>
                </c:pt>
                <c:pt idx="32">
                  <c:v>83980.976799699041</c:v>
                </c:pt>
                <c:pt idx="33">
                  <c:v>87661.672848767994</c:v>
                </c:pt>
                <c:pt idx="34">
                  <c:v>91922.018758894919</c:v>
                </c:pt>
                <c:pt idx="35">
                  <c:v>95356.652930033946</c:v>
                </c:pt>
                <c:pt idx="36">
                  <c:v>97129</c:v>
                </c:pt>
              </c:numCache>
            </c:numRef>
          </c:val>
          <c:smooth val="0"/>
        </c:ser>
        <c:ser>
          <c:idx val="1"/>
          <c:order val="1"/>
          <c:tx>
            <c:strRef>
              <c:f>'NZ GPI by Component'!$D$441</c:f>
              <c:strCache>
                <c:ptCount val="1"/>
                <c:pt idx="0">
                  <c:v>Personal Consumption adjusted by Income Distribution</c:v>
                </c:pt>
              </c:strCache>
            </c:strRef>
          </c:tx>
          <c:cat>
            <c:numRef>
              <c:f>'NZ GPI by Component'!$B$442:$B$478</c:f>
              <c:numCache>
                <c:formatCode>General</c:formatCode>
                <c:ptCount val="37"/>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numCache>
            </c:numRef>
          </c:cat>
          <c:val>
            <c:numRef>
              <c:f>'NZ GPI by Component'!$D$442:$D$478</c:f>
              <c:numCache>
                <c:formatCode>#,##0</c:formatCode>
                <c:ptCount val="37"/>
                <c:pt idx="0">
                  <c:v>44103.933835732532</c:v>
                </c:pt>
                <c:pt idx="1">
                  <c:v>44223.635599394118</c:v>
                </c:pt>
                <c:pt idx="2">
                  <c:v>44675.143712831174</c:v>
                </c:pt>
                <c:pt idx="3">
                  <c:v>47932.143843342543</c:v>
                </c:pt>
                <c:pt idx="4">
                  <c:v>46221.485874574151</c:v>
                </c:pt>
                <c:pt idx="5">
                  <c:v>46001.95673844561</c:v>
                </c:pt>
                <c:pt idx="6">
                  <c:v>43951.417478050316</c:v>
                </c:pt>
                <c:pt idx="7">
                  <c:v>43071.237226871584</c:v>
                </c:pt>
                <c:pt idx="8">
                  <c:v>43692.019977132681</c:v>
                </c:pt>
                <c:pt idx="9">
                  <c:v>44359.305952934003</c:v>
                </c:pt>
                <c:pt idx="10">
                  <c:v>40892.551137860559</c:v>
                </c:pt>
                <c:pt idx="11">
                  <c:v>43124.449460025375</c:v>
                </c:pt>
                <c:pt idx="12">
                  <c:v>43387.273049065348</c:v>
                </c:pt>
                <c:pt idx="13">
                  <c:v>46060.175439771374</c:v>
                </c:pt>
                <c:pt idx="14">
                  <c:v>50314.548771437811</c:v>
                </c:pt>
                <c:pt idx="15">
                  <c:v>48984.732587887665</c:v>
                </c:pt>
                <c:pt idx="16">
                  <c:v>50026.274748863951</c:v>
                </c:pt>
                <c:pt idx="17">
                  <c:v>49273.88182222168</c:v>
                </c:pt>
                <c:pt idx="18">
                  <c:v>50139.883152353163</c:v>
                </c:pt>
                <c:pt idx="19">
                  <c:v>51364.773280794485</c:v>
                </c:pt>
                <c:pt idx="20">
                  <c:v>48935.477694532725</c:v>
                </c:pt>
                <c:pt idx="21">
                  <c:v>45880.645719108892</c:v>
                </c:pt>
                <c:pt idx="22">
                  <c:v>46992.852474969259</c:v>
                </c:pt>
                <c:pt idx="23">
                  <c:v>47982.447559073044</c:v>
                </c:pt>
                <c:pt idx="24">
                  <c:v>51298.54841509441</c:v>
                </c:pt>
                <c:pt idx="25">
                  <c:v>52203.430254786792</c:v>
                </c:pt>
                <c:pt idx="26">
                  <c:v>53273.612134419251</c:v>
                </c:pt>
                <c:pt idx="27">
                  <c:v>53830.406726183755</c:v>
                </c:pt>
                <c:pt idx="28">
                  <c:v>57839.852969991603</c:v>
                </c:pt>
                <c:pt idx="29">
                  <c:v>59538.954609418601</c:v>
                </c:pt>
                <c:pt idx="30">
                  <c:v>59557.931824062158</c:v>
                </c:pt>
                <c:pt idx="31">
                  <c:v>59751.676876487603</c:v>
                </c:pt>
                <c:pt idx="32">
                  <c:v>61932.696256495125</c:v>
                </c:pt>
                <c:pt idx="33">
                  <c:v>64623.964863386616</c:v>
                </c:pt>
                <c:pt idx="34">
                  <c:v>67740.46586681284</c:v>
                </c:pt>
                <c:pt idx="35">
                  <c:v>70398.11260489616</c:v>
                </c:pt>
                <c:pt idx="36">
                  <c:v>71835.699665222899</c:v>
                </c:pt>
              </c:numCache>
            </c:numRef>
          </c:val>
          <c:smooth val="0"/>
        </c:ser>
        <c:dLbls>
          <c:showLegendKey val="0"/>
          <c:showVal val="0"/>
          <c:showCatName val="0"/>
          <c:showSerName val="0"/>
          <c:showPercent val="0"/>
          <c:showBubbleSize val="0"/>
        </c:dLbls>
        <c:marker val="1"/>
        <c:smooth val="0"/>
        <c:axId val="92433024"/>
        <c:axId val="110252416"/>
      </c:lineChart>
      <c:catAx>
        <c:axId val="92433024"/>
        <c:scaling>
          <c:orientation val="minMax"/>
        </c:scaling>
        <c:delete val="0"/>
        <c:axPos val="b"/>
        <c:numFmt formatCode="General" sourceLinked="1"/>
        <c:majorTickMark val="out"/>
        <c:minorTickMark val="none"/>
        <c:tickLblPos val="nextTo"/>
        <c:crossAx val="110252416"/>
        <c:crosses val="autoZero"/>
        <c:auto val="1"/>
        <c:lblAlgn val="ctr"/>
        <c:lblOffset val="100"/>
        <c:noMultiLvlLbl val="0"/>
      </c:catAx>
      <c:valAx>
        <c:axId val="110252416"/>
        <c:scaling>
          <c:orientation val="minMax"/>
        </c:scaling>
        <c:delete val="0"/>
        <c:axPos val="l"/>
        <c:majorGridlines/>
        <c:numFmt formatCode="#,##0" sourceLinked="1"/>
        <c:majorTickMark val="out"/>
        <c:minorTickMark val="none"/>
        <c:tickLblPos val="nextTo"/>
        <c:crossAx val="92433024"/>
        <c:crosses val="autoZero"/>
        <c:crossBetween val="between"/>
      </c:valAx>
    </c:plotArea>
    <c:legend>
      <c:legendPos val="r"/>
      <c:legendEntry>
        <c:idx val="0"/>
        <c:txPr>
          <a:bodyPr/>
          <a:lstStyle/>
          <a:p>
            <a:pPr>
              <a:defRPr sz="1200"/>
            </a:pPr>
            <a:endParaRPr lang="en-US"/>
          </a:p>
        </c:txPr>
      </c:legendEntry>
      <c:legendEntry>
        <c:idx val="1"/>
        <c:txPr>
          <a:bodyPr/>
          <a:lstStyle/>
          <a:p>
            <a:pPr>
              <a:defRPr sz="1200"/>
            </a:pPr>
            <a:endParaRPr lang="en-US"/>
          </a:p>
        </c:txPr>
      </c:legendEntry>
      <c:layout>
        <c:manualLayout>
          <c:xMode val="edge"/>
          <c:yMode val="edge"/>
          <c:x val="0.75026823961348255"/>
          <c:y val="0.21211692290600193"/>
          <c:w val="0.24829192814171416"/>
          <c:h val="0.42653059916419583"/>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r>
              <a:rPr lang="en-US" dirty="0" smtClean="0"/>
              <a:t>Cost </a:t>
            </a:r>
            <a:r>
              <a:rPr lang="en-US" dirty="0"/>
              <a:t>of </a:t>
            </a:r>
            <a:r>
              <a:rPr lang="en-US" dirty="0" smtClean="0"/>
              <a:t>Commuting</a:t>
            </a:r>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r>
              <a:rPr lang="en-US" sz="1400" b="1" i="0" baseline="0" dirty="0" smtClean="0"/>
              <a:t>($2006 million)</a:t>
            </a:r>
            <a:endParaRPr lang="en-US" dirty="0">
              <a:solidFill>
                <a:srgbClr val="FF0000"/>
              </a:solidFill>
            </a:endParaRPr>
          </a:p>
        </c:rich>
      </c:tx>
      <c:overlay val="0"/>
    </c:title>
    <c:autoTitleDeleted val="0"/>
    <c:plotArea>
      <c:layout>
        <c:manualLayout>
          <c:layoutTarget val="inner"/>
          <c:xMode val="edge"/>
          <c:yMode val="edge"/>
          <c:x val="0.13113286186448916"/>
          <c:y val="0.25661875715731658"/>
          <c:w val="0.85343503937008014"/>
          <c:h val="0.6902420545638589"/>
        </c:manualLayout>
      </c:layout>
      <c:lineChart>
        <c:grouping val="standard"/>
        <c:varyColors val="0"/>
        <c:ser>
          <c:idx val="0"/>
          <c:order val="0"/>
          <c:tx>
            <c:strRef>
              <c:f>'NZ GPI by Component'!$K$96</c:f>
              <c:strCache>
                <c:ptCount val="1"/>
                <c:pt idx="0">
                  <c:v>9.      Cost of Commuting </c:v>
                </c:pt>
              </c:strCache>
            </c:strRef>
          </c:tx>
          <c:cat>
            <c:numRef>
              <c:f>'NZ GPI by Component'!$B$97:$B$133</c:f>
              <c:numCache>
                <c:formatCode>General</c:formatCode>
                <c:ptCount val="37"/>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numCache>
            </c:numRef>
          </c:cat>
          <c:val>
            <c:numRef>
              <c:f>'NZ GPI by Component'!$K$97:$K$133</c:f>
              <c:numCache>
                <c:formatCode>#,##0</c:formatCode>
                <c:ptCount val="37"/>
                <c:pt idx="0">
                  <c:v>-1359.8913386789577</c:v>
                </c:pt>
                <c:pt idx="1">
                  <c:v>-1355.7800622505272</c:v>
                </c:pt>
                <c:pt idx="2">
                  <c:v>-1388.8563892805671</c:v>
                </c:pt>
                <c:pt idx="3">
                  <c:v>-1444.1282175332858</c:v>
                </c:pt>
                <c:pt idx="4">
                  <c:v>-1492.0344553028497</c:v>
                </c:pt>
                <c:pt idx="5">
                  <c:v>-1732.3248408450922</c:v>
                </c:pt>
                <c:pt idx="6">
                  <c:v>-1649.3137383992398</c:v>
                </c:pt>
                <c:pt idx="7">
                  <c:v>-1600.1900470503645</c:v>
                </c:pt>
                <c:pt idx="8">
                  <c:v>-1549.1834591797308</c:v>
                </c:pt>
                <c:pt idx="9">
                  <c:v>-1477.3028907680286</c:v>
                </c:pt>
                <c:pt idx="10">
                  <c:v>-1439.3807424076879</c:v>
                </c:pt>
                <c:pt idx="11">
                  <c:v>-1514.2876856284267</c:v>
                </c:pt>
                <c:pt idx="12">
                  <c:v>-1555.983092705347</c:v>
                </c:pt>
                <c:pt idx="13">
                  <c:v>-1719.4589415568778</c:v>
                </c:pt>
                <c:pt idx="14">
                  <c:v>-1760.7560207353945</c:v>
                </c:pt>
                <c:pt idx="15">
                  <c:v>-1735.3037661248547</c:v>
                </c:pt>
                <c:pt idx="16">
                  <c:v>-1889.0183388682044</c:v>
                </c:pt>
                <c:pt idx="17">
                  <c:v>-1892.6310928590515</c:v>
                </c:pt>
                <c:pt idx="18">
                  <c:v>-2008.1003787422183</c:v>
                </c:pt>
                <c:pt idx="19">
                  <c:v>-2066.254747699546</c:v>
                </c:pt>
                <c:pt idx="20">
                  <c:v>-2100.8776473328426</c:v>
                </c:pt>
                <c:pt idx="21">
                  <c:v>-2148.6002705943961</c:v>
                </c:pt>
                <c:pt idx="22">
                  <c:v>-2181.9687269532142</c:v>
                </c:pt>
                <c:pt idx="23">
                  <c:v>-2049.052255573351</c:v>
                </c:pt>
                <c:pt idx="24">
                  <c:v>-2198.4507107738086</c:v>
                </c:pt>
                <c:pt idx="25">
                  <c:v>-2549.1892375895213</c:v>
                </c:pt>
                <c:pt idx="26">
                  <c:v>-2750.7532474494205</c:v>
                </c:pt>
                <c:pt idx="27">
                  <c:v>-2849.5904718965962</c:v>
                </c:pt>
                <c:pt idx="28">
                  <c:v>-2991.4174850682907</c:v>
                </c:pt>
                <c:pt idx="29">
                  <c:v>-3461.5096304956037</c:v>
                </c:pt>
                <c:pt idx="30">
                  <c:v>-3652.7683351921637</c:v>
                </c:pt>
                <c:pt idx="31">
                  <c:v>-3760.9464615213237</c:v>
                </c:pt>
                <c:pt idx="32">
                  <c:v>-4099.9256872300375</c:v>
                </c:pt>
                <c:pt idx="33">
                  <c:v>-4503.5630820279239</c:v>
                </c:pt>
                <c:pt idx="34">
                  <c:v>-4797.7624089318024</c:v>
                </c:pt>
                <c:pt idx="35">
                  <c:v>-4835.163769095423</c:v>
                </c:pt>
                <c:pt idx="36">
                  <c:v>-4821.3140320404955</c:v>
                </c:pt>
              </c:numCache>
            </c:numRef>
          </c:val>
          <c:smooth val="0"/>
        </c:ser>
        <c:dLbls>
          <c:showLegendKey val="0"/>
          <c:showVal val="0"/>
          <c:showCatName val="0"/>
          <c:showSerName val="0"/>
          <c:showPercent val="0"/>
          <c:showBubbleSize val="0"/>
        </c:dLbls>
        <c:marker val="1"/>
        <c:smooth val="0"/>
        <c:axId val="131367680"/>
        <c:axId val="131369216"/>
      </c:lineChart>
      <c:catAx>
        <c:axId val="131367680"/>
        <c:scaling>
          <c:orientation val="minMax"/>
        </c:scaling>
        <c:delete val="0"/>
        <c:axPos val="b"/>
        <c:numFmt formatCode="General" sourceLinked="1"/>
        <c:majorTickMark val="out"/>
        <c:minorTickMark val="none"/>
        <c:tickLblPos val="nextTo"/>
        <c:crossAx val="131369216"/>
        <c:crosses val="autoZero"/>
        <c:auto val="1"/>
        <c:lblAlgn val="ctr"/>
        <c:lblOffset val="100"/>
        <c:noMultiLvlLbl val="0"/>
      </c:catAx>
      <c:valAx>
        <c:axId val="131369216"/>
        <c:scaling>
          <c:orientation val="minMax"/>
        </c:scaling>
        <c:delete val="0"/>
        <c:axPos val="l"/>
        <c:majorGridlines/>
        <c:numFmt formatCode="#,##0" sourceLinked="1"/>
        <c:majorTickMark val="out"/>
        <c:minorTickMark val="none"/>
        <c:tickLblPos val="nextTo"/>
        <c:crossAx val="13136768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r>
              <a:rPr lang="en-NZ" dirty="0"/>
              <a:t>Loss and damage to terrestrial </a:t>
            </a:r>
            <a:r>
              <a:rPr lang="en-NZ" dirty="0" smtClean="0"/>
              <a:t>ecosystems</a:t>
            </a:r>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r>
              <a:rPr lang="en-US" sz="1400" b="1" i="0" baseline="0" dirty="0" smtClean="0"/>
              <a:t>($2006 million)</a:t>
            </a:r>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endParaRPr lang="en-NZ" dirty="0"/>
          </a:p>
        </c:rich>
      </c:tx>
      <c:layout>
        <c:manualLayout>
          <c:xMode val="edge"/>
          <c:yMode val="edge"/>
          <c:x val="0.1511460336768973"/>
          <c:y val="0"/>
        </c:manualLayout>
      </c:layout>
      <c:overlay val="0"/>
    </c:title>
    <c:autoTitleDeleted val="0"/>
    <c:plotArea>
      <c:layout>
        <c:manualLayout>
          <c:layoutTarget val="inner"/>
          <c:xMode val="edge"/>
          <c:yMode val="edge"/>
          <c:x val="0.14976994790304071"/>
          <c:y val="0.27482350445910081"/>
          <c:w val="0.84993080219282768"/>
          <c:h val="0.67086283342255004"/>
        </c:manualLayout>
      </c:layout>
      <c:lineChart>
        <c:grouping val="standard"/>
        <c:varyColors val="0"/>
        <c:ser>
          <c:idx val="0"/>
          <c:order val="0"/>
          <c:tx>
            <c:strRef>
              <c:f>'NZ GPI by Component'!$M$96</c:f>
              <c:strCache>
                <c:ptCount val="1"/>
                <c:pt idx="0">
                  <c:v>11.     Loss and damage to terrestrial ecosystems</c:v>
                </c:pt>
              </c:strCache>
            </c:strRef>
          </c:tx>
          <c:cat>
            <c:numRef>
              <c:f>'NZ GPI by Component'!$B$97:$B$134</c:f>
              <c:numCache>
                <c:formatCode>General</c:formatCode>
                <c:ptCount val="38"/>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numCache>
            </c:numRef>
          </c:cat>
          <c:val>
            <c:numRef>
              <c:f>'NZ GPI by Component'!$M$97:$M$133</c:f>
              <c:numCache>
                <c:formatCode>#,##0</c:formatCode>
                <c:ptCount val="37"/>
                <c:pt idx="0">
                  <c:v>-368.69695948037821</c:v>
                </c:pt>
                <c:pt idx="1">
                  <c:v>-381.34036311149401</c:v>
                </c:pt>
                <c:pt idx="2">
                  <c:v>-393.02056879948856</c:v>
                </c:pt>
                <c:pt idx="3">
                  <c:v>-403.73794828231166</c:v>
                </c:pt>
                <c:pt idx="4">
                  <c:v>-415.49287705283967</c:v>
                </c:pt>
                <c:pt idx="5">
                  <c:v>-426.28573439680815</c:v>
                </c:pt>
                <c:pt idx="6">
                  <c:v>-438.11690343111923</c:v>
                </c:pt>
                <c:pt idx="7">
                  <c:v>-448.98677114254406</c:v>
                </c:pt>
                <c:pt idx="8">
                  <c:v>-457.89572842681264</c:v>
                </c:pt>
                <c:pt idx="9">
                  <c:v>-466.84417012809388</c:v>
                </c:pt>
                <c:pt idx="10">
                  <c:v>-474.83249507888269</c:v>
                </c:pt>
                <c:pt idx="11">
                  <c:v>-483.86110614028496</c:v>
                </c:pt>
                <c:pt idx="12">
                  <c:v>-491.93041024271196</c:v>
                </c:pt>
                <c:pt idx="13">
                  <c:v>-501.04081842698224</c:v>
                </c:pt>
                <c:pt idx="14">
                  <c:v>-510.19274588584142</c:v>
                </c:pt>
                <c:pt idx="15">
                  <c:v>-519.38661200589911</c:v>
                </c:pt>
                <c:pt idx="16">
                  <c:v>-528.62284040999998</c:v>
                </c:pt>
                <c:pt idx="17">
                  <c:v>-537.90185899999949</c:v>
                </c:pt>
                <c:pt idx="18">
                  <c:v>-547.22409999999991</c:v>
                </c:pt>
                <c:pt idx="19">
                  <c:v>-554.58999999999992</c:v>
                </c:pt>
                <c:pt idx="20">
                  <c:v>-562</c:v>
                </c:pt>
                <c:pt idx="21">
                  <c:v>-565</c:v>
                </c:pt>
                <c:pt idx="22">
                  <c:v>-563</c:v>
                </c:pt>
                <c:pt idx="23">
                  <c:v>-601</c:v>
                </c:pt>
                <c:pt idx="24">
                  <c:v>-607</c:v>
                </c:pt>
                <c:pt idx="25">
                  <c:v>-624</c:v>
                </c:pt>
                <c:pt idx="26">
                  <c:v>-628</c:v>
                </c:pt>
                <c:pt idx="27">
                  <c:v>-654</c:v>
                </c:pt>
                <c:pt idx="28">
                  <c:v>-703</c:v>
                </c:pt>
                <c:pt idx="29">
                  <c:v>-722</c:v>
                </c:pt>
                <c:pt idx="30">
                  <c:v>-726</c:v>
                </c:pt>
                <c:pt idx="31">
                  <c:v>-747</c:v>
                </c:pt>
                <c:pt idx="32">
                  <c:v>-772</c:v>
                </c:pt>
                <c:pt idx="33">
                  <c:v>-828</c:v>
                </c:pt>
                <c:pt idx="34">
                  <c:v>-815</c:v>
                </c:pt>
                <c:pt idx="35">
                  <c:v>-835</c:v>
                </c:pt>
                <c:pt idx="36">
                  <c:v>-809</c:v>
                </c:pt>
              </c:numCache>
            </c:numRef>
          </c:val>
          <c:smooth val="0"/>
        </c:ser>
        <c:dLbls>
          <c:showLegendKey val="0"/>
          <c:showVal val="0"/>
          <c:showCatName val="0"/>
          <c:showSerName val="0"/>
          <c:showPercent val="0"/>
          <c:showBubbleSize val="0"/>
        </c:dLbls>
        <c:marker val="1"/>
        <c:smooth val="0"/>
        <c:axId val="131416448"/>
        <c:axId val="131417984"/>
      </c:lineChart>
      <c:catAx>
        <c:axId val="131416448"/>
        <c:scaling>
          <c:orientation val="minMax"/>
        </c:scaling>
        <c:delete val="0"/>
        <c:axPos val="b"/>
        <c:numFmt formatCode="General" sourceLinked="1"/>
        <c:majorTickMark val="out"/>
        <c:minorTickMark val="none"/>
        <c:tickLblPos val="nextTo"/>
        <c:crossAx val="131417984"/>
        <c:crosses val="autoZero"/>
        <c:auto val="1"/>
        <c:lblAlgn val="ctr"/>
        <c:lblOffset val="100"/>
        <c:noMultiLvlLbl val="0"/>
      </c:catAx>
      <c:valAx>
        <c:axId val="131417984"/>
        <c:scaling>
          <c:orientation val="minMax"/>
        </c:scaling>
        <c:delete val="0"/>
        <c:axPos val="l"/>
        <c:majorGridlines/>
        <c:numFmt formatCode="#,##0" sourceLinked="1"/>
        <c:majorTickMark val="out"/>
        <c:minorTickMark val="none"/>
        <c:tickLblPos val="nextTo"/>
        <c:crossAx val="13141644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endParaRPr lang="en-NZ" dirty="0"/>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r>
              <a:rPr lang="en-NZ" dirty="0"/>
              <a:t>Loss of </a:t>
            </a:r>
            <a:r>
              <a:rPr lang="en-NZ" dirty="0" smtClean="0"/>
              <a:t>wetlands</a:t>
            </a:r>
            <a:r>
              <a:rPr lang="en-US" sz="1400" b="1" i="0" baseline="0" dirty="0" smtClean="0"/>
              <a:t>($2006 million)</a:t>
            </a:r>
            <a:endParaRPr lang="en-NZ" sz="1400" dirty="0" smtClean="0"/>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endParaRPr lang="en-NZ" dirty="0"/>
          </a:p>
        </c:rich>
      </c:tx>
      <c:overlay val="0"/>
    </c:title>
    <c:autoTitleDeleted val="0"/>
    <c:plotArea>
      <c:layout>
        <c:manualLayout>
          <c:layoutTarget val="inner"/>
          <c:xMode val="edge"/>
          <c:yMode val="edge"/>
          <c:x val="0.1907345406597627"/>
          <c:y val="0.22862015346015285"/>
          <c:w val="0.79172142701363191"/>
          <c:h val="0.72432731873864842"/>
        </c:manualLayout>
      </c:layout>
      <c:lineChart>
        <c:grouping val="standard"/>
        <c:varyColors val="0"/>
        <c:ser>
          <c:idx val="0"/>
          <c:order val="0"/>
          <c:tx>
            <c:strRef>
              <c:f>'NZ GPI by Component'!$N$96</c:f>
              <c:strCache>
                <c:ptCount val="1"/>
                <c:pt idx="0">
                  <c:v> 12.     Loss of wetlands</c:v>
                </c:pt>
              </c:strCache>
            </c:strRef>
          </c:tx>
          <c:cat>
            <c:numRef>
              <c:f>'NZ GPI by Component'!$B$97:$B$133</c:f>
              <c:numCache>
                <c:formatCode>General</c:formatCode>
                <c:ptCount val="37"/>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numCache>
            </c:numRef>
          </c:cat>
          <c:val>
            <c:numRef>
              <c:f>'NZ GPI by Component'!$N$97:$N$133</c:f>
              <c:numCache>
                <c:formatCode>#,##0</c:formatCode>
                <c:ptCount val="37"/>
                <c:pt idx="0">
                  <c:v>-182.6572035520941</c:v>
                </c:pt>
                <c:pt idx="1">
                  <c:v>-326.10547062377998</c:v>
                </c:pt>
                <c:pt idx="2">
                  <c:v>-467.95743955864407</c:v>
                </c:pt>
                <c:pt idx="3">
                  <c:v>-608.08821011325745</c:v>
                </c:pt>
                <c:pt idx="4">
                  <c:v>-746.36844892226998</c:v>
                </c:pt>
                <c:pt idx="5">
                  <c:v>-882.66426057475917</c:v>
                </c:pt>
                <c:pt idx="6">
                  <c:v>-1016.8370552747463</c:v>
                </c:pt>
                <c:pt idx="7">
                  <c:v>-1148.7434130001579</c:v>
                </c:pt>
                <c:pt idx="8">
                  <c:v>-1278.234944072437</c:v>
                </c:pt>
                <c:pt idx="9">
                  <c:v>-1405.1581460468847</c:v>
                </c:pt>
                <c:pt idx="10">
                  <c:v>-1529.3542568315981</c:v>
                </c:pt>
                <c:pt idx="11">
                  <c:v>-1650.6591039407081</c:v>
                </c:pt>
                <c:pt idx="12">
                  <c:v>-1768.9029497852941</c:v>
                </c:pt>
                <c:pt idx="13">
                  <c:v>-1883.9103329030343</c:v>
                </c:pt>
                <c:pt idx="14">
                  <c:v>-1995.4999050252636</c:v>
                </c:pt>
                <c:pt idx="15">
                  <c:v>-2103.4842638776418</c:v>
                </c:pt>
                <c:pt idx="16">
                  <c:v>-2207.6697816082087</c:v>
                </c:pt>
                <c:pt idx="17">
                  <c:v>-2307.8564287339195</c:v>
                </c:pt>
                <c:pt idx="18">
                  <c:v>-2403.8375934942569</c:v>
                </c:pt>
                <c:pt idx="19">
                  <c:v>-2495.3998964977336</c:v>
                </c:pt>
                <c:pt idx="20">
                  <c:v>-2582.3230005444789</c:v>
                </c:pt>
                <c:pt idx="21">
                  <c:v>-2664.3794155050473</c:v>
                </c:pt>
                <c:pt idx="22">
                  <c:v>-2741.3342981330902</c:v>
                </c:pt>
                <c:pt idx="23">
                  <c:v>-2812.9452466861962</c:v>
                </c:pt>
                <c:pt idx="24">
                  <c:v>-2878.9620902264242</c:v>
                </c:pt>
                <c:pt idx="25">
                  <c:v>-2939.1026066360791</c:v>
                </c:pt>
                <c:pt idx="26">
                  <c:v>-2993.1053360925248</c:v>
                </c:pt>
                <c:pt idx="27">
                  <c:v>-3040.700710911055</c:v>
                </c:pt>
                <c:pt idx="28">
                  <c:v>-3081.6108358143856</c:v>
                </c:pt>
                <c:pt idx="29">
                  <c:v>-3115.5492626559749</c:v>
                </c:pt>
                <c:pt idx="30">
                  <c:v>-3142.2207594633892</c:v>
                </c:pt>
                <c:pt idx="31">
                  <c:v>-3161.3210736645392</c:v>
                </c:pt>
                <c:pt idx="32">
                  <c:v>-3172.5366893564287</c:v>
                </c:pt>
                <c:pt idx="33">
                  <c:v>-3175.5445784730241</c:v>
                </c:pt>
                <c:pt idx="34">
                  <c:v>-3175.5445784730241</c:v>
                </c:pt>
                <c:pt idx="35">
                  <c:v>-3175.5445784730241</c:v>
                </c:pt>
                <c:pt idx="36">
                  <c:v>-3175.5445784730241</c:v>
                </c:pt>
              </c:numCache>
            </c:numRef>
          </c:val>
          <c:smooth val="0"/>
        </c:ser>
        <c:dLbls>
          <c:showLegendKey val="0"/>
          <c:showVal val="0"/>
          <c:showCatName val="0"/>
          <c:showSerName val="0"/>
          <c:showPercent val="0"/>
          <c:showBubbleSize val="0"/>
        </c:dLbls>
        <c:marker val="1"/>
        <c:smooth val="0"/>
        <c:axId val="131467520"/>
        <c:axId val="131469312"/>
      </c:lineChart>
      <c:catAx>
        <c:axId val="131467520"/>
        <c:scaling>
          <c:orientation val="minMax"/>
        </c:scaling>
        <c:delete val="0"/>
        <c:axPos val="b"/>
        <c:numFmt formatCode="General" sourceLinked="1"/>
        <c:majorTickMark val="out"/>
        <c:minorTickMark val="none"/>
        <c:tickLblPos val="nextTo"/>
        <c:crossAx val="131469312"/>
        <c:crosses val="autoZero"/>
        <c:auto val="1"/>
        <c:lblAlgn val="ctr"/>
        <c:lblOffset val="100"/>
        <c:noMultiLvlLbl val="0"/>
      </c:catAx>
      <c:valAx>
        <c:axId val="131469312"/>
        <c:scaling>
          <c:orientation val="minMax"/>
        </c:scaling>
        <c:delete val="0"/>
        <c:axPos val="l"/>
        <c:majorGridlines/>
        <c:numFmt formatCode="#,##0" sourceLinked="1"/>
        <c:majorTickMark val="out"/>
        <c:minorTickMark val="none"/>
        <c:tickLblPos val="nextTo"/>
        <c:crossAx val="13146752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Loss </a:t>
            </a:r>
            <a:r>
              <a:rPr lang="en-US" dirty="0"/>
              <a:t>of  </a:t>
            </a:r>
            <a:r>
              <a:rPr lang="en-US" dirty="0" smtClean="0"/>
              <a:t>soils</a:t>
            </a:r>
            <a:r>
              <a:rPr lang="en-US" sz="1400" b="1" i="0" u="none" strike="noStrike" baseline="0" dirty="0" smtClean="0"/>
              <a:t>($2006 million)</a:t>
            </a:r>
            <a:endParaRPr lang="en-US" sz="1400" dirty="0" smtClean="0"/>
          </a:p>
          <a:p>
            <a:pPr>
              <a:defRPr/>
            </a:pPr>
            <a:endParaRPr lang="en-US" dirty="0" smtClean="0"/>
          </a:p>
          <a:p>
            <a:pPr>
              <a:defRPr/>
            </a:pPr>
            <a:r>
              <a:rPr lang="en-US" dirty="0" smtClean="0"/>
              <a:t>  </a:t>
            </a:r>
            <a:endParaRPr lang="en-US" dirty="0"/>
          </a:p>
        </c:rich>
      </c:tx>
      <c:layout>
        <c:manualLayout>
          <c:xMode val="edge"/>
          <c:yMode val="edge"/>
          <c:x val="0.38919094488188982"/>
          <c:y val="1.6033572027350503E-2"/>
        </c:manualLayout>
      </c:layout>
      <c:overlay val="0"/>
    </c:title>
    <c:autoTitleDeleted val="0"/>
    <c:plotArea>
      <c:layout>
        <c:manualLayout>
          <c:layoutTarget val="inner"/>
          <c:xMode val="edge"/>
          <c:yMode val="edge"/>
          <c:x val="0.12828116797900263"/>
          <c:y val="0.15231935508849226"/>
          <c:w val="0.85343503937007958"/>
          <c:h val="0.81164516811118526"/>
        </c:manualLayout>
      </c:layout>
      <c:lineChart>
        <c:grouping val="standard"/>
        <c:varyColors val="0"/>
        <c:ser>
          <c:idx val="0"/>
          <c:order val="0"/>
          <c:tx>
            <c:strRef>
              <c:f>'NZ GPI by Component'!$O$96</c:f>
              <c:strCache>
                <c:ptCount val="1"/>
                <c:pt idx="0">
                  <c:v>13.     Loss of  soils</c:v>
                </c:pt>
              </c:strCache>
            </c:strRef>
          </c:tx>
          <c:cat>
            <c:numRef>
              <c:f>'NZ GPI by Component'!$B$97:$B$133</c:f>
              <c:numCache>
                <c:formatCode>General</c:formatCode>
                <c:ptCount val="37"/>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numCache>
            </c:numRef>
          </c:cat>
          <c:val>
            <c:numRef>
              <c:f>'NZ GPI by Component'!$O$97:$O$133</c:f>
              <c:numCache>
                <c:formatCode>#,##0</c:formatCode>
                <c:ptCount val="37"/>
                <c:pt idx="0">
                  <c:v>-122.01133409217206</c:v>
                </c:pt>
                <c:pt idx="1">
                  <c:v>-197.24932043568927</c:v>
                </c:pt>
                <c:pt idx="2">
                  <c:v>-283.52766488252371</c:v>
                </c:pt>
                <c:pt idx="3">
                  <c:v>-372.25769346167738</c:v>
                </c:pt>
                <c:pt idx="4">
                  <c:v>-459.67267574453575</c:v>
                </c:pt>
                <c:pt idx="5">
                  <c:v>-548.31350009355299</c:v>
                </c:pt>
                <c:pt idx="6">
                  <c:v>-636.29680129442329</c:v>
                </c:pt>
                <c:pt idx="7">
                  <c:v>-689.49593161295343</c:v>
                </c:pt>
                <c:pt idx="8">
                  <c:v>-744.5784271457926</c:v>
                </c:pt>
                <c:pt idx="9">
                  <c:v>-799.00339953048353</c:v>
                </c:pt>
                <c:pt idx="10">
                  <c:v>-854.65421398133287</c:v>
                </c:pt>
                <c:pt idx="11">
                  <c:v>-909.64750528403465</c:v>
                </c:pt>
                <c:pt idx="12">
                  <c:v>-969.05279219531747</c:v>
                </c:pt>
                <c:pt idx="13">
                  <c:v>-1028.4580791066019</c:v>
                </c:pt>
                <c:pt idx="14">
                  <c:v>-1086.6375239517231</c:v>
                </c:pt>
                <c:pt idx="15">
                  <c:v>-1144.2486498788328</c:v>
                </c:pt>
                <c:pt idx="16">
                  <c:v>-1202.5172989540922</c:v>
                </c:pt>
                <c:pt idx="17">
                  <c:v>-1261.9133649970086</c:v>
                </c:pt>
                <c:pt idx="18">
                  <c:v>-1321.3094310399231</c:v>
                </c:pt>
                <c:pt idx="19">
                  <c:v>-1379.4796550166811</c:v>
                </c:pt>
                <c:pt idx="20">
                  <c:v>-1437.0815600754256</c:v>
                </c:pt>
                <c:pt idx="21">
                  <c:v>-1496.5668303484786</c:v>
                </c:pt>
                <c:pt idx="22">
                  <c:v>-1605.8547983330855</c:v>
                </c:pt>
                <c:pt idx="23">
                  <c:v>-1685.255800817557</c:v>
                </c:pt>
                <c:pt idx="24">
                  <c:v>-1758.9452677760764</c:v>
                </c:pt>
                <c:pt idx="25">
                  <c:v>-1834.6073041790348</c:v>
                </c:pt>
                <c:pt idx="26">
                  <c:v>-1909.0230185548244</c:v>
                </c:pt>
                <c:pt idx="27">
                  <c:v>-1959.3962209505496</c:v>
                </c:pt>
                <c:pt idx="28">
                  <c:v>-2010.3582222252928</c:v>
                </c:pt>
                <c:pt idx="29">
                  <c:v>-2061.9090223790613</c:v>
                </c:pt>
                <c:pt idx="30">
                  <c:v>-2109.0633333031706</c:v>
                </c:pt>
                <c:pt idx="31">
                  <c:v>-2153.2049255630377</c:v>
                </c:pt>
                <c:pt idx="32">
                  <c:v>-2204.2164921416047</c:v>
                </c:pt>
                <c:pt idx="33">
                  <c:v>-2253.4616620831102</c:v>
                </c:pt>
                <c:pt idx="34">
                  <c:v>-2304.6794014690527</c:v>
                </c:pt>
                <c:pt idx="35">
                  <c:v>-2354.6508188278335</c:v>
                </c:pt>
                <c:pt idx="36">
                  <c:v>-2405.2797593347595</c:v>
                </c:pt>
              </c:numCache>
            </c:numRef>
          </c:val>
          <c:smooth val="0"/>
        </c:ser>
        <c:dLbls>
          <c:showLegendKey val="0"/>
          <c:showVal val="0"/>
          <c:showCatName val="0"/>
          <c:showSerName val="0"/>
          <c:showPercent val="0"/>
          <c:showBubbleSize val="0"/>
        </c:dLbls>
        <c:marker val="1"/>
        <c:smooth val="0"/>
        <c:axId val="131490176"/>
        <c:axId val="131491712"/>
      </c:lineChart>
      <c:catAx>
        <c:axId val="131490176"/>
        <c:scaling>
          <c:orientation val="minMax"/>
        </c:scaling>
        <c:delete val="0"/>
        <c:axPos val="b"/>
        <c:numFmt formatCode="General" sourceLinked="1"/>
        <c:majorTickMark val="out"/>
        <c:minorTickMark val="none"/>
        <c:tickLblPos val="nextTo"/>
        <c:crossAx val="131491712"/>
        <c:crosses val="autoZero"/>
        <c:auto val="1"/>
        <c:lblAlgn val="ctr"/>
        <c:lblOffset val="100"/>
        <c:noMultiLvlLbl val="0"/>
      </c:catAx>
      <c:valAx>
        <c:axId val="131491712"/>
        <c:scaling>
          <c:orientation val="minMax"/>
        </c:scaling>
        <c:delete val="0"/>
        <c:axPos val="l"/>
        <c:majorGridlines/>
        <c:numFmt formatCode="#,##0" sourceLinked="1"/>
        <c:majorTickMark val="out"/>
        <c:minorTickMark val="none"/>
        <c:tickLblPos val="nextTo"/>
        <c:crossAx val="131490176"/>
        <c:crosses val="autoZero"/>
        <c:crossBetween val="between"/>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a:defRPr/>
            </a:pPr>
            <a:r>
              <a:rPr lang="en-NZ" dirty="0"/>
              <a:t>Loss of air </a:t>
            </a:r>
            <a:r>
              <a:rPr lang="en-NZ" dirty="0" smtClean="0"/>
              <a:t>quality</a:t>
            </a:r>
          </a:p>
          <a:p>
            <a:pPr>
              <a:defRPr/>
            </a:pPr>
            <a:r>
              <a:rPr lang="en-US" sz="1400" b="1" i="0" u="none" strike="noStrike" baseline="0" dirty="0" smtClean="0"/>
              <a:t>($2006 million)</a:t>
            </a:r>
            <a:endParaRPr lang="en-NZ" sz="1400" dirty="0"/>
          </a:p>
          <a:p>
            <a:pPr>
              <a:defRPr/>
            </a:pPr>
            <a:endParaRPr lang="en-NZ" dirty="0"/>
          </a:p>
        </c:rich>
      </c:tx>
      <c:layout>
        <c:manualLayout>
          <c:xMode val="edge"/>
          <c:yMode val="edge"/>
          <c:x val="0.23569099620739334"/>
          <c:y val="0"/>
        </c:manualLayout>
      </c:layout>
      <c:overlay val="0"/>
    </c:title>
    <c:autoTitleDeleted val="0"/>
    <c:plotArea>
      <c:layout/>
      <c:lineChart>
        <c:grouping val="standard"/>
        <c:varyColors val="0"/>
        <c:ser>
          <c:idx val="0"/>
          <c:order val="0"/>
          <c:tx>
            <c:strRef>
              <c:f>'NZ GPI by Component'!$P$96</c:f>
              <c:strCache>
                <c:ptCount val="1"/>
                <c:pt idx="0">
                  <c:v>14.    Loss of air quality</c:v>
                </c:pt>
              </c:strCache>
            </c:strRef>
          </c:tx>
          <c:cat>
            <c:numRef>
              <c:f>'NZ GPI by Component'!$B$97:$B$132</c:f>
              <c:numCache>
                <c:formatCode>General</c:formatCode>
                <c:ptCount val="36"/>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numCache>
            </c:numRef>
          </c:cat>
          <c:val>
            <c:numRef>
              <c:f>'NZ GPI by Component'!$P$97:$P$133</c:f>
              <c:numCache>
                <c:formatCode>#,##0</c:formatCode>
                <c:ptCount val="37"/>
                <c:pt idx="0">
                  <c:v>-455.67742444862199</c:v>
                </c:pt>
                <c:pt idx="1">
                  <c:v>-460.22817674953353</c:v>
                </c:pt>
                <c:pt idx="2">
                  <c:v>-465.78251525585068</c:v>
                </c:pt>
                <c:pt idx="3">
                  <c:v>-472.84564621553744</c:v>
                </c:pt>
                <c:pt idx="4">
                  <c:v>-480.29995129928051</c:v>
                </c:pt>
                <c:pt idx="5">
                  <c:v>-486.62959135510965</c:v>
                </c:pt>
                <c:pt idx="6">
                  <c:v>-488.70027835732049</c:v>
                </c:pt>
                <c:pt idx="7">
                  <c:v>-487.47020782433032</c:v>
                </c:pt>
                <c:pt idx="8">
                  <c:v>-484.69362654537025</c:v>
                </c:pt>
                <c:pt idx="9">
                  <c:v>-480.90384970723193</c:v>
                </c:pt>
                <c:pt idx="10">
                  <c:v>-478.93742055288669</c:v>
                </c:pt>
                <c:pt idx="11">
                  <c:v>-477.94362770362409</c:v>
                </c:pt>
                <c:pt idx="12">
                  <c:v>-478.64172545566555</c:v>
                </c:pt>
                <c:pt idx="13">
                  <c:v>-481.80756078628423</c:v>
                </c:pt>
                <c:pt idx="14">
                  <c:v>-483.44100552414881</c:v>
                </c:pt>
                <c:pt idx="15">
                  <c:v>-483.18532578844025</c:v>
                </c:pt>
                <c:pt idx="16">
                  <c:v>-480.95761743653395</c:v>
                </c:pt>
                <c:pt idx="17">
                  <c:v>-481.79692790562405</c:v>
                </c:pt>
                <c:pt idx="18">
                  <c:v>-480.67404324866862</c:v>
                </c:pt>
                <c:pt idx="19">
                  <c:v>-479.49749964092626</c:v>
                </c:pt>
                <c:pt idx="20">
                  <c:v>-481.02885201292179</c:v>
                </c:pt>
                <c:pt idx="21">
                  <c:v>-487.11306565425696</c:v>
                </c:pt>
                <c:pt idx="22">
                  <c:v>-489.08334620279277</c:v>
                </c:pt>
                <c:pt idx="23">
                  <c:v>-491.45353959680898</c:v>
                </c:pt>
                <c:pt idx="24">
                  <c:v>-494.76082447512289</c:v>
                </c:pt>
                <c:pt idx="25">
                  <c:v>-498.822164729159</c:v>
                </c:pt>
                <c:pt idx="26">
                  <c:v>-503.31061546791523</c:v>
                </c:pt>
                <c:pt idx="27">
                  <c:v>-562.74858507580393</c:v>
                </c:pt>
                <c:pt idx="28">
                  <c:v>-504.52260886776679</c:v>
                </c:pt>
                <c:pt idx="29">
                  <c:v>-491.98155999904725</c:v>
                </c:pt>
                <c:pt idx="30">
                  <c:v>-447.29078456605964</c:v>
                </c:pt>
                <c:pt idx="31">
                  <c:v>-487</c:v>
                </c:pt>
                <c:pt idx="32">
                  <c:v>-507.4088087333397</c:v>
                </c:pt>
                <c:pt idx="33">
                  <c:v>-532.78810351406037</c:v>
                </c:pt>
                <c:pt idx="34">
                  <c:v>-572.73017974267805</c:v>
                </c:pt>
                <c:pt idx="35">
                  <c:v>-497.23324693370671</c:v>
                </c:pt>
                <c:pt idx="36">
                  <c:v>-534.20947796129315</c:v>
                </c:pt>
              </c:numCache>
            </c:numRef>
          </c:val>
          <c:smooth val="0"/>
        </c:ser>
        <c:dLbls>
          <c:showLegendKey val="0"/>
          <c:showVal val="0"/>
          <c:showCatName val="0"/>
          <c:showSerName val="0"/>
          <c:showPercent val="0"/>
          <c:showBubbleSize val="0"/>
        </c:dLbls>
        <c:marker val="1"/>
        <c:smooth val="0"/>
        <c:axId val="93162496"/>
        <c:axId val="93180672"/>
      </c:lineChart>
      <c:catAx>
        <c:axId val="93162496"/>
        <c:scaling>
          <c:orientation val="minMax"/>
        </c:scaling>
        <c:delete val="0"/>
        <c:axPos val="b"/>
        <c:numFmt formatCode="General" sourceLinked="1"/>
        <c:majorTickMark val="out"/>
        <c:minorTickMark val="none"/>
        <c:tickLblPos val="nextTo"/>
        <c:crossAx val="93180672"/>
        <c:crosses val="autoZero"/>
        <c:auto val="1"/>
        <c:lblAlgn val="ctr"/>
        <c:lblOffset val="100"/>
        <c:noMultiLvlLbl val="0"/>
      </c:catAx>
      <c:valAx>
        <c:axId val="93180672"/>
        <c:scaling>
          <c:orientation val="minMax"/>
        </c:scaling>
        <c:delete val="0"/>
        <c:axPos val="l"/>
        <c:majorGridlines/>
        <c:numFmt formatCode="#,##0" sourceLinked="1"/>
        <c:majorTickMark val="out"/>
        <c:minorTickMark val="none"/>
        <c:tickLblPos val="nextTo"/>
        <c:crossAx val="9316249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Land Contamination</a:t>
            </a:r>
            <a:r>
              <a:rPr lang="en-US" baseline="0" dirty="0" smtClean="0"/>
              <a:t> and Landfills</a:t>
            </a:r>
          </a:p>
          <a:p>
            <a:pPr>
              <a:defRPr/>
            </a:pPr>
            <a:r>
              <a:rPr lang="en-US" baseline="0" dirty="0" smtClean="0"/>
              <a:t>  </a:t>
            </a:r>
            <a:r>
              <a:rPr lang="en-US" sz="1400" baseline="0" dirty="0" smtClean="0"/>
              <a:t>($2006 million)</a:t>
            </a:r>
            <a:endParaRPr lang="en-US" sz="1400" dirty="0"/>
          </a:p>
        </c:rich>
      </c:tx>
      <c:layout>
        <c:manualLayout>
          <c:xMode val="edge"/>
          <c:yMode val="edge"/>
          <c:x val="0.18336419753086453"/>
          <c:y val="1.4310766570561878E-3"/>
        </c:manualLayout>
      </c:layout>
      <c:overlay val="0"/>
    </c:title>
    <c:autoTitleDeleted val="0"/>
    <c:plotArea>
      <c:layout>
        <c:manualLayout>
          <c:layoutTarget val="inner"/>
          <c:xMode val="edge"/>
          <c:yMode val="edge"/>
          <c:x val="0.10644928064547489"/>
          <c:y val="0.15766390489714596"/>
          <c:w val="0.88120504034217961"/>
          <c:h val="0.81164516811118526"/>
        </c:manualLayout>
      </c:layout>
      <c:lineChart>
        <c:grouping val="standard"/>
        <c:varyColors val="0"/>
        <c:ser>
          <c:idx val="0"/>
          <c:order val="0"/>
          <c:tx>
            <c:strRef>
              <c:f>'NZ GPI by Component'!$Q$96</c:f>
              <c:strCache>
                <c:ptCount val="1"/>
                <c:pt idx="0">
                  <c:v>15.     Land degradation</c:v>
                </c:pt>
              </c:strCache>
            </c:strRef>
          </c:tx>
          <c:cat>
            <c:numRef>
              <c:f>'NZ GPI by Component'!$B$97:$B$133</c:f>
              <c:numCache>
                <c:formatCode>General</c:formatCode>
                <c:ptCount val="37"/>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numCache>
            </c:numRef>
          </c:cat>
          <c:val>
            <c:numRef>
              <c:f>'NZ GPI by Component'!$Q$97:$Q$133</c:f>
              <c:numCache>
                <c:formatCode>#,##0</c:formatCode>
                <c:ptCount val="37"/>
                <c:pt idx="0">
                  <c:v>-278.33352112676096</c:v>
                </c:pt>
                <c:pt idx="1">
                  <c:v>-281.9769014084502</c:v>
                </c:pt>
                <c:pt idx="2">
                  <c:v>-286.17577464788729</c:v>
                </c:pt>
                <c:pt idx="3">
                  <c:v>-291.19971830985912</c:v>
                </c:pt>
                <c:pt idx="4">
                  <c:v>-296.37724288915126</c:v>
                </c:pt>
                <c:pt idx="5">
                  <c:v>-301.13977810041831</c:v>
                </c:pt>
                <c:pt idx="6">
                  <c:v>-303.72935556520656</c:v>
                </c:pt>
                <c:pt idx="7">
                  <c:v>-304.61160908633377</c:v>
                </c:pt>
                <c:pt idx="8">
                  <c:v>-304.68513021309423</c:v>
                </c:pt>
                <c:pt idx="9">
                  <c:v>-301.03413604785334</c:v>
                </c:pt>
                <c:pt idx="10">
                  <c:v>-301.54061492109315</c:v>
                </c:pt>
                <c:pt idx="11">
                  <c:v>-302.5780797098256</c:v>
                </c:pt>
                <c:pt idx="12">
                  <c:v>-304.54681210419176</c:v>
                </c:pt>
                <c:pt idx="13">
                  <c:v>-318.87114170419164</c:v>
                </c:pt>
                <c:pt idx="14">
                  <c:v>-333.19547130419176</c:v>
                </c:pt>
                <c:pt idx="15">
                  <c:v>-347.51980090419181</c:v>
                </c:pt>
                <c:pt idx="16">
                  <c:v>-361.84413050419175</c:v>
                </c:pt>
                <c:pt idx="17">
                  <c:v>-376.16846010419221</c:v>
                </c:pt>
                <c:pt idx="18">
                  <c:v>-390.49278970419169</c:v>
                </c:pt>
                <c:pt idx="19">
                  <c:v>-401.92488496217527</c:v>
                </c:pt>
                <c:pt idx="20">
                  <c:v>-413.35698022015987</c:v>
                </c:pt>
                <c:pt idx="21">
                  <c:v>-422.05878107814391</c:v>
                </c:pt>
                <c:pt idx="22">
                  <c:v>-424.20951889612769</c:v>
                </c:pt>
                <c:pt idx="23">
                  <c:v>-425.53683927411163</c:v>
                </c:pt>
                <c:pt idx="24">
                  <c:v>-427.89658045209518</c:v>
                </c:pt>
                <c:pt idx="25">
                  <c:v>-431.75717171007949</c:v>
                </c:pt>
                <c:pt idx="26">
                  <c:v>-425.93922308234966</c:v>
                </c:pt>
                <c:pt idx="27">
                  <c:v>-420.12127445461886</c:v>
                </c:pt>
                <c:pt idx="28">
                  <c:v>-414.30332582688919</c:v>
                </c:pt>
                <c:pt idx="29">
                  <c:v>-408.48537719915885</c:v>
                </c:pt>
                <c:pt idx="30">
                  <c:v>-402.66742857142901</c:v>
                </c:pt>
                <c:pt idx="31">
                  <c:v>-399.74171428571429</c:v>
                </c:pt>
                <c:pt idx="32">
                  <c:v>-396.81599999999969</c:v>
                </c:pt>
                <c:pt idx="33">
                  <c:v>-407.31167999999963</c:v>
                </c:pt>
                <c:pt idx="34">
                  <c:v>-417.80735999999956</c:v>
                </c:pt>
                <c:pt idx="35">
                  <c:v>-415.88767999999999</c:v>
                </c:pt>
                <c:pt idx="36">
                  <c:v>-414</c:v>
                </c:pt>
              </c:numCache>
            </c:numRef>
          </c:val>
          <c:smooth val="0"/>
        </c:ser>
        <c:dLbls>
          <c:showLegendKey val="0"/>
          <c:showVal val="0"/>
          <c:showCatName val="0"/>
          <c:showSerName val="0"/>
          <c:showPercent val="0"/>
          <c:showBubbleSize val="0"/>
        </c:dLbls>
        <c:marker val="1"/>
        <c:smooth val="0"/>
        <c:axId val="131539712"/>
        <c:axId val="131541248"/>
      </c:lineChart>
      <c:catAx>
        <c:axId val="131539712"/>
        <c:scaling>
          <c:orientation val="minMax"/>
        </c:scaling>
        <c:delete val="0"/>
        <c:axPos val="b"/>
        <c:numFmt formatCode="General" sourceLinked="1"/>
        <c:majorTickMark val="out"/>
        <c:minorTickMark val="none"/>
        <c:tickLblPos val="nextTo"/>
        <c:crossAx val="131541248"/>
        <c:crosses val="autoZero"/>
        <c:auto val="1"/>
        <c:lblAlgn val="ctr"/>
        <c:lblOffset val="100"/>
        <c:noMultiLvlLbl val="0"/>
      </c:catAx>
      <c:valAx>
        <c:axId val="131541248"/>
        <c:scaling>
          <c:orientation val="minMax"/>
        </c:scaling>
        <c:delete val="0"/>
        <c:axPos val="l"/>
        <c:majorGridlines/>
        <c:numFmt formatCode="#,##0" sourceLinked="1"/>
        <c:majorTickMark val="out"/>
        <c:minorTickMark val="none"/>
        <c:tickLblPos val="nextTo"/>
        <c:crossAx val="131539712"/>
        <c:crosses val="autoZero"/>
        <c:crossBetween val="between"/>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Climate Change</a:t>
            </a:r>
          </a:p>
          <a:p>
            <a:pPr>
              <a:defRPr/>
            </a:pPr>
            <a:r>
              <a:rPr lang="en-US" sz="1400" dirty="0" smtClean="0"/>
              <a:t>($2006 million) </a:t>
            </a:r>
            <a:endParaRPr lang="en-US" sz="1400" dirty="0"/>
          </a:p>
        </c:rich>
      </c:tx>
      <c:layout>
        <c:manualLayout>
          <c:xMode val="edge"/>
          <c:yMode val="edge"/>
          <c:x val="0.30380427206173938"/>
          <c:y val="0"/>
        </c:manualLayout>
      </c:layout>
      <c:overlay val="0"/>
    </c:title>
    <c:autoTitleDeleted val="0"/>
    <c:plotArea>
      <c:layout>
        <c:manualLayout>
          <c:layoutTarget val="inner"/>
          <c:xMode val="edge"/>
          <c:yMode val="edge"/>
          <c:x val="0.18257687315506471"/>
          <c:y val="0.16475003434307753"/>
          <c:w val="0.79593694635019163"/>
          <c:h val="0.80317964950436305"/>
        </c:manualLayout>
      </c:layout>
      <c:lineChart>
        <c:grouping val="standard"/>
        <c:varyColors val="0"/>
        <c:ser>
          <c:idx val="0"/>
          <c:order val="0"/>
          <c:tx>
            <c:strRef>
              <c:f>'NZ GPI by Component'!$R$96</c:f>
              <c:strCache>
                <c:ptCount val="1"/>
                <c:pt idx="0">
                  <c:v>16.    Climate change</c:v>
                </c:pt>
              </c:strCache>
            </c:strRef>
          </c:tx>
          <c:cat>
            <c:numRef>
              <c:f>'NZ GPI by Component'!$B$97:$B$133</c:f>
              <c:numCache>
                <c:formatCode>General</c:formatCode>
                <c:ptCount val="37"/>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numCache>
            </c:numRef>
          </c:cat>
          <c:val>
            <c:numRef>
              <c:f>'NZ GPI by Component'!$R$97:$R$133</c:f>
              <c:numCache>
                <c:formatCode>#,##0</c:formatCode>
                <c:ptCount val="37"/>
                <c:pt idx="0">
                  <c:v>-1970.5896031243681</c:v>
                </c:pt>
                <c:pt idx="1">
                  <c:v>-2052.581716845405</c:v>
                </c:pt>
                <c:pt idx="2">
                  <c:v>-2244.1623243997237</c:v>
                </c:pt>
                <c:pt idx="3">
                  <c:v>-2388.270167104396</c:v>
                </c:pt>
                <c:pt idx="4">
                  <c:v>-2612.8265915351972</c:v>
                </c:pt>
                <c:pt idx="5">
                  <c:v>-2708.8614815051369</c:v>
                </c:pt>
                <c:pt idx="6">
                  <c:v>-2711.8781034990961</c:v>
                </c:pt>
                <c:pt idx="7">
                  <c:v>-2579.6624624556075</c:v>
                </c:pt>
                <c:pt idx="8">
                  <c:v>-2514.7577436361362</c:v>
                </c:pt>
                <c:pt idx="9">
                  <c:v>-2271.1784996664737</c:v>
                </c:pt>
                <c:pt idx="10">
                  <c:v>-2348.0676948697187</c:v>
                </c:pt>
                <c:pt idx="11">
                  <c:v>-2261.6588978743102</c:v>
                </c:pt>
                <c:pt idx="12">
                  <c:v>-2214.345458066603</c:v>
                </c:pt>
                <c:pt idx="13">
                  <c:v>-2021.8637793014436</c:v>
                </c:pt>
                <c:pt idx="14">
                  <c:v>-1921.109754407096</c:v>
                </c:pt>
                <c:pt idx="15">
                  <c:v>-1898.3879688901875</c:v>
                </c:pt>
                <c:pt idx="16">
                  <c:v>-1948.8331515579064</c:v>
                </c:pt>
                <c:pt idx="17">
                  <c:v>-1850.0261918532401</c:v>
                </c:pt>
                <c:pt idx="18">
                  <c:v>-1824.4157869262883</c:v>
                </c:pt>
                <c:pt idx="19">
                  <c:v>-1845.7054779516181</c:v>
                </c:pt>
                <c:pt idx="20">
                  <c:v>-1882.7909836646281</c:v>
                </c:pt>
                <c:pt idx="21">
                  <c:v>-1963.2986680745116</c:v>
                </c:pt>
                <c:pt idx="22">
                  <c:v>-2114.62640120677</c:v>
                </c:pt>
                <c:pt idx="23">
                  <c:v>-2147.9817137520122</c:v>
                </c:pt>
                <c:pt idx="24">
                  <c:v>-2184.9896945657397</c:v>
                </c:pt>
                <c:pt idx="25">
                  <c:v>-2167.8097380448962</c:v>
                </c:pt>
                <c:pt idx="26">
                  <c:v>-2228.0823907543368</c:v>
                </c:pt>
                <c:pt idx="27">
                  <c:v>-2252.0919715192522</c:v>
                </c:pt>
                <c:pt idx="28">
                  <c:v>-2111.6770705001322</c:v>
                </c:pt>
                <c:pt idx="29">
                  <c:v>-2153.2987805099647</c:v>
                </c:pt>
                <c:pt idx="30">
                  <c:v>-2200.0830086444362</c:v>
                </c:pt>
                <c:pt idx="31">
                  <c:v>-2305.0504465284912</c:v>
                </c:pt>
                <c:pt idx="32">
                  <c:v>-2300.2800872827934</c:v>
                </c:pt>
                <c:pt idx="33">
                  <c:v>-2327.678185022608</c:v>
                </c:pt>
                <c:pt idx="34">
                  <c:v>-2271.8173819312228</c:v>
                </c:pt>
                <c:pt idx="35">
                  <c:v>-2316.5660624887287</c:v>
                </c:pt>
                <c:pt idx="36">
                  <c:v>-2430.56</c:v>
                </c:pt>
              </c:numCache>
            </c:numRef>
          </c:val>
          <c:smooth val="0"/>
        </c:ser>
        <c:dLbls>
          <c:showLegendKey val="0"/>
          <c:showVal val="0"/>
          <c:showCatName val="0"/>
          <c:showSerName val="0"/>
          <c:showPercent val="0"/>
          <c:showBubbleSize val="0"/>
        </c:dLbls>
        <c:marker val="1"/>
        <c:smooth val="0"/>
        <c:axId val="131575808"/>
        <c:axId val="131577344"/>
      </c:lineChart>
      <c:catAx>
        <c:axId val="131575808"/>
        <c:scaling>
          <c:orientation val="minMax"/>
        </c:scaling>
        <c:delete val="0"/>
        <c:axPos val="b"/>
        <c:numFmt formatCode="General" sourceLinked="1"/>
        <c:majorTickMark val="out"/>
        <c:minorTickMark val="none"/>
        <c:tickLblPos val="nextTo"/>
        <c:crossAx val="131577344"/>
        <c:crosses val="autoZero"/>
        <c:auto val="1"/>
        <c:lblAlgn val="ctr"/>
        <c:lblOffset val="100"/>
        <c:noMultiLvlLbl val="0"/>
      </c:catAx>
      <c:valAx>
        <c:axId val="131577344"/>
        <c:scaling>
          <c:orientation val="minMax"/>
        </c:scaling>
        <c:delete val="0"/>
        <c:axPos val="l"/>
        <c:majorGridlines/>
        <c:numFmt formatCode="#,##0" sourceLinked="1"/>
        <c:majorTickMark val="out"/>
        <c:minorTickMark val="none"/>
        <c:tickLblPos val="nextTo"/>
        <c:crossAx val="13157580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a:defRPr/>
            </a:pPr>
            <a:r>
              <a:rPr lang="en-NZ"/>
              <a:t>Loss of  Water Quality</a:t>
            </a:r>
          </a:p>
          <a:p>
            <a:pPr>
              <a:defRPr/>
            </a:pPr>
            <a:r>
              <a:rPr lang="en-NZ"/>
              <a:t>($2006 million)</a:t>
            </a:r>
          </a:p>
        </c:rich>
      </c:tx>
      <c:overlay val="0"/>
    </c:title>
    <c:autoTitleDeleted val="0"/>
    <c:plotArea>
      <c:layout>
        <c:manualLayout>
          <c:layoutTarget val="inner"/>
          <c:xMode val="edge"/>
          <c:yMode val="edge"/>
          <c:x val="0.12662368322711617"/>
          <c:y val="0.18234555134899541"/>
          <c:w val="0.84772260152912404"/>
          <c:h val="0.77169673455086296"/>
        </c:manualLayout>
      </c:layout>
      <c:lineChart>
        <c:grouping val="standard"/>
        <c:varyColors val="0"/>
        <c:ser>
          <c:idx val="0"/>
          <c:order val="0"/>
          <c:tx>
            <c:strRef>
              <c:f>'NZ GPI by Component'!$S$96</c:f>
              <c:strCache>
                <c:ptCount val="1"/>
                <c:pt idx="0">
                  <c:v>17.    Loss of  water quality</c:v>
                </c:pt>
              </c:strCache>
            </c:strRef>
          </c:tx>
          <c:cat>
            <c:numRef>
              <c:f>'NZ GPI by Component'!$B$97:$B$133</c:f>
              <c:numCache>
                <c:formatCode>General</c:formatCode>
                <c:ptCount val="37"/>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numCache>
            </c:numRef>
          </c:cat>
          <c:val>
            <c:numRef>
              <c:f>'NZ GPI by Component'!$S$97:$S$133</c:f>
              <c:numCache>
                <c:formatCode>#,##0</c:formatCode>
                <c:ptCount val="37"/>
                <c:pt idx="0">
                  <c:v>-1081.6523799721836</c:v>
                </c:pt>
                <c:pt idx="1">
                  <c:v>-1057.1046402275692</c:v>
                </c:pt>
                <c:pt idx="2">
                  <c:v>-1097.0091250807411</c:v>
                </c:pt>
                <c:pt idx="3">
                  <c:v>-1048.580665512095</c:v>
                </c:pt>
                <c:pt idx="4">
                  <c:v>-1053.4464324328026</c:v>
                </c:pt>
                <c:pt idx="5">
                  <c:v>-1051.0850315626551</c:v>
                </c:pt>
                <c:pt idx="6">
                  <c:v>-1039.9372146352534</c:v>
                </c:pt>
                <c:pt idx="7">
                  <c:v>-1038.9753070429217</c:v>
                </c:pt>
                <c:pt idx="8">
                  <c:v>-1032.8640320117577</c:v>
                </c:pt>
                <c:pt idx="9">
                  <c:v>-1032.8962131287631</c:v>
                </c:pt>
                <c:pt idx="10">
                  <c:v>-1072.3380133937985</c:v>
                </c:pt>
                <c:pt idx="11">
                  <c:v>-1078.0790558817666</c:v>
                </c:pt>
                <c:pt idx="12">
                  <c:v>-1084.0745533720901</c:v>
                </c:pt>
                <c:pt idx="13">
                  <c:v>-1107.3113777460837</c:v>
                </c:pt>
                <c:pt idx="14">
                  <c:v>-1101.6473942208791</c:v>
                </c:pt>
                <c:pt idx="15">
                  <c:v>-1071.351417388335</c:v>
                </c:pt>
                <c:pt idx="16">
                  <c:v>-1106.1955581696161</c:v>
                </c:pt>
                <c:pt idx="17">
                  <c:v>-1025.2224953048992</c:v>
                </c:pt>
                <c:pt idx="18">
                  <c:v>-1028.9604884533128</c:v>
                </c:pt>
                <c:pt idx="19">
                  <c:v>-1064.9876515770934</c:v>
                </c:pt>
                <c:pt idx="20">
                  <c:v>-1072.1742472312294</c:v>
                </c:pt>
                <c:pt idx="21">
                  <c:v>-1077.930369870111</c:v>
                </c:pt>
                <c:pt idx="22">
                  <c:v>-1103.1206126111542</c:v>
                </c:pt>
                <c:pt idx="23">
                  <c:v>-1209.289105503547</c:v>
                </c:pt>
                <c:pt idx="24">
                  <c:v>-1276.1359389944901</c:v>
                </c:pt>
                <c:pt idx="25">
                  <c:v>-1358.9205983510262</c:v>
                </c:pt>
                <c:pt idx="26">
                  <c:v>-1372.068718409889</c:v>
                </c:pt>
                <c:pt idx="27">
                  <c:v>-1348.856755895061</c:v>
                </c:pt>
                <c:pt idx="28">
                  <c:v>-1387.1617063286328</c:v>
                </c:pt>
                <c:pt idx="29">
                  <c:v>-1427.7472526582801</c:v>
                </c:pt>
                <c:pt idx="30">
                  <c:v>-1510.664207204954</c:v>
                </c:pt>
                <c:pt idx="31">
                  <c:v>-1668.717392118735</c:v>
                </c:pt>
                <c:pt idx="32">
                  <c:v>-1842.6345090524376</c:v>
                </c:pt>
                <c:pt idx="33">
                  <c:v>-1919.1368600422181</c:v>
                </c:pt>
                <c:pt idx="34">
                  <c:v>-1953.8179742609072</c:v>
                </c:pt>
                <c:pt idx="35">
                  <c:v>-1974.8334721223603</c:v>
                </c:pt>
                <c:pt idx="36">
                  <c:v>-1884.2411087303328</c:v>
                </c:pt>
              </c:numCache>
            </c:numRef>
          </c:val>
          <c:smooth val="0"/>
        </c:ser>
        <c:dLbls>
          <c:showLegendKey val="0"/>
          <c:showVal val="0"/>
          <c:showCatName val="0"/>
          <c:showSerName val="0"/>
          <c:showPercent val="0"/>
          <c:showBubbleSize val="0"/>
        </c:dLbls>
        <c:marker val="1"/>
        <c:smooth val="0"/>
        <c:axId val="131607168"/>
        <c:axId val="131621248"/>
      </c:lineChart>
      <c:catAx>
        <c:axId val="131607168"/>
        <c:scaling>
          <c:orientation val="minMax"/>
        </c:scaling>
        <c:delete val="0"/>
        <c:axPos val="b"/>
        <c:numFmt formatCode="General" sourceLinked="1"/>
        <c:majorTickMark val="out"/>
        <c:minorTickMark val="none"/>
        <c:tickLblPos val="nextTo"/>
        <c:crossAx val="131621248"/>
        <c:crosses val="autoZero"/>
        <c:auto val="1"/>
        <c:lblAlgn val="ctr"/>
        <c:lblOffset val="100"/>
        <c:noMultiLvlLbl val="0"/>
      </c:catAx>
      <c:valAx>
        <c:axId val="131621248"/>
        <c:scaling>
          <c:orientation val="minMax"/>
        </c:scaling>
        <c:delete val="0"/>
        <c:axPos val="l"/>
        <c:majorGridlines/>
        <c:numFmt formatCode="#,##0" sourceLinked="1"/>
        <c:majorTickMark val="out"/>
        <c:minorTickMark val="none"/>
        <c:tickLblPos val="nextTo"/>
        <c:crossAx val="131607168"/>
        <c:crosses val="autoZero"/>
        <c:crossBetween val="between"/>
      </c:valAx>
    </c:plotArea>
    <c:plotVisOnly val="1"/>
    <c:dispBlanksAs val="gap"/>
    <c:showDLblsOverMax val="0"/>
  </c:chart>
  <c:txPr>
    <a:bodyPr/>
    <a:lstStyle/>
    <a:p>
      <a:pPr>
        <a:defRPr sz="1800">
          <a:latin typeface="Arial"/>
          <a:cs typeface="Arial"/>
        </a:defRPr>
      </a:pPr>
      <a:endParaRPr lang="en-US"/>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a:defRPr/>
            </a:pPr>
            <a:r>
              <a:rPr lang="en-NZ" dirty="0" smtClean="0"/>
              <a:t>Ozone </a:t>
            </a:r>
            <a:r>
              <a:rPr lang="en-NZ" dirty="0"/>
              <a:t>based on </a:t>
            </a:r>
            <a:r>
              <a:rPr lang="en-NZ" dirty="0" smtClean="0"/>
              <a:t>Deaths </a:t>
            </a:r>
            <a:r>
              <a:rPr lang="en-NZ" sz="1400" dirty="0" smtClean="0"/>
              <a:t>($2006 million)</a:t>
            </a:r>
            <a:endParaRPr lang="en-NZ" sz="1400" dirty="0"/>
          </a:p>
        </c:rich>
      </c:tx>
      <c:layout>
        <c:manualLayout>
          <c:xMode val="edge"/>
          <c:yMode val="edge"/>
          <c:x val="0.24495542441328449"/>
          <c:y val="0"/>
        </c:manualLayout>
      </c:layout>
      <c:overlay val="0"/>
    </c:title>
    <c:autoTitleDeleted val="0"/>
    <c:plotArea>
      <c:layout/>
      <c:lineChart>
        <c:grouping val="standard"/>
        <c:varyColors val="0"/>
        <c:ser>
          <c:idx val="0"/>
          <c:order val="0"/>
          <c:tx>
            <c:strRef>
              <c:f>'NZ GPI by Component'!$T$96</c:f>
              <c:strCache>
                <c:ptCount val="1"/>
                <c:pt idx="0">
                  <c:v>18.     Ozone based on Deaths</c:v>
                </c:pt>
              </c:strCache>
            </c:strRef>
          </c:tx>
          <c:cat>
            <c:numRef>
              <c:f>'NZ GPI by Component'!$B$97:$B$133</c:f>
              <c:numCache>
                <c:formatCode>General</c:formatCode>
                <c:ptCount val="37"/>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numCache>
            </c:numRef>
          </c:cat>
          <c:val>
            <c:numRef>
              <c:f>'NZ GPI by Component'!$T$97:$T$133</c:f>
              <c:numCache>
                <c:formatCode>#,##0</c:formatCode>
                <c:ptCount val="37"/>
                <c:pt idx="0">
                  <c:v>-31</c:v>
                </c:pt>
                <c:pt idx="1">
                  <c:v>-34</c:v>
                </c:pt>
                <c:pt idx="2">
                  <c:v>-49</c:v>
                </c:pt>
                <c:pt idx="3">
                  <c:v>-49</c:v>
                </c:pt>
                <c:pt idx="4">
                  <c:v>-22</c:v>
                </c:pt>
                <c:pt idx="5">
                  <c:v>-94</c:v>
                </c:pt>
                <c:pt idx="6">
                  <c:v>-152</c:v>
                </c:pt>
                <c:pt idx="7">
                  <c:v>-125</c:v>
                </c:pt>
                <c:pt idx="8">
                  <c:v>-76</c:v>
                </c:pt>
                <c:pt idx="9">
                  <c:v>-105</c:v>
                </c:pt>
                <c:pt idx="10">
                  <c:v>-103</c:v>
                </c:pt>
                <c:pt idx="11">
                  <c:v>-106</c:v>
                </c:pt>
                <c:pt idx="12">
                  <c:v>-128</c:v>
                </c:pt>
                <c:pt idx="13">
                  <c:v>-121</c:v>
                </c:pt>
                <c:pt idx="14">
                  <c:v>-175</c:v>
                </c:pt>
                <c:pt idx="15">
                  <c:v>-144</c:v>
                </c:pt>
                <c:pt idx="16">
                  <c:v>-133</c:v>
                </c:pt>
                <c:pt idx="17">
                  <c:v>-137</c:v>
                </c:pt>
                <c:pt idx="18">
                  <c:v>-145</c:v>
                </c:pt>
                <c:pt idx="19">
                  <c:v>-126</c:v>
                </c:pt>
                <c:pt idx="20">
                  <c:v>-168</c:v>
                </c:pt>
                <c:pt idx="21">
                  <c:v>-173</c:v>
                </c:pt>
                <c:pt idx="22">
                  <c:v>-144</c:v>
                </c:pt>
                <c:pt idx="23">
                  <c:v>-159</c:v>
                </c:pt>
                <c:pt idx="24">
                  <c:v>-144</c:v>
                </c:pt>
                <c:pt idx="25">
                  <c:v>-160</c:v>
                </c:pt>
                <c:pt idx="26">
                  <c:v>-160</c:v>
                </c:pt>
                <c:pt idx="27">
                  <c:v>-152</c:v>
                </c:pt>
                <c:pt idx="28">
                  <c:v>-214</c:v>
                </c:pt>
                <c:pt idx="29">
                  <c:v>-193</c:v>
                </c:pt>
                <c:pt idx="30">
                  <c:v>-206</c:v>
                </c:pt>
                <c:pt idx="31">
                  <c:v>-186</c:v>
                </c:pt>
                <c:pt idx="32">
                  <c:v>-186</c:v>
                </c:pt>
                <c:pt idx="33">
                  <c:v>-212</c:v>
                </c:pt>
                <c:pt idx="34">
                  <c:v>-185</c:v>
                </c:pt>
                <c:pt idx="35">
                  <c:v>-197</c:v>
                </c:pt>
                <c:pt idx="36">
                  <c:v>-203</c:v>
                </c:pt>
              </c:numCache>
            </c:numRef>
          </c:val>
          <c:smooth val="0"/>
        </c:ser>
        <c:dLbls>
          <c:showLegendKey val="0"/>
          <c:showVal val="0"/>
          <c:showCatName val="0"/>
          <c:showSerName val="0"/>
          <c:showPercent val="0"/>
          <c:showBubbleSize val="0"/>
        </c:dLbls>
        <c:marker val="1"/>
        <c:smooth val="0"/>
        <c:axId val="98587392"/>
        <c:axId val="98588928"/>
      </c:lineChart>
      <c:catAx>
        <c:axId val="98587392"/>
        <c:scaling>
          <c:orientation val="minMax"/>
        </c:scaling>
        <c:delete val="0"/>
        <c:axPos val="b"/>
        <c:numFmt formatCode="General" sourceLinked="1"/>
        <c:majorTickMark val="out"/>
        <c:minorTickMark val="none"/>
        <c:tickLblPos val="nextTo"/>
        <c:crossAx val="98588928"/>
        <c:crosses val="autoZero"/>
        <c:auto val="1"/>
        <c:lblAlgn val="ctr"/>
        <c:lblOffset val="100"/>
        <c:noMultiLvlLbl val="0"/>
      </c:catAx>
      <c:valAx>
        <c:axId val="98588928"/>
        <c:scaling>
          <c:orientation val="minMax"/>
        </c:scaling>
        <c:delete val="0"/>
        <c:axPos val="l"/>
        <c:majorGridlines/>
        <c:numFmt formatCode="#,##0" sourceLinked="1"/>
        <c:majorTickMark val="out"/>
        <c:minorTickMark val="none"/>
        <c:tickLblPos val="nextTo"/>
        <c:crossAx val="9858739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a:defRPr/>
            </a:pPr>
            <a:r>
              <a:rPr lang="en-US" dirty="0"/>
              <a:t>Noise </a:t>
            </a:r>
            <a:r>
              <a:rPr lang="en-US" dirty="0" smtClean="0"/>
              <a:t>Pollution </a:t>
            </a:r>
            <a:r>
              <a:rPr lang="en-US" sz="1400" dirty="0" smtClean="0"/>
              <a:t>($2006 million) </a:t>
            </a:r>
            <a:endParaRPr lang="en-US" sz="1400" dirty="0"/>
          </a:p>
        </c:rich>
      </c:tx>
      <c:layout>
        <c:manualLayout>
          <c:xMode val="edge"/>
          <c:yMode val="edge"/>
          <c:x val="0.28983863128220166"/>
          <c:y val="4.6280979318655477E-2"/>
        </c:manualLayout>
      </c:layout>
      <c:overlay val="0"/>
    </c:title>
    <c:autoTitleDeleted val="0"/>
    <c:plotArea>
      <c:layout/>
      <c:lineChart>
        <c:grouping val="standard"/>
        <c:varyColors val="0"/>
        <c:ser>
          <c:idx val="0"/>
          <c:order val="0"/>
          <c:cat>
            <c:numRef>
              <c:f>'NZ GPI by Component'!$B$97:$B$133</c:f>
              <c:numCache>
                <c:formatCode>General</c:formatCode>
                <c:ptCount val="37"/>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numCache>
            </c:numRef>
          </c:cat>
          <c:val>
            <c:numRef>
              <c:f>'NZ GPI by Component'!$U$97:$U$133</c:f>
              <c:numCache>
                <c:formatCode>#,##0</c:formatCode>
                <c:ptCount val="37"/>
                <c:pt idx="0">
                  <c:v>-98.511270454013527</c:v>
                </c:pt>
                <c:pt idx="1">
                  <c:v>-108.92250378696519</c:v>
                </c:pt>
                <c:pt idx="2">
                  <c:v>-119.33373711991676</c:v>
                </c:pt>
                <c:pt idx="3">
                  <c:v>-129.74497045286842</c:v>
                </c:pt>
                <c:pt idx="4">
                  <c:v>-140.15620378581988</c:v>
                </c:pt>
                <c:pt idx="5">
                  <c:v>-150.56743711877252</c:v>
                </c:pt>
                <c:pt idx="6">
                  <c:v>-160.97867045172347</c:v>
                </c:pt>
                <c:pt idx="7">
                  <c:v>-171.38990378467582</c:v>
                </c:pt>
                <c:pt idx="8">
                  <c:v>-181.80113711762746</c:v>
                </c:pt>
                <c:pt idx="9">
                  <c:v>-202.77738469733157</c:v>
                </c:pt>
                <c:pt idx="10">
                  <c:v>-201.98703246710627</c:v>
                </c:pt>
                <c:pt idx="11">
                  <c:v>-207.5457064013037</c:v>
                </c:pt>
                <c:pt idx="12">
                  <c:v>-222.54528939756219</c:v>
                </c:pt>
                <c:pt idx="13">
                  <c:v>-230.0775586997805</c:v>
                </c:pt>
                <c:pt idx="14">
                  <c:v>-246.93885672607982</c:v>
                </c:pt>
                <c:pt idx="15">
                  <c:v>-250.00783548983006</c:v>
                </c:pt>
                <c:pt idx="16">
                  <c:v>-260.21273956095524</c:v>
                </c:pt>
                <c:pt idx="17">
                  <c:v>-274.55522993144575</c:v>
                </c:pt>
                <c:pt idx="18">
                  <c:v>-285.72101823886322</c:v>
                </c:pt>
                <c:pt idx="19">
                  <c:v>-299.61864063366573</c:v>
                </c:pt>
                <c:pt idx="20">
                  <c:v>-311.7025531378369</c:v>
                </c:pt>
                <c:pt idx="21">
                  <c:v>-309.84824894530675</c:v>
                </c:pt>
                <c:pt idx="22">
                  <c:v>-312.99458444617898</c:v>
                </c:pt>
                <c:pt idx="23">
                  <c:v>-329.30049808758724</c:v>
                </c:pt>
                <c:pt idx="24">
                  <c:v>-343.34535693939387</c:v>
                </c:pt>
                <c:pt idx="25">
                  <c:v>-357.85678265254671</c:v>
                </c:pt>
                <c:pt idx="26">
                  <c:v>-371.87771499864277</c:v>
                </c:pt>
                <c:pt idx="27">
                  <c:v>-382.65660582102674</c:v>
                </c:pt>
                <c:pt idx="28">
                  <c:v>-396.2947140757617</c:v>
                </c:pt>
                <c:pt idx="29">
                  <c:v>-412.1101343501125</c:v>
                </c:pt>
                <c:pt idx="30">
                  <c:v>-418.86937221320551</c:v>
                </c:pt>
                <c:pt idx="31">
                  <c:v>-427.14794318888738</c:v>
                </c:pt>
                <c:pt idx="32">
                  <c:v>-439.75721169808969</c:v>
                </c:pt>
                <c:pt idx="33">
                  <c:v>-449.48333626922931</c:v>
                </c:pt>
                <c:pt idx="34">
                  <c:v>-464.22206378662855</c:v>
                </c:pt>
                <c:pt idx="35">
                  <c:v>-471.48375826963183</c:v>
                </c:pt>
                <c:pt idx="36">
                  <c:v>-468.86380589438107</c:v>
                </c:pt>
              </c:numCache>
            </c:numRef>
          </c:val>
          <c:smooth val="0"/>
        </c:ser>
        <c:dLbls>
          <c:showLegendKey val="0"/>
          <c:showVal val="0"/>
          <c:showCatName val="0"/>
          <c:showSerName val="0"/>
          <c:showPercent val="0"/>
          <c:showBubbleSize val="0"/>
        </c:dLbls>
        <c:marker val="1"/>
        <c:smooth val="0"/>
        <c:axId val="132057344"/>
        <c:axId val="132063232"/>
      </c:lineChart>
      <c:catAx>
        <c:axId val="132057344"/>
        <c:scaling>
          <c:orientation val="minMax"/>
        </c:scaling>
        <c:delete val="0"/>
        <c:axPos val="b"/>
        <c:numFmt formatCode="General" sourceLinked="1"/>
        <c:majorTickMark val="out"/>
        <c:minorTickMark val="none"/>
        <c:tickLblPos val="nextTo"/>
        <c:crossAx val="132063232"/>
        <c:crosses val="autoZero"/>
        <c:auto val="1"/>
        <c:lblAlgn val="ctr"/>
        <c:lblOffset val="100"/>
        <c:noMultiLvlLbl val="0"/>
      </c:catAx>
      <c:valAx>
        <c:axId val="132063232"/>
        <c:scaling>
          <c:orientation val="minMax"/>
        </c:scaling>
        <c:delete val="0"/>
        <c:axPos val="l"/>
        <c:majorGridlines/>
        <c:numFmt formatCode="#,##0" sourceLinked="1"/>
        <c:majorTickMark val="out"/>
        <c:minorTickMark val="none"/>
        <c:tickLblPos val="nextTo"/>
        <c:crossAx val="13205734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Public </a:t>
            </a:r>
            <a:r>
              <a:rPr lang="en-US" dirty="0"/>
              <a:t>Consumption Expenditure (Non-Defensive</a:t>
            </a:r>
            <a:r>
              <a:rPr lang="en-US" dirty="0" smtClean="0"/>
              <a:t>)</a:t>
            </a:r>
            <a:r>
              <a:rPr lang="en-NZ" sz="2160" b="1" i="0" u="none" strike="noStrike" baseline="0" dirty="0" smtClean="0"/>
              <a:t> </a:t>
            </a:r>
            <a:r>
              <a:rPr lang="en-NZ" sz="1200" b="1" i="0" u="none" strike="noStrike" baseline="0" dirty="0" smtClean="0"/>
              <a:t>($2006 million)</a:t>
            </a:r>
            <a:endParaRPr lang="en-US" sz="1200" dirty="0"/>
          </a:p>
        </c:rich>
      </c:tx>
      <c:overlay val="0"/>
    </c:title>
    <c:autoTitleDeleted val="0"/>
    <c:plotArea>
      <c:layout/>
      <c:lineChart>
        <c:grouping val="standard"/>
        <c:varyColors val="0"/>
        <c:ser>
          <c:idx val="0"/>
          <c:order val="0"/>
          <c:tx>
            <c:strRef>
              <c:f>'NZ GPI by Component'!$D$96</c:f>
              <c:strCache>
                <c:ptCount val="1"/>
                <c:pt idx="0">
                  <c:v>2.      Public Consumption Expenditure (Non-Defensive)</c:v>
                </c:pt>
              </c:strCache>
            </c:strRef>
          </c:tx>
          <c:cat>
            <c:numRef>
              <c:f>'NZ GPI by Component'!$B$97:$B$133</c:f>
              <c:numCache>
                <c:formatCode>General</c:formatCode>
                <c:ptCount val="37"/>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numCache>
            </c:numRef>
          </c:cat>
          <c:val>
            <c:numRef>
              <c:f>'NZ GPI by Component'!$D$97:$D$133</c:f>
              <c:numCache>
                <c:formatCode>#,##0</c:formatCode>
                <c:ptCount val="37"/>
                <c:pt idx="0">
                  <c:v>8616.2716548802418</c:v>
                </c:pt>
                <c:pt idx="1">
                  <c:v>9418.771482520935</c:v>
                </c:pt>
                <c:pt idx="2">
                  <c:v>9433.0455608802804</c:v>
                </c:pt>
                <c:pt idx="3">
                  <c:v>9907.5782825087299</c:v>
                </c:pt>
                <c:pt idx="4">
                  <c:v>10486.056183360204</c:v>
                </c:pt>
                <c:pt idx="5">
                  <c:v>12160.623433927605</c:v>
                </c:pt>
                <c:pt idx="6">
                  <c:v>12807.398209537569</c:v>
                </c:pt>
                <c:pt idx="7">
                  <c:v>11812.815704280169</c:v>
                </c:pt>
                <c:pt idx="8">
                  <c:v>12796.38782095106</c:v>
                </c:pt>
                <c:pt idx="9">
                  <c:v>14220.281579301754</c:v>
                </c:pt>
                <c:pt idx="10">
                  <c:v>14408.88309309742</c:v>
                </c:pt>
                <c:pt idx="11">
                  <c:v>15684.444207908638</c:v>
                </c:pt>
                <c:pt idx="12">
                  <c:v>16374.371196289085</c:v>
                </c:pt>
                <c:pt idx="13">
                  <c:v>15999.018385452773</c:v>
                </c:pt>
                <c:pt idx="14">
                  <c:v>16369.642928701796</c:v>
                </c:pt>
                <c:pt idx="15">
                  <c:v>16626.095766263661</c:v>
                </c:pt>
                <c:pt idx="16">
                  <c:v>17117.410074438263</c:v>
                </c:pt>
                <c:pt idx="17">
                  <c:v>17186.241661676497</c:v>
                </c:pt>
                <c:pt idx="18">
                  <c:v>17439.440303844898</c:v>
                </c:pt>
                <c:pt idx="19">
                  <c:v>17875.735350264629</c:v>
                </c:pt>
                <c:pt idx="20">
                  <c:v>18618.988927030157</c:v>
                </c:pt>
                <c:pt idx="21">
                  <c:v>18241.103748103502</c:v>
                </c:pt>
                <c:pt idx="22">
                  <c:v>18450.225837494425</c:v>
                </c:pt>
                <c:pt idx="23">
                  <c:v>18626.727257773317</c:v>
                </c:pt>
                <c:pt idx="24">
                  <c:v>18794.816964068097</c:v>
                </c:pt>
                <c:pt idx="25">
                  <c:v>19666.095215947116</c:v>
                </c:pt>
                <c:pt idx="26">
                  <c:v>19532.326694802501</c:v>
                </c:pt>
                <c:pt idx="27">
                  <c:v>20887.86255306629</c:v>
                </c:pt>
                <c:pt idx="28">
                  <c:v>20810.970504591314</c:v>
                </c:pt>
                <c:pt idx="29">
                  <c:v>22222.132317040974</c:v>
                </c:pt>
                <c:pt idx="30">
                  <c:v>21692.337290206702</c:v>
                </c:pt>
                <c:pt idx="31">
                  <c:v>22557.204764190421</c:v>
                </c:pt>
                <c:pt idx="32">
                  <c:v>22886.420045573421</c:v>
                </c:pt>
                <c:pt idx="33">
                  <c:v>23603.294739722314</c:v>
                </c:pt>
                <c:pt idx="34">
                  <c:v>24874.421843144697</c:v>
                </c:pt>
                <c:pt idx="35">
                  <c:v>25922.772458236715</c:v>
                </c:pt>
                <c:pt idx="36">
                  <c:v>27128.37296785611</c:v>
                </c:pt>
              </c:numCache>
            </c:numRef>
          </c:val>
          <c:smooth val="0"/>
        </c:ser>
        <c:dLbls>
          <c:showLegendKey val="0"/>
          <c:showVal val="0"/>
          <c:showCatName val="0"/>
          <c:showSerName val="0"/>
          <c:showPercent val="0"/>
          <c:showBubbleSize val="0"/>
        </c:dLbls>
        <c:marker val="1"/>
        <c:smooth val="0"/>
        <c:axId val="110278528"/>
        <c:axId val="110280064"/>
      </c:lineChart>
      <c:catAx>
        <c:axId val="110278528"/>
        <c:scaling>
          <c:orientation val="minMax"/>
        </c:scaling>
        <c:delete val="0"/>
        <c:axPos val="b"/>
        <c:numFmt formatCode="General" sourceLinked="1"/>
        <c:majorTickMark val="out"/>
        <c:minorTickMark val="none"/>
        <c:tickLblPos val="nextTo"/>
        <c:crossAx val="110280064"/>
        <c:crosses val="autoZero"/>
        <c:auto val="1"/>
        <c:lblAlgn val="ctr"/>
        <c:lblOffset val="100"/>
        <c:noMultiLvlLbl val="0"/>
      </c:catAx>
      <c:valAx>
        <c:axId val="110280064"/>
        <c:scaling>
          <c:orientation val="minMax"/>
        </c:scaling>
        <c:delete val="0"/>
        <c:axPos val="l"/>
        <c:majorGridlines/>
        <c:numFmt formatCode="#,##0" sourceLinked="1"/>
        <c:majorTickMark val="out"/>
        <c:minorTickMark val="none"/>
        <c:tickLblPos val="nextTo"/>
        <c:crossAx val="11027852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'NZ GPI by Component'!$U$96</c:f>
              <c:strCache>
                <c:ptCount val="1"/>
                <c:pt idx="0">
                  <c:v>GPI</c:v>
                </c:pt>
              </c:strCache>
            </c:strRef>
          </c:tx>
          <c:marker>
            <c:spPr>
              <a:solidFill>
                <a:schemeClr val="bg1">
                  <a:lumMod val="50000"/>
                </a:schemeClr>
              </a:solidFill>
            </c:spPr>
          </c:marker>
          <c:cat>
            <c:numRef>
              <c:f>'NZ GPI by Component'!$B$97:$B$133</c:f>
              <c:numCache>
                <c:formatCode>General</c:formatCode>
                <c:ptCount val="37"/>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numCache>
            </c:numRef>
          </c:cat>
          <c:val>
            <c:numRef>
              <c:f>'NZ GPI by Component'!$U$97:$U$133</c:f>
              <c:numCache>
                <c:formatCode>#,##0</c:formatCode>
                <c:ptCount val="37"/>
                <c:pt idx="0">
                  <c:v>67963.111082025833</c:v>
                </c:pt>
                <c:pt idx="1">
                  <c:v>71189.473261900639</c:v>
                </c:pt>
                <c:pt idx="2">
                  <c:v>70335.460745020348</c:v>
                </c:pt>
                <c:pt idx="3">
                  <c:v>74476.546710561015</c:v>
                </c:pt>
                <c:pt idx="4">
                  <c:v>74786.838687558833</c:v>
                </c:pt>
                <c:pt idx="5">
                  <c:v>78917.637106416252</c:v>
                </c:pt>
                <c:pt idx="6">
                  <c:v>78862.529602686962</c:v>
                </c:pt>
                <c:pt idx="7">
                  <c:v>75378.996860197978</c:v>
                </c:pt>
                <c:pt idx="8">
                  <c:v>76978.580971265372</c:v>
                </c:pt>
                <c:pt idx="9">
                  <c:v>81320.279460141057</c:v>
                </c:pt>
                <c:pt idx="10">
                  <c:v>78634.278155178981</c:v>
                </c:pt>
                <c:pt idx="11">
                  <c:v>84920.28966910459</c:v>
                </c:pt>
                <c:pt idx="12">
                  <c:v>84644.642558185442</c:v>
                </c:pt>
                <c:pt idx="13">
                  <c:v>82742.196264715327</c:v>
                </c:pt>
                <c:pt idx="14">
                  <c:v>86801.489373458971</c:v>
                </c:pt>
                <c:pt idx="15">
                  <c:v>83939.571917025387</c:v>
                </c:pt>
                <c:pt idx="16">
                  <c:v>87455.056936971072</c:v>
                </c:pt>
                <c:pt idx="17">
                  <c:v>85091.439272526259</c:v>
                </c:pt>
                <c:pt idx="18">
                  <c:v>84819.289788211085</c:v>
                </c:pt>
                <c:pt idx="19">
                  <c:v>85174.838620553157</c:v>
                </c:pt>
                <c:pt idx="20">
                  <c:v>82695.175785077794</c:v>
                </c:pt>
                <c:pt idx="21">
                  <c:v>79364.721873632108</c:v>
                </c:pt>
                <c:pt idx="22">
                  <c:v>79841.806371643819</c:v>
                </c:pt>
                <c:pt idx="23">
                  <c:v>80444.838187925692</c:v>
                </c:pt>
                <c:pt idx="24">
                  <c:v>84005.642530230398</c:v>
                </c:pt>
                <c:pt idx="25">
                  <c:v>85448.221732601683</c:v>
                </c:pt>
                <c:pt idx="26">
                  <c:v>85717.554444030451</c:v>
                </c:pt>
                <c:pt idx="27">
                  <c:v>88080.006111306968</c:v>
                </c:pt>
                <c:pt idx="28">
                  <c:v>92953.470975261371</c:v>
                </c:pt>
                <c:pt idx="29">
                  <c:v>96310.472305599833</c:v>
                </c:pt>
                <c:pt idx="30">
                  <c:v>96739.637570455292</c:v>
                </c:pt>
                <c:pt idx="31">
                  <c:v>96727.656135756712</c:v>
                </c:pt>
                <c:pt idx="32">
                  <c:v>99067.645123463852</c:v>
                </c:pt>
                <c:pt idx="33">
                  <c:v>103899.73692096939</c:v>
                </c:pt>
                <c:pt idx="34">
                  <c:v>108548.70108540454</c:v>
                </c:pt>
                <c:pt idx="35">
                  <c:v>113566.35024488698</c:v>
                </c:pt>
                <c:pt idx="36">
                  <c:v>117973.63754285853</c:v>
                </c:pt>
              </c:numCache>
            </c:numRef>
          </c:val>
          <c:smooth val="0"/>
        </c:ser>
        <c:ser>
          <c:idx val="1"/>
          <c:order val="1"/>
          <c:tx>
            <c:strRef>
              <c:f>'NZ GPI by Component'!$V$96</c:f>
              <c:strCache>
                <c:ptCount val="1"/>
                <c:pt idx="0">
                  <c:v>GDP</c:v>
                </c:pt>
              </c:strCache>
            </c:strRef>
          </c:tx>
          <c:marker>
            <c:spPr>
              <a:solidFill>
                <a:srgbClr val="FF0000"/>
              </a:solidFill>
            </c:spPr>
          </c:marker>
          <c:cat>
            <c:numRef>
              <c:f>'NZ GPI by Component'!$B$97:$B$133</c:f>
              <c:numCache>
                <c:formatCode>General</c:formatCode>
                <c:ptCount val="37"/>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numCache>
            </c:numRef>
          </c:cat>
          <c:val>
            <c:numRef>
              <c:f>'NZ GPI by Component'!$V$97:$V$133</c:f>
              <c:numCache>
                <c:formatCode>#,##0</c:formatCode>
                <c:ptCount val="37"/>
                <c:pt idx="0">
                  <c:v>62129.159843548143</c:v>
                </c:pt>
                <c:pt idx="1">
                  <c:v>64437.229099418226</c:v>
                </c:pt>
                <c:pt idx="2">
                  <c:v>66077.555048558657</c:v>
                </c:pt>
                <c:pt idx="3">
                  <c:v>68995.302975790648</c:v>
                </c:pt>
                <c:pt idx="4">
                  <c:v>73945.313140895887</c:v>
                </c:pt>
                <c:pt idx="5">
                  <c:v>76935.641862337623</c:v>
                </c:pt>
                <c:pt idx="6">
                  <c:v>78227.579999271227</c:v>
                </c:pt>
                <c:pt idx="7">
                  <c:v>78285.644634639015</c:v>
                </c:pt>
                <c:pt idx="8">
                  <c:v>76137.253126030424</c:v>
                </c:pt>
                <c:pt idx="9">
                  <c:v>78401.773905374503</c:v>
                </c:pt>
                <c:pt idx="10">
                  <c:v>80402.411369748661</c:v>
                </c:pt>
                <c:pt idx="11">
                  <c:v>81267.093663673018</c:v>
                </c:pt>
                <c:pt idx="12">
                  <c:v>85260.543413290448</c:v>
                </c:pt>
                <c:pt idx="13">
                  <c:v>85807.001755906356</c:v>
                </c:pt>
                <c:pt idx="14">
                  <c:v>92894.952490419309</c:v>
                </c:pt>
                <c:pt idx="15">
                  <c:v>94644.124854386086</c:v>
                </c:pt>
                <c:pt idx="16">
                  <c:v>95715.475660758209</c:v>
                </c:pt>
                <c:pt idx="17">
                  <c:v>95222.908744070679</c:v>
                </c:pt>
                <c:pt idx="18">
                  <c:v>97680.126664693686</c:v>
                </c:pt>
                <c:pt idx="19">
                  <c:v>98180.448324415658</c:v>
                </c:pt>
                <c:pt idx="20">
                  <c:v>98775.764866339363</c:v>
                </c:pt>
                <c:pt idx="21">
                  <c:v>96918.725990233404</c:v>
                </c:pt>
                <c:pt idx="22">
                  <c:v>97852.476164970532</c:v>
                </c:pt>
                <c:pt idx="23">
                  <c:v>102414.78396668413</c:v>
                </c:pt>
                <c:pt idx="24">
                  <c:v>108811.1516868403</c:v>
                </c:pt>
                <c:pt idx="25">
                  <c:v>113535.61724659607</c:v>
                </c:pt>
                <c:pt idx="26">
                  <c:v>117220.20255653883</c:v>
                </c:pt>
                <c:pt idx="27">
                  <c:v>120827.2891064873</c:v>
                </c:pt>
                <c:pt idx="28">
                  <c:v>121748.35665694858</c:v>
                </c:pt>
                <c:pt idx="29">
                  <c:v>127434.73686758646</c:v>
                </c:pt>
                <c:pt idx="30">
                  <c:v>132355.25430932711</c:v>
                </c:pt>
                <c:pt idx="31">
                  <c:v>135597.28409605782</c:v>
                </c:pt>
                <c:pt idx="32">
                  <c:v>141965.4589025756</c:v>
                </c:pt>
                <c:pt idx="33">
                  <c:v>148173.79761378714</c:v>
                </c:pt>
                <c:pt idx="34">
                  <c:v>154305.9842284738</c:v>
                </c:pt>
                <c:pt idx="35">
                  <c:v>158622.75470908327</c:v>
                </c:pt>
                <c:pt idx="36">
                  <c:v>162214</c:v>
                </c:pt>
              </c:numCache>
            </c:numRef>
          </c:val>
          <c:smooth val="0"/>
        </c:ser>
        <c:dLbls>
          <c:showLegendKey val="0"/>
          <c:showVal val="0"/>
          <c:showCatName val="0"/>
          <c:showSerName val="0"/>
          <c:showPercent val="0"/>
          <c:showBubbleSize val="0"/>
        </c:dLbls>
        <c:marker val="1"/>
        <c:smooth val="0"/>
        <c:axId val="132090112"/>
        <c:axId val="132112768"/>
      </c:lineChart>
      <c:catAx>
        <c:axId val="132090112"/>
        <c:scaling>
          <c:orientation val="minMax"/>
        </c:scaling>
        <c:delete val="0"/>
        <c:axPos val="b"/>
        <c:numFmt formatCode="General" sourceLinked="1"/>
        <c:majorTickMark val="out"/>
        <c:minorTickMark val="none"/>
        <c:tickLblPos val="nextTo"/>
        <c:crossAx val="132112768"/>
        <c:crosses val="autoZero"/>
        <c:auto val="1"/>
        <c:lblAlgn val="ctr"/>
        <c:lblOffset val="100"/>
        <c:noMultiLvlLbl val="0"/>
      </c:catAx>
      <c:valAx>
        <c:axId val="132112768"/>
        <c:scaling>
          <c:orientation val="minMax"/>
        </c:scaling>
        <c:delete val="0"/>
        <c:axPos val="l"/>
        <c:majorGridlines/>
        <c:numFmt formatCode="#,##0" sourceLinked="1"/>
        <c:majorTickMark val="out"/>
        <c:minorTickMark val="none"/>
        <c:tickLblPos val="nextTo"/>
        <c:crossAx val="132090112"/>
        <c:crosses val="autoZero"/>
        <c:crossBetween val="between"/>
      </c:valAx>
    </c:plotArea>
    <c:legend>
      <c:legendPos val="r"/>
      <c:legendEntry>
        <c:idx val="0"/>
        <c:delete val="1"/>
      </c:legendEntry>
      <c:legendEntry>
        <c:idx val="1"/>
        <c:txPr>
          <a:bodyPr/>
          <a:lstStyle/>
          <a:p>
            <a:pPr>
              <a:defRPr b="1">
                <a:solidFill>
                  <a:srgbClr val="FF0000"/>
                </a:solidFill>
              </a:defRPr>
            </a:pPr>
            <a:endParaRPr lang="en-US"/>
          </a:p>
        </c:txPr>
      </c:legendEntry>
      <c:layout>
        <c:manualLayout>
          <c:xMode val="edge"/>
          <c:yMode val="edge"/>
          <c:x val="0.82086154497890651"/>
          <c:y val="7.8840849280635478E-2"/>
          <c:w val="0.12144756501614049"/>
          <c:h val="8.9993038967892694E-2"/>
        </c:manualLayout>
      </c:layout>
      <c:overlay val="0"/>
    </c:legend>
    <c:plotVisOnly val="1"/>
    <c:dispBlanksAs val="gap"/>
    <c:showDLblsOverMax val="0"/>
  </c:chart>
  <c:txPr>
    <a:bodyPr/>
    <a:lstStyle/>
    <a:p>
      <a:pPr>
        <a:defRPr sz="1800"/>
      </a:pPr>
      <a:endParaRPr lang="en-US"/>
    </a:p>
  </c:txPr>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937377674547071"/>
          <c:y val="6.0454654343961849E-2"/>
          <c:w val="0.68942664210726257"/>
          <c:h val="0.77876459907232531"/>
        </c:manualLayout>
      </c:layout>
      <c:lineChart>
        <c:grouping val="standard"/>
        <c:varyColors val="0"/>
        <c:ser>
          <c:idx val="0"/>
          <c:order val="0"/>
          <c:tx>
            <c:strRef>
              <c:f>'NZ GPI by Component'!$U$96</c:f>
              <c:strCache>
                <c:ptCount val="1"/>
                <c:pt idx="0">
                  <c:v>GPI</c:v>
                </c:pt>
              </c:strCache>
            </c:strRef>
          </c:tx>
          <c:marker>
            <c:spPr>
              <a:solidFill>
                <a:schemeClr val="bg1">
                  <a:lumMod val="50000"/>
                </a:schemeClr>
              </a:solidFill>
            </c:spPr>
          </c:marker>
          <c:cat>
            <c:numRef>
              <c:f>'NZ GPI by Component'!$B$97:$B$133</c:f>
              <c:numCache>
                <c:formatCode>General</c:formatCode>
                <c:ptCount val="37"/>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numCache>
            </c:numRef>
          </c:cat>
          <c:val>
            <c:numRef>
              <c:f>'NZ GPI by Component'!$U$97:$U$133</c:f>
              <c:numCache>
                <c:formatCode>#,##0</c:formatCode>
                <c:ptCount val="37"/>
                <c:pt idx="0">
                  <c:v>67963.111082025833</c:v>
                </c:pt>
                <c:pt idx="1">
                  <c:v>71189.473261900639</c:v>
                </c:pt>
                <c:pt idx="2">
                  <c:v>70335.460745020348</c:v>
                </c:pt>
                <c:pt idx="3">
                  <c:v>74476.546710561015</c:v>
                </c:pt>
                <c:pt idx="4">
                  <c:v>74786.838687558833</c:v>
                </c:pt>
                <c:pt idx="5">
                  <c:v>78917.637106416252</c:v>
                </c:pt>
                <c:pt idx="6">
                  <c:v>78862.529602686962</c:v>
                </c:pt>
                <c:pt idx="7">
                  <c:v>75378.996860197978</c:v>
                </c:pt>
                <c:pt idx="8">
                  <c:v>76978.580971265372</c:v>
                </c:pt>
                <c:pt idx="9">
                  <c:v>81320.279460141057</c:v>
                </c:pt>
                <c:pt idx="10">
                  <c:v>78634.278155178981</c:v>
                </c:pt>
                <c:pt idx="11">
                  <c:v>84920.28966910459</c:v>
                </c:pt>
                <c:pt idx="12">
                  <c:v>84644.642558185442</c:v>
                </c:pt>
                <c:pt idx="13">
                  <c:v>82742.196264715327</c:v>
                </c:pt>
                <c:pt idx="14">
                  <c:v>86801.489373458971</c:v>
                </c:pt>
                <c:pt idx="15">
                  <c:v>83939.571917025387</c:v>
                </c:pt>
                <c:pt idx="16">
                  <c:v>87455.056936971072</c:v>
                </c:pt>
                <c:pt idx="17">
                  <c:v>85091.439272526259</c:v>
                </c:pt>
                <c:pt idx="18">
                  <c:v>84819.289788211085</c:v>
                </c:pt>
                <c:pt idx="19">
                  <c:v>85174.838620553157</c:v>
                </c:pt>
                <c:pt idx="20">
                  <c:v>82695.175785077794</c:v>
                </c:pt>
                <c:pt idx="21">
                  <c:v>79364.721873632108</c:v>
                </c:pt>
                <c:pt idx="22">
                  <c:v>79841.806371643819</c:v>
                </c:pt>
                <c:pt idx="23">
                  <c:v>80444.838187925692</c:v>
                </c:pt>
                <c:pt idx="24">
                  <c:v>84005.642530230398</c:v>
                </c:pt>
                <c:pt idx="25">
                  <c:v>85448.221732601683</c:v>
                </c:pt>
                <c:pt idx="26">
                  <c:v>85717.554444030451</c:v>
                </c:pt>
                <c:pt idx="27">
                  <c:v>88080.006111306968</c:v>
                </c:pt>
                <c:pt idx="28">
                  <c:v>92953.470975261371</c:v>
                </c:pt>
                <c:pt idx="29">
                  <c:v>96310.472305599833</c:v>
                </c:pt>
                <c:pt idx="30">
                  <c:v>96739.637570455292</c:v>
                </c:pt>
                <c:pt idx="31">
                  <c:v>96727.656135756712</c:v>
                </c:pt>
                <c:pt idx="32">
                  <c:v>99067.645123463852</c:v>
                </c:pt>
                <c:pt idx="33">
                  <c:v>103899.73692096939</c:v>
                </c:pt>
                <c:pt idx="34">
                  <c:v>108548.70108540454</c:v>
                </c:pt>
                <c:pt idx="35">
                  <c:v>113566.35024488698</c:v>
                </c:pt>
                <c:pt idx="36">
                  <c:v>117973.63754285853</c:v>
                </c:pt>
              </c:numCache>
            </c:numRef>
          </c:val>
          <c:smooth val="0"/>
        </c:ser>
        <c:ser>
          <c:idx val="1"/>
          <c:order val="1"/>
          <c:tx>
            <c:strRef>
              <c:f>'NZ GPI by Component'!$V$96</c:f>
              <c:strCache>
                <c:ptCount val="1"/>
                <c:pt idx="0">
                  <c:v>GDP</c:v>
                </c:pt>
              </c:strCache>
            </c:strRef>
          </c:tx>
          <c:marker>
            <c:spPr>
              <a:solidFill>
                <a:srgbClr val="FF0000"/>
              </a:solidFill>
            </c:spPr>
          </c:marker>
          <c:cat>
            <c:numRef>
              <c:f>'NZ GPI by Component'!$B$97:$B$133</c:f>
              <c:numCache>
                <c:formatCode>General</c:formatCode>
                <c:ptCount val="37"/>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numCache>
            </c:numRef>
          </c:cat>
          <c:val>
            <c:numRef>
              <c:f>'NZ GPI by Component'!$V$97:$V$133</c:f>
              <c:numCache>
                <c:formatCode>#,##0</c:formatCode>
                <c:ptCount val="37"/>
                <c:pt idx="0">
                  <c:v>62129.159843548143</c:v>
                </c:pt>
                <c:pt idx="1">
                  <c:v>64437.229099418226</c:v>
                </c:pt>
                <c:pt idx="2">
                  <c:v>66077.555048558657</c:v>
                </c:pt>
                <c:pt idx="3">
                  <c:v>68995.302975790648</c:v>
                </c:pt>
                <c:pt idx="4">
                  <c:v>73945.313140895887</c:v>
                </c:pt>
                <c:pt idx="5">
                  <c:v>76935.641862337623</c:v>
                </c:pt>
                <c:pt idx="6">
                  <c:v>78227.579999271227</c:v>
                </c:pt>
                <c:pt idx="7">
                  <c:v>78285.644634639015</c:v>
                </c:pt>
                <c:pt idx="8">
                  <c:v>76137.253126030424</c:v>
                </c:pt>
                <c:pt idx="9">
                  <c:v>78401.773905374503</c:v>
                </c:pt>
                <c:pt idx="10">
                  <c:v>80402.411369748661</c:v>
                </c:pt>
                <c:pt idx="11">
                  <c:v>81267.093663673018</c:v>
                </c:pt>
                <c:pt idx="12">
                  <c:v>85260.543413290448</c:v>
                </c:pt>
                <c:pt idx="13">
                  <c:v>85807.001755906356</c:v>
                </c:pt>
                <c:pt idx="14">
                  <c:v>92894.952490419309</c:v>
                </c:pt>
                <c:pt idx="15">
                  <c:v>94644.124854386086</c:v>
                </c:pt>
                <c:pt idx="16">
                  <c:v>95715.475660758209</c:v>
                </c:pt>
                <c:pt idx="17">
                  <c:v>95222.908744070679</c:v>
                </c:pt>
                <c:pt idx="18">
                  <c:v>97680.126664693686</c:v>
                </c:pt>
                <c:pt idx="19">
                  <c:v>98180.448324415658</c:v>
                </c:pt>
                <c:pt idx="20">
                  <c:v>98775.764866339363</c:v>
                </c:pt>
                <c:pt idx="21">
                  <c:v>96918.725990233404</c:v>
                </c:pt>
                <c:pt idx="22">
                  <c:v>97852.476164970532</c:v>
                </c:pt>
                <c:pt idx="23">
                  <c:v>102414.78396668413</c:v>
                </c:pt>
                <c:pt idx="24">
                  <c:v>108811.1516868403</c:v>
                </c:pt>
                <c:pt idx="25">
                  <c:v>113535.61724659607</c:v>
                </c:pt>
                <c:pt idx="26">
                  <c:v>117220.20255653883</c:v>
                </c:pt>
                <c:pt idx="27">
                  <c:v>120827.2891064873</c:v>
                </c:pt>
                <c:pt idx="28">
                  <c:v>121748.35665694858</c:v>
                </c:pt>
                <c:pt idx="29">
                  <c:v>127434.73686758646</c:v>
                </c:pt>
                <c:pt idx="30">
                  <c:v>132355.25430932711</c:v>
                </c:pt>
                <c:pt idx="31">
                  <c:v>135597.28409605782</c:v>
                </c:pt>
                <c:pt idx="32">
                  <c:v>141965.4589025756</c:v>
                </c:pt>
                <c:pt idx="33">
                  <c:v>148173.79761378714</c:v>
                </c:pt>
                <c:pt idx="34">
                  <c:v>154305.9842284738</c:v>
                </c:pt>
                <c:pt idx="35">
                  <c:v>158622.75470908327</c:v>
                </c:pt>
                <c:pt idx="36">
                  <c:v>162214</c:v>
                </c:pt>
              </c:numCache>
            </c:numRef>
          </c:val>
          <c:smooth val="0"/>
        </c:ser>
        <c:dLbls>
          <c:showLegendKey val="0"/>
          <c:showVal val="0"/>
          <c:showCatName val="0"/>
          <c:showSerName val="0"/>
          <c:showPercent val="0"/>
          <c:showBubbleSize val="0"/>
        </c:dLbls>
        <c:marker val="1"/>
        <c:smooth val="0"/>
        <c:axId val="132286720"/>
        <c:axId val="132301184"/>
      </c:lineChart>
      <c:catAx>
        <c:axId val="132286720"/>
        <c:scaling>
          <c:orientation val="minMax"/>
        </c:scaling>
        <c:delete val="0"/>
        <c:axPos val="b"/>
        <c:numFmt formatCode="General" sourceLinked="1"/>
        <c:majorTickMark val="out"/>
        <c:minorTickMark val="none"/>
        <c:tickLblPos val="nextTo"/>
        <c:crossAx val="132301184"/>
        <c:crosses val="autoZero"/>
        <c:auto val="1"/>
        <c:lblAlgn val="ctr"/>
        <c:lblOffset val="100"/>
        <c:noMultiLvlLbl val="0"/>
      </c:catAx>
      <c:valAx>
        <c:axId val="132301184"/>
        <c:scaling>
          <c:orientation val="minMax"/>
        </c:scaling>
        <c:delete val="0"/>
        <c:axPos val="l"/>
        <c:majorGridlines/>
        <c:numFmt formatCode="#,##0" sourceLinked="1"/>
        <c:majorTickMark val="out"/>
        <c:minorTickMark val="none"/>
        <c:tickLblPos val="nextTo"/>
        <c:crossAx val="132286720"/>
        <c:crosses val="autoZero"/>
        <c:crossBetween val="between"/>
      </c:valAx>
    </c:plotArea>
    <c:legend>
      <c:legendPos val="r"/>
      <c:legendEntry>
        <c:idx val="0"/>
        <c:delete val="1"/>
      </c:legendEntry>
      <c:legendEntry>
        <c:idx val="1"/>
        <c:txPr>
          <a:bodyPr/>
          <a:lstStyle/>
          <a:p>
            <a:pPr>
              <a:defRPr b="1">
                <a:solidFill>
                  <a:srgbClr val="FF0000"/>
                </a:solidFill>
              </a:defRPr>
            </a:pPr>
            <a:endParaRPr lang="en-US"/>
          </a:p>
        </c:txPr>
      </c:legendEntry>
      <c:layout>
        <c:manualLayout>
          <c:xMode val="edge"/>
          <c:yMode val="edge"/>
          <c:x val="0.82086154497890651"/>
          <c:y val="7.8840849280635478E-2"/>
          <c:w val="0.12144756501614049"/>
          <c:h val="8.9993038967892749E-2"/>
        </c:manualLayout>
      </c:layout>
      <c:overlay val="0"/>
    </c:legend>
    <c:plotVisOnly val="1"/>
    <c:dispBlanksAs val="gap"/>
    <c:showDLblsOverMax val="0"/>
  </c:chart>
  <c:txPr>
    <a:bodyPr/>
    <a:lstStyle/>
    <a:p>
      <a:pPr>
        <a:defRPr sz="1800"/>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a:defRPr/>
            </a:pPr>
            <a:r>
              <a:rPr lang="en-NZ" dirty="0"/>
              <a:t>     Services of Public </a:t>
            </a:r>
            <a:r>
              <a:rPr lang="en-NZ" dirty="0" smtClean="0"/>
              <a:t>Capital</a:t>
            </a:r>
          </a:p>
          <a:p>
            <a:pPr>
              <a:defRPr/>
            </a:pPr>
            <a:r>
              <a:rPr lang="en-NZ" dirty="0" smtClean="0"/>
              <a:t> </a:t>
            </a:r>
            <a:r>
              <a:rPr lang="en-NZ" sz="1400" dirty="0" smtClean="0"/>
              <a:t>($2006 million)</a:t>
            </a:r>
            <a:endParaRPr lang="en-NZ" sz="1400" dirty="0"/>
          </a:p>
        </c:rich>
      </c:tx>
      <c:overlay val="0"/>
    </c:title>
    <c:autoTitleDeleted val="0"/>
    <c:plotArea>
      <c:layout>
        <c:manualLayout>
          <c:layoutTarget val="inner"/>
          <c:xMode val="edge"/>
          <c:yMode val="edge"/>
          <c:x val="0.16241109264503509"/>
          <c:y val="0.19057204114072795"/>
          <c:w val="0.82319141410591645"/>
          <c:h val="0.60815224590430128"/>
        </c:manualLayout>
      </c:layout>
      <c:lineChart>
        <c:grouping val="stacked"/>
        <c:varyColors val="0"/>
        <c:ser>
          <c:idx val="0"/>
          <c:order val="0"/>
          <c:tx>
            <c:strRef>
              <c:f>'NZ GPI by Component'!$F$96</c:f>
              <c:strCache>
                <c:ptCount val="1"/>
                <c:pt idx="0">
                  <c:v>4.     Services of Public Capital</c:v>
                </c:pt>
              </c:strCache>
            </c:strRef>
          </c:tx>
          <c:cat>
            <c:numRef>
              <c:f>'NZ GPI by Component'!$B$97:$B$132</c:f>
              <c:numCache>
                <c:formatCode>General</c:formatCode>
                <c:ptCount val="36"/>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numCache>
            </c:numRef>
          </c:cat>
          <c:val>
            <c:numRef>
              <c:f>'NZ GPI by Component'!$F$97:$F$133</c:f>
              <c:numCache>
                <c:formatCode>#,##0</c:formatCode>
                <c:ptCount val="37"/>
                <c:pt idx="0">
                  <c:v>5967.7932787900281</c:v>
                </c:pt>
                <c:pt idx="1">
                  <c:v>6896.9450731023862</c:v>
                </c:pt>
                <c:pt idx="2">
                  <c:v>6830.0981709104308</c:v>
                </c:pt>
                <c:pt idx="3">
                  <c:v>7038.9325566897114</c:v>
                </c:pt>
                <c:pt idx="4">
                  <c:v>8017.9551700560423</c:v>
                </c:pt>
                <c:pt idx="5">
                  <c:v>9643.5490553567906</c:v>
                </c:pt>
                <c:pt idx="6">
                  <c:v>10316.90428118485</c:v>
                </c:pt>
                <c:pt idx="7">
                  <c:v>10065.068452175417</c:v>
                </c:pt>
                <c:pt idx="8">
                  <c:v>10520.364510868301</c:v>
                </c:pt>
                <c:pt idx="9">
                  <c:v>11184.097858142544</c:v>
                </c:pt>
                <c:pt idx="10">
                  <c:v>11506.233642799991</c:v>
                </c:pt>
                <c:pt idx="11">
                  <c:v>11877.826506745991</c:v>
                </c:pt>
                <c:pt idx="12">
                  <c:v>11629.075037741221</c:v>
                </c:pt>
                <c:pt idx="13">
                  <c:v>11053.165308056334</c:v>
                </c:pt>
                <c:pt idx="14">
                  <c:v>11587.724799615155</c:v>
                </c:pt>
                <c:pt idx="15">
                  <c:v>11449.238467283934</c:v>
                </c:pt>
                <c:pt idx="16">
                  <c:v>11416.593314907563</c:v>
                </c:pt>
                <c:pt idx="17">
                  <c:v>10843.229169036778</c:v>
                </c:pt>
                <c:pt idx="18">
                  <c:v>10010.815318141464</c:v>
                </c:pt>
                <c:pt idx="19">
                  <c:v>9540.4195550549139</c:v>
                </c:pt>
                <c:pt idx="20">
                  <c:v>9116.109601745773</c:v>
                </c:pt>
                <c:pt idx="21">
                  <c:v>8724.3848290829956</c:v>
                </c:pt>
                <c:pt idx="22">
                  <c:v>8531.1568398500112</c:v>
                </c:pt>
                <c:pt idx="23">
                  <c:v>8317.7873711608554</c:v>
                </c:pt>
                <c:pt idx="24">
                  <c:v>8446.5171671388125</c:v>
                </c:pt>
                <c:pt idx="25">
                  <c:v>8489.300716086731</c:v>
                </c:pt>
                <c:pt idx="26">
                  <c:v>8403.9652507374631</c:v>
                </c:pt>
                <c:pt idx="27">
                  <c:v>8568.2498702570374</c:v>
                </c:pt>
                <c:pt idx="28">
                  <c:v>8819.9962876579211</c:v>
                </c:pt>
                <c:pt idx="29">
                  <c:v>9219.935850883563</c:v>
                </c:pt>
                <c:pt idx="30">
                  <c:v>9449.152613931521</c:v>
                </c:pt>
                <c:pt idx="31">
                  <c:v>9754.9372270049844</c:v>
                </c:pt>
                <c:pt idx="32">
                  <c:v>10235.222817469206</c:v>
                </c:pt>
                <c:pt idx="33">
                  <c:v>10765.567308882017</c:v>
                </c:pt>
                <c:pt idx="34">
                  <c:v>11182.956888320547</c:v>
                </c:pt>
                <c:pt idx="35">
                  <c:v>11955.26969443282</c:v>
                </c:pt>
                <c:pt idx="36">
                  <c:v>12681.560000000001</c:v>
                </c:pt>
              </c:numCache>
            </c:numRef>
          </c:val>
          <c:smooth val="0"/>
        </c:ser>
        <c:dLbls>
          <c:showLegendKey val="0"/>
          <c:showVal val="0"/>
          <c:showCatName val="0"/>
          <c:showSerName val="0"/>
          <c:showPercent val="0"/>
          <c:showBubbleSize val="0"/>
        </c:dLbls>
        <c:marker val="1"/>
        <c:smooth val="0"/>
        <c:axId val="131162496"/>
        <c:axId val="131164032"/>
      </c:lineChart>
      <c:catAx>
        <c:axId val="131162496"/>
        <c:scaling>
          <c:orientation val="minMax"/>
        </c:scaling>
        <c:delete val="0"/>
        <c:axPos val="b"/>
        <c:numFmt formatCode="General" sourceLinked="1"/>
        <c:majorTickMark val="out"/>
        <c:minorTickMark val="none"/>
        <c:tickLblPos val="nextTo"/>
        <c:crossAx val="131164032"/>
        <c:crosses val="autoZero"/>
        <c:auto val="1"/>
        <c:lblAlgn val="ctr"/>
        <c:lblOffset val="100"/>
        <c:noMultiLvlLbl val="0"/>
      </c:catAx>
      <c:valAx>
        <c:axId val="131164032"/>
        <c:scaling>
          <c:orientation val="minMax"/>
        </c:scaling>
        <c:delete val="0"/>
        <c:axPos val="l"/>
        <c:majorGridlines/>
        <c:numFmt formatCode="#,##0" sourceLinked="1"/>
        <c:majorTickMark val="out"/>
        <c:minorTickMark val="none"/>
        <c:tickLblPos val="nextTo"/>
        <c:crossAx val="131162496"/>
        <c:crosses val="autoZero"/>
        <c:crossBetween val="between"/>
      </c:valAx>
    </c:plotArea>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r>
              <a:rPr lang="en-NZ" sz="2000" dirty="0"/>
              <a:t>Value of </a:t>
            </a:r>
            <a:r>
              <a:rPr lang="en-NZ" sz="2000" dirty="0" smtClean="0"/>
              <a:t>Unpaid </a:t>
            </a:r>
            <a:r>
              <a:rPr lang="en-NZ" sz="2000" dirty="0"/>
              <a:t>for Household and Community Work </a:t>
            </a:r>
            <a:r>
              <a:rPr lang="en-NZ" sz="1200" b="1" i="0" baseline="0" dirty="0" smtClean="0"/>
              <a:t>($2006 million) </a:t>
            </a:r>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endParaRPr lang="en-NZ" sz="2000" dirty="0"/>
          </a:p>
        </c:rich>
      </c:tx>
      <c:layout>
        <c:manualLayout>
          <c:xMode val="edge"/>
          <c:yMode val="edge"/>
          <c:x val="9.5654856316201506E-2"/>
          <c:y val="4.4362522521652251E-2"/>
        </c:manualLayout>
      </c:layout>
      <c:overlay val="0"/>
    </c:title>
    <c:autoTitleDeleted val="0"/>
    <c:plotArea>
      <c:layout/>
      <c:lineChart>
        <c:grouping val="standard"/>
        <c:varyColors val="0"/>
        <c:ser>
          <c:idx val="0"/>
          <c:order val="0"/>
          <c:tx>
            <c:strRef>
              <c:f>'NZ GPI by Component'!$G$96</c:f>
              <c:strCache>
                <c:ptCount val="1"/>
                <c:pt idx="0">
                  <c:v>5.     Value of Household and Community Work </c:v>
                </c:pt>
              </c:strCache>
            </c:strRef>
          </c:tx>
          <c:cat>
            <c:numRef>
              <c:f>'NZ GPI by Component'!$B$97:$B$133</c:f>
              <c:numCache>
                <c:formatCode>General</c:formatCode>
                <c:ptCount val="37"/>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numCache>
            </c:numRef>
          </c:cat>
          <c:val>
            <c:numRef>
              <c:f>'NZ GPI by Component'!$G$97:$G$133</c:f>
              <c:numCache>
                <c:formatCode>#,##0</c:formatCode>
                <c:ptCount val="37"/>
                <c:pt idx="0">
                  <c:v>18440.156853493998</c:v>
                </c:pt>
                <c:pt idx="1">
                  <c:v>20305.289821634509</c:v>
                </c:pt>
                <c:pt idx="2">
                  <c:v>19744.198048862356</c:v>
                </c:pt>
                <c:pt idx="3">
                  <c:v>20456.432507783022</c:v>
                </c:pt>
                <c:pt idx="4">
                  <c:v>21694.703743022535</c:v>
                </c:pt>
                <c:pt idx="5">
                  <c:v>23641.916574878778</c:v>
                </c:pt>
                <c:pt idx="6">
                  <c:v>24608.833888789988</c:v>
                </c:pt>
                <c:pt idx="7">
                  <c:v>23318.157754755157</c:v>
                </c:pt>
                <c:pt idx="8">
                  <c:v>22953.626965915257</c:v>
                </c:pt>
                <c:pt idx="9">
                  <c:v>24593.263197248023</c:v>
                </c:pt>
                <c:pt idx="10">
                  <c:v>25473.559721183919</c:v>
                </c:pt>
                <c:pt idx="11">
                  <c:v>28221.275747692132</c:v>
                </c:pt>
                <c:pt idx="12">
                  <c:v>27730.95122496504</c:v>
                </c:pt>
                <c:pt idx="13">
                  <c:v>24705.599439767506</c:v>
                </c:pt>
                <c:pt idx="14">
                  <c:v>24055.085182392679</c:v>
                </c:pt>
                <c:pt idx="15">
                  <c:v>22698.936142493079</c:v>
                </c:pt>
                <c:pt idx="16">
                  <c:v>24876.461706429505</c:v>
                </c:pt>
                <c:pt idx="17">
                  <c:v>23773.702979028272</c:v>
                </c:pt>
                <c:pt idx="18">
                  <c:v>23756.78574368226</c:v>
                </c:pt>
                <c:pt idx="19">
                  <c:v>23531.926010227169</c:v>
                </c:pt>
                <c:pt idx="20">
                  <c:v>23936.98683656556</c:v>
                </c:pt>
                <c:pt idx="21">
                  <c:v>25455.123520093552</c:v>
                </c:pt>
                <c:pt idx="22">
                  <c:v>25584.629144603277</c:v>
                </c:pt>
                <c:pt idx="23">
                  <c:v>25384.299657065912</c:v>
                </c:pt>
                <c:pt idx="24">
                  <c:v>25765.188095387821</c:v>
                </c:pt>
                <c:pt idx="25">
                  <c:v>25954.186581457372</c:v>
                </c:pt>
                <c:pt idx="26">
                  <c:v>26231.438583769948</c:v>
                </c:pt>
                <c:pt idx="27">
                  <c:v>26967.521832179649</c:v>
                </c:pt>
                <c:pt idx="28">
                  <c:v>27994.651146470904</c:v>
                </c:pt>
                <c:pt idx="29">
                  <c:v>28477.997937841857</c:v>
                </c:pt>
                <c:pt idx="30">
                  <c:v>29229.96342820469</c:v>
                </c:pt>
                <c:pt idx="31">
                  <c:v>28347.332752192073</c:v>
                </c:pt>
                <c:pt idx="32">
                  <c:v>28570.391670753095</c:v>
                </c:pt>
                <c:pt idx="33">
                  <c:v>29970.811980611255</c:v>
                </c:pt>
                <c:pt idx="34">
                  <c:v>30023.622701951357</c:v>
                </c:pt>
                <c:pt idx="35">
                  <c:v>30516.239879636127</c:v>
                </c:pt>
                <c:pt idx="36">
                  <c:v>31735.603985357782</c:v>
                </c:pt>
              </c:numCache>
            </c:numRef>
          </c:val>
          <c:smooth val="0"/>
        </c:ser>
        <c:dLbls>
          <c:showLegendKey val="0"/>
          <c:showVal val="0"/>
          <c:showCatName val="0"/>
          <c:showSerName val="0"/>
          <c:showPercent val="0"/>
          <c:showBubbleSize val="0"/>
        </c:dLbls>
        <c:marker val="1"/>
        <c:smooth val="0"/>
        <c:axId val="131185664"/>
        <c:axId val="131191552"/>
      </c:lineChart>
      <c:catAx>
        <c:axId val="131185664"/>
        <c:scaling>
          <c:orientation val="minMax"/>
        </c:scaling>
        <c:delete val="0"/>
        <c:axPos val="b"/>
        <c:numFmt formatCode="General" sourceLinked="1"/>
        <c:majorTickMark val="out"/>
        <c:minorTickMark val="none"/>
        <c:tickLblPos val="nextTo"/>
        <c:crossAx val="131191552"/>
        <c:crosses val="autoZero"/>
        <c:auto val="1"/>
        <c:lblAlgn val="ctr"/>
        <c:lblOffset val="100"/>
        <c:noMultiLvlLbl val="0"/>
      </c:catAx>
      <c:valAx>
        <c:axId val="131191552"/>
        <c:scaling>
          <c:orientation val="minMax"/>
        </c:scaling>
        <c:delete val="0"/>
        <c:axPos val="l"/>
        <c:majorGridlines/>
        <c:numFmt formatCode="#,##0" sourceLinked="1"/>
        <c:majorTickMark val="out"/>
        <c:minorTickMark val="none"/>
        <c:tickLblPos val="nextTo"/>
        <c:crossAx val="13118566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a:defRPr/>
            </a:pPr>
            <a:r>
              <a:rPr lang="en-NZ" dirty="0"/>
              <a:t>Cost of </a:t>
            </a:r>
            <a:r>
              <a:rPr lang="en-NZ" dirty="0" smtClean="0"/>
              <a:t>Unemployment </a:t>
            </a:r>
          </a:p>
          <a:p>
            <a:pPr>
              <a:defRPr/>
            </a:pPr>
            <a:r>
              <a:rPr lang="en-NZ" sz="1400" dirty="0" smtClean="0"/>
              <a:t>($2006 million) </a:t>
            </a:r>
            <a:endParaRPr lang="en-NZ" sz="1400" dirty="0"/>
          </a:p>
        </c:rich>
      </c:tx>
      <c:layout>
        <c:manualLayout>
          <c:xMode val="edge"/>
          <c:yMode val="edge"/>
          <c:x val="0.20737927776034654"/>
          <c:y val="4.5547582526672667E-2"/>
        </c:manualLayout>
      </c:layout>
      <c:overlay val="0"/>
    </c:title>
    <c:autoTitleDeleted val="0"/>
    <c:plotArea>
      <c:layout>
        <c:manualLayout>
          <c:layoutTarget val="inner"/>
          <c:xMode val="edge"/>
          <c:yMode val="edge"/>
          <c:x val="0.13424835436880936"/>
          <c:y val="0.17036121139285171"/>
          <c:w val="0.8433698438144358"/>
          <c:h val="0.75787867808915677"/>
        </c:manualLayout>
      </c:layout>
      <c:lineChart>
        <c:grouping val="standard"/>
        <c:varyColors val="0"/>
        <c:ser>
          <c:idx val="0"/>
          <c:order val="0"/>
          <c:tx>
            <c:strRef>
              <c:f>'NZ GPI by Component'!$I$96</c:f>
              <c:strCache>
                <c:ptCount val="1"/>
                <c:pt idx="0">
                  <c:v>7.     Cost of Unemployment </c:v>
                </c:pt>
              </c:strCache>
            </c:strRef>
          </c:tx>
          <c:cat>
            <c:numRef>
              <c:f>'NZ GPI by Component'!$B$97:$B$133</c:f>
              <c:numCache>
                <c:formatCode>General</c:formatCode>
                <c:ptCount val="37"/>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numCache>
            </c:numRef>
          </c:cat>
          <c:val>
            <c:numRef>
              <c:f>'NZ GPI by Component'!$I$97:$I$133</c:f>
              <c:numCache>
                <c:formatCode>#,##0</c:formatCode>
                <c:ptCount val="37"/>
                <c:pt idx="0">
                  <c:v>-39.652588942290883</c:v>
                </c:pt>
                <c:pt idx="1">
                  <c:v>-53.45843274493361</c:v>
                </c:pt>
                <c:pt idx="2">
                  <c:v>-74.165167710844372</c:v>
                </c:pt>
                <c:pt idx="3">
                  <c:v>-63.680145842754825</c:v>
                </c:pt>
                <c:pt idx="4">
                  <c:v>-59.712878423627544</c:v>
                </c:pt>
                <c:pt idx="5">
                  <c:v>-72.288899531301553</c:v>
                </c:pt>
                <c:pt idx="6">
                  <c:v>-65.134715194905041</c:v>
                </c:pt>
                <c:pt idx="7">
                  <c:v>-53.660001340470167</c:v>
                </c:pt>
                <c:pt idx="8">
                  <c:v>-56.878198330616279</c:v>
                </c:pt>
                <c:pt idx="9">
                  <c:v>-46.352379670322385</c:v>
                </c:pt>
                <c:pt idx="10">
                  <c:v>-86.35777942080631</c:v>
                </c:pt>
                <c:pt idx="11">
                  <c:v>-142.62668270838196</c:v>
                </c:pt>
                <c:pt idx="12">
                  <c:v>-170.30005678998546</c:v>
                </c:pt>
                <c:pt idx="13">
                  <c:v>-318.56029230939873</c:v>
                </c:pt>
                <c:pt idx="14">
                  <c:v>-290.81710216575578</c:v>
                </c:pt>
                <c:pt idx="15">
                  <c:v>-244.68182955863767</c:v>
                </c:pt>
                <c:pt idx="16">
                  <c:v>-110.08762662090221</c:v>
                </c:pt>
                <c:pt idx="17">
                  <c:v>-203.8526209146973</c:v>
                </c:pt>
                <c:pt idx="18">
                  <c:v>-291.4350506073846</c:v>
                </c:pt>
                <c:pt idx="19">
                  <c:v>-490.12130456724179</c:v>
                </c:pt>
                <c:pt idx="20">
                  <c:v>-643.03301150581569</c:v>
                </c:pt>
                <c:pt idx="21">
                  <c:v>-846.99733591001075</c:v>
                </c:pt>
                <c:pt idx="22">
                  <c:v>-842.11098241016714</c:v>
                </c:pt>
                <c:pt idx="23">
                  <c:v>-675.29566237803112</c:v>
                </c:pt>
                <c:pt idx="24">
                  <c:v>-505.35523518620374</c:v>
                </c:pt>
                <c:pt idx="25">
                  <c:v>-359.46765473621554</c:v>
                </c:pt>
                <c:pt idx="26">
                  <c:v>-363.23454848234405</c:v>
                </c:pt>
                <c:pt idx="27">
                  <c:v>-518.85511995529919</c:v>
                </c:pt>
                <c:pt idx="28">
                  <c:v>-621.8399809335715</c:v>
                </c:pt>
                <c:pt idx="29">
                  <c:v>-511.48616490726306</c:v>
                </c:pt>
                <c:pt idx="30">
                  <c:v>-368.78515494825302</c:v>
                </c:pt>
                <c:pt idx="31">
                  <c:v>-415.62183199115367</c:v>
                </c:pt>
                <c:pt idx="32">
                  <c:v>-493.28889089502275</c:v>
                </c:pt>
                <c:pt idx="33">
                  <c:v>-330.80318490715649</c:v>
                </c:pt>
                <c:pt idx="34">
                  <c:v>-349.45186451395381</c:v>
                </c:pt>
                <c:pt idx="35">
                  <c:v>-324.23511934442007</c:v>
                </c:pt>
                <c:pt idx="36">
                  <c:v>-324.5500401872863</c:v>
                </c:pt>
              </c:numCache>
            </c:numRef>
          </c:val>
          <c:smooth val="0"/>
        </c:ser>
        <c:dLbls>
          <c:showLegendKey val="0"/>
          <c:showVal val="0"/>
          <c:showCatName val="0"/>
          <c:showSerName val="0"/>
          <c:showPercent val="0"/>
          <c:showBubbleSize val="0"/>
        </c:dLbls>
        <c:marker val="1"/>
        <c:smooth val="0"/>
        <c:axId val="89797760"/>
        <c:axId val="89799296"/>
      </c:lineChart>
      <c:catAx>
        <c:axId val="89797760"/>
        <c:scaling>
          <c:orientation val="minMax"/>
        </c:scaling>
        <c:delete val="0"/>
        <c:axPos val="b"/>
        <c:numFmt formatCode="General" sourceLinked="1"/>
        <c:majorTickMark val="out"/>
        <c:minorTickMark val="none"/>
        <c:tickLblPos val="nextTo"/>
        <c:crossAx val="89799296"/>
        <c:crosses val="autoZero"/>
        <c:auto val="1"/>
        <c:lblAlgn val="ctr"/>
        <c:lblOffset val="100"/>
        <c:noMultiLvlLbl val="0"/>
      </c:catAx>
      <c:valAx>
        <c:axId val="89799296"/>
        <c:scaling>
          <c:orientation val="minMax"/>
        </c:scaling>
        <c:delete val="0"/>
        <c:axPos val="l"/>
        <c:majorGridlines/>
        <c:numFmt formatCode="#,##0" sourceLinked="1"/>
        <c:majorTickMark val="out"/>
        <c:minorTickMark val="none"/>
        <c:tickLblPos val="nextTo"/>
        <c:crossAx val="8979776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r>
              <a:rPr lang="en-US" dirty="0" smtClean="0"/>
              <a:t>Cost </a:t>
            </a:r>
            <a:r>
              <a:rPr lang="en-US" dirty="0"/>
              <a:t>of </a:t>
            </a:r>
            <a:r>
              <a:rPr lang="en-US" dirty="0" smtClean="0"/>
              <a:t>Underemployment</a:t>
            </a:r>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r>
              <a:rPr lang="en-NZ" sz="1400" b="1" i="0" baseline="0" dirty="0" smtClean="0"/>
              <a:t>($2006 million) </a:t>
            </a:r>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endParaRPr lang="en-US" dirty="0"/>
          </a:p>
        </c:rich>
      </c:tx>
      <c:layout>
        <c:manualLayout>
          <c:xMode val="edge"/>
          <c:yMode val="edge"/>
          <c:x val="0.25311339554777884"/>
          <c:y val="1.6836195965366927E-2"/>
        </c:manualLayout>
      </c:layout>
      <c:overlay val="0"/>
    </c:title>
    <c:autoTitleDeleted val="0"/>
    <c:plotArea>
      <c:layout/>
      <c:lineChart>
        <c:grouping val="standard"/>
        <c:varyColors val="0"/>
        <c:ser>
          <c:idx val="0"/>
          <c:order val="0"/>
          <c:tx>
            <c:strRef>
              <c:f>'NZ GPI by Component'!$H$96</c:f>
              <c:strCache>
                <c:ptCount val="1"/>
                <c:pt idx="0">
                  <c:v>6.     Cost of Underemployment</c:v>
                </c:pt>
              </c:strCache>
            </c:strRef>
          </c:tx>
          <c:cat>
            <c:numRef>
              <c:f>'NZ GPI by Component'!$B$97:$B$133</c:f>
              <c:numCache>
                <c:formatCode>General</c:formatCode>
                <c:ptCount val="37"/>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numCache>
            </c:numRef>
          </c:cat>
          <c:val>
            <c:numRef>
              <c:f>'NZ GPI by Component'!$H$97:$H$133</c:f>
              <c:numCache>
                <c:formatCode>#,##0</c:formatCode>
                <c:ptCount val="37"/>
                <c:pt idx="0">
                  <c:v>-108.02957925210943</c:v>
                </c:pt>
                <c:pt idx="1">
                  <c:v>-119.66391925563317</c:v>
                </c:pt>
                <c:pt idx="2">
                  <c:v>-126.57574381775969</c:v>
                </c:pt>
                <c:pt idx="3">
                  <c:v>-131.31691503436392</c:v>
                </c:pt>
                <c:pt idx="4">
                  <c:v>-144.27046754799127</c:v>
                </c:pt>
                <c:pt idx="5">
                  <c:v>-143.7607729682623</c:v>
                </c:pt>
                <c:pt idx="6">
                  <c:v>-131.75505473972103</c:v>
                </c:pt>
                <c:pt idx="7">
                  <c:v>-128.92769146796451</c:v>
                </c:pt>
                <c:pt idx="8">
                  <c:v>-129.61363063148977</c:v>
                </c:pt>
                <c:pt idx="9">
                  <c:v>-127.93717346095254</c:v>
                </c:pt>
                <c:pt idx="10">
                  <c:v>-122.11342470154545</c:v>
                </c:pt>
                <c:pt idx="11">
                  <c:v>-132.2499319922633</c:v>
                </c:pt>
                <c:pt idx="12">
                  <c:v>-134.69396985326989</c:v>
                </c:pt>
                <c:pt idx="13">
                  <c:v>-132.91460578758745</c:v>
                </c:pt>
                <c:pt idx="14">
                  <c:v>-129.48021855121783</c:v>
                </c:pt>
                <c:pt idx="15">
                  <c:v>-128.60821921932262</c:v>
                </c:pt>
                <c:pt idx="16">
                  <c:v>-144.0755993474672</c:v>
                </c:pt>
                <c:pt idx="17">
                  <c:v>-160.82848811787605</c:v>
                </c:pt>
                <c:pt idx="18">
                  <c:v>-202.60885380772464</c:v>
                </c:pt>
                <c:pt idx="19">
                  <c:v>-246.14687898100794</c:v>
                </c:pt>
                <c:pt idx="20">
                  <c:v>-334.35803965475151</c:v>
                </c:pt>
                <c:pt idx="21">
                  <c:v>-500.84535855804717</c:v>
                </c:pt>
                <c:pt idx="22">
                  <c:v>-588.47340778930754</c:v>
                </c:pt>
                <c:pt idx="23">
                  <c:v>-528.3365595670025</c:v>
                </c:pt>
                <c:pt idx="24">
                  <c:v>-528.64559752586661</c:v>
                </c:pt>
                <c:pt idx="25">
                  <c:v>-453.55049747681215</c:v>
                </c:pt>
                <c:pt idx="26">
                  <c:v>-476.36366692496932</c:v>
                </c:pt>
                <c:pt idx="27">
                  <c:v>-528.2987343527135</c:v>
                </c:pt>
                <c:pt idx="28">
                  <c:v>-619.30227393056941</c:v>
                </c:pt>
                <c:pt idx="29">
                  <c:v>-647.3806918351911</c:v>
                </c:pt>
                <c:pt idx="30">
                  <c:v>-549.70111351933213</c:v>
                </c:pt>
                <c:pt idx="31">
                  <c:v>-516.66203236505339</c:v>
                </c:pt>
                <c:pt idx="32">
                  <c:v>-507.89392158993451</c:v>
                </c:pt>
                <c:pt idx="33">
                  <c:v>-437.06006356728869</c:v>
                </c:pt>
                <c:pt idx="34">
                  <c:v>-474.59596757311709</c:v>
                </c:pt>
                <c:pt idx="35">
                  <c:v>-352.85405209815031</c:v>
                </c:pt>
                <c:pt idx="36">
                  <c:v>-411.73785309433231</c:v>
                </c:pt>
              </c:numCache>
            </c:numRef>
          </c:val>
          <c:smooth val="0"/>
        </c:ser>
        <c:dLbls>
          <c:showLegendKey val="0"/>
          <c:showVal val="0"/>
          <c:showCatName val="0"/>
          <c:showSerName val="0"/>
          <c:showPercent val="0"/>
          <c:showBubbleSize val="0"/>
        </c:dLbls>
        <c:marker val="1"/>
        <c:smooth val="0"/>
        <c:axId val="131239296"/>
        <c:axId val="131249280"/>
      </c:lineChart>
      <c:catAx>
        <c:axId val="131239296"/>
        <c:scaling>
          <c:orientation val="minMax"/>
        </c:scaling>
        <c:delete val="0"/>
        <c:axPos val="b"/>
        <c:numFmt formatCode="General" sourceLinked="1"/>
        <c:majorTickMark val="out"/>
        <c:minorTickMark val="none"/>
        <c:tickLblPos val="nextTo"/>
        <c:crossAx val="131249280"/>
        <c:crosses val="autoZero"/>
        <c:auto val="1"/>
        <c:lblAlgn val="ctr"/>
        <c:lblOffset val="100"/>
        <c:noMultiLvlLbl val="0"/>
      </c:catAx>
      <c:valAx>
        <c:axId val="131249280"/>
        <c:scaling>
          <c:orientation val="minMax"/>
        </c:scaling>
        <c:delete val="0"/>
        <c:axPos val="l"/>
        <c:majorGridlines/>
        <c:numFmt formatCode="#,##0" sourceLinked="1"/>
        <c:majorTickMark val="out"/>
        <c:minorTickMark val="none"/>
        <c:tickLblPos val="nextTo"/>
        <c:crossAx val="13123929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r>
              <a:rPr lang="en-NZ" dirty="0"/>
              <a:t>Cost of </a:t>
            </a:r>
            <a:r>
              <a:rPr lang="en-NZ" dirty="0" smtClean="0"/>
              <a:t>Overwork</a:t>
            </a:r>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r>
              <a:rPr lang="en-NZ" sz="1400" b="1" i="0" baseline="0" dirty="0" smtClean="0"/>
              <a:t>($2006 million) </a:t>
            </a:r>
            <a:endParaRPr lang="en-NZ" sz="1400" dirty="0" smtClean="0"/>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r>
              <a:rPr lang="en-NZ" dirty="0" smtClean="0"/>
              <a:t> </a:t>
            </a:r>
            <a:endParaRPr lang="en-NZ" dirty="0"/>
          </a:p>
        </c:rich>
      </c:tx>
      <c:overlay val="0"/>
    </c:title>
    <c:autoTitleDeleted val="0"/>
    <c:plotArea>
      <c:layout>
        <c:manualLayout>
          <c:layoutTarget val="inner"/>
          <c:xMode val="edge"/>
          <c:yMode val="edge"/>
          <c:x val="0.1413851029130935"/>
          <c:y val="0.18351386458959948"/>
          <c:w val="0.84197628460569374"/>
          <c:h val="0.78076324358076554"/>
        </c:manualLayout>
      </c:layout>
      <c:lineChart>
        <c:grouping val="standard"/>
        <c:varyColors val="0"/>
        <c:ser>
          <c:idx val="0"/>
          <c:order val="0"/>
          <c:tx>
            <c:strRef>
              <c:f>'NZ GPI by Component'!$E$96</c:f>
              <c:strCache>
                <c:ptCount val="1"/>
                <c:pt idx="0">
                  <c:v>3.     Cost of Overwork </c:v>
                </c:pt>
              </c:strCache>
            </c:strRef>
          </c:tx>
          <c:cat>
            <c:numRef>
              <c:f>'NZ GPI by Component'!$B$97:$B$133</c:f>
              <c:numCache>
                <c:formatCode>General</c:formatCode>
                <c:ptCount val="37"/>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numCache>
            </c:numRef>
          </c:cat>
          <c:val>
            <c:numRef>
              <c:f>'NZ GPI by Component'!$E$97:$E$133</c:f>
              <c:numCache>
                <c:formatCode>#,##0</c:formatCode>
                <c:ptCount val="37"/>
                <c:pt idx="0">
                  <c:v>-1602.421465196895</c:v>
                </c:pt>
                <c:pt idx="1">
                  <c:v>-1661.950673833883</c:v>
                </c:pt>
                <c:pt idx="2">
                  <c:v>-1704.2575956953901</c:v>
                </c:pt>
                <c:pt idx="3">
                  <c:v>-1779.5115009534677</c:v>
                </c:pt>
                <c:pt idx="4">
                  <c:v>-1907.1810616151829</c:v>
                </c:pt>
                <c:pt idx="5">
                  <c:v>-1984.3069545662504</c:v>
                </c:pt>
                <c:pt idx="6">
                  <c:v>-2017.6283355014154</c:v>
                </c:pt>
                <c:pt idx="7">
                  <c:v>-2019.1259256558074</c:v>
                </c:pt>
                <c:pt idx="8">
                  <c:v>-1963.7150899433911</c:v>
                </c:pt>
                <c:pt idx="9">
                  <c:v>-2022.1211059645859</c:v>
                </c:pt>
                <c:pt idx="10">
                  <c:v>-2073.7211022475449</c:v>
                </c:pt>
                <c:pt idx="11">
                  <c:v>-2096.0227955562727</c:v>
                </c:pt>
                <c:pt idx="12">
                  <c:v>-2199.0209628433672</c:v>
                </c:pt>
                <c:pt idx="13">
                  <c:v>-2213.1150948137401</c:v>
                </c:pt>
                <c:pt idx="14">
                  <c:v>-2395.9259428896321</c:v>
                </c:pt>
                <c:pt idx="15">
                  <c:v>-2441.0402072609477</c:v>
                </c:pt>
                <c:pt idx="16">
                  <c:v>-2251.9419123964317</c:v>
                </c:pt>
                <c:pt idx="17">
                  <c:v>-2204.8966626395372</c:v>
                </c:pt>
                <c:pt idx="18">
                  <c:v>-2255.5342346282791</c:v>
                </c:pt>
                <c:pt idx="19">
                  <c:v>-2302.9486565850571</c:v>
                </c:pt>
                <c:pt idx="20">
                  <c:v>-2321.2147790239287</c:v>
                </c:pt>
                <c:pt idx="21">
                  <c:v>-2329.7489326889327</c:v>
                </c:pt>
                <c:pt idx="22">
                  <c:v>-2473.1992265286299</c:v>
                </c:pt>
                <c:pt idx="23">
                  <c:v>-2663.0037844561857</c:v>
                </c:pt>
                <c:pt idx="24">
                  <c:v>-3011.1664961380197</c:v>
                </c:pt>
                <c:pt idx="25">
                  <c:v>-3050.7191534786866</c:v>
                </c:pt>
                <c:pt idx="26">
                  <c:v>-3341.8079454130047</c:v>
                </c:pt>
                <c:pt idx="27">
                  <c:v>-3344.8310258973484</c:v>
                </c:pt>
                <c:pt idx="28">
                  <c:v>-3410.1475781942995</c:v>
                </c:pt>
                <c:pt idx="29">
                  <c:v>-3714.9443940371871</c:v>
                </c:pt>
                <c:pt idx="30">
                  <c:v>-3729.9500006998142</c:v>
                </c:pt>
                <c:pt idx="31">
                  <c:v>-3705.1547742741659</c:v>
                </c:pt>
                <c:pt idx="32">
                  <c:v>-3783.284448719558</c:v>
                </c:pt>
                <c:pt idx="33">
                  <c:v>-3879.7103327158052</c:v>
                </c:pt>
                <c:pt idx="34">
                  <c:v>-3915.7728998244247</c:v>
                </c:pt>
                <c:pt idx="35">
                  <c:v>-3895.4404350516957</c:v>
                </c:pt>
                <c:pt idx="36">
                  <c:v>-3797.8338024000022</c:v>
                </c:pt>
              </c:numCache>
            </c:numRef>
          </c:val>
          <c:smooth val="0"/>
        </c:ser>
        <c:dLbls>
          <c:showLegendKey val="0"/>
          <c:showVal val="0"/>
          <c:showCatName val="0"/>
          <c:showSerName val="0"/>
          <c:showPercent val="0"/>
          <c:showBubbleSize val="0"/>
        </c:dLbls>
        <c:marker val="1"/>
        <c:smooth val="0"/>
        <c:axId val="131266432"/>
        <c:axId val="131267968"/>
      </c:lineChart>
      <c:catAx>
        <c:axId val="131266432"/>
        <c:scaling>
          <c:orientation val="minMax"/>
        </c:scaling>
        <c:delete val="0"/>
        <c:axPos val="b"/>
        <c:numFmt formatCode="General" sourceLinked="1"/>
        <c:majorTickMark val="out"/>
        <c:minorTickMark val="none"/>
        <c:tickLblPos val="nextTo"/>
        <c:crossAx val="131267968"/>
        <c:crosses val="autoZero"/>
        <c:auto val="1"/>
        <c:lblAlgn val="ctr"/>
        <c:lblOffset val="100"/>
        <c:noMultiLvlLbl val="0"/>
      </c:catAx>
      <c:valAx>
        <c:axId val="131267968"/>
        <c:scaling>
          <c:orientation val="minMax"/>
        </c:scaling>
        <c:delete val="0"/>
        <c:axPos val="l"/>
        <c:majorGridlines/>
        <c:numFmt formatCode="#,##0" sourceLinked="1"/>
        <c:majorTickMark val="out"/>
        <c:minorTickMark val="none"/>
        <c:tickLblPos val="nextTo"/>
        <c:crossAx val="13126643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r>
              <a:rPr lang="en-NZ" dirty="0" smtClean="0"/>
              <a:t>Defensive Expenditure </a:t>
            </a:r>
            <a:r>
              <a:rPr lang="en-NZ" dirty="0"/>
              <a:t>on </a:t>
            </a:r>
            <a:r>
              <a:rPr lang="en-NZ" dirty="0" smtClean="0"/>
              <a:t>Health</a:t>
            </a:r>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r>
              <a:rPr lang="en-NZ" sz="1400" b="1" i="0" baseline="0" dirty="0" smtClean="0"/>
              <a:t>($2006 million) </a:t>
            </a:r>
            <a:endParaRPr lang="en-NZ" sz="1400" dirty="0" smtClean="0"/>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endParaRPr lang="en-NZ" dirty="0" smtClean="0"/>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endParaRPr lang="en-NZ" dirty="0"/>
          </a:p>
        </c:rich>
      </c:tx>
      <c:overlay val="0"/>
    </c:title>
    <c:autoTitleDeleted val="0"/>
    <c:plotArea>
      <c:layout>
        <c:manualLayout>
          <c:layoutTarget val="inner"/>
          <c:xMode val="edge"/>
          <c:yMode val="edge"/>
          <c:x val="0.1094635222607631"/>
          <c:y val="0.28662748259204063"/>
          <c:w val="0.86007931507357205"/>
          <c:h val="0.65827341489138624"/>
        </c:manualLayout>
      </c:layout>
      <c:lineChart>
        <c:grouping val="standard"/>
        <c:varyColors val="0"/>
        <c:ser>
          <c:idx val="0"/>
          <c:order val="0"/>
          <c:tx>
            <c:strRef>
              <c:f>'NZ GPI by Component'!$J$96</c:f>
              <c:strCache>
                <c:ptCount val="1"/>
                <c:pt idx="0">
                  <c:v>8.       Privative Defensive Expenditrue on Health</c:v>
                </c:pt>
              </c:strCache>
            </c:strRef>
          </c:tx>
          <c:cat>
            <c:numRef>
              <c:f>'NZ GPI by Component'!$B$97:$B$133</c:f>
              <c:numCache>
                <c:formatCode>General</c:formatCode>
                <c:ptCount val="37"/>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numCache>
            </c:numRef>
          </c:cat>
          <c:val>
            <c:numRef>
              <c:f>'NZ GPI by Component'!$J$97:$J$133</c:f>
              <c:numCache>
                <c:formatCode>#,##0</c:formatCode>
                <c:ptCount val="37"/>
                <c:pt idx="0">
                  <c:v>-147.95535604962936</c:v>
                </c:pt>
                <c:pt idx="1">
                  <c:v>-149.98507605040064</c:v>
                </c:pt>
                <c:pt idx="2">
                  <c:v>-153.16115182135454</c:v>
                </c:pt>
                <c:pt idx="3">
                  <c:v>-159.76136227164736</c:v>
                </c:pt>
                <c:pt idx="4">
                  <c:v>-165.13472359802816</c:v>
                </c:pt>
                <c:pt idx="5">
                  <c:v>-163.37930105718081</c:v>
                </c:pt>
                <c:pt idx="6">
                  <c:v>-159.72270628779734</c:v>
                </c:pt>
                <c:pt idx="7">
                  <c:v>-160.07749495277037</c:v>
                </c:pt>
                <c:pt idx="8">
                  <c:v>-159.61293147655877</c:v>
                </c:pt>
                <c:pt idx="9">
                  <c:v>-158.27653327754825</c:v>
                </c:pt>
                <c:pt idx="10">
                  <c:v>-157.79711508265001</c:v>
                </c:pt>
                <c:pt idx="11">
                  <c:v>-161.60471438810379</c:v>
                </c:pt>
                <c:pt idx="12">
                  <c:v>-163.28513114691617</c:v>
                </c:pt>
                <c:pt idx="13">
                  <c:v>-174.21293264749394</c:v>
                </c:pt>
                <c:pt idx="14">
                  <c:v>-185.95410540206831</c:v>
                </c:pt>
                <c:pt idx="15">
                  <c:v>-189.92148600026962</c:v>
                </c:pt>
                <c:pt idx="16">
                  <c:v>-196.70828441254008</c:v>
                </c:pt>
                <c:pt idx="17">
                  <c:v>-196.57485188880042</c:v>
                </c:pt>
                <c:pt idx="18">
                  <c:v>-193.62567201822756</c:v>
                </c:pt>
                <c:pt idx="19">
                  <c:v>-188.72490187420928</c:v>
                </c:pt>
                <c:pt idx="20">
                  <c:v>-192.48749628385201</c:v>
                </c:pt>
                <c:pt idx="21">
                  <c:v>-206.26901029431178</c:v>
                </c:pt>
                <c:pt idx="22">
                  <c:v>-226.23200940647436</c:v>
                </c:pt>
                <c:pt idx="23">
                  <c:v>-217.13917416066153</c:v>
                </c:pt>
                <c:pt idx="24">
                  <c:v>-218.32800003117723</c:v>
                </c:pt>
                <c:pt idx="25">
                  <c:v>-212.85854331743994</c:v>
                </c:pt>
                <c:pt idx="26">
                  <c:v>-234.17817514605102</c:v>
                </c:pt>
                <c:pt idx="27">
                  <c:v>-241.39902774989736</c:v>
                </c:pt>
                <c:pt idx="28">
                  <c:v>-249.32701785432539</c:v>
                </c:pt>
                <c:pt idx="29">
                  <c:v>-260.30638548008528</c:v>
                </c:pt>
                <c:pt idx="30">
                  <c:v>-264.09773681747998</c:v>
                </c:pt>
                <c:pt idx="31">
                  <c:v>-268.73029176196968</c:v>
                </c:pt>
                <c:pt idx="32">
                  <c:v>-278.63889137644475</c:v>
                </c:pt>
                <c:pt idx="33">
                  <c:v>-290.85100304373731</c:v>
                </c:pt>
                <c:pt idx="34">
                  <c:v>-304.98632399992459</c:v>
                </c:pt>
                <c:pt idx="35">
                  <c:v>-316.38203162562274</c:v>
                </c:pt>
                <c:pt idx="36">
                  <c:v>-322.26246838081209</c:v>
                </c:pt>
              </c:numCache>
            </c:numRef>
          </c:val>
          <c:smooth val="0"/>
        </c:ser>
        <c:dLbls>
          <c:showLegendKey val="0"/>
          <c:showVal val="0"/>
          <c:showCatName val="0"/>
          <c:showSerName val="0"/>
          <c:showPercent val="0"/>
          <c:showBubbleSize val="0"/>
        </c:dLbls>
        <c:marker val="1"/>
        <c:smooth val="0"/>
        <c:axId val="131330432"/>
        <c:axId val="131331968"/>
      </c:lineChart>
      <c:catAx>
        <c:axId val="131330432"/>
        <c:scaling>
          <c:orientation val="minMax"/>
        </c:scaling>
        <c:delete val="0"/>
        <c:axPos val="b"/>
        <c:numFmt formatCode="General" sourceLinked="1"/>
        <c:majorTickMark val="out"/>
        <c:minorTickMark val="none"/>
        <c:tickLblPos val="nextTo"/>
        <c:crossAx val="131331968"/>
        <c:crosses val="autoZero"/>
        <c:auto val="1"/>
        <c:lblAlgn val="ctr"/>
        <c:lblOffset val="100"/>
        <c:noMultiLvlLbl val="0"/>
      </c:catAx>
      <c:valAx>
        <c:axId val="131331968"/>
        <c:scaling>
          <c:orientation val="minMax"/>
        </c:scaling>
        <c:delete val="0"/>
        <c:axPos val="l"/>
        <c:majorGridlines/>
        <c:numFmt formatCode="#,##0" sourceLinked="1"/>
        <c:majorTickMark val="out"/>
        <c:minorTickMark val="none"/>
        <c:tickLblPos val="nextTo"/>
        <c:crossAx val="131330432"/>
        <c:crosses val="autoZero"/>
        <c:crossBetween val="between"/>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a:defRPr/>
            </a:pPr>
            <a:endParaRPr lang="en-US" dirty="0" smtClean="0"/>
          </a:p>
          <a:p>
            <a:pPr>
              <a:defRPr/>
            </a:pPr>
            <a:r>
              <a:rPr lang="en-US" dirty="0" smtClean="0"/>
              <a:t>Cost </a:t>
            </a:r>
            <a:r>
              <a:rPr lang="en-US" dirty="0"/>
              <a:t>of </a:t>
            </a:r>
            <a:r>
              <a:rPr lang="en-US" dirty="0" smtClean="0"/>
              <a:t>Crime</a:t>
            </a:r>
          </a:p>
          <a:p>
            <a:pPr>
              <a:defRPr/>
            </a:pPr>
            <a:r>
              <a:rPr lang="en-US" sz="1200" dirty="0" smtClean="0"/>
              <a:t>($2006 million) </a:t>
            </a:r>
            <a:endParaRPr lang="en-US" sz="1200" dirty="0"/>
          </a:p>
        </c:rich>
      </c:tx>
      <c:overlay val="0"/>
    </c:title>
    <c:autoTitleDeleted val="0"/>
    <c:plotArea>
      <c:layout/>
      <c:lineChart>
        <c:grouping val="standard"/>
        <c:varyColors val="0"/>
        <c:ser>
          <c:idx val="0"/>
          <c:order val="0"/>
          <c:tx>
            <c:strRef>
              <c:f>'NZ GPI by Component'!$L$96</c:f>
              <c:strCache>
                <c:ptCount val="1"/>
                <c:pt idx="0">
                  <c:v>10.     Cost of Crime </c:v>
                </c:pt>
              </c:strCache>
            </c:strRef>
          </c:tx>
          <c:cat>
            <c:numRef>
              <c:f>'NZ GPI by Component'!$B$97:$B$133</c:f>
              <c:numCache>
                <c:formatCode>General</c:formatCode>
                <c:ptCount val="37"/>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numCache>
            </c:numRef>
          </c:cat>
          <c:val>
            <c:numRef>
              <c:f>'NZ GPI by Component'!$L$97:$L$133</c:f>
              <c:numCache>
                <c:formatCode>#,##0</c:formatCode>
                <c:ptCount val="37"/>
                <c:pt idx="0">
                  <c:v>-1416.4757869545101</c:v>
                </c:pt>
                <c:pt idx="1">
                  <c:v>-1523.7439612139408</c:v>
                </c:pt>
                <c:pt idx="2">
                  <c:v>-1613.3732875130149</c:v>
                </c:pt>
                <c:pt idx="3">
                  <c:v>-1646.1622891283048</c:v>
                </c:pt>
                <c:pt idx="4">
                  <c:v>-1778.5444770903048</c:v>
                </c:pt>
                <c:pt idx="5">
                  <c:v>-1935.3685496358908</c:v>
                </c:pt>
                <c:pt idx="6">
                  <c:v>-2010.9739926956292</c:v>
                </c:pt>
                <c:pt idx="7">
                  <c:v>-2103.3554152521692</c:v>
                </c:pt>
                <c:pt idx="8">
                  <c:v>-2231.1053619887357</c:v>
                </c:pt>
                <c:pt idx="9">
                  <c:v>-2342.6606300881745</c:v>
                </c:pt>
                <c:pt idx="10">
                  <c:v>-2604.8545662733659</c:v>
                </c:pt>
                <c:pt idx="11">
                  <c:v>-2670.4870664595292</c:v>
                </c:pt>
                <c:pt idx="12">
                  <c:v>-2814.250035314592</c:v>
                </c:pt>
                <c:pt idx="13">
                  <c:v>-3053.2373512429772</c:v>
                </c:pt>
                <c:pt idx="14">
                  <c:v>-3155.8551186251179</c:v>
                </c:pt>
                <c:pt idx="15">
                  <c:v>-3368.3115000055072</c:v>
                </c:pt>
                <c:pt idx="16">
                  <c:v>-3420.2107673821652</c:v>
                </c:pt>
                <c:pt idx="17">
                  <c:v>-3348.9469151180238</c:v>
                </c:pt>
                <c:pt idx="18">
                  <c:v>-3434.4163071401472</c:v>
                </c:pt>
                <c:pt idx="19">
                  <c:v>-3496.2340204347847</c:v>
                </c:pt>
                <c:pt idx="20">
                  <c:v>-3721.6606772463742</c:v>
                </c:pt>
                <c:pt idx="21">
                  <c:v>-4054.7279041806137</c:v>
                </c:pt>
                <c:pt idx="22">
                  <c:v>-4219.8445968023134</c:v>
                </c:pt>
                <c:pt idx="23">
                  <c:v>-4201.1339753819511</c:v>
                </c:pt>
                <c:pt idx="24">
                  <c:v>-4064.7916753135069</c:v>
                </c:pt>
                <c:pt idx="25">
                  <c:v>-4223.9863654274004</c:v>
                </c:pt>
                <c:pt idx="26">
                  <c:v>-4337.9213339210746</c:v>
                </c:pt>
                <c:pt idx="27">
                  <c:v>-4301.1449717215528</c:v>
                </c:pt>
                <c:pt idx="28">
                  <c:v>-4193.3318279061805</c:v>
                </c:pt>
                <c:pt idx="29">
                  <c:v>-3978.9498874281603</c:v>
                </c:pt>
                <c:pt idx="30">
                  <c:v>-3880.4557230192522</c:v>
                </c:pt>
                <c:pt idx="31">
                  <c:v>-3908.3445400441092</c:v>
                </c:pt>
                <c:pt idx="32">
                  <c:v>-4012.1612404493003</c:v>
                </c:pt>
                <c:pt idx="33">
                  <c:v>-3965.9932362358695</c:v>
                </c:pt>
                <c:pt idx="34">
                  <c:v>-3733.7998741047727</c:v>
                </c:pt>
                <c:pt idx="35">
                  <c:v>-3735.2531262539328</c:v>
                </c:pt>
                <c:pt idx="36">
                  <c:v>-3874.0659549759375</c:v>
                </c:pt>
              </c:numCache>
            </c:numRef>
          </c:val>
          <c:smooth val="0"/>
        </c:ser>
        <c:dLbls>
          <c:showLegendKey val="0"/>
          <c:showVal val="0"/>
          <c:showCatName val="0"/>
          <c:showSerName val="0"/>
          <c:showPercent val="0"/>
          <c:showBubbleSize val="0"/>
        </c:dLbls>
        <c:marker val="1"/>
        <c:smooth val="0"/>
        <c:axId val="92571904"/>
        <c:axId val="92577792"/>
      </c:lineChart>
      <c:catAx>
        <c:axId val="92571904"/>
        <c:scaling>
          <c:orientation val="minMax"/>
        </c:scaling>
        <c:delete val="0"/>
        <c:axPos val="b"/>
        <c:numFmt formatCode="General" sourceLinked="1"/>
        <c:majorTickMark val="out"/>
        <c:minorTickMark val="none"/>
        <c:tickLblPos val="nextTo"/>
        <c:crossAx val="92577792"/>
        <c:crosses val="autoZero"/>
        <c:auto val="1"/>
        <c:lblAlgn val="ctr"/>
        <c:lblOffset val="100"/>
        <c:noMultiLvlLbl val="0"/>
      </c:catAx>
      <c:valAx>
        <c:axId val="92577792"/>
        <c:scaling>
          <c:orientation val="minMax"/>
        </c:scaling>
        <c:delete val="0"/>
        <c:axPos val="l"/>
        <c:majorGridlines/>
        <c:numFmt formatCode="#,##0" sourceLinked="1"/>
        <c:majorTickMark val="out"/>
        <c:minorTickMark val="none"/>
        <c:tickLblPos val="nextTo"/>
        <c:crossAx val="9257190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3.png"/></Relationships>
</file>

<file path=ppt/drawings/_rels/drawing5.xml.rels><?xml version="1.0" encoding="UTF-8" standalone="yes"?>
<Relationships xmlns="http://schemas.openxmlformats.org/package/2006/relationships"><Relationship Id="rId1" Type="http://schemas.openxmlformats.org/officeDocument/2006/relationships/image" Target="../media/image4.png"/></Relationships>
</file>

<file path=ppt/drawings/_rels/drawing6.xml.rels><?xml version="1.0" encoding="UTF-8" standalone="yes"?>
<Relationships xmlns="http://schemas.openxmlformats.org/package/2006/relationships"><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cdr:x>
      <cdr:y>0</cdr:y>
    </cdr:from>
    <cdr:to>
      <cdr:x>0.20189</cdr:x>
      <cdr:y>0.07106</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1511939" cy="286537"/>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0.27163</cdr:x>
      <cdr:y>0.8076</cdr:y>
    </cdr:from>
    <cdr:to>
      <cdr:x>0.37163</cdr:x>
      <cdr:y>1</cdr:y>
    </cdr:to>
    <cdr:sp macro="" textlink="">
      <cdr:nvSpPr>
        <cdr:cNvPr id="4" name="TextBox 3"/>
        <cdr:cNvSpPr txBox="1"/>
      </cdr:nvSpPr>
      <cdr:spPr>
        <a:xfrm xmlns:a="http://schemas.openxmlformats.org/drawingml/2006/main">
          <a:off x="2483768" y="446449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NZ" sz="1100" dirty="0">
            <a:solidFill>
              <a:srgbClr val="FF0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0.59499</cdr:x>
      <cdr:y>0.70004</cdr:y>
    </cdr:from>
    <cdr:to>
      <cdr:x>0.7061</cdr:x>
      <cdr:y>0.88616</cdr:y>
    </cdr:to>
    <cdr:sp macro="" textlink="">
      <cdr:nvSpPr>
        <cdr:cNvPr id="2" name="TextBox 1"/>
        <cdr:cNvSpPr txBox="1"/>
      </cdr:nvSpPr>
      <cdr:spPr>
        <a:xfrm xmlns:a="http://schemas.openxmlformats.org/drawingml/2006/main">
          <a:off x="4896544" y="3168352"/>
          <a:ext cx="914400" cy="84239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NZ" b="1" dirty="0" smtClean="0">
              <a:solidFill>
                <a:srgbClr val="FF0000"/>
              </a:solidFill>
            </a:rPr>
            <a:t>Peak Landfill Volumes</a:t>
          </a:r>
          <a:endParaRPr lang="en-NZ" b="1" dirty="0">
            <a:solidFill>
              <a:srgbClr val="FF00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0.74545</cdr:x>
      <cdr:y>0.49231</cdr:y>
    </cdr:from>
    <cdr:to>
      <cdr:x>0.8609</cdr:x>
      <cdr:y>0.68767</cdr:y>
    </cdr:to>
    <cdr:sp macro="" textlink="">
      <cdr:nvSpPr>
        <cdr:cNvPr id="2" name="TextBox 1"/>
        <cdr:cNvSpPr txBox="1"/>
      </cdr:nvSpPr>
      <cdr:spPr>
        <a:xfrm xmlns:a="http://schemas.openxmlformats.org/drawingml/2006/main">
          <a:off x="5904656" y="230425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NZ" sz="1100" dirty="0"/>
        </a:p>
      </cdr:txBody>
    </cdr:sp>
  </cdr:relSizeAnchor>
  <cdr:relSizeAnchor xmlns:cdr="http://schemas.openxmlformats.org/drawingml/2006/chartDrawing">
    <cdr:from>
      <cdr:x>0.74097</cdr:x>
      <cdr:y>0.39047</cdr:y>
    </cdr:from>
    <cdr:to>
      <cdr:x>0.85641</cdr:x>
      <cdr:y>0.58583</cdr:y>
    </cdr:to>
    <cdr:sp macro="" textlink="">
      <cdr:nvSpPr>
        <cdr:cNvPr id="4" name="Straight Arrow Connector 3"/>
        <cdr:cNvSpPr/>
      </cdr:nvSpPr>
      <cdr:spPr>
        <a:xfrm xmlns:a="http://schemas.openxmlformats.org/drawingml/2006/main">
          <a:off x="5869160" y="1827584"/>
          <a:ext cx="914400" cy="9144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0.75006</cdr:x>
      <cdr:y>0.3597</cdr:y>
    </cdr:from>
    <cdr:to>
      <cdr:x>0.86551</cdr:x>
      <cdr:y>0.55506</cdr:y>
    </cdr:to>
    <cdr:sp macro="" textlink="">
      <cdr:nvSpPr>
        <cdr:cNvPr id="6" name="Straight Connector 5"/>
        <cdr:cNvSpPr/>
      </cdr:nvSpPr>
      <cdr:spPr>
        <a:xfrm xmlns:a="http://schemas.openxmlformats.org/drawingml/2006/main">
          <a:off x="5941168" y="1683568"/>
          <a:ext cx="914400" cy="9144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0.75006</cdr:x>
      <cdr:y>0.31354</cdr:y>
    </cdr:from>
    <cdr:to>
      <cdr:x>0.86551</cdr:x>
      <cdr:y>0.50891</cdr:y>
    </cdr:to>
    <cdr:sp macro="" textlink="">
      <cdr:nvSpPr>
        <cdr:cNvPr id="10" name="Straight Arrow Connector 9"/>
        <cdr:cNvSpPr/>
      </cdr:nvSpPr>
      <cdr:spPr>
        <a:xfrm xmlns:a="http://schemas.openxmlformats.org/drawingml/2006/main">
          <a:off x="5941168" y="1467544"/>
          <a:ext cx="914400" cy="9144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0.8137</cdr:x>
      <cdr:y>0.23662</cdr:y>
    </cdr:from>
    <cdr:to>
      <cdr:x>0.92914</cdr:x>
      <cdr:y>0.43198</cdr:y>
    </cdr:to>
    <cdr:sp macro="" textlink="">
      <cdr:nvSpPr>
        <cdr:cNvPr id="12" name="Straight Connector 11"/>
        <cdr:cNvSpPr/>
      </cdr:nvSpPr>
      <cdr:spPr>
        <a:xfrm xmlns:a="http://schemas.openxmlformats.org/drawingml/2006/main">
          <a:off x="6445224" y="1107504"/>
          <a:ext cx="914400" cy="9144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0.63636</cdr:x>
      <cdr:y>0.41538</cdr:y>
    </cdr:from>
    <cdr:to>
      <cdr:x>0.93362</cdr:x>
      <cdr:y>0.64152</cdr:y>
    </cdr:to>
    <cdr:sp macro="" textlink="">
      <cdr:nvSpPr>
        <cdr:cNvPr id="13" name="TextBox 12"/>
        <cdr:cNvSpPr txBox="1"/>
      </cdr:nvSpPr>
      <cdr:spPr>
        <a:xfrm xmlns:a="http://schemas.openxmlformats.org/drawingml/2006/main">
          <a:off x="5040560" y="1944216"/>
          <a:ext cx="2354560" cy="105841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NZ" sz="1100" b="1" dirty="0" smtClean="0">
              <a:solidFill>
                <a:srgbClr val="C00000"/>
              </a:solidFill>
            </a:rPr>
            <a:t>  </a:t>
          </a:r>
          <a:r>
            <a:rPr lang="en-NZ" sz="1100" b="1" dirty="0" smtClean="0">
              <a:solidFill>
                <a:srgbClr val="7030A0"/>
              </a:solidFill>
            </a:rPr>
            <a:t>Significant increase in </a:t>
          </a:r>
        </a:p>
        <a:p xmlns:a="http://schemas.openxmlformats.org/drawingml/2006/main">
          <a:r>
            <a:rPr lang="en-NZ" sz="1100" b="1" dirty="0" smtClean="0">
              <a:solidFill>
                <a:srgbClr val="7030A0"/>
              </a:solidFill>
            </a:rPr>
            <a:t>  non-point source</a:t>
          </a:r>
        </a:p>
        <a:p xmlns:a="http://schemas.openxmlformats.org/drawingml/2006/main">
          <a:r>
            <a:rPr lang="en-NZ" b="1" dirty="0">
              <a:solidFill>
                <a:srgbClr val="7030A0"/>
              </a:solidFill>
              <a:latin typeface="Arial"/>
              <a:cs typeface="Arial"/>
            </a:rPr>
            <a:t> </a:t>
          </a:r>
          <a:r>
            <a:rPr lang="en-NZ" b="1" dirty="0" smtClean="0">
              <a:solidFill>
                <a:srgbClr val="7030A0"/>
              </a:solidFill>
              <a:latin typeface="Arial"/>
              <a:cs typeface="Arial"/>
            </a:rPr>
            <a:t> </a:t>
          </a:r>
          <a:r>
            <a:rPr lang="en-NZ" sz="1100" b="1" dirty="0" smtClean="0">
              <a:solidFill>
                <a:srgbClr val="7030A0"/>
              </a:solidFill>
            </a:rPr>
            <a:t>from this date onwards</a:t>
          </a:r>
          <a:endParaRPr lang="en-NZ" sz="1100" b="1" dirty="0">
            <a:solidFill>
              <a:srgbClr val="7030A0"/>
            </a:solidFill>
          </a:endParaRPr>
        </a:p>
      </cdr:txBody>
    </cdr:sp>
  </cdr:relSizeAnchor>
  <cdr:relSizeAnchor xmlns:cdr="http://schemas.openxmlformats.org/drawingml/2006/chartDrawing">
    <cdr:from>
      <cdr:x>0.61818</cdr:x>
      <cdr:y>0.49231</cdr:y>
    </cdr:from>
    <cdr:to>
      <cdr:x>0.64545</cdr:x>
      <cdr:y>0.52308</cdr:y>
    </cdr:to>
    <cdr:sp macro="" textlink="">
      <cdr:nvSpPr>
        <cdr:cNvPr id="14" name="Flowchart: Connector 13"/>
        <cdr:cNvSpPr/>
      </cdr:nvSpPr>
      <cdr:spPr>
        <a:xfrm xmlns:a="http://schemas.openxmlformats.org/drawingml/2006/main">
          <a:off x="4896544" y="2304256"/>
          <a:ext cx="216024" cy="144016"/>
        </a:xfrm>
        <a:prstGeom xmlns:a="http://schemas.openxmlformats.org/drawingml/2006/main" prst="flowChartConnector">
          <a:avLst/>
        </a:prstGeom>
        <a:solidFill xmlns:a="http://schemas.openxmlformats.org/drawingml/2006/main">
          <a:srgbClr val="7030A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ln>
              <a:solidFill>
                <a:schemeClr val="bg1">
                  <a:lumMod val="50000"/>
                </a:schemeClr>
              </a:solidFill>
            </a:ln>
            <a:solidFill>
              <a:srgbClr val="C00000"/>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0.88132</cdr:x>
      <cdr:y>0.29688</cdr:y>
    </cdr:from>
    <cdr:to>
      <cdr:x>1</cdr:x>
      <cdr:y>0.49529</cdr:y>
    </cdr:to>
    <cdr:sp macro="" textlink="">
      <cdr:nvSpPr>
        <cdr:cNvPr id="2" name="TextBox 1"/>
        <cdr:cNvSpPr txBox="1"/>
      </cdr:nvSpPr>
      <cdr:spPr>
        <a:xfrm xmlns:a="http://schemas.openxmlformats.org/drawingml/2006/main">
          <a:off x="7200800" y="136815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NZ" sz="1100" dirty="0"/>
        </a:p>
      </cdr:txBody>
    </cdr:sp>
  </cdr:relSizeAnchor>
  <cdr:relSizeAnchor xmlns:cdr="http://schemas.openxmlformats.org/drawingml/2006/chartDrawing">
    <cdr:from>
      <cdr:x>0.83178</cdr:x>
      <cdr:y>0.25</cdr:y>
    </cdr:from>
    <cdr:to>
      <cdr:x>0.98132</cdr:x>
      <cdr:y>0.40478</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408712" y="1152128"/>
          <a:ext cx="1152244" cy="713294"/>
        </a:xfrm>
        <a:prstGeom xmlns:a="http://schemas.openxmlformats.org/drawingml/2006/main" prst="rect">
          <a:avLst/>
        </a:prstGeom>
      </cdr:spPr>
    </cdr:pic>
  </cdr:relSizeAnchor>
</c:userShapes>
</file>

<file path=ppt/drawings/drawing6.xml><?xml version="1.0" encoding="utf-8"?>
<c:userShapes xmlns:c="http://schemas.openxmlformats.org/drawingml/2006/chart">
  <cdr:relSizeAnchor xmlns:cdr="http://schemas.openxmlformats.org/drawingml/2006/chartDrawing">
    <cdr:from>
      <cdr:x>0.88132</cdr:x>
      <cdr:y>0.29688</cdr:y>
    </cdr:from>
    <cdr:to>
      <cdr:x>1</cdr:x>
      <cdr:y>0.49529</cdr:y>
    </cdr:to>
    <cdr:sp macro="" textlink="">
      <cdr:nvSpPr>
        <cdr:cNvPr id="2" name="TextBox 1"/>
        <cdr:cNvSpPr txBox="1"/>
      </cdr:nvSpPr>
      <cdr:spPr>
        <a:xfrm xmlns:a="http://schemas.openxmlformats.org/drawingml/2006/main">
          <a:off x="7200800" y="136815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NZ" sz="1100" dirty="0"/>
        </a:p>
      </cdr:txBody>
    </cdr:sp>
  </cdr:relSizeAnchor>
  <cdr:relSizeAnchor xmlns:cdr="http://schemas.openxmlformats.org/drawingml/2006/chartDrawing">
    <cdr:from>
      <cdr:x>0.83178</cdr:x>
      <cdr:y>0.25</cdr:y>
    </cdr:from>
    <cdr:to>
      <cdr:x>0.98132</cdr:x>
      <cdr:y>0.40478</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408712" y="1152128"/>
          <a:ext cx="1152244" cy="713294"/>
        </a:xfrm>
        <a:prstGeom xmlns:a="http://schemas.openxmlformats.org/drawingml/2006/main" prst="rect">
          <a:avLst/>
        </a:prstGeom>
      </cdr:spPr>
    </cdr:pic>
  </cdr:relSizeAnchor>
  <cdr:relSizeAnchor xmlns:cdr="http://schemas.openxmlformats.org/drawingml/2006/chartDrawing">
    <cdr:from>
      <cdr:x>0.16075</cdr:x>
      <cdr:y>0.3736</cdr:y>
    </cdr:from>
    <cdr:to>
      <cdr:x>0.43196</cdr:x>
      <cdr:y>0.46864</cdr:y>
    </cdr:to>
    <cdr:sp macro="" textlink="">
      <cdr:nvSpPr>
        <cdr:cNvPr id="4" name="Left-Right Arrow 3"/>
        <cdr:cNvSpPr/>
      </cdr:nvSpPr>
      <cdr:spPr>
        <a:xfrm xmlns:a="http://schemas.openxmlformats.org/drawingml/2006/main" rot="20760000" flipH="1">
          <a:off x="1273311" y="1910060"/>
          <a:ext cx="2148194" cy="485893"/>
        </a:xfrm>
        <a:prstGeom xmlns:a="http://schemas.openxmlformats.org/drawingml/2006/main" prst="leftRightArrow">
          <a:avLst/>
        </a:prstGeom>
        <a:solidFill xmlns:a="http://schemas.openxmlformats.org/drawingml/2006/main">
          <a:schemeClr val="bg1">
            <a:lumMod val="9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smtClean="0">
              <a:ln>
                <a:solidFill>
                  <a:schemeClr val="tx2"/>
                </a:solidFill>
              </a:ln>
            </a:rPr>
            <a:t>          Pre Reform</a:t>
          </a:r>
        </a:p>
        <a:p xmlns:a="http://schemas.openxmlformats.org/drawingml/2006/main">
          <a:r>
            <a:rPr lang="en-US" dirty="0" smtClean="0"/>
            <a:t>L</a:t>
          </a:r>
          <a:endParaRPr lang="en-US" dirty="0"/>
        </a:p>
        <a:p xmlns:a="http://schemas.openxmlformats.org/drawingml/2006/main">
          <a:endParaRPr lang="en-US" dirty="0" smtClean="0">
            <a:solidFill>
              <a:schemeClr val="tx1"/>
            </a:solidFill>
          </a:endParaRPr>
        </a:p>
        <a:p xmlns:a="http://schemas.openxmlformats.org/drawingml/2006/main">
          <a:endParaRPr lang="en-US" dirty="0">
            <a:solidFill>
              <a:schemeClr val="tx1"/>
            </a:solidFill>
          </a:endParaRPr>
        </a:p>
      </cdr:txBody>
    </cdr:sp>
  </cdr:relSizeAnchor>
  <cdr:relSizeAnchor xmlns:cdr="http://schemas.openxmlformats.org/drawingml/2006/chartDrawing">
    <cdr:from>
      <cdr:x>0.42991</cdr:x>
      <cdr:y>0.3125</cdr:y>
    </cdr:from>
    <cdr:to>
      <cdr:x>0.58775</cdr:x>
      <cdr:y>0.40204</cdr:y>
    </cdr:to>
    <cdr:sp macro="" textlink="">
      <cdr:nvSpPr>
        <cdr:cNvPr id="5" name="Left-Right Arrow 4"/>
        <cdr:cNvSpPr/>
      </cdr:nvSpPr>
      <cdr:spPr>
        <a:xfrm xmlns:a="http://schemas.openxmlformats.org/drawingml/2006/main">
          <a:off x="3312368" y="1440160"/>
          <a:ext cx="1216152" cy="412624"/>
        </a:xfrm>
        <a:prstGeom xmlns:a="http://schemas.openxmlformats.org/drawingml/2006/main" prst="leftRightArrow">
          <a:avLst/>
        </a:prstGeom>
        <a:solidFill xmlns:a="http://schemas.openxmlformats.org/drawingml/2006/main">
          <a:schemeClr val="bg1">
            <a:lumMod val="9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ln>
                <a:solidFill>
                  <a:schemeClr val="tx2"/>
                </a:solidFill>
              </a:ln>
            </a:rPr>
            <a:t> </a:t>
          </a:r>
          <a:r>
            <a:rPr lang="en-US" dirty="0" smtClean="0">
              <a:ln>
                <a:solidFill>
                  <a:schemeClr val="tx2"/>
                </a:solidFill>
              </a:ln>
            </a:rPr>
            <a:t>  Reform</a:t>
          </a:r>
          <a:endParaRPr lang="en-US" dirty="0">
            <a:ln>
              <a:solidFill>
                <a:schemeClr val="tx2"/>
              </a:solidFill>
            </a:ln>
          </a:endParaRPr>
        </a:p>
      </cdr:txBody>
    </cdr:sp>
  </cdr:relSizeAnchor>
  <cdr:relSizeAnchor xmlns:cdr="http://schemas.openxmlformats.org/drawingml/2006/chartDrawing">
    <cdr:from>
      <cdr:x>0.68224</cdr:x>
      <cdr:y>0.1875</cdr:y>
    </cdr:from>
    <cdr:to>
      <cdr:x>0.80092</cdr:x>
      <cdr:y>0.38592</cdr:y>
    </cdr:to>
    <cdr:sp macro="" textlink="">
      <cdr:nvSpPr>
        <cdr:cNvPr id="6" name="TextBox 5"/>
        <cdr:cNvSpPr txBox="1"/>
      </cdr:nvSpPr>
      <cdr:spPr>
        <a:xfrm xmlns:a="http://schemas.openxmlformats.org/drawingml/2006/main">
          <a:off x="5256584" y="86409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NZ" sz="1100" dirty="0"/>
        </a:p>
      </cdr:txBody>
    </cdr:sp>
  </cdr:relSizeAnchor>
  <cdr:relSizeAnchor xmlns:cdr="http://schemas.openxmlformats.org/drawingml/2006/chartDrawing">
    <cdr:from>
      <cdr:x>0.56348</cdr:x>
      <cdr:y>0.15766</cdr:y>
    </cdr:from>
    <cdr:to>
      <cdr:x>0.85994</cdr:x>
      <cdr:y>0.26387</cdr:y>
    </cdr:to>
    <cdr:sp macro="" textlink="">
      <cdr:nvSpPr>
        <cdr:cNvPr id="7" name="Left-Right Arrow 6"/>
        <cdr:cNvSpPr/>
      </cdr:nvSpPr>
      <cdr:spPr>
        <a:xfrm xmlns:a="http://schemas.openxmlformats.org/drawingml/2006/main" rot="8820000" flipV="1">
          <a:off x="4341526" y="726572"/>
          <a:ext cx="2284226" cy="489478"/>
        </a:xfrm>
        <a:prstGeom xmlns:a="http://schemas.openxmlformats.org/drawingml/2006/main" prst="leftRightArrow">
          <a:avLst/>
        </a:prstGeom>
        <a:solidFill xmlns:a="http://schemas.openxmlformats.org/drawingml/2006/main">
          <a:schemeClr val="bg1">
            <a:lumMod val="9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ln>
                <a:solidFill>
                  <a:schemeClr val="tx2"/>
                </a:solidFill>
              </a:ln>
            </a:rPr>
            <a:t> </a:t>
          </a:r>
          <a:r>
            <a:rPr lang="en-US" dirty="0" smtClean="0">
              <a:ln>
                <a:solidFill>
                  <a:schemeClr val="tx2"/>
                </a:solidFill>
              </a:ln>
            </a:rPr>
            <a:t>      Post Reform</a:t>
          </a:r>
          <a:endParaRPr lang="en-US" dirty="0">
            <a:ln>
              <a:solidFill>
                <a:schemeClr val="tx2"/>
              </a:solidFill>
            </a:ln>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lvl1pPr defTabSz="915988">
              <a:defRPr sz="1200"/>
            </a:lvl1pPr>
          </a:lstStyle>
          <a:p>
            <a:pPr>
              <a:defRPr/>
            </a:pPr>
            <a:endParaRPr lang="en-US"/>
          </a:p>
        </p:txBody>
      </p:sp>
      <p:sp>
        <p:nvSpPr>
          <p:cNvPr id="39939" name="Rectangle 3"/>
          <p:cNvSpPr>
            <a:spLocks noGrp="1" noChangeArrowheads="1"/>
          </p:cNvSpPr>
          <p:nvPr>
            <p:ph type="dt" idx="1"/>
          </p:nvPr>
        </p:nvSpPr>
        <p:spPr bwMode="auto">
          <a:xfrm>
            <a:off x="3851275" y="0"/>
            <a:ext cx="2944813" cy="495300"/>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lvl1pPr algn="r" defTabSz="915988">
              <a:defRPr sz="1200"/>
            </a:lvl1pPr>
          </a:lstStyle>
          <a:p>
            <a:pPr>
              <a:defRPr/>
            </a:pPr>
            <a:endParaRPr lang="en-US"/>
          </a:p>
        </p:txBody>
      </p:sp>
      <p:sp>
        <p:nvSpPr>
          <p:cNvPr id="51204" name="Rectangle 4"/>
          <p:cNvSpPr>
            <a:spLocks noRo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9429750"/>
            <a:ext cx="2944813" cy="495300"/>
          </a:xfrm>
          <a:prstGeom prst="rect">
            <a:avLst/>
          </a:prstGeom>
          <a:noFill/>
          <a:ln w="9525">
            <a:noFill/>
            <a:miter lim="800000"/>
            <a:headEnd/>
            <a:tailEnd/>
          </a:ln>
          <a:effectLst/>
        </p:spPr>
        <p:txBody>
          <a:bodyPr vert="horz" wrap="square" lIns="91568" tIns="45784" rIns="91568" bIns="45784" numCol="1" anchor="b" anchorCtr="0" compatLnSpc="1">
            <a:prstTxWarp prst="textNoShape">
              <a:avLst/>
            </a:prstTxWarp>
          </a:bodyPr>
          <a:lstStyle>
            <a:lvl1pPr defTabSz="915988">
              <a:defRPr sz="1200"/>
            </a:lvl1pPr>
          </a:lstStyle>
          <a:p>
            <a:pPr>
              <a:defRPr/>
            </a:pPr>
            <a:endParaRPr lang="en-US"/>
          </a:p>
        </p:txBody>
      </p:sp>
      <p:sp>
        <p:nvSpPr>
          <p:cNvPr id="39943" name="Rectangle 7"/>
          <p:cNvSpPr>
            <a:spLocks noGrp="1" noChangeArrowheads="1"/>
          </p:cNvSpPr>
          <p:nvPr>
            <p:ph type="sldNum" sz="quarter" idx="5"/>
          </p:nvPr>
        </p:nvSpPr>
        <p:spPr bwMode="auto">
          <a:xfrm>
            <a:off x="3851275" y="9429750"/>
            <a:ext cx="2944813" cy="495300"/>
          </a:xfrm>
          <a:prstGeom prst="rect">
            <a:avLst/>
          </a:prstGeom>
          <a:noFill/>
          <a:ln w="9525">
            <a:noFill/>
            <a:miter lim="800000"/>
            <a:headEnd/>
            <a:tailEnd/>
          </a:ln>
          <a:effectLst/>
        </p:spPr>
        <p:txBody>
          <a:bodyPr vert="horz" wrap="square" lIns="91568" tIns="45784" rIns="91568" bIns="45784" numCol="1" anchor="b" anchorCtr="0" compatLnSpc="1">
            <a:prstTxWarp prst="textNoShape">
              <a:avLst/>
            </a:prstTxWarp>
          </a:bodyPr>
          <a:lstStyle>
            <a:lvl1pPr algn="r" defTabSz="915988">
              <a:defRPr sz="1200"/>
            </a:lvl1pPr>
          </a:lstStyle>
          <a:p>
            <a:pPr>
              <a:defRPr/>
            </a:pPr>
            <a:fld id="{B55A2EFC-CDFD-439C-BD00-890B00EFE819}" type="slidenum">
              <a:rPr lang="en-US"/>
              <a:pPr>
                <a:defRPr/>
              </a:pPr>
              <a:t>‹#›</a:t>
            </a:fld>
            <a:endParaRPr lang="en-US"/>
          </a:p>
        </p:txBody>
      </p:sp>
    </p:spTree>
    <p:extLst>
      <p:ext uri="{BB962C8B-B14F-4D97-AF65-F5344CB8AC3E}">
        <p14:creationId xmlns:p14="http://schemas.microsoft.com/office/powerpoint/2010/main" val="19401344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fld id="{CA8272DB-B269-4455-81B4-34AA41096CBF}" type="slidenum">
              <a:rPr lang="en-US" smtClean="0"/>
              <a:pPr eaLnBrk="1" hangingPunct="1"/>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NZ" smtClean="0"/>
              <a:t>Really important aspect of GPI = much sure you have positives and negatives correct.</a:t>
            </a:r>
          </a:p>
          <a:p>
            <a:r>
              <a:rPr lang="en-NZ" smtClean="0"/>
              <a:t>Some components: positive, negative, both, excluded.</a:t>
            </a:r>
          </a:p>
          <a:p>
            <a:r>
              <a:rPr lang="en-NZ" smtClean="0"/>
              <a:t>Key Criteria = impact on welfare</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fld id="{6476395C-C7BA-46D0-BAB0-BCA09D3ADD3F}" type="slidenum">
              <a:rPr lang="en-US" smtClean="0"/>
              <a:pPr eaLnBrk="1" hangingPunct="1"/>
              <a:t>11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fld id="{C2C109EC-7B74-4961-85F7-68C6BBC9E120}" type="slidenum">
              <a:rPr lang="en-US" smtClean="0"/>
              <a:pPr eaLnBrk="1" hangingPunct="1"/>
              <a:t>24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NZ" smtClean="0"/>
              <a:t>Proxy of cost of pest control. Native Forest </a:t>
            </a:r>
            <a:r>
              <a:rPr lang="en-NZ" smtClean="0">
                <a:sym typeface="Wingdings" pitchFamily="2" charset="2"/>
              </a:rPr>
              <a:t> Scrub, assumed for net loss of ecosystem services.</a:t>
            </a:r>
            <a:endParaRPr lang="en-NZ"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fld id="{1A2817B0-88F1-46CD-BA31-91AD2DB8AD66}" type="slidenum">
              <a:rPr lang="en-US" smtClean="0"/>
              <a:pPr eaLnBrk="1" hangingPunct="1"/>
              <a:t>25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NZ" smtClean="0"/>
              <a:t>1972-1979 forestry harvestings contributed to increased cost.</a:t>
            </a:r>
          </a:p>
          <a:p>
            <a:pPr>
              <a:buFontTx/>
              <a:buChar char="•"/>
            </a:pPr>
            <a:r>
              <a:rPr lang="en-NZ" smtClean="0">
                <a:solidFill>
                  <a:srgbClr val="FF0000"/>
                </a:solidFill>
              </a:rPr>
              <a:t>Used Proxy: cost of paying for NZ’s GHG emissions. </a:t>
            </a:r>
          </a:p>
          <a:p>
            <a:r>
              <a:rPr lang="en-NZ" smtClean="0">
                <a:solidFill>
                  <a:srgbClr val="FF0000"/>
                </a:solidFill>
              </a:rPr>
              <a:t>Instead of impact of climate change on the welfare of NZers</a:t>
            </a:r>
          </a:p>
          <a:p>
            <a:endParaRPr lang="en-NZ" smtClean="0"/>
          </a:p>
          <a:p>
            <a:endParaRPr lang="en-NZ"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fld id="{F45B5AD9-7480-4700-84DF-FEC3BB5B2BA7}" type="slidenum">
              <a:rPr lang="en-US" smtClean="0"/>
              <a:pPr eaLnBrk="1" hangingPunct="1"/>
              <a:t>30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smtClean="0"/>
          </a:p>
          <a:p>
            <a:r>
              <a:rPr lang="en-NZ" smtClean="0"/>
              <a:t>Mostly non-point pollution</a:t>
            </a:r>
          </a:p>
          <a:p>
            <a:r>
              <a:rPr lang="en-NZ" smtClean="0"/>
              <a:t>Point Source Pollution has improved since the 1970s.</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fld id="{E3854878-692C-4C0F-9B5C-651B2BE3B5B5}" type="slidenum">
              <a:rPr lang="en-US" smtClean="0"/>
              <a:pPr eaLnBrk="1" hangingPunct="1"/>
              <a:t>31</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NZ" smtClean="0"/>
              <a:t>Strictly speaking they should nor be on the same axis.</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fld id="{E405DED9-43D3-4218-B337-3AD10D67FC7F}" type="slidenum">
              <a:rPr lang="en-US" smtClean="0"/>
              <a:pPr eaLnBrk="1" hangingPunct="1"/>
              <a:t>35</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fld id="{8011CD21-B20C-4E9F-BCB3-9F9366E40A0C}" type="slidenum">
              <a:rPr lang="en-US" smtClean="0"/>
              <a:pPr eaLnBrk="1" hangingPunct="1"/>
              <a:t>36</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NZ" smtClean="0"/>
              <a:t>Only when data and proxy issues are resolved, then can the ‘prototype’ be dropped.</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fld id="{7176AD49-52D2-4AB3-8FC1-BA7D52E27736}" type="slidenum">
              <a:rPr lang="en-US" smtClean="0"/>
              <a:pPr eaLnBrk="1" hangingPunct="1"/>
              <a:t>37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
        <p:nvSpPr>
          <p:cNvPr id="4" name="Rectangle 6"/>
          <p:cNvSpPr>
            <a:spLocks noGrp="1" noChangeArrowheads="1"/>
          </p:cNvSpPr>
          <p:nvPr>
            <p:ph type="sldNum" sz="quarter" idx="10"/>
          </p:nvPr>
        </p:nvSpPr>
        <p:spPr>
          <a:ln/>
        </p:spPr>
        <p:txBody>
          <a:bodyPr/>
          <a:lstStyle>
            <a:lvl1pPr>
              <a:defRPr/>
            </a:lvl1pPr>
          </a:lstStyle>
          <a:p>
            <a:pPr>
              <a:defRPr/>
            </a:pPr>
            <a:fld id="{C7FC6243-2F86-4D75-9C2F-F2D738A6D29A}" type="slidenum">
              <a:rPr lang="en-GB"/>
              <a:pPr>
                <a:defRPr/>
              </a:pPr>
              <a:t>‹#›</a:t>
            </a:fld>
            <a:endParaRPr lang="en-GB"/>
          </a:p>
        </p:txBody>
      </p:sp>
    </p:spTree>
    <p:extLst>
      <p:ext uri="{BB962C8B-B14F-4D97-AF65-F5344CB8AC3E}">
        <p14:creationId xmlns:p14="http://schemas.microsoft.com/office/powerpoint/2010/main" val="501631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6"/>
          <p:cNvSpPr>
            <a:spLocks noGrp="1" noChangeArrowheads="1"/>
          </p:cNvSpPr>
          <p:nvPr>
            <p:ph type="sldNum" sz="quarter" idx="10"/>
          </p:nvPr>
        </p:nvSpPr>
        <p:spPr>
          <a:ln/>
        </p:spPr>
        <p:txBody>
          <a:bodyPr/>
          <a:lstStyle>
            <a:lvl1pPr>
              <a:defRPr/>
            </a:lvl1pPr>
          </a:lstStyle>
          <a:p>
            <a:pPr>
              <a:defRPr/>
            </a:pPr>
            <a:fld id="{1995DD3E-9424-4904-8C3F-E40C22BC55CF}" type="slidenum">
              <a:rPr lang="en-GB"/>
              <a:pPr>
                <a:defRPr/>
              </a:pPr>
              <a:t>‹#›</a:t>
            </a:fld>
            <a:endParaRPr lang="en-GB"/>
          </a:p>
        </p:txBody>
      </p:sp>
    </p:spTree>
    <p:extLst>
      <p:ext uri="{BB962C8B-B14F-4D97-AF65-F5344CB8AC3E}">
        <p14:creationId xmlns:p14="http://schemas.microsoft.com/office/powerpoint/2010/main" val="3688068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8010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29325" cy="5880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6"/>
          <p:cNvSpPr>
            <a:spLocks noGrp="1" noChangeArrowheads="1"/>
          </p:cNvSpPr>
          <p:nvPr>
            <p:ph type="sldNum" sz="quarter" idx="10"/>
          </p:nvPr>
        </p:nvSpPr>
        <p:spPr>
          <a:ln/>
        </p:spPr>
        <p:txBody>
          <a:bodyPr/>
          <a:lstStyle>
            <a:lvl1pPr>
              <a:defRPr/>
            </a:lvl1pPr>
          </a:lstStyle>
          <a:p>
            <a:pPr>
              <a:defRPr/>
            </a:pPr>
            <a:fld id="{5DB534C3-8928-4293-BDFA-820405AAE80C}" type="slidenum">
              <a:rPr lang="en-GB"/>
              <a:pPr>
                <a:defRPr/>
              </a:pPr>
              <a:t>‹#›</a:t>
            </a:fld>
            <a:endParaRPr lang="en-GB"/>
          </a:p>
        </p:txBody>
      </p:sp>
    </p:spTree>
    <p:extLst>
      <p:ext uri="{BB962C8B-B14F-4D97-AF65-F5344CB8AC3E}">
        <p14:creationId xmlns:p14="http://schemas.microsoft.com/office/powerpoint/2010/main" val="1352934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6"/>
          <p:cNvSpPr>
            <a:spLocks noGrp="1" noChangeArrowheads="1"/>
          </p:cNvSpPr>
          <p:nvPr>
            <p:ph type="sldNum" sz="quarter" idx="10"/>
          </p:nvPr>
        </p:nvSpPr>
        <p:spPr>
          <a:ln/>
        </p:spPr>
        <p:txBody>
          <a:bodyPr/>
          <a:lstStyle>
            <a:lvl1pPr>
              <a:defRPr/>
            </a:lvl1pPr>
          </a:lstStyle>
          <a:p>
            <a:pPr>
              <a:defRPr/>
            </a:pPr>
            <a:fld id="{5D7D50CA-7F7D-457A-8251-34230B0396BC}" type="slidenum">
              <a:rPr lang="en-GB"/>
              <a:pPr>
                <a:defRPr/>
              </a:pPr>
              <a:t>‹#›</a:t>
            </a:fld>
            <a:endParaRPr lang="en-GB"/>
          </a:p>
        </p:txBody>
      </p:sp>
    </p:spTree>
    <p:extLst>
      <p:ext uri="{BB962C8B-B14F-4D97-AF65-F5344CB8AC3E}">
        <p14:creationId xmlns:p14="http://schemas.microsoft.com/office/powerpoint/2010/main" val="368688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E604514-9776-42C9-B087-66914D04E773}" type="slidenum">
              <a:rPr lang="en-GB"/>
              <a:pPr>
                <a:defRPr/>
              </a:pPr>
              <a:t>‹#›</a:t>
            </a:fld>
            <a:endParaRPr lang="en-GB"/>
          </a:p>
        </p:txBody>
      </p:sp>
    </p:spTree>
    <p:extLst>
      <p:ext uri="{BB962C8B-B14F-4D97-AF65-F5344CB8AC3E}">
        <p14:creationId xmlns:p14="http://schemas.microsoft.com/office/powerpoint/2010/main" val="263582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68313"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59313"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6"/>
          <p:cNvSpPr>
            <a:spLocks noGrp="1" noChangeArrowheads="1"/>
          </p:cNvSpPr>
          <p:nvPr>
            <p:ph type="sldNum" sz="quarter" idx="10"/>
          </p:nvPr>
        </p:nvSpPr>
        <p:spPr>
          <a:ln/>
        </p:spPr>
        <p:txBody>
          <a:bodyPr/>
          <a:lstStyle>
            <a:lvl1pPr>
              <a:defRPr/>
            </a:lvl1pPr>
          </a:lstStyle>
          <a:p>
            <a:pPr>
              <a:defRPr/>
            </a:pPr>
            <a:fld id="{95B4096D-5D87-42C8-8DCD-7C27B46430D1}" type="slidenum">
              <a:rPr lang="en-GB"/>
              <a:pPr>
                <a:defRPr/>
              </a:pPr>
              <a:t>‹#›</a:t>
            </a:fld>
            <a:endParaRPr lang="en-GB"/>
          </a:p>
        </p:txBody>
      </p:sp>
    </p:spTree>
    <p:extLst>
      <p:ext uri="{BB962C8B-B14F-4D97-AF65-F5344CB8AC3E}">
        <p14:creationId xmlns:p14="http://schemas.microsoft.com/office/powerpoint/2010/main" val="3296471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6"/>
          <p:cNvSpPr>
            <a:spLocks noGrp="1" noChangeArrowheads="1"/>
          </p:cNvSpPr>
          <p:nvPr>
            <p:ph type="sldNum" sz="quarter" idx="10"/>
          </p:nvPr>
        </p:nvSpPr>
        <p:spPr>
          <a:ln/>
        </p:spPr>
        <p:txBody>
          <a:bodyPr/>
          <a:lstStyle>
            <a:lvl1pPr>
              <a:defRPr/>
            </a:lvl1pPr>
          </a:lstStyle>
          <a:p>
            <a:pPr>
              <a:defRPr/>
            </a:pPr>
            <a:fld id="{920AF05F-C7C3-447C-BE1C-6D229BD72DB0}" type="slidenum">
              <a:rPr lang="en-GB"/>
              <a:pPr>
                <a:defRPr/>
              </a:pPr>
              <a:t>‹#›</a:t>
            </a:fld>
            <a:endParaRPr lang="en-GB"/>
          </a:p>
        </p:txBody>
      </p:sp>
    </p:spTree>
    <p:extLst>
      <p:ext uri="{BB962C8B-B14F-4D97-AF65-F5344CB8AC3E}">
        <p14:creationId xmlns:p14="http://schemas.microsoft.com/office/powerpoint/2010/main" val="2181438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6"/>
          <p:cNvSpPr>
            <a:spLocks noGrp="1" noChangeArrowheads="1"/>
          </p:cNvSpPr>
          <p:nvPr>
            <p:ph type="sldNum" sz="quarter" idx="10"/>
          </p:nvPr>
        </p:nvSpPr>
        <p:spPr>
          <a:ln/>
        </p:spPr>
        <p:txBody>
          <a:bodyPr/>
          <a:lstStyle>
            <a:lvl1pPr>
              <a:defRPr/>
            </a:lvl1pPr>
          </a:lstStyle>
          <a:p>
            <a:pPr>
              <a:defRPr/>
            </a:pPr>
            <a:fld id="{5771F219-B6AD-4F59-BDF6-4CE73DE17871}" type="slidenum">
              <a:rPr lang="en-GB"/>
              <a:pPr>
                <a:defRPr/>
              </a:pPr>
              <a:t>‹#›</a:t>
            </a:fld>
            <a:endParaRPr lang="en-GB"/>
          </a:p>
        </p:txBody>
      </p:sp>
    </p:spTree>
    <p:extLst>
      <p:ext uri="{BB962C8B-B14F-4D97-AF65-F5344CB8AC3E}">
        <p14:creationId xmlns:p14="http://schemas.microsoft.com/office/powerpoint/2010/main" val="2166449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3F126AB-2A13-4BC1-8117-40313A4AAAD5}" type="slidenum">
              <a:rPr lang="en-GB"/>
              <a:pPr>
                <a:defRPr/>
              </a:pPr>
              <a:t>‹#›</a:t>
            </a:fld>
            <a:endParaRPr lang="en-GB"/>
          </a:p>
        </p:txBody>
      </p:sp>
    </p:spTree>
    <p:extLst>
      <p:ext uri="{BB962C8B-B14F-4D97-AF65-F5344CB8AC3E}">
        <p14:creationId xmlns:p14="http://schemas.microsoft.com/office/powerpoint/2010/main" val="241262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4D3C145-E624-4341-8771-451DC645A388}" type="slidenum">
              <a:rPr lang="en-GB"/>
              <a:pPr>
                <a:defRPr/>
              </a:pPr>
              <a:t>‹#›</a:t>
            </a:fld>
            <a:endParaRPr lang="en-GB"/>
          </a:p>
        </p:txBody>
      </p:sp>
    </p:spTree>
    <p:extLst>
      <p:ext uri="{BB962C8B-B14F-4D97-AF65-F5344CB8AC3E}">
        <p14:creationId xmlns:p14="http://schemas.microsoft.com/office/powerpoint/2010/main" val="4095746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59053A3-ABA9-4BBE-A0A5-E719B8FEF1AF}" type="slidenum">
              <a:rPr lang="en-GB"/>
              <a:pPr>
                <a:defRPr/>
              </a:pPr>
              <a:t>‹#›</a:t>
            </a:fld>
            <a:endParaRPr lang="en-GB"/>
          </a:p>
        </p:txBody>
      </p:sp>
    </p:spTree>
    <p:extLst>
      <p:ext uri="{BB962C8B-B14F-4D97-AF65-F5344CB8AC3E}">
        <p14:creationId xmlns:p14="http://schemas.microsoft.com/office/powerpoint/2010/main" val="13624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68313" y="16287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0" name="Rectangle 6"/>
          <p:cNvSpPr>
            <a:spLocks noGrp="1" noChangeArrowheads="1"/>
          </p:cNvSpPr>
          <p:nvPr>
            <p:ph type="sldNum" sz="quarter" idx="4"/>
          </p:nvPr>
        </p:nvSpPr>
        <p:spPr bwMode="auto">
          <a:xfrm>
            <a:off x="8675688" y="6021388"/>
            <a:ext cx="468312"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9236CD8-2369-4F36-9B4A-EEEBAA988F2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27">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27">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27">
                                            <p:txEl>
                                              <p:pRg st="3" end="3"/>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spcBef>
          <a:spcPct val="0"/>
        </a:spcBef>
        <a:spcAft>
          <a:spcPct val="0"/>
        </a:spcAft>
        <a:defRPr sz="3200" b="1">
          <a:solidFill>
            <a:srgbClr val="008000"/>
          </a:solidFill>
          <a:latin typeface="+mj-lt"/>
          <a:ea typeface="+mj-ea"/>
          <a:cs typeface="+mj-cs"/>
        </a:defRPr>
      </a:lvl1pPr>
      <a:lvl2pPr algn="ctr" rtl="0" eaLnBrk="0" fontAlgn="base" hangingPunct="0">
        <a:spcBef>
          <a:spcPct val="0"/>
        </a:spcBef>
        <a:spcAft>
          <a:spcPct val="0"/>
        </a:spcAft>
        <a:defRPr sz="3200" b="1">
          <a:solidFill>
            <a:srgbClr val="008000"/>
          </a:solidFill>
          <a:latin typeface="Verdana" pitchFamily="34" charset="0"/>
        </a:defRPr>
      </a:lvl2pPr>
      <a:lvl3pPr algn="ctr" rtl="0" eaLnBrk="0" fontAlgn="base" hangingPunct="0">
        <a:spcBef>
          <a:spcPct val="0"/>
        </a:spcBef>
        <a:spcAft>
          <a:spcPct val="0"/>
        </a:spcAft>
        <a:defRPr sz="3200" b="1">
          <a:solidFill>
            <a:srgbClr val="008000"/>
          </a:solidFill>
          <a:latin typeface="Verdana" pitchFamily="34" charset="0"/>
        </a:defRPr>
      </a:lvl3pPr>
      <a:lvl4pPr algn="ctr" rtl="0" eaLnBrk="0" fontAlgn="base" hangingPunct="0">
        <a:spcBef>
          <a:spcPct val="0"/>
        </a:spcBef>
        <a:spcAft>
          <a:spcPct val="0"/>
        </a:spcAft>
        <a:defRPr sz="3200" b="1">
          <a:solidFill>
            <a:srgbClr val="008000"/>
          </a:solidFill>
          <a:latin typeface="Verdana" pitchFamily="34" charset="0"/>
        </a:defRPr>
      </a:lvl4pPr>
      <a:lvl5pPr algn="ctr" rtl="0" eaLnBrk="0" fontAlgn="base" hangingPunct="0">
        <a:spcBef>
          <a:spcPct val="0"/>
        </a:spcBef>
        <a:spcAft>
          <a:spcPct val="0"/>
        </a:spcAft>
        <a:defRPr sz="3200" b="1">
          <a:solidFill>
            <a:srgbClr val="008000"/>
          </a:solidFill>
          <a:latin typeface="Verdana" pitchFamily="34" charset="0"/>
        </a:defRPr>
      </a:lvl5pPr>
      <a:lvl6pPr marL="457200" algn="ctr" rtl="0" fontAlgn="base">
        <a:spcBef>
          <a:spcPct val="0"/>
        </a:spcBef>
        <a:spcAft>
          <a:spcPct val="0"/>
        </a:spcAft>
        <a:defRPr sz="3200" b="1">
          <a:solidFill>
            <a:srgbClr val="008000"/>
          </a:solidFill>
          <a:latin typeface="Verdana" pitchFamily="34" charset="0"/>
        </a:defRPr>
      </a:lvl6pPr>
      <a:lvl7pPr marL="914400" algn="ctr" rtl="0" fontAlgn="base">
        <a:spcBef>
          <a:spcPct val="0"/>
        </a:spcBef>
        <a:spcAft>
          <a:spcPct val="0"/>
        </a:spcAft>
        <a:defRPr sz="3200" b="1">
          <a:solidFill>
            <a:srgbClr val="008000"/>
          </a:solidFill>
          <a:latin typeface="Verdana" pitchFamily="34" charset="0"/>
        </a:defRPr>
      </a:lvl7pPr>
      <a:lvl8pPr marL="1371600" algn="ctr" rtl="0" fontAlgn="base">
        <a:spcBef>
          <a:spcPct val="0"/>
        </a:spcBef>
        <a:spcAft>
          <a:spcPct val="0"/>
        </a:spcAft>
        <a:defRPr sz="3200" b="1">
          <a:solidFill>
            <a:srgbClr val="008000"/>
          </a:solidFill>
          <a:latin typeface="Verdana" pitchFamily="34" charset="0"/>
        </a:defRPr>
      </a:lvl8pPr>
      <a:lvl9pPr marL="1828800" algn="ctr" rtl="0" fontAlgn="base">
        <a:spcBef>
          <a:spcPct val="0"/>
        </a:spcBef>
        <a:spcAft>
          <a:spcPct val="0"/>
        </a:spcAft>
        <a:defRPr sz="3200" b="1">
          <a:solidFill>
            <a:srgbClr val="008000"/>
          </a:solidFill>
          <a:latin typeface="Verdana" pitchFamily="34"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6" Type="http://schemas.openxmlformats.org/officeDocument/2006/relationships/hyperlink" Target="http://www.beyond-gdp.eu/EPdebate2010-2011.html" TargetMode="External"/><Relationship Id="rId117" Type="http://schemas.openxmlformats.org/officeDocument/2006/relationships/hyperlink" Target="http://www.iisd.org/measure/principles/progress/bellagiostamp/" TargetMode="External"/><Relationship Id="rId21" Type="http://schemas.openxmlformats.org/officeDocument/2006/relationships/hyperlink" Target="http://www.vnk.fi/julkaisut/listaus/julkaisu/fi.jsp?oid=333368" TargetMode="External"/><Relationship Id="rId42" Type="http://schemas.openxmlformats.org/officeDocument/2006/relationships/hyperlink" Target="http://www3.weforum.org/docs/WEF_ConsumptionDilemma_SustainableGrowth_Report_2011.pdf" TargetMode="External"/><Relationship Id="rId47" Type="http://schemas.openxmlformats.org/officeDocument/2006/relationships/hyperlink" Target="http://epp.eurostat.ec.europa.eu/portal/page/portal/statistics_policymaking_europe_2020/documents/Padoan.pdf" TargetMode="External"/><Relationship Id="rId63" Type="http://schemas.openxmlformats.org/officeDocument/2006/relationships/hyperlink" Target="http://www.sueddeutsche.de/wirtschaft/neuer-indikator-fuer-wohlstand-deutschland-endlich-gefuehlsecht-1.1022850" TargetMode="External"/><Relationship Id="rId68" Type="http://schemas.openxmlformats.org/officeDocument/2006/relationships/hyperlink" Target="http://ec.europa.eu/regional_policy/conferences/od2010/index.cfm" TargetMode="External"/><Relationship Id="rId84" Type="http://schemas.openxmlformats.org/officeDocument/2006/relationships/hyperlink" Target="http://www.nbs.sk/_img/Documents/PUBLIK/DP_1-2010_non-technical%20summary.pdf" TargetMode="External"/><Relationship Id="rId89" Type="http://schemas.openxmlformats.org/officeDocument/2006/relationships/hyperlink" Target="http://ec.europa.eu/eu2020/index_en.htm" TargetMode="External"/><Relationship Id="rId112" Type="http://schemas.openxmlformats.org/officeDocument/2006/relationships/hyperlink" Target="http://ec.europa.eu/avservices/services/showShotlist.do?out=PDF&amp;lg=En&amp;filmRef=66340" TargetMode="External"/><Relationship Id="rId133" Type="http://schemas.openxmlformats.org/officeDocument/2006/relationships/hyperlink" Target="http://www.ft.com/cms/s/2/b2926d7e-eb63-11dd-bb6e-0000779fd2ac.html" TargetMode="External"/><Relationship Id="rId138" Type="http://schemas.openxmlformats.org/officeDocument/2006/relationships/hyperlink" Target="http://www.beyond-gdp.eu/download/BMU_UBA_poloeko_eng.pdf" TargetMode="External"/><Relationship Id="rId154" Type="http://schemas.openxmlformats.org/officeDocument/2006/relationships/hyperlink" Target="http://www.usatoday.com/money/economy/2008-01-10-145885540_x.htm" TargetMode="External"/><Relationship Id="rId16" Type="http://schemas.openxmlformats.org/officeDocument/2006/relationships/hyperlink" Target="http://www.epc.eu/pub_details.php?cat_id=2&amp;pub_id=1326" TargetMode="External"/><Relationship Id="rId107" Type="http://schemas.openxmlformats.org/officeDocument/2006/relationships/hyperlink" Target="http://www.consilium.europa.eu/uedocs/cms_data/docs/pressdata/en/ecofin/111025.pdf" TargetMode="External"/><Relationship Id="rId11" Type="http://schemas.openxmlformats.org/officeDocument/2006/relationships/hyperlink" Target="http://www.ons.gov.uk/ons/guide-method/user-guidance/well-being/wellbeing-knowledge-bank/understanding-wellbeing/understanding-well-being.html" TargetMode="External"/><Relationship Id="rId32" Type="http://schemas.openxmlformats.org/officeDocument/2006/relationships/hyperlink" Target="http://www.oecdbetterlifeindex.org/" TargetMode="External"/><Relationship Id="rId37" Type="http://schemas.openxmlformats.org/officeDocument/2006/relationships/hyperlink" Target="http://blog.lesoir.be/bonheurbrut/le-webdocumentaire/" TargetMode="External"/><Relationship Id="rId53" Type="http://schemas.openxmlformats.org/officeDocument/2006/relationships/hyperlink" Target="http://www.sbilanciamoci.org/index.php?option=com_content&amp;task=view&amp;id=376" TargetMode="External"/><Relationship Id="rId58" Type="http://schemas.openxmlformats.org/officeDocument/2006/relationships/hyperlink" Target="http://www.beyond-gdp.eu/download/110718_Einsetzungsbeschluss_end17-3853-engl.pdf" TargetMode="External"/><Relationship Id="rId74" Type="http://schemas.openxmlformats.org/officeDocument/2006/relationships/hyperlink" Target="http://sd.defra.gov.uk/progress/national/annual-review/" TargetMode="External"/><Relationship Id="rId79" Type="http://schemas.openxmlformats.org/officeDocument/2006/relationships/hyperlink" Target="http://epp.eurostat.ec.europa.eu/portal/page/portal/gdp_and_beyond/introduction" TargetMode="External"/><Relationship Id="rId102" Type="http://schemas.openxmlformats.org/officeDocument/2006/relationships/hyperlink" Target="http://www.ftd.de/politik/konjunktur/:gluecksindex-geld-spielt-zum-glueck-keine-rolle/50051001.html" TargetMode="External"/><Relationship Id="rId123" Type="http://schemas.openxmlformats.org/officeDocument/2006/relationships/hyperlink" Target="http://www.stiglitz-sen-fitoussi.fr/en/index.htm" TargetMode="External"/><Relationship Id="rId128" Type="http://schemas.openxmlformats.org/officeDocument/2006/relationships/hyperlink" Target="http://www.lemonde.fr/planete/article/2009/06/08/amartya-sen-nous-devons-repenser-la-notion-de-progres_1204007_3244.html" TargetMode="External"/><Relationship Id="rId144" Type="http://schemas.openxmlformats.org/officeDocument/2006/relationships/hyperlink" Target="http://www.iht.com/articles/2008/09/01/business/gdp.php?pass=true" TargetMode="External"/><Relationship Id="rId149" Type="http://schemas.openxmlformats.org/officeDocument/2006/relationships/hyperlink" Target="http://www.rai.tv/dl/RaiTV/programmi/media/ContentItem-178ac365-0951-470f-962e-4a9eef9d1e15.html?p=0" TargetMode="External"/><Relationship Id="rId5" Type="http://schemas.openxmlformats.org/officeDocument/2006/relationships/hyperlink" Target="http://ec.europa.eu/environment/resource_efficiency/pdf/com2011_571.pdf" TargetMode="External"/><Relationship Id="rId90" Type="http://schemas.openxmlformats.org/officeDocument/2006/relationships/hyperlink" Target="http://www.walesonline.co.uk/news/wales-news/2010/03/01/major-new-happiness-test-for-the-people-of-wales-91466-25934049/" TargetMode="External"/><Relationship Id="rId95" Type="http://schemas.openxmlformats.org/officeDocument/2006/relationships/hyperlink" Target="http://www.elysee.fr/documents/index.php?mode=cview&amp;cat_id=3&amp;press_id=3328&amp;lang=fr" TargetMode="External"/><Relationship Id="rId22" Type="http://schemas.openxmlformats.org/officeDocument/2006/relationships/hyperlink" Target="http://eur-lex.europa.eu/JOHtml.do?uri=OJ:L:2011:192:SOM:EN:HTML" TargetMode="External"/><Relationship Id="rId27" Type="http://schemas.openxmlformats.org/officeDocument/2006/relationships/hyperlink" Target="http://www.europarl.europa.eu/wps-europarl-internet/frd/vod/player;jsessionid=D4D3D2AC0F26699C2321F127CD4F694B?eventCode=20110607-1130-SPECIAL-UNKN&amp;language=de&amp;byLeftMenu=researchotherevents&amp;category=SPECIAL&amp;format=wmv" TargetMode="External"/><Relationship Id="rId43" Type="http://schemas.openxmlformats.org/officeDocument/2006/relationships/hyperlink" Target="http://scic.ec.europa.eu/str/index.php?sessionno=4ae67a7dd7e491f8fb6f9ea0cf25dfdb" TargetMode="External"/><Relationship Id="rId48" Type="http://schemas.openxmlformats.org/officeDocument/2006/relationships/hyperlink" Target="http://epp.eurostat.ec.europa.eu/portal/page/portal/statistics_policymaking_europe_2020/documents/Conclusions_Rehn.pdf" TargetMode="External"/><Relationship Id="rId64" Type="http://schemas.openxmlformats.org/officeDocument/2006/relationships/hyperlink" Target="http://www.welt.de/channels-extern/ipad/titelseite_ipad/article10460879/Wachstumskurs-wird-zum-Grundsatzkonflikt.html" TargetMode="External"/><Relationship Id="rId69" Type="http://schemas.openxmlformats.org/officeDocument/2006/relationships/hyperlink" Target="http://do.vlaanderen.be/nlapps/docs/default.asp?fid=108" TargetMode="External"/><Relationship Id="rId113" Type="http://schemas.openxmlformats.org/officeDocument/2006/relationships/hyperlink" Target="http://www.stat.fi/ajk/poimintoja/uutisia_2009_en.html" TargetMode="External"/><Relationship Id="rId118" Type="http://schemas.openxmlformats.org/officeDocument/2006/relationships/hyperlink" Target="http://www.oecdworldforum2009.org/" TargetMode="External"/><Relationship Id="rId134" Type="http://schemas.openxmlformats.org/officeDocument/2006/relationships/hyperlink" Target="http://www.ft.com/cms/s/0/3535c35e-ee3c-11dd-b791-0000779fd2ac.html?nclick_check=1" TargetMode="External"/><Relationship Id="rId139" Type="http://schemas.openxmlformats.org/officeDocument/2006/relationships/hyperlink" Target="http://www.beyond-gdp.eu/download/BMU_UBA_Endbericht_v20_endg.pdf" TargetMode="External"/><Relationship Id="rId80" Type="http://schemas.openxmlformats.org/officeDocument/2006/relationships/hyperlink" Target="http://www.beyond-gdp.eu/download/ces647-2010_ac_en.doc" TargetMode="External"/><Relationship Id="rId85" Type="http://schemas.openxmlformats.org/officeDocument/2006/relationships/hyperlink" Target="http://www.wupperinst.org/en/publications/entnd?beitrag_id=1313" TargetMode="External"/><Relationship Id="rId150" Type="http://schemas.openxmlformats.org/officeDocument/2006/relationships/hyperlink" Target="http://www.lavie.fr/l-hebdo/une/article/0638-richesses-debat/retour/11/hash/ef15a8d113.html" TargetMode="External"/><Relationship Id="rId155" Type="http://schemas.openxmlformats.org/officeDocument/2006/relationships/hyperlink" Target="http://www.rue89.com/2008/01/09/la-croissance-ne-se-resume-pas-au-pib-sarkozy-puise-a-gauche?page=1" TargetMode="External"/><Relationship Id="rId12" Type="http://schemas.openxmlformats.org/officeDocument/2006/relationships/hyperlink" Target="http://www.bbc.co.uk/news/uk-14272038" TargetMode="External"/><Relationship Id="rId17" Type="http://schemas.openxmlformats.org/officeDocument/2006/relationships/hyperlink" Target="http://www.youtube.com/watch?v=mlvnlYxMHso" TargetMode="External"/><Relationship Id="rId25" Type="http://schemas.openxmlformats.org/officeDocument/2006/relationships/hyperlink" Target="http://www.europarl.europa.eu/en/headlines/content/20110526FCS20303/3/html/MEPs-to-vote-on-beyond-GDP-initiative-Tuesday" TargetMode="External"/><Relationship Id="rId33" Type="http://schemas.openxmlformats.org/officeDocument/2006/relationships/hyperlink" Target="http://www.oecd.org/document/63/0,3746,en_2649_201185_47912639_1_1_1_1,00.html" TargetMode="External"/><Relationship Id="rId38" Type="http://schemas.openxmlformats.org/officeDocument/2006/relationships/hyperlink" Target="http://hdr.undp.org/en/reports/global/hdr2011/papers/HDRP_2011_01.pdf" TargetMode="External"/><Relationship Id="rId46" Type="http://schemas.openxmlformats.org/officeDocument/2006/relationships/hyperlink" Target="http://europa.eu/rapid/pressReleasesAction.do?reference=SPEECH/11/164&amp;format=HTML&amp;aged=0&amp;language=EN&amp;guiLanguage=en" TargetMode="External"/><Relationship Id="rId59" Type="http://schemas.openxmlformats.org/officeDocument/2006/relationships/hyperlink" Target="http://www.bundestag.de/dokumente/textarchiv/2010/32467716_kw48_de_wohlstandsenquete/index.html" TargetMode="External"/><Relationship Id="rId67" Type="http://schemas.openxmlformats.org/officeDocument/2006/relationships/hyperlink" Target="http://www.insee.fr/fr/publications-et-services/default.asp?page=dossiers_web/stiglitz/performance_eco.htm" TargetMode="External"/><Relationship Id="rId103" Type="http://schemas.openxmlformats.org/officeDocument/2006/relationships/hyperlink" Target="http://www.insm.de/insm/Aktionen/INSM-Studien/Deutschlands-erstes-Gl-cks-BIP.html" TargetMode="External"/><Relationship Id="rId108" Type="http://schemas.openxmlformats.org/officeDocument/2006/relationships/hyperlink" Target="http://register.consilium.europa.eu/pdf/en/09/st14/st14891.en09.pdf" TargetMode="External"/><Relationship Id="rId116" Type="http://schemas.openxmlformats.org/officeDocument/2006/relationships/hyperlink" Target="http://www.beyond-gdp.eu/download/press-coverage-2009.pdf" TargetMode="External"/><Relationship Id="rId124" Type="http://schemas.openxmlformats.org/officeDocument/2006/relationships/hyperlink" Target="http://www.beyond-gdp.eu/EUroadmap.html" TargetMode="External"/><Relationship Id="rId129" Type="http://schemas.openxmlformats.org/officeDocument/2006/relationships/hyperlink" Target="http://www.zeit.de/2009/18/01-Wachstum" TargetMode="External"/><Relationship Id="rId137" Type="http://schemas.openxmlformats.org/officeDocument/2006/relationships/hyperlink" Target="http://www.nationalaccountsofwellbeing.org/learn/download-report.html" TargetMode="External"/><Relationship Id="rId20" Type="http://schemas.openxmlformats.org/officeDocument/2006/relationships/hyperlink" Target="http://svenska.yle.fi/nyheter/artikel.php?id=220137" TargetMode="External"/><Relationship Id="rId41" Type="http://schemas.openxmlformats.org/officeDocument/2006/relationships/hyperlink" Target="http://www.defra.gov.uk/statistics/environment/public-attitude/" TargetMode="External"/><Relationship Id="rId54" Type="http://schemas.openxmlformats.org/officeDocument/2006/relationships/hyperlink" Target="http://www.report.rai.it/dl/Report/puntata/ContentItem-d34b9d93-2ee7-4728-bde2-9e8c1358254a.html" TargetMode="External"/><Relationship Id="rId62" Type="http://schemas.openxmlformats.org/officeDocument/2006/relationships/hyperlink" Target="http://www.guardian.co.uk/politics/2010/nov/14/david-cameron-wellbeing-inquiry" TargetMode="External"/><Relationship Id="rId70" Type="http://schemas.openxmlformats.org/officeDocument/2006/relationships/hyperlink" Target="http://portal.cor.europa.eu/europe2020/news/Pages/BeyondGDP.aspx" TargetMode="External"/><Relationship Id="rId75" Type="http://schemas.openxmlformats.org/officeDocument/2006/relationships/hyperlink" Target="http://www.isa-sociology.org/congress2010/rc/rc55.htm" TargetMode="External"/><Relationship Id="rId83" Type="http://schemas.openxmlformats.org/officeDocument/2006/relationships/hyperlink" Target="http://www.nbs.sk/_img/Documents/PUBLIK/DP_1-2010_Ako%20sa%20najest%20z%20grafov.pdf" TargetMode="External"/><Relationship Id="rId88" Type="http://schemas.openxmlformats.org/officeDocument/2006/relationships/hyperlink" Target="http://www.reuters.com/article/idUSTRE62H3P320100318" TargetMode="External"/><Relationship Id="rId91" Type="http://schemas.openxmlformats.org/officeDocument/2006/relationships/hyperlink" Target="http://www.nature.com/nature/journal/v463/n7283/full/463849b.html" TargetMode="External"/><Relationship Id="rId96" Type="http://schemas.openxmlformats.org/officeDocument/2006/relationships/hyperlink" Target="http://www.deutschland-frankreich.diplo.de/Gemeinsame-Pressekonferenz-12,5254.html" TargetMode="External"/><Relationship Id="rId111" Type="http://schemas.openxmlformats.org/officeDocument/2006/relationships/hyperlink" Target="http://www.beyond-gdp.eu/download/JMB_speech.pdf" TargetMode="External"/><Relationship Id="rId132" Type="http://schemas.openxmlformats.org/officeDocument/2006/relationships/hyperlink" Target="http://www.beyond-gdp.eu/download/bgdp_stiglitz_progress_report2009.pdf" TargetMode="External"/><Relationship Id="rId140" Type="http://schemas.openxmlformats.org/officeDocument/2006/relationships/hyperlink" Target="http://www.beyond-gdp.eu/newsletter-archive.html" TargetMode="External"/><Relationship Id="rId145" Type="http://schemas.openxmlformats.org/officeDocument/2006/relationships/hyperlink" Target="http://www.stiglitz-sen-fitoussi.fr/documents/Issues_paper.pdf" TargetMode="External"/><Relationship Id="rId153" Type="http://schemas.openxmlformats.org/officeDocument/2006/relationships/hyperlink" Target="http://www.ilsole24ore.com/art/SoleOnLine4/Economia%20e%20Lavoro/2008/01/pil-colloquio-con-amrtya-sen.shtml?uuid=76c5bd10-c02a-11dc-98aa-00000e25108c" TargetMode="External"/><Relationship Id="rId1" Type="http://schemas.openxmlformats.org/officeDocument/2006/relationships/slideLayout" Target="../slideLayouts/slideLayout2.xml"/><Relationship Id="rId6" Type="http://schemas.openxmlformats.org/officeDocument/2006/relationships/hyperlink" Target="http://ec.europa.eu/environment/resource_efficiency/pdf/com2011_571_fr.pdf" TargetMode="External"/><Relationship Id="rId15" Type="http://schemas.openxmlformats.org/officeDocument/2006/relationships/hyperlink" Target="http://www.open.ac.uk/socialsciences/welfareconomicstheory/2011/programme.php" TargetMode="External"/><Relationship Id="rId23" Type="http://schemas.openxmlformats.org/officeDocument/2006/relationships/hyperlink" Target="http://europa.eu/rapid/pressReleasesAction.do?reference=MEMO/11/384&amp;format=HTML&amp;aged=0&amp;language=EN&amp;guiLanguage=en" TargetMode="External"/><Relationship Id="rId28" Type="http://schemas.openxmlformats.org/officeDocument/2006/relationships/hyperlink" Target="http://www.europarl.europa.eu/en/pressroom/content/20110606IPR20814/html/Measuring-sustainable-development-and-supplementing-GDP" TargetMode="External"/><Relationship Id="rId36" Type="http://schemas.openxmlformats.org/officeDocument/2006/relationships/hyperlink" Target="http://www.dexia.com/EN/journalist/press_releases/Documents/20110529_COMM_laureaten_laureats.pdf" TargetMode="External"/><Relationship Id="rId49" Type="http://schemas.openxmlformats.org/officeDocument/2006/relationships/hyperlink" Target="http://www.thehindu.com/opinion/op-ed/article1451973.ece?homepage=true" TargetMode="External"/><Relationship Id="rId57" Type="http://schemas.openxmlformats.org/officeDocument/2006/relationships/hyperlink" Target="http://www.denkwerkzukunft.de/index.php/englishdocuments/index/WQ" TargetMode="External"/><Relationship Id="rId106" Type="http://schemas.openxmlformats.org/officeDocument/2006/relationships/hyperlink" Target="http://www.insee.fr/fr/publications-et-services/dossiers_web/stiglitz/agenda_stiglitz.pdf" TargetMode="External"/><Relationship Id="rId114" Type="http://schemas.openxmlformats.org/officeDocument/2006/relationships/hyperlink" Target="http://www.findikaattori.fi/index_en/" TargetMode="External"/><Relationship Id="rId119" Type="http://schemas.openxmlformats.org/officeDocument/2006/relationships/hyperlink" Target="http://in.reuters.com/article/topNews/idINIndia-43127920091013" TargetMode="External"/><Relationship Id="rId127" Type="http://schemas.openxmlformats.org/officeDocument/2006/relationships/hyperlink" Target="http://www.ftd.de/politik/europa/:Alternativen-zu-harten-Zahlen-Der-Kampf-gegen-das-BIP/540165.html?nv=nl" TargetMode="External"/><Relationship Id="rId10" Type="http://schemas.openxmlformats.org/officeDocument/2006/relationships/hyperlink" Target="http://www.ons.gov.uk/ons/guide-method/user-guidance/well-being/wellbeing-knowledge-bank/understanding-wellbeing/measuring-what-matters--national-statistician-s-reflections-on-the-national-debate-on-measuring-national-well-being.pdf" TargetMode="External"/><Relationship Id="rId31" Type="http://schemas.openxmlformats.org/officeDocument/2006/relationships/hyperlink" Target="http://www.bundeskanzlerin.de/Content/DE/Rede/2011/05/2011-05-24-merkel-bundesumweltstiftung.html" TargetMode="External"/><Relationship Id="rId44" Type="http://schemas.openxmlformats.org/officeDocument/2006/relationships/hyperlink" Target="http://epp.eurostat.ec.europa.eu/portal/page/portal/statistics_policymaking_europe_2020/documents/All.pdf" TargetMode="External"/><Relationship Id="rId52" Type="http://schemas.openxmlformats.org/officeDocument/2006/relationships/hyperlink" Target="http://www.ssfindex.com/information/publications/" TargetMode="External"/><Relationship Id="rId60" Type="http://schemas.openxmlformats.org/officeDocument/2006/relationships/hyperlink" Target="http://seedmagazine.com/content/article/wealth_of_nations/" TargetMode="External"/><Relationship Id="rId65" Type="http://schemas.openxmlformats.org/officeDocument/2006/relationships/hyperlink" Target="http://coropinions.cor.europa.eu/viewdoc.aspx?doc=\\esppub1\esp_public\cdr\enve-v\dossiers\enve-v-002\en\cdr163-2010_fin_ac_en.doc" TargetMode="External"/><Relationship Id="rId73" Type="http://schemas.openxmlformats.org/officeDocument/2006/relationships/hyperlink" Target="http://www.eurofound.europa.eu/publications/htmlfiles/ef1047.htm" TargetMode="External"/><Relationship Id="rId78" Type="http://schemas.openxmlformats.org/officeDocument/2006/relationships/hyperlink" Target="http://www.nytimes.com/2010/05/16/magazine/16GDP-t.html?scp=2&amp;sq=gdp&amp;st=cse" TargetMode="External"/><Relationship Id="rId81" Type="http://schemas.openxmlformats.org/officeDocument/2006/relationships/hyperlink" Target="http://eur-lex.europa.eu/Notice.do?checktexts=checkbox&amp;checktexte=checkbox&amp;val=511152%3Acs&amp;pos=5&amp;page=1&amp;lang=en&amp;pgs=10&amp;nbl=9&amp;list=511137%3Acs%2C511153%3Acs%2C511151%3Acs%2C511154%3Acs%2C511152%3Acs%2C510157%3Acs%2C509977%3Acs%2C509988%3Acs%2C509986%3Acs%2C&amp;hwords=&amp;action=GO&amp;visu=%23texte" TargetMode="External"/><Relationship Id="rId86" Type="http://schemas.openxmlformats.org/officeDocument/2006/relationships/hyperlink" Target="http://www.eurofound.europa.eu/press/releases/2009/090325.htm" TargetMode="External"/><Relationship Id="rId94" Type="http://schemas.openxmlformats.org/officeDocument/2006/relationships/hyperlink" Target="http://www.rfi.fr/actuen/articles/122/article_6760.asp" TargetMode="External"/><Relationship Id="rId99" Type="http://schemas.openxmlformats.org/officeDocument/2006/relationships/hyperlink" Target="http://www.time.com/time/business/article/0,8599,1957746,00.html" TargetMode="External"/><Relationship Id="rId101" Type="http://schemas.openxmlformats.org/officeDocument/2006/relationships/hyperlink" Target="http://www.eesc.europa.eu/events/2009-12-08-COP15/index_en.asp" TargetMode="External"/><Relationship Id="rId122" Type="http://schemas.openxmlformats.org/officeDocument/2006/relationships/hyperlink" Target="http://www.beyond-gdp.eu/download/CMEPSP-final-report.pdf" TargetMode="External"/><Relationship Id="rId130" Type="http://schemas.openxmlformats.org/officeDocument/2006/relationships/hyperlink" Target="http://www.zeit.de/2009/14/BIP" TargetMode="External"/><Relationship Id="rId135" Type="http://schemas.openxmlformats.org/officeDocument/2006/relationships/hyperlink" Target="http://www.ft.com/cms/s/0/638d2ba8-ecab-11dd-a534-0000779fd2ac.html?nclick_check=1" TargetMode="External"/><Relationship Id="rId143" Type="http://schemas.openxmlformats.org/officeDocument/2006/relationships/hyperlink" Target="http://www.lesaffaires.com/article/1/publication--lesaffaires/2008-09-06/482035/le-bonheur-est-dans-la-richesse-veritable--pas-dans-la-croissance.fr.html" TargetMode="External"/><Relationship Id="rId148" Type="http://schemas.openxmlformats.org/officeDocument/2006/relationships/hyperlink" Target="http://www.nytimes.com/2008/04/16/business/16leonhardt.html?n=Top/Reference/Times%20Topics/Subjects/I/Income" TargetMode="External"/><Relationship Id="rId151" Type="http://schemas.openxmlformats.org/officeDocument/2006/relationships/hyperlink" Target="http://www.gara.net/paperezkoa/20080203/60849/es/Se-busca-alternativa-para-medir-bienestar" TargetMode="External"/><Relationship Id="rId156" Type="http://schemas.openxmlformats.org/officeDocument/2006/relationships/hyperlink" Target="http://www.beyond-gdp.eu/download/bgdp-summary-notes.pdf" TargetMode="External"/><Relationship Id="rId4" Type="http://schemas.openxmlformats.org/officeDocument/2006/relationships/hyperlink" Target="http://www.europarl.europa.eu/sides/getDoc.do?pubRef=-//EP//TEXT+TA+P7-TA-2011-0430+0+DOC+XML+V0//EN&amp;language=EN" TargetMode="External"/><Relationship Id="rId9" Type="http://schemas.openxmlformats.org/officeDocument/2006/relationships/hyperlink" Target="http://www.eurofound.europa.eu/surveys/eqls/2011/index.htm" TargetMode="External"/><Relationship Id="rId13" Type="http://schemas.openxmlformats.org/officeDocument/2006/relationships/hyperlink" Target="http://www.ons.gov.uk/ons/guide-method/user-guidance/well-being/wellbeing-knowledge-bank/understanding-wellbeing/martine-durand-s--oecd-chief-statistician--slides-for-the--measuring-national-well-being--event.pdf" TargetMode="External"/><Relationship Id="rId18" Type="http://schemas.openxmlformats.org/officeDocument/2006/relationships/hyperlink" Target="http://www.vnk.fi/ajankohtaista/tiedotteet/tiedote/en.jsp?oid=333474" TargetMode="External"/><Relationship Id="rId39" Type="http://schemas.openxmlformats.org/officeDocument/2006/relationships/hyperlink" Target="http://hdr.undp.org/en/statistics/hdi/" TargetMode="External"/><Relationship Id="rId109" Type="http://schemas.openxmlformats.org/officeDocument/2006/relationships/hyperlink" Target="http://www.oecd.org/document/53/0,3343,en_40033426_40037349_43963509_1_1_1_1,00.html" TargetMode="External"/><Relationship Id="rId34" Type="http://schemas.openxmlformats.org/officeDocument/2006/relationships/hyperlink" Target="http://www.youtube.com/watch?v=OOIK9YxQ2sY" TargetMode="External"/><Relationship Id="rId50" Type="http://schemas.openxmlformats.org/officeDocument/2006/relationships/hyperlink" Target="http://www.ethicalmarkets.com/2011/01/20/continued-public-support-for-going-&#8216;beyond-gdp&#8217;-global-poll/" TargetMode="External"/><Relationship Id="rId55" Type="http://schemas.openxmlformats.org/officeDocument/2006/relationships/hyperlink" Target="http://www.sachverstaendigenrat-wirtschaft.de/fileadmin/dateiablage/Expertisen/2010/ex10_en.pdf" TargetMode="External"/><Relationship Id="rId76" Type="http://schemas.openxmlformats.org/officeDocument/2006/relationships/hyperlink" Target="http://www.scp.nl/english/leefsituatie/" TargetMode="External"/><Relationship Id="rId97" Type="http://schemas.openxmlformats.org/officeDocument/2006/relationships/hyperlink" Target="http://www.deutschland-frankreich.diplo.de/Wirtschaft-Finanzen-Beschaftigung,5246.html" TargetMode="External"/><Relationship Id="rId104" Type="http://schemas.openxmlformats.org/officeDocument/2006/relationships/hyperlink" Target="http://www.bundesregierung.de/Content/DE/Rede/2009/11/2009-11-23-rede-merkel-rat-fuer-nachhaltigkeit.html" TargetMode="External"/><Relationship Id="rId120" Type="http://schemas.openxmlformats.org/officeDocument/2006/relationships/hyperlink" Target="http://www-dse.ec.unipi.it/pubblicazioni/dsedps/files/2009-88.pdf" TargetMode="External"/><Relationship Id="rId125" Type="http://schemas.openxmlformats.org/officeDocument/2006/relationships/hyperlink" Target="http://www.dn.se/opinion/debatt/valfarden-ska-oka-inte-bruttonationalprodukten-1.936504" TargetMode="External"/><Relationship Id="rId141" Type="http://schemas.openxmlformats.org/officeDocument/2006/relationships/hyperlink" Target="http://www.beyond-gdp.eu/download/bgdp_AC_ces1669-2008_en.pdf" TargetMode="External"/><Relationship Id="rId146" Type="http://schemas.openxmlformats.org/officeDocument/2006/relationships/hyperlink" Target="http://www.beyond-gdp.eu/download/bgdp-INVIT-Radermacher-160708.pdf" TargetMode="External"/><Relationship Id="rId7" Type="http://schemas.openxmlformats.org/officeDocument/2006/relationships/hyperlink" Target="http://ec.europa.eu/environment/resource_efficiency/pdf/com2011_571_de.pdf" TargetMode="External"/><Relationship Id="rId71" Type="http://schemas.openxmlformats.org/officeDocument/2006/relationships/hyperlink" Target="http://europa.eu/rapid/pressReleasesAction.do?reference=SPEECH/10/432&amp;format=HTML&amp;aged=0&amp;language=EN&amp;guiLanguage=en" TargetMode="External"/><Relationship Id="rId92" Type="http://schemas.openxmlformats.org/officeDocument/2006/relationships/hyperlink" Target="http://www.taz.de/digitaz/2010/02/11/a0113.nf/text" TargetMode="External"/><Relationship Id="rId2" Type="http://schemas.openxmlformats.org/officeDocument/2006/relationships/hyperlink" Target="http://www.oecd.org/dataoecd/30/3/48606921.pdf" TargetMode="External"/><Relationship Id="rId29" Type="http://schemas.openxmlformats.org/officeDocument/2006/relationships/hyperlink" Target="http://www.europarl.europa.eu/wps-europarl-internet/frd/vod/player?date=20110606&amp;language=en" TargetMode="External"/><Relationship Id="rId24" Type="http://schemas.openxmlformats.org/officeDocument/2006/relationships/hyperlink" Target="http://www.europarl.europa.eu/sides/getDoc.do?type=REPORT&amp;reference=A7-2011-0175&amp;language=EN&amp;mode=XML" TargetMode="External"/><Relationship Id="rId40" Type="http://schemas.openxmlformats.org/officeDocument/2006/relationships/hyperlink" Target="http://derstandard.at/1302745532118/Gefuehl-in-Zahlen-Die-wahren-Quellen-des-Gluecks-sprudeln-lassen" TargetMode="External"/><Relationship Id="rId45" Type="http://schemas.openxmlformats.org/officeDocument/2006/relationships/hyperlink" Target="http://europa.eu/rapid/pressReleasesAction.do?reference=SPEECH/11/165&amp;format=HTML&amp;aged=0&amp;language=EN&amp;guiLanguage=en" TargetMode="External"/><Relationship Id="rId66" Type="http://schemas.openxmlformats.org/officeDocument/2006/relationships/hyperlink" Target="http://www.insee.fr/fr/ppp/comm_presse/comm/communique_%20Stiglitz_2010_web.pdf" TargetMode="External"/><Relationship Id="rId87" Type="http://schemas.openxmlformats.org/officeDocument/2006/relationships/hyperlink" Target="http://europa.eu/rapid/pressReleasesAction.do?reference=SPEECH/10/118&amp;format=HTML&amp;aged=0&amp;language=EN&amp;guiLanguage=en" TargetMode="External"/><Relationship Id="rId110" Type="http://schemas.openxmlformats.org/officeDocument/2006/relationships/hyperlink" Target="http://www.oecd.org/dataoecd/40/0/44005046.pdf" TargetMode="External"/><Relationship Id="rId115" Type="http://schemas.openxmlformats.org/officeDocument/2006/relationships/hyperlink" Target="http://www.europarl.europa.eu/sides/getDoc.do?pubRef=-//EP//TEXT+TA+P7-TA-2009-0028+0+DOC+XML+V0//EN" TargetMode="External"/><Relationship Id="rId131" Type="http://schemas.openxmlformats.org/officeDocument/2006/relationships/hyperlink" Target="http://www.beyond-gdp.eu/proceedings.html" TargetMode="External"/><Relationship Id="rId136" Type="http://schemas.openxmlformats.org/officeDocument/2006/relationships/hyperlink" Target="http://www.neweconomics.org/" TargetMode="External"/><Relationship Id="rId61" Type="http://schemas.openxmlformats.org/officeDocument/2006/relationships/hyperlink" Target="http://www.guardian.co.uk/commentisfree/2010/nov/15/happiness-scientific-david-cameron?intcmp=239" TargetMode="External"/><Relationship Id="rId82" Type="http://schemas.openxmlformats.org/officeDocument/2006/relationships/hyperlink" Target="http://epp.eurostat.ec.europa.eu/portal/page/portal/environmental_accounts/introduction" TargetMode="External"/><Relationship Id="rId152" Type="http://schemas.openxmlformats.org/officeDocument/2006/relationships/hyperlink" Target="http://www.nzz.ch/nachrichten/wirtschaft/aktuell/sarkozy_sucht_das_glueck_1.649882.html" TargetMode="External"/><Relationship Id="rId19" Type="http://schemas.openxmlformats.org/officeDocument/2006/relationships/hyperlink" Target="http://yle.fi/uutiset/talous_ja_politiikka/2011/07/bktn_rinnalle_halutaan_hyvinvointimittaristo_2704319.html" TargetMode="External"/><Relationship Id="rId14" Type="http://schemas.openxmlformats.org/officeDocument/2006/relationships/hyperlink" Target="http://www.oecd.org/document/4/0,3746,en_21571361_4435115_48361284_1_1_1_1,00.html" TargetMode="External"/><Relationship Id="rId30" Type="http://schemas.openxmlformats.org/officeDocument/2006/relationships/hyperlink" Target="http://www.europarl.europa.eu/sides/getDoc.do?pubRef=-//EP//TEXT+CRE+20110606+ITEM-016+DOC+XML+V0//EN&amp;language=EN" TargetMode="External"/><Relationship Id="rId35" Type="http://schemas.openxmlformats.org/officeDocument/2006/relationships/hyperlink" Target="http://www.lesoir.be/actualite/vie_du_net/2011-04-28/un-webdocu-du-soir-be-prime-837101.php" TargetMode="External"/><Relationship Id="rId56" Type="http://schemas.openxmlformats.org/officeDocument/2006/relationships/hyperlink" Target="http://www.handelsblatt.com/politik/konjunktur-nachrichten/neue-indikatoren-wie-sich-der-wohlstand-eines-landes-genauer-messen-laesst;2709539" TargetMode="External"/><Relationship Id="rId77" Type="http://schemas.openxmlformats.org/officeDocument/2006/relationships/hyperlink" Target="http://www.clear-life.it/lib/d.php?c=grADW" TargetMode="External"/><Relationship Id="rId100" Type="http://schemas.openxmlformats.org/officeDocument/2006/relationships/hyperlink" Target="http://www.umweltbundesamt.de/uba-info-medien-e/mysql_medien.php?anfrage=Kennummer&amp;Suchwort=3903" TargetMode="External"/><Relationship Id="rId105" Type="http://schemas.openxmlformats.org/officeDocument/2006/relationships/hyperlink" Target="http://www.insee.fr/fr/ppp/comm_presse/comm/communique_stiglitz_web.pdf" TargetMode="External"/><Relationship Id="rId126" Type="http://schemas.openxmlformats.org/officeDocument/2006/relationships/hyperlink" Target="http://www.nytimes.com/2009/08/10/opinion/10zencey.html?_r=1&amp;emc=eta1" TargetMode="External"/><Relationship Id="rId147" Type="http://schemas.openxmlformats.org/officeDocument/2006/relationships/hyperlink" Target="http://www.europarl.europa.eu/sides/getDoc.do?pubRef=-//EP//TEXT+TA+P6-TA-2008-0182+0+DOC+XML+V0//EN" TargetMode="External"/><Relationship Id="rId8" Type="http://schemas.openxmlformats.org/officeDocument/2006/relationships/hyperlink" Target="http://ec.europa.eu/environment/resource_efficiency/pdf/working_paper_part2.pdf" TargetMode="External"/><Relationship Id="rId51" Type="http://schemas.openxmlformats.org/officeDocument/2006/relationships/hyperlink" Target="http://hb2010.handelsblatt.com/die-schwierige-kunst-den-wohlstand-zu-berechnen/3770076.html" TargetMode="External"/><Relationship Id="rId72" Type="http://schemas.openxmlformats.org/officeDocument/2006/relationships/hyperlink" Target="http://diepresse.com/home/politik/eu/588553/index.do?direct=588514&amp;_vl_backlink=/home/wirtschaft/economist/588514/index.do&amp;selChannel=" TargetMode="External"/><Relationship Id="rId93" Type="http://schemas.openxmlformats.org/officeDocument/2006/relationships/hyperlink" Target="http://www.bundeskanzlerin.de/nn_707282/Content/DE/Podcast/2010/2010-02-06-Video-Podcast/2010-02-06-video-podcast.html" TargetMode="External"/><Relationship Id="rId98" Type="http://schemas.openxmlformats.org/officeDocument/2006/relationships/hyperlink" Target="http://www.deutschland-frankreich.diplo.de/Economie-finances-et-emploi-12eme,5231.html" TargetMode="External"/><Relationship Id="rId121" Type="http://schemas.openxmlformats.org/officeDocument/2006/relationships/hyperlink" Target="http://www.pittsburghsummit.gov/mediacenter/129639.htm" TargetMode="External"/><Relationship Id="rId142" Type="http://schemas.openxmlformats.org/officeDocument/2006/relationships/hyperlink" Target="http://timesofindia.indiatimes.com/Delhi/Need_to_look_beyond_GDP/articleshow/3553571.cms" TargetMode="External"/><Relationship Id="rId3" Type="http://schemas.openxmlformats.org/officeDocument/2006/relationships/hyperlink" Target="http://www.oecd.org/document/49/0,3746,en_21571361_48428993_48874865_1_1_1_1,00.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2565400"/>
            <a:ext cx="7772400" cy="1470025"/>
          </a:xfrm>
        </p:spPr>
        <p:txBody>
          <a:bodyPr/>
          <a:lstStyle/>
          <a:p>
            <a:pPr algn="l" eaLnBrk="1" hangingPunct="1"/>
            <a:r>
              <a:rPr lang="en-NZ" sz="2800" smtClean="0"/>
              <a:t/>
            </a:r>
            <a:br>
              <a:rPr lang="en-NZ" sz="2800" smtClean="0"/>
            </a:br>
            <a:r>
              <a:rPr lang="en-NZ" sz="2800" smtClean="0"/>
              <a:t/>
            </a:r>
            <a:br>
              <a:rPr lang="en-NZ" sz="2800" smtClean="0"/>
            </a:br>
            <a:r>
              <a:rPr lang="en-NZ" sz="2800" smtClean="0">
                <a:solidFill>
                  <a:schemeClr val="tx1"/>
                </a:solidFill>
              </a:rPr>
              <a:t>Prototype </a:t>
            </a:r>
            <a:br>
              <a:rPr lang="en-NZ" sz="2800" smtClean="0">
                <a:solidFill>
                  <a:schemeClr val="tx1"/>
                </a:solidFill>
              </a:rPr>
            </a:br>
            <a:r>
              <a:rPr lang="en-NZ" sz="2800" smtClean="0">
                <a:solidFill>
                  <a:schemeClr val="tx1"/>
                </a:solidFill>
              </a:rPr>
              <a:t>Genuine Progress Indicator</a:t>
            </a:r>
            <a:br>
              <a:rPr lang="en-NZ" sz="2800" smtClean="0">
                <a:solidFill>
                  <a:schemeClr val="tx1"/>
                </a:solidFill>
              </a:rPr>
            </a:br>
            <a:r>
              <a:rPr lang="en-NZ" sz="2800" smtClean="0">
                <a:solidFill>
                  <a:schemeClr val="tx1"/>
                </a:solidFill>
              </a:rPr>
              <a:t>for New Zealand: 1970-2006</a:t>
            </a:r>
            <a:br>
              <a:rPr lang="en-NZ" sz="2800" smtClean="0">
                <a:solidFill>
                  <a:schemeClr val="tx1"/>
                </a:solidFill>
              </a:rPr>
            </a:br>
            <a:r>
              <a:rPr lang="en-NZ" sz="2800" smtClean="0">
                <a:solidFill>
                  <a:schemeClr val="tx1"/>
                </a:solidFill>
              </a:rPr>
              <a:t/>
            </a:r>
            <a:br>
              <a:rPr lang="en-NZ" sz="2800" smtClean="0">
                <a:solidFill>
                  <a:schemeClr val="tx1"/>
                </a:solidFill>
              </a:rPr>
            </a:br>
            <a:r>
              <a:rPr lang="en-NZ" sz="2000" i="1" smtClean="0">
                <a:solidFill>
                  <a:schemeClr val="tx1"/>
                </a:solidFill>
              </a:rPr>
              <a:t/>
            </a:r>
            <a:br>
              <a:rPr lang="en-NZ" sz="2000" i="1" smtClean="0">
                <a:solidFill>
                  <a:schemeClr val="tx1"/>
                </a:solidFill>
              </a:rPr>
            </a:br>
            <a:r>
              <a:rPr lang="en-NZ" sz="1800" i="1" smtClean="0">
                <a:solidFill>
                  <a:schemeClr val="tx1"/>
                </a:solidFill>
              </a:rPr>
              <a:t>Presentation to Sustainable Otautahi Christstchurch </a:t>
            </a:r>
            <a:br>
              <a:rPr lang="en-NZ" sz="1800" i="1" smtClean="0">
                <a:solidFill>
                  <a:schemeClr val="tx1"/>
                </a:solidFill>
              </a:rPr>
            </a:br>
            <a:r>
              <a:rPr lang="en-NZ" sz="1800" i="1" smtClean="0">
                <a:solidFill>
                  <a:schemeClr val="tx1"/>
                </a:solidFill>
              </a:rPr>
              <a:t>University of Canterbury</a:t>
            </a:r>
            <a:br>
              <a:rPr lang="en-NZ" sz="1800" i="1" smtClean="0">
                <a:solidFill>
                  <a:schemeClr val="tx1"/>
                </a:solidFill>
              </a:rPr>
            </a:br>
            <a:r>
              <a:rPr lang="en-NZ" sz="1800" i="1" smtClean="0">
                <a:solidFill>
                  <a:schemeClr val="tx1"/>
                </a:solidFill>
              </a:rPr>
              <a:t>12  March 2012</a:t>
            </a:r>
            <a:r>
              <a:rPr lang="en-NZ" sz="2000" i="1" smtClean="0">
                <a:solidFill>
                  <a:schemeClr val="tx1"/>
                </a:solidFill>
              </a:rPr>
              <a:t/>
            </a:r>
            <a:br>
              <a:rPr lang="en-NZ" sz="2000" i="1" smtClean="0">
                <a:solidFill>
                  <a:schemeClr val="tx1"/>
                </a:solidFill>
              </a:rPr>
            </a:br>
            <a:r>
              <a:rPr lang="en-NZ" sz="2800" smtClean="0">
                <a:solidFill>
                  <a:schemeClr val="tx1"/>
                </a:solidFill>
              </a:rPr>
              <a:t/>
            </a:r>
            <a:br>
              <a:rPr lang="en-NZ" sz="2800" smtClean="0">
                <a:solidFill>
                  <a:schemeClr val="tx1"/>
                </a:solidFill>
              </a:rPr>
            </a:br>
            <a:r>
              <a:rPr lang="en-NZ" sz="2800" smtClean="0">
                <a:solidFill>
                  <a:schemeClr val="tx1"/>
                </a:solidFill>
              </a:rPr>
              <a:t/>
            </a:r>
            <a:br>
              <a:rPr lang="en-NZ" sz="2800" smtClean="0">
                <a:solidFill>
                  <a:schemeClr val="tx1"/>
                </a:solidFill>
              </a:rPr>
            </a:br>
            <a:r>
              <a:rPr lang="en-NZ" sz="1600" smtClean="0">
                <a:solidFill>
                  <a:schemeClr val="tx1"/>
                </a:solidFill>
              </a:rPr>
              <a:t>Professor Murray Patterson </a:t>
            </a:r>
            <a:br>
              <a:rPr lang="en-NZ" sz="1600" smtClean="0">
                <a:solidFill>
                  <a:schemeClr val="tx1"/>
                </a:solidFill>
              </a:rPr>
            </a:br>
            <a:r>
              <a:rPr lang="en-NZ" sz="1600" smtClean="0">
                <a:solidFill>
                  <a:schemeClr val="tx1"/>
                </a:solidFill>
              </a:rPr>
              <a:t>School of People, Environment and Planning</a:t>
            </a:r>
            <a:br>
              <a:rPr lang="en-NZ" sz="1600" smtClean="0">
                <a:solidFill>
                  <a:schemeClr val="tx1"/>
                </a:solidFill>
              </a:rPr>
            </a:br>
            <a:r>
              <a:rPr lang="en-NZ" sz="1600" smtClean="0">
                <a:solidFill>
                  <a:schemeClr val="tx1"/>
                </a:solidFill>
              </a:rPr>
              <a:t>Massey University</a:t>
            </a:r>
            <a:br>
              <a:rPr lang="en-NZ" sz="1600" smtClean="0">
                <a:solidFill>
                  <a:schemeClr val="tx1"/>
                </a:solidFill>
              </a:rPr>
            </a:br>
            <a:r>
              <a:rPr lang="en-NZ" sz="1600" smtClean="0">
                <a:solidFill>
                  <a:schemeClr val="tx1"/>
                </a:solidFill>
              </a:rPr>
              <a:t/>
            </a:r>
            <a:br>
              <a:rPr lang="en-NZ" sz="1600" smtClean="0">
                <a:solidFill>
                  <a:schemeClr val="tx1"/>
                </a:solidFill>
              </a:rPr>
            </a:br>
            <a:r>
              <a:rPr lang="en-NZ" sz="1600" smtClean="0">
                <a:solidFill>
                  <a:schemeClr val="tx1"/>
                </a:solidFill>
              </a:rPr>
              <a:t/>
            </a:r>
            <a:br>
              <a:rPr lang="en-NZ" sz="1600" smtClean="0">
                <a:solidFill>
                  <a:schemeClr val="tx1"/>
                </a:solidFill>
              </a:rPr>
            </a:br>
            <a:r>
              <a:rPr lang="en-NZ" sz="1600" smtClean="0">
                <a:solidFill>
                  <a:schemeClr val="tx1"/>
                </a:solidFill>
              </a:rPr>
              <a:t/>
            </a:r>
            <a:br>
              <a:rPr lang="en-NZ" sz="1600" smtClean="0">
                <a:solidFill>
                  <a:schemeClr val="tx1"/>
                </a:solidFill>
              </a:rPr>
            </a:br>
            <a:endParaRPr lang="en-GB" sz="160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NZ" smtClean="0"/>
          </a:p>
        </p:txBody>
      </p:sp>
      <p:sp>
        <p:nvSpPr>
          <p:cNvPr id="11267" name="Content Placeholder 2"/>
          <p:cNvSpPr>
            <a:spLocks noGrp="1"/>
          </p:cNvSpPr>
          <p:nvPr>
            <p:ph idx="1"/>
          </p:nvPr>
        </p:nvSpPr>
        <p:spPr/>
        <p:txBody>
          <a:bodyPr/>
          <a:lstStyle/>
          <a:p>
            <a:pPr algn="ctr">
              <a:buFontTx/>
              <a:buNone/>
            </a:pPr>
            <a:endParaRPr lang="en-NZ" sz="6000" smtClean="0">
              <a:latin typeface="Arial Rounded MT Bold" pitchFamily="34" charset="0"/>
            </a:endParaRPr>
          </a:p>
          <a:p>
            <a:pPr algn="ctr">
              <a:buFontTx/>
              <a:buNone/>
            </a:pPr>
            <a:r>
              <a:rPr lang="en-NZ" sz="6000" smtClean="0">
                <a:latin typeface="Arial Rounded MT Bold" pitchFamily="34" charset="0"/>
              </a:rPr>
              <a:t>NZ GPI Results</a:t>
            </a:r>
          </a:p>
          <a:p>
            <a:pPr algn="ctr">
              <a:buFontTx/>
              <a:buNone/>
            </a:pPr>
            <a:r>
              <a:rPr lang="en-NZ" sz="6000" smtClean="0">
                <a:latin typeface="Arial Rounded MT Bold" pitchFamily="34" charset="0"/>
              </a:rPr>
              <a:t> </a:t>
            </a:r>
          </a:p>
          <a:p>
            <a:pPr algn="ctr">
              <a:buFontTx/>
              <a:buNone/>
            </a:pPr>
            <a:endParaRPr lang="en-NZ" sz="6000" smtClean="0">
              <a:latin typeface="Arial Rounded MT Bold"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8313" y="0"/>
            <a:ext cx="8229600" cy="1143000"/>
          </a:xfrm>
        </p:spPr>
        <p:txBody>
          <a:bodyPr/>
          <a:lstStyle/>
          <a:p>
            <a:pPr eaLnBrk="1" hangingPunct="1"/>
            <a:r>
              <a:rPr lang="en-NZ" sz="1600" smtClean="0"/>
              <a:t>Component Indicators of GPI</a:t>
            </a:r>
            <a:br>
              <a:rPr lang="en-NZ" sz="1600" smtClean="0"/>
            </a:br>
            <a:endParaRPr lang="en-US" sz="1600" smtClean="0"/>
          </a:p>
        </p:txBody>
      </p:sp>
      <p:pic>
        <p:nvPicPr>
          <p:cNvPr id="1229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590550"/>
            <a:ext cx="8831263" cy="6267450"/>
          </a:xfrm>
          <a:noFill/>
        </p:spPr>
      </p:pic>
      <p:sp>
        <p:nvSpPr>
          <p:cNvPr id="12292" name="TextBox 3"/>
          <p:cNvSpPr txBox="1">
            <a:spLocks noChangeArrowheads="1"/>
          </p:cNvSpPr>
          <p:nvPr/>
        </p:nvSpPr>
        <p:spPr bwMode="auto">
          <a:xfrm>
            <a:off x="1619250" y="2060575"/>
            <a:ext cx="6492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sz="800">
                <a:solidFill>
                  <a:srgbClr val="FF0000"/>
                </a:solidFill>
              </a:rPr>
              <a:t>positive</a:t>
            </a:r>
          </a:p>
        </p:txBody>
      </p:sp>
      <p:sp>
        <p:nvSpPr>
          <p:cNvPr id="12293" name="TextBox 6"/>
          <p:cNvSpPr txBox="1">
            <a:spLocks noChangeArrowheads="1"/>
          </p:cNvSpPr>
          <p:nvPr/>
        </p:nvSpPr>
        <p:spPr bwMode="auto">
          <a:xfrm>
            <a:off x="2700338" y="2060575"/>
            <a:ext cx="647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sz="800">
                <a:solidFill>
                  <a:srgbClr val="FF0000"/>
                </a:solidFill>
              </a:rPr>
              <a:t>positive</a:t>
            </a:r>
          </a:p>
        </p:txBody>
      </p:sp>
      <p:sp>
        <p:nvSpPr>
          <p:cNvPr id="12294" name="TextBox 7"/>
          <p:cNvSpPr txBox="1">
            <a:spLocks noChangeArrowheads="1"/>
          </p:cNvSpPr>
          <p:nvPr/>
        </p:nvSpPr>
        <p:spPr bwMode="auto">
          <a:xfrm>
            <a:off x="4140200" y="2060575"/>
            <a:ext cx="7191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sz="800">
                <a:solidFill>
                  <a:srgbClr val="FF0000"/>
                </a:solidFill>
              </a:rPr>
              <a:t>positive</a:t>
            </a:r>
          </a:p>
        </p:txBody>
      </p:sp>
      <p:sp>
        <p:nvSpPr>
          <p:cNvPr id="12295" name="TextBox 9"/>
          <p:cNvSpPr txBox="1">
            <a:spLocks noChangeArrowheads="1"/>
          </p:cNvSpPr>
          <p:nvPr/>
        </p:nvSpPr>
        <p:spPr bwMode="auto">
          <a:xfrm>
            <a:off x="5364163" y="2060575"/>
            <a:ext cx="720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sz="800">
                <a:solidFill>
                  <a:srgbClr val="FF0000"/>
                </a:solidFill>
              </a:rPr>
              <a:t>negative</a:t>
            </a:r>
          </a:p>
        </p:txBody>
      </p:sp>
      <p:sp>
        <p:nvSpPr>
          <p:cNvPr id="12296" name="TextBox 10"/>
          <p:cNvSpPr txBox="1">
            <a:spLocks noChangeArrowheads="1"/>
          </p:cNvSpPr>
          <p:nvPr/>
        </p:nvSpPr>
        <p:spPr bwMode="auto">
          <a:xfrm>
            <a:off x="323850" y="2060575"/>
            <a:ext cx="13684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sz="800">
                <a:solidFill>
                  <a:srgbClr val="FF0000"/>
                </a:solidFill>
              </a:rPr>
              <a:t>Base Data only  -----</a:t>
            </a:r>
            <a:r>
              <a:rPr lang="en-NZ" sz="800">
                <a:solidFill>
                  <a:srgbClr val="FF0000"/>
                </a:solidFill>
                <a:sym typeface="Wingdings" pitchFamily="2" charset="2"/>
              </a:rPr>
              <a:t></a:t>
            </a:r>
            <a:endParaRPr lang="en-NZ" sz="800">
              <a:solidFill>
                <a:srgbClr val="FF0000"/>
              </a:solidFill>
            </a:endParaRPr>
          </a:p>
        </p:txBody>
      </p:sp>
      <p:sp>
        <p:nvSpPr>
          <p:cNvPr id="12297" name="TextBox 12"/>
          <p:cNvSpPr txBox="1">
            <a:spLocks noChangeArrowheads="1"/>
          </p:cNvSpPr>
          <p:nvPr/>
        </p:nvSpPr>
        <p:spPr bwMode="auto">
          <a:xfrm>
            <a:off x="6659563" y="2060575"/>
            <a:ext cx="720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sz="800">
                <a:solidFill>
                  <a:srgbClr val="FF0000"/>
                </a:solidFill>
              </a:rPr>
              <a:t>negative</a:t>
            </a:r>
          </a:p>
        </p:txBody>
      </p:sp>
      <p:sp>
        <p:nvSpPr>
          <p:cNvPr id="12298" name="TextBox 13"/>
          <p:cNvSpPr txBox="1">
            <a:spLocks noChangeArrowheads="1"/>
          </p:cNvSpPr>
          <p:nvPr/>
        </p:nvSpPr>
        <p:spPr bwMode="auto">
          <a:xfrm>
            <a:off x="7885113" y="2133600"/>
            <a:ext cx="863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sz="800">
                <a:solidFill>
                  <a:srgbClr val="FF0000"/>
                </a:solidFill>
              </a:rPr>
              <a:t>negative</a:t>
            </a:r>
          </a:p>
        </p:txBody>
      </p:sp>
      <p:sp>
        <p:nvSpPr>
          <p:cNvPr id="12299" name="TextBox 14"/>
          <p:cNvSpPr txBox="1">
            <a:spLocks noChangeArrowheads="1"/>
          </p:cNvSpPr>
          <p:nvPr/>
        </p:nvSpPr>
        <p:spPr bwMode="auto">
          <a:xfrm>
            <a:off x="4932363" y="3644900"/>
            <a:ext cx="16557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sz="1000" b="1">
                <a:solidFill>
                  <a:srgbClr val="FF0000"/>
                </a:solidFill>
              </a:rPr>
              <a:t>Excluded as a Stock</a:t>
            </a:r>
          </a:p>
        </p:txBody>
      </p:sp>
      <p:sp>
        <p:nvSpPr>
          <p:cNvPr id="12300" name="TextBox 17"/>
          <p:cNvSpPr txBox="1">
            <a:spLocks noChangeArrowheads="1"/>
          </p:cNvSpPr>
          <p:nvPr/>
        </p:nvSpPr>
        <p:spPr bwMode="auto">
          <a:xfrm>
            <a:off x="5588000" y="6173788"/>
            <a:ext cx="1657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sz="1000" b="1">
                <a:solidFill>
                  <a:srgbClr val="FF0000"/>
                </a:solidFill>
              </a:rPr>
              <a:t>Excluded as a Stock</a:t>
            </a:r>
          </a:p>
        </p:txBody>
      </p:sp>
      <p:sp>
        <p:nvSpPr>
          <p:cNvPr id="12301" name="TextBox 18"/>
          <p:cNvSpPr txBox="1">
            <a:spLocks noChangeArrowheads="1"/>
          </p:cNvSpPr>
          <p:nvPr/>
        </p:nvSpPr>
        <p:spPr bwMode="auto">
          <a:xfrm>
            <a:off x="6443663" y="3716338"/>
            <a:ext cx="14414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sz="1000" b="1">
                <a:solidFill>
                  <a:srgbClr val="FF0000"/>
                </a:solidFill>
              </a:rPr>
              <a:t>Excluded as a Stock</a:t>
            </a:r>
          </a:p>
        </p:txBody>
      </p:sp>
      <p:sp>
        <p:nvSpPr>
          <p:cNvPr id="12302" name="TextBox 19"/>
          <p:cNvSpPr txBox="1">
            <a:spLocks noChangeArrowheads="1"/>
          </p:cNvSpPr>
          <p:nvPr/>
        </p:nvSpPr>
        <p:spPr bwMode="auto">
          <a:xfrm>
            <a:off x="323850" y="3716338"/>
            <a:ext cx="1079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sz="800">
                <a:solidFill>
                  <a:srgbClr val="FF0000"/>
                </a:solidFill>
              </a:rPr>
              <a:t>positive</a:t>
            </a:r>
          </a:p>
          <a:p>
            <a:pPr eaLnBrk="1" hangingPunct="1"/>
            <a:endParaRPr lang="en-NZ" sz="800">
              <a:solidFill>
                <a:srgbClr val="FF0000"/>
              </a:solidFill>
            </a:endParaRPr>
          </a:p>
        </p:txBody>
      </p:sp>
      <p:sp>
        <p:nvSpPr>
          <p:cNvPr id="12303" name="TextBox 20"/>
          <p:cNvSpPr txBox="1">
            <a:spLocks noChangeArrowheads="1"/>
          </p:cNvSpPr>
          <p:nvPr/>
        </p:nvSpPr>
        <p:spPr bwMode="auto">
          <a:xfrm>
            <a:off x="1547813" y="3716338"/>
            <a:ext cx="863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sz="800">
                <a:solidFill>
                  <a:srgbClr val="FF0000"/>
                </a:solidFill>
              </a:rPr>
              <a:t>negative</a:t>
            </a:r>
          </a:p>
        </p:txBody>
      </p:sp>
      <p:sp>
        <p:nvSpPr>
          <p:cNvPr id="12304" name="TextBox 21"/>
          <p:cNvSpPr txBox="1">
            <a:spLocks noChangeArrowheads="1"/>
          </p:cNvSpPr>
          <p:nvPr/>
        </p:nvSpPr>
        <p:spPr bwMode="auto">
          <a:xfrm>
            <a:off x="2771775" y="3716338"/>
            <a:ext cx="863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sz="800">
                <a:solidFill>
                  <a:srgbClr val="FF0000"/>
                </a:solidFill>
              </a:rPr>
              <a:t>negative</a:t>
            </a:r>
          </a:p>
        </p:txBody>
      </p:sp>
      <p:sp>
        <p:nvSpPr>
          <p:cNvPr id="12305" name="TextBox 26"/>
          <p:cNvSpPr txBox="1">
            <a:spLocks noChangeArrowheads="1"/>
          </p:cNvSpPr>
          <p:nvPr/>
        </p:nvSpPr>
        <p:spPr bwMode="auto">
          <a:xfrm>
            <a:off x="7885113" y="38608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NZ"/>
          </a:p>
        </p:txBody>
      </p:sp>
      <p:sp>
        <p:nvSpPr>
          <p:cNvPr id="12306" name="TextBox 27"/>
          <p:cNvSpPr txBox="1">
            <a:spLocks noChangeArrowheads="1"/>
          </p:cNvSpPr>
          <p:nvPr/>
        </p:nvSpPr>
        <p:spPr bwMode="auto">
          <a:xfrm>
            <a:off x="3851275" y="3716338"/>
            <a:ext cx="865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sz="800">
                <a:solidFill>
                  <a:srgbClr val="FF0000"/>
                </a:solidFill>
              </a:rPr>
              <a:t>negative</a:t>
            </a:r>
          </a:p>
        </p:txBody>
      </p:sp>
      <p:sp>
        <p:nvSpPr>
          <p:cNvPr id="12307" name="TextBox 28"/>
          <p:cNvSpPr txBox="1">
            <a:spLocks noChangeArrowheads="1"/>
          </p:cNvSpPr>
          <p:nvPr/>
        </p:nvSpPr>
        <p:spPr bwMode="auto">
          <a:xfrm>
            <a:off x="7667625" y="3789363"/>
            <a:ext cx="8651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sz="800">
                <a:solidFill>
                  <a:srgbClr val="FF0000"/>
                </a:solidFill>
              </a:rPr>
              <a:t>Negative (positive)</a:t>
            </a:r>
          </a:p>
        </p:txBody>
      </p:sp>
      <p:sp>
        <p:nvSpPr>
          <p:cNvPr id="12308" name="TextBox 29"/>
          <p:cNvSpPr txBox="1">
            <a:spLocks noChangeArrowheads="1"/>
          </p:cNvSpPr>
          <p:nvPr/>
        </p:nvSpPr>
        <p:spPr bwMode="auto">
          <a:xfrm>
            <a:off x="468313" y="5157788"/>
            <a:ext cx="619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sz="800">
                <a:solidFill>
                  <a:srgbClr val="FF0000"/>
                </a:solidFill>
              </a:rPr>
              <a:t>Negative </a:t>
            </a:r>
          </a:p>
          <a:p>
            <a:pPr eaLnBrk="1" hangingPunct="1"/>
            <a:r>
              <a:rPr lang="en-NZ" sz="800">
                <a:solidFill>
                  <a:srgbClr val="FF0000"/>
                </a:solidFill>
              </a:rPr>
              <a:t>(positive)</a:t>
            </a:r>
          </a:p>
          <a:p>
            <a:pPr eaLnBrk="1" hangingPunct="1"/>
            <a:endParaRPr lang="en-NZ" sz="800">
              <a:solidFill>
                <a:srgbClr val="FF0000"/>
              </a:solidFill>
            </a:endParaRPr>
          </a:p>
          <a:p>
            <a:pPr eaLnBrk="1" hangingPunct="1"/>
            <a:endParaRPr lang="en-NZ" sz="800">
              <a:solidFill>
                <a:srgbClr val="FF0000"/>
              </a:solidFill>
            </a:endParaRPr>
          </a:p>
        </p:txBody>
      </p:sp>
      <p:sp>
        <p:nvSpPr>
          <p:cNvPr id="12309" name="TextBox 30"/>
          <p:cNvSpPr txBox="1">
            <a:spLocks noChangeArrowheads="1"/>
          </p:cNvSpPr>
          <p:nvPr/>
        </p:nvSpPr>
        <p:spPr bwMode="auto">
          <a:xfrm>
            <a:off x="1476375" y="5157788"/>
            <a:ext cx="1800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sz="800">
                <a:solidFill>
                  <a:srgbClr val="FF0000"/>
                </a:solidFill>
              </a:rPr>
              <a:t>Negative</a:t>
            </a:r>
          </a:p>
          <a:p>
            <a:pPr eaLnBrk="1" hangingPunct="1"/>
            <a:r>
              <a:rPr lang="en-NZ" sz="800">
                <a:solidFill>
                  <a:srgbClr val="FF0000"/>
                </a:solidFill>
              </a:rPr>
              <a:t>(positive)</a:t>
            </a:r>
          </a:p>
        </p:txBody>
      </p:sp>
      <p:sp>
        <p:nvSpPr>
          <p:cNvPr id="12310" name="TextBox 31"/>
          <p:cNvSpPr txBox="1">
            <a:spLocks noChangeArrowheads="1"/>
          </p:cNvSpPr>
          <p:nvPr/>
        </p:nvSpPr>
        <p:spPr bwMode="auto">
          <a:xfrm>
            <a:off x="2843213" y="5229225"/>
            <a:ext cx="688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sz="800">
                <a:solidFill>
                  <a:srgbClr val="FF0000"/>
                </a:solidFill>
              </a:rPr>
              <a:t>Negative</a:t>
            </a:r>
          </a:p>
          <a:p>
            <a:pPr eaLnBrk="1" hangingPunct="1"/>
            <a:r>
              <a:rPr lang="en-NZ" sz="800">
                <a:solidFill>
                  <a:srgbClr val="FF0000"/>
                </a:solidFill>
              </a:rPr>
              <a:t>(positive)</a:t>
            </a:r>
          </a:p>
          <a:p>
            <a:pPr eaLnBrk="1" hangingPunct="1"/>
            <a:endParaRPr lang="en-NZ" sz="800">
              <a:solidFill>
                <a:srgbClr val="FF0000"/>
              </a:solidFill>
            </a:endParaRPr>
          </a:p>
        </p:txBody>
      </p:sp>
      <p:sp>
        <p:nvSpPr>
          <p:cNvPr id="12311" name="TextBox 32"/>
          <p:cNvSpPr txBox="1">
            <a:spLocks noChangeArrowheads="1"/>
          </p:cNvSpPr>
          <p:nvPr/>
        </p:nvSpPr>
        <p:spPr bwMode="auto">
          <a:xfrm>
            <a:off x="4356100" y="5300663"/>
            <a:ext cx="720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NZ"/>
          </a:p>
        </p:txBody>
      </p:sp>
      <p:sp>
        <p:nvSpPr>
          <p:cNvPr id="12312" name="TextBox 33"/>
          <p:cNvSpPr txBox="1">
            <a:spLocks noChangeArrowheads="1"/>
          </p:cNvSpPr>
          <p:nvPr/>
        </p:nvSpPr>
        <p:spPr bwMode="auto">
          <a:xfrm>
            <a:off x="4067175" y="5157788"/>
            <a:ext cx="57626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sz="800">
                <a:solidFill>
                  <a:srgbClr val="FF0000"/>
                </a:solidFill>
              </a:rPr>
              <a:t>negative</a:t>
            </a:r>
          </a:p>
        </p:txBody>
      </p:sp>
      <p:sp>
        <p:nvSpPr>
          <p:cNvPr id="12313" name="TextBox 34"/>
          <p:cNvSpPr txBox="1">
            <a:spLocks noChangeArrowheads="1"/>
          </p:cNvSpPr>
          <p:nvPr/>
        </p:nvSpPr>
        <p:spPr bwMode="auto">
          <a:xfrm>
            <a:off x="5580063" y="5373688"/>
            <a:ext cx="576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NZ"/>
          </a:p>
        </p:txBody>
      </p:sp>
      <p:sp>
        <p:nvSpPr>
          <p:cNvPr id="12314" name="TextBox 35"/>
          <p:cNvSpPr txBox="1">
            <a:spLocks noChangeArrowheads="1"/>
          </p:cNvSpPr>
          <p:nvPr/>
        </p:nvSpPr>
        <p:spPr bwMode="auto">
          <a:xfrm>
            <a:off x="5364163" y="5157788"/>
            <a:ext cx="6016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sz="800">
                <a:solidFill>
                  <a:srgbClr val="FF0000"/>
                </a:solidFill>
              </a:rPr>
              <a:t>Negative</a:t>
            </a:r>
          </a:p>
          <a:p>
            <a:pPr eaLnBrk="1" hangingPunct="1"/>
            <a:r>
              <a:rPr lang="en-NZ" sz="800">
                <a:solidFill>
                  <a:srgbClr val="FF0000"/>
                </a:solidFill>
              </a:rPr>
              <a:t>(positive)</a:t>
            </a:r>
          </a:p>
          <a:p>
            <a:pPr eaLnBrk="1" hangingPunct="1"/>
            <a:endParaRPr lang="en-NZ" sz="800">
              <a:solidFill>
                <a:srgbClr val="FF0000"/>
              </a:solidFill>
            </a:endParaRPr>
          </a:p>
        </p:txBody>
      </p:sp>
      <p:sp>
        <p:nvSpPr>
          <p:cNvPr id="12315" name="TextBox 36"/>
          <p:cNvSpPr txBox="1">
            <a:spLocks noChangeArrowheads="1"/>
          </p:cNvSpPr>
          <p:nvPr/>
        </p:nvSpPr>
        <p:spPr bwMode="auto">
          <a:xfrm>
            <a:off x="6732588" y="5229225"/>
            <a:ext cx="647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sz="800">
                <a:solidFill>
                  <a:srgbClr val="FF0000"/>
                </a:solidFill>
              </a:rPr>
              <a:t>Negative</a:t>
            </a:r>
          </a:p>
          <a:p>
            <a:pPr eaLnBrk="1" hangingPunct="1"/>
            <a:r>
              <a:rPr lang="en-NZ" sz="800">
                <a:solidFill>
                  <a:srgbClr val="FF0000"/>
                </a:solidFill>
              </a:rPr>
              <a:t>(positive)</a:t>
            </a:r>
          </a:p>
          <a:p>
            <a:pPr eaLnBrk="1" hangingPunct="1"/>
            <a:endParaRPr lang="en-NZ" sz="800">
              <a:solidFill>
                <a:srgbClr val="FF0000"/>
              </a:solidFill>
            </a:endParaRPr>
          </a:p>
        </p:txBody>
      </p:sp>
      <p:sp>
        <p:nvSpPr>
          <p:cNvPr id="12316" name="Rectangle 37"/>
          <p:cNvSpPr>
            <a:spLocks noChangeArrowheads="1"/>
          </p:cNvSpPr>
          <p:nvPr/>
        </p:nvSpPr>
        <p:spPr bwMode="auto">
          <a:xfrm>
            <a:off x="7812088" y="5157788"/>
            <a:ext cx="5762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NZ" sz="800">
                <a:solidFill>
                  <a:srgbClr val="FF0000"/>
                </a:solidFill>
              </a:rPr>
              <a:t>negative</a:t>
            </a:r>
          </a:p>
        </p:txBody>
      </p:sp>
      <p:sp>
        <p:nvSpPr>
          <p:cNvPr id="12317" name="Rectangle 38"/>
          <p:cNvSpPr>
            <a:spLocks noChangeArrowheads="1"/>
          </p:cNvSpPr>
          <p:nvPr/>
        </p:nvSpPr>
        <p:spPr bwMode="auto">
          <a:xfrm>
            <a:off x="7740650" y="5805488"/>
            <a:ext cx="5762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NZ" sz="800">
                <a:solidFill>
                  <a:srgbClr val="FF0000"/>
                </a:solidFill>
              </a:rPr>
              <a:t>negative</a:t>
            </a:r>
          </a:p>
        </p:txBody>
      </p:sp>
      <p:sp>
        <p:nvSpPr>
          <p:cNvPr id="12318" name="TextBox 39"/>
          <p:cNvSpPr txBox="1">
            <a:spLocks noChangeArrowheads="1"/>
          </p:cNvSpPr>
          <p:nvPr/>
        </p:nvSpPr>
        <p:spPr bwMode="auto">
          <a:xfrm>
            <a:off x="5076825" y="2708275"/>
            <a:ext cx="1727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sz="5400">
                <a:solidFill>
                  <a:srgbClr val="FF0000"/>
                </a:solidFill>
              </a:rPr>
              <a:t>X</a:t>
            </a:r>
          </a:p>
        </p:txBody>
      </p:sp>
      <p:sp>
        <p:nvSpPr>
          <p:cNvPr id="12319" name="Rectangle 41"/>
          <p:cNvSpPr>
            <a:spLocks noChangeArrowheads="1"/>
          </p:cNvSpPr>
          <p:nvPr/>
        </p:nvSpPr>
        <p:spPr bwMode="auto">
          <a:xfrm>
            <a:off x="6948488" y="6092825"/>
            <a:ext cx="5603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NZ" sz="4400">
                <a:solidFill>
                  <a:srgbClr val="FF0000"/>
                </a:solidFill>
              </a:rPr>
              <a:t>X</a:t>
            </a:r>
            <a:endParaRPr lang="en-NZ" sz="4400"/>
          </a:p>
        </p:txBody>
      </p:sp>
      <p:sp>
        <p:nvSpPr>
          <p:cNvPr id="12320" name="Rectangle 42"/>
          <p:cNvSpPr>
            <a:spLocks noChangeArrowheads="1"/>
          </p:cNvSpPr>
          <p:nvPr/>
        </p:nvSpPr>
        <p:spPr bwMode="auto">
          <a:xfrm>
            <a:off x="6588125" y="2781300"/>
            <a:ext cx="10080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NZ" sz="4800">
                <a:solidFill>
                  <a:srgbClr val="FF0000"/>
                </a:solidFill>
              </a:rPr>
              <a:t>X</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NZ" smtClean="0"/>
          </a:p>
        </p:txBody>
      </p:sp>
      <p:sp>
        <p:nvSpPr>
          <p:cNvPr id="13315" name="Content Placeholder 2"/>
          <p:cNvSpPr>
            <a:spLocks noGrp="1"/>
          </p:cNvSpPr>
          <p:nvPr>
            <p:ph idx="1"/>
          </p:nvPr>
        </p:nvSpPr>
        <p:spPr/>
        <p:txBody>
          <a:bodyPr/>
          <a:lstStyle/>
          <a:p>
            <a:r>
              <a:rPr lang="en-NZ" sz="3200" smtClean="0"/>
              <a:t>Cautious and conservative in our estimates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NZ" smtClean="0"/>
          </a:p>
        </p:txBody>
      </p:sp>
      <p:sp>
        <p:nvSpPr>
          <p:cNvPr id="14339" name="Content Placeholder 2"/>
          <p:cNvSpPr>
            <a:spLocks noGrp="1"/>
          </p:cNvSpPr>
          <p:nvPr>
            <p:ph idx="1"/>
          </p:nvPr>
        </p:nvSpPr>
        <p:spPr/>
        <p:txBody>
          <a:bodyPr/>
          <a:lstStyle/>
          <a:p>
            <a:endParaRPr lang="en-NZ" smtClean="0"/>
          </a:p>
        </p:txBody>
      </p:sp>
      <p:sp>
        <p:nvSpPr>
          <p:cNvPr id="14340" name="Rectangle 3"/>
          <p:cNvSpPr>
            <a:spLocks noChangeArrowheads="1"/>
          </p:cNvSpPr>
          <p:nvPr/>
        </p:nvSpPr>
        <p:spPr bwMode="auto">
          <a:xfrm>
            <a:off x="1177925" y="3244850"/>
            <a:ext cx="6788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NZ" sz="3600">
                <a:latin typeface="Arial Rounded MT Bold" pitchFamily="34" charset="0"/>
              </a:rPr>
              <a:t>Socio-Economic Components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flipV="1">
            <a:off x="457200" y="188913"/>
            <a:ext cx="5410200" cy="85725"/>
          </a:xfrm>
        </p:spPr>
        <p:txBody>
          <a:bodyPr/>
          <a:lstStyle/>
          <a:p>
            <a:endParaRPr lang="en-NZ" smtClean="0"/>
          </a:p>
        </p:txBody>
      </p:sp>
      <p:sp>
        <p:nvSpPr>
          <p:cNvPr id="15363" name="Content Placeholder 2"/>
          <p:cNvSpPr>
            <a:spLocks noGrp="1"/>
          </p:cNvSpPr>
          <p:nvPr>
            <p:ph idx="1"/>
          </p:nvPr>
        </p:nvSpPr>
        <p:spPr>
          <a:xfrm>
            <a:off x="468313" y="1125538"/>
            <a:ext cx="8229600" cy="4525962"/>
          </a:xfrm>
        </p:spPr>
        <p:txBody>
          <a:bodyPr/>
          <a:lstStyle/>
          <a:p>
            <a:endParaRPr lang="en-NZ" smtClean="0"/>
          </a:p>
        </p:txBody>
      </p:sp>
      <p:graphicFrame>
        <p:nvGraphicFramePr>
          <p:cNvPr id="6" name="Chart 5"/>
          <p:cNvGraphicFramePr/>
          <p:nvPr/>
        </p:nvGraphicFramePr>
        <p:xfrm>
          <a:off x="179512" y="1772816"/>
          <a:ext cx="8964488" cy="3744416"/>
        </p:xfrm>
        <a:graphic>
          <a:graphicData uri="http://schemas.openxmlformats.org/drawingml/2006/chart">
            <c:chart xmlns:c="http://schemas.openxmlformats.org/drawingml/2006/chart" xmlns:r="http://schemas.openxmlformats.org/officeDocument/2006/relationships" r:id="rId2"/>
          </a:graphicData>
        </a:graphic>
      </p:graphicFrame>
      <p:sp>
        <p:nvSpPr>
          <p:cNvPr id="15365" name="Rectangle 6"/>
          <p:cNvSpPr>
            <a:spLocks noChangeArrowheads="1"/>
          </p:cNvSpPr>
          <p:nvPr/>
        </p:nvSpPr>
        <p:spPr bwMode="auto">
          <a:xfrm>
            <a:off x="1619250" y="5805488"/>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NZ">
                <a:solidFill>
                  <a:srgbClr val="FF0000"/>
                </a:solidFill>
              </a:rPr>
              <a:t>Growing Inequity</a:t>
            </a:r>
          </a:p>
          <a:p>
            <a:r>
              <a:rPr lang="en-NZ">
                <a:solidFill>
                  <a:srgbClr val="FF0000"/>
                </a:solidFill>
              </a:rPr>
              <a:t>Flat to Declining Growth:1970-1980</a:t>
            </a:r>
          </a:p>
          <a:p>
            <a:r>
              <a:rPr lang="en-NZ">
                <a:solidFill>
                  <a:srgbClr val="FF0000"/>
                </a:solidFill>
              </a:rPr>
              <a:t>Strong Growth:  1991-2006;</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NZ" smtClean="0"/>
          </a:p>
        </p:txBody>
      </p:sp>
      <p:sp>
        <p:nvSpPr>
          <p:cNvPr id="16387" name="Content Placeholder 2"/>
          <p:cNvSpPr>
            <a:spLocks noGrp="1"/>
          </p:cNvSpPr>
          <p:nvPr>
            <p:ph idx="1"/>
          </p:nvPr>
        </p:nvSpPr>
        <p:spPr>
          <a:xfrm>
            <a:off x="468313" y="765175"/>
            <a:ext cx="8229600" cy="4525963"/>
          </a:xfrm>
        </p:spPr>
        <p:txBody>
          <a:bodyPr/>
          <a:lstStyle/>
          <a:p>
            <a:endParaRPr lang="en-NZ" smtClean="0"/>
          </a:p>
        </p:txBody>
      </p:sp>
      <p:graphicFrame>
        <p:nvGraphicFramePr>
          <p:cNvPr id="4" name="Chart 3"/>
          <p:cNvGraphicFramePr>
            <a:graphicFrameLocks/>
          </p:cNvGraphicFramePr>
          <p:nvPr/>
        </p:nvGraphicFramePr>
        <p:xfrm>
          <a:off x="755576" y="1484784"/>
          <a:ext cx="7416824"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16389" name="TextBox 4"/>
          <p:cNvSpPr txBox="1">
            <a:spLocks noChangeArrowheads="1"/>
          </p:cNvSpPr>
          <p:nvPr/>
        </p:nvSpPr>
        <p:spPr bwMode="auto">
          <a:xfrm>
            <a:off x="1042988" y="5732463"/>
            <a:ext cx="564038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a:t> </a:t>
            </a:r>
            <a:r>
              <a:rPr lang="en-NZ" sz="1400">
                <a:solidFill>
                  <a:srgbClr val="FF0000"/>
                </a:solidFill>
              </a:rPr>
              <a:t>Includes:  education, health, community services</a:t>
            </a:r>
          </a:p>
          <a:p>
            <a:pPr eaLnBrk="1" hangingPunct="1"/>
            <a:r>
              <a:rPr lang="en-NZ" sz="1400">
                <a:solidFill>
                  <a:srgbClr val="FF0000"/>
                </a:solidFill>
              </a:rPr>
              <a:t> Doesn’t include ‘defensive expenditures’ – $ needed to eliminate/ </a:t>
            </a:r>
          </a:p>
          <a:p>
            <a:pPr eaLnBrk="1" hangingPunct="1"/>
            <a:r>
              <a:rPr lang="en-NZ" sz="1400">
                <a:solidFill>
                  <a:srgbClr val="FF0000"/>
                </a:solidFill>
              </a:rPr>
              <a:t>  avoid the unwanted side-effects of economic growth </a:t>
            </a:r>
          </a:p>
          <a:p>
            <a:pPr eaLnBrk="1" hangingPunct="1"/>
            <a:r>
              <a:rPr lang="en-NZ" sz="1400">
                <a:solidFill>
                  <a:srgbClr val="FF0000"/>
                </a:solidFill>
              </a:rPr>
              <a:t>  – e.g. health expenditure resulting from air pollution.</a:t>
            </a:r>
          </a:p>
          <a:p>
            <a:pPr eaLnBrk="1" hangingPunct="1"/>
            <a:r>
              <a:rPr lang="en-NZ" sz="1400">
                <a:solidFill>
                  <a:srgbClr val="FF0000"/>
                </a:solidFill>
              </a:rPr>
              <a:t> </a:t>
            </a:r>
          </a:p>
          <a:p>
            <a:pPr eaLnBrk="1" hangingPunct="1"/>
            <a:r>
              <a:rPr lang="en-NZ" sz="1400">
                <a:solidFill>
                  <a:srgbClr val="FF0000"/>
                </a:solidFill>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NZ" smtClean="0"/>
          </a:p>
        </p:txBody>
      </p:sp>
      <p:sp>
        <p:nvSpPr>
          <p:cNvPr id="17411" name="Content Placeholder 2"/>
          <p:cNvSpPr>
            <a:spLocks noGrp="1"/>
          </p:cNvSpPr>
          <p:nvPr>
            <p:ph idx="1"/>
          </p:nvPr>
        </p:nvSpPr>
        <p:spPr>
          <a:xfrm>
            <a:off x="468313" y="1268413"/>
            <a:ext cx="7775575" cy="3889375"/>
          </a:xfrm>
        </p:spPr>
        <p:txBody>
          <a:bodyPr/>
          <a:lstStyle/>
          <a:p>
            <a:pPr>
              <a:buFontTx/>
              <a:buNone/>
            </a:pPr>
            <a:endParaRPr lang="en-NZ" smtClean="0"/>
          </a:p>
        </p:txBody>
      </p:sp>
      <p:graphicFrame>
        <p:nvGraphicFramePr>
          <p:cNvPr id="4" name="Chart 3"/>
          <p:cNvGraphicFramePr>
            <a:graphicFrameLocks/>
          </p:cNvGraphicFramePr>
          <p:nvPr/>
        </p:nvGraphicFramePr>
        <p:xfrm>
          <a:off x="683568" y="1268760"/>
          <a:ext cx="7200800"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17413" name="TextBox 4"/>
          <p:cNvSpPr txBox="1">
            <a:spLocks noChangeArrowheads="1"/>
          </p:cNvSpPr>
          <p:nvPr/>
        </p:nvSpPr>
        <p:spPr bwMode="auto">
          <a:xfrm>
            <a:off x="1331913" y="5732463"/>
            <a:ext cx="67691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NZ" sz="1400">
                <a:solidFill>
                  <a:srgbClr val="FF0000"/>
                </a:solidFill>
              </a:rPr>
              <a:t> Services from publically owned infrastructure – eg, roads and  water supply</a:t>
            </a:r>
          </a:p>
          <a:p>
            <a:pPr eaLnBrk="1" hangingPunct="1">
              <a:buFont typeface="Arial" charset="0"/>
              <a:buChar char="•"/>
            </a:pPr>
            <a:r>
              <a:rPr lang="en-NZ" sz="1400">
                <a:solidFill>
                  <a:srgbClr val="FF0000"/>
                </a:solidFill>
              </a:rPr>
              <a:t> Decline during economic reforms 1984-1990 –  taken a long time to recover</a:t>
            </a:r>
          </a:p>
          <a:p>
            <a:pPr eaLnBrk="1" hangingPunct="1">
              <a:buFont typeface="Arial" charset="0"/>
              <a:buChar char="•"/>
            </a:pPr>
            <a:r>
              <a:rPr lang="en-NZ" sz="1400">
                <a:solidFill>
                  <a:srgbClr val="FF0000"/>
                </a:solidFill>
              </a:rPr>
              <a:t>  Not that easy to measure. Calculated as depreciation of capital stock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346075"/>
          </a:xfrm>
        </p:spPr>
        <p:txBody>
          <a:bodyPr/>
          <a:lstStyle/>
          <a:p>
            <a:endParaRPr lang="en-NZ" smtClean="0"/>
          </a:p>
        </p:txBody>
      </p:sp>
      <p:sp>
        <p:nvSpPr>
          <p:cNvPr id="18435" name="Content Placeholder 2"/>
          <p:cNvSpPr>
            <a:spLocks noGrp="1"/>
          </p:cNvSpPr>
          <p:nvPr>
            <p:ph idx="1"/>
          </p:nvPr>
        </p:nvSpPr>
        <p:spPr/>
        <p:txBody>
          <a:bodyPr/>
          <a:lstStyle/>
          <a:p>
            <a:pPr>
              <a:buFontTx/>
              <a:buNone/>
            </a:pPr>
            <a:endParaRPr lang="en-NZ" smtClean="0"/>
          </a:p>
        </p:txBody>
      </p:sp>
      <p:graphicFrame>
        <p:nvGraphicFramePr>
          <p:cNvPr id="4" name="Chart 3"/>
          <p:cNvGraphicFramePr>
            <a:graphicFrameLocks/>
          </p:cNvGraphicFramePr>
          <p:nvPr/>
        </p:nvGraphicFramePr>
        <p:xfrm>
          <a:off x="755576" y="1340768"/>
          <a:ext cx="6768752"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18437" name="TextBox 4"/>
          <p:cNvSpPr txBox="1">
            <a:spLocks noChangeArrowheads="1"/>
          </p:cNvSpPr>
          <p:nvPr/>
        </p:nvSpPr>
        <p:spPr bwMode="auto">
          <a:xfrm>
            <a:off x="1403350" y="5445125"/>
            <a:ext cx="5337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sz="1400">
                <a:solidFill>
                  <a:srgbClr val="FF0000"/>
                </a:solidFill>
              </a:rPr>
              <a:t>Second largest contributor to GPI (next to personal consumption)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7859713" cy="417512"/>
          </a:xfrm>
        </p:spPr>
        <p:txBody>
          <a:bodyPr/>
          <a:lstStyle/>
          <a:p>
            <a:endParaRPr lang="en-NZ" smtClean="0"/>
          </a:p>
        </p:txBody>
      </p:sp>
      <p:sp>
        <p:nvSpPr>
          <p:cNvPr id="19459" name="Content Placeholder 2"/>
          <p:cNvSpPr>
            <a:spLocks noGrp="1"/>
          </p:cNvSpPr>
          <p:nvPr>
            <p:ph idx="1"/>
          </p:nvPr>
        </p:nvSpPr>
        <p:spPr/>
        <p:txBody>
          <a:bodyPr/>
          <a:lstStyle/>
          <a:p>
            <a:endParaRPr lang="en-NZ" smtClean="0"/>
          </a:p>
        </p:txBody>
      </p:sp>
      <p:graphicFrame>
        <p:nvGraphicFramePr>
          <p:cNvPr id="5" name="Chart 4"/>
          <p:cNvGraphicFramePr>
            <a:graphicFrameLocks/>
          </p:cNvGraphicFramePr>
          <p:nvPr/>
        </p:nvGraphicFramePr>
        <p:xfrm>
          <a:off x="1043608" y="1412776"/>
          <a:ext cx="6552728"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19461" name="TextBox 5"/>
          <p:cNvSpPr txBox="1">
            <a:spLocks noChangeArrowheads="1"/>
          </p:cNvSpPr>
          <p:nvPr/>
        </p:nvSpPr>
        <p:spPr bwMode="auto">
          <a:xfrm>
            <a:off x="2124075" y="5805488"/>
            <a:ext cx="2735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sz="1200">
                <a:solidFill>
                  <a:srgbClr val="FF0000"/>
                </a:solidFill>
              </a:rPr>
              <a:t>Calculated on the basis of ‘involuntary leisure hours’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flipV="1">
            <a:off x="457200" y="188913"/>
            <a:ext cx="8229600" cy="85725"/>
          </a:xfrm>
        </p:spPr>
        <p:txBody>
          <a:bodyPr/>
          <a:lstStyle/>
          <a:p>
            <a:endParaRPr lang="en-NZ" smtClean="0"/>
          </a:p>
        </p:txBody>
      </p:sp>
      <p:graphicFrame>
        <p:nvGraphicFramePr>
          <p:cNvPr id="5" name="Content Placeholder 4"/>
          <p:cNvGraphicFramePr>
            <a:graphicFrameLocks noGrp="1"/>
          </p:cNvGraphicFramePr>
          <p:nvPr>
            <p:ph idx="1"/>
          </p:nvPr>
        </p:nvGraphicFramePr>
        <p:xfrm>
          <a:off x="323528" y="90872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0484" name="TextBox 6"/>
          <p:cNvSpPr txBox="1">
            <a:spLocks noChangeArrowheads="1"/>
          </p:cNvSpPr>
          <p:nvPr/>
        </p:nvSpPr>
        <p:spPr bwMode="auto">
          <a:xfrm>
            <a:off x="1908175" y="5805488"/>
            <a:ext cx="2592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sz="1200">
                <a:solidFill>
                  <a:srgbClr val="FF0000"/>
                </a:solidFill>
              </a:rPr>
              <a:t>Calculated on the basis of the extra hours that a worker </a:t>
            </a:r>
            <a:r>
              <a:rPr lang="en-NZ" sz="1200" b="1">
                <a:solidFill>
                  <a:srgbClr val="FF0000"/>
                </a:solidFill>
              </a:rPr>
              <a:t>wants to work</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14400" y="260350"/>
            <a:ext cx="8229600" cy="1143000"/>
          </a:xfrm>
        </p:spPr>
        <p:txBody>
          <a:bodyPr/>
          <a:lstStyle/>
          <a:p>
            <a:pPr eaLnBrk="1" hangingPunct="1"/>
            <a:r>
              <a:rPr lang="en-NZ" smtClean="0">
                <a:solidFill>
                  <a:schemeClr val="tx1"/>
                </a:solidFill>
              </a:rPr>
              <a:t>NZ GPI Research Team</a:t>
            </a:r>
            <a:endParaRPr lang="en-US" smtClean="0">
              <a:solidFill>
                <a:schemeClr val="tx1"/>
              </a:solidFill>
            </a:endParaRPr>
          </a:p>
        </p:txBody>
      </p:sp>
      <p:sp>
        <p:nvSpPr>
          <p:cNvPr id="3075" name="Rectangle 3"/>
          <p:cNvSpPr>
            <a:spLocks noGrp="1" noChangeArrowheads="1"/>
          </p:cNvSpPr>
          <p:nvPr>
            <p:ph idx="1"/>
          </p:nvPr>
        </p:nvSpPr>
        <p:spPr/>
        <p:txBody>
          <a:bodyPr/>
          <a:lstStyle/>
          <a:p>
            <a:pPr eaLnBrk="1" hangingPunct="1">
              <a:lnSpc>
                <a:spcPct val="80000"/>
              </a:lnSpc>
            </a:pPr>
            <a:r>
              <a:rPr lang="en-NZ" sz="1800" b="1" smtClean="0"/>
              <a:t>Research Leader:  </a:t>
            </a:r>
            <a:r>
              <a:rPr lang="en-NZ" sz="1800" smtClean="0"/>
              <a:t>Prof Murray Patterson</a:t>
            </a:r>
          </a:p>
          <a:p>
            <a:pPr eaLnBrk="1" hangingPunct="1">
              <a:lnSpc>
                <a:spcPct val="80000"/>
              </a:lnSpc>
              <a:buFontTx/>
              <a:buNone/>
            </a:pPr>
            <a:endParaRPr lang="en-NZ" sz="1800" b="1" smtClean="0"/>
          </a:p>
          <a:p>
            <a:pPr eaLnBrk="1" hangingPunct="1">
              <a:lnSpc>
                <a:spcPct val="80000"/>
              </a:lnSpc>
            </a:pPr>
            <a:r>
              <a:rPr lang="en-NZ" sz="1800" b="1" smtClean="0"/>
              <a:t>Research Team (Socio-Economic Components):</a:t>
            </a:r>
          </a:p>
          <a:p>
            <a:pPr lvl="1" eaLnBrk="1" hangingPunct="1">
              <a:lnSpc>
                <a:spcPct val="80000"/>
              </a:lnSpc>
            </a:pPr>
            <a:r>
              <a:rPr lang="en-NZ" b="1" smtClean="0"/>
              <a:t> </a:t>
            </a:r>
            <a:r>
              <a:rPr lang="en-NZ" smtClean="0"/>
              <a:t>Dr Garry McDonald,</a:t>
            </a:r>
          </a:p>
          <a:p>
            <a:pPr lvl="1" eaLnBrk="1" hangingPunct="1">
              <a:lnSpc>
                <a:spcPct val="80000"/>
              </a:lnSpc>
            </a:pPr>
            <a:r>
              <a:rPr lang="en-NZ" smtClean="0"/>
              <a:t> Jenna Zhang</a:t>
            </a:r>
          </a:p>
          <a:p>
            <a:pPr lvl="1" eaLnBrk="1" hangingPunct="1">
              <a:lnSpc>
                <a:spcPct val="80000"/>
              </a:lnSpc>
            </a:pPr>
            <a:r>
              <a:rPr lang="en-NZ" smtClean="0"/>
              <a:t> Derrlyea Hardy</a:t>
            </a:r>
          </a:p>
          <a:p>
            <a:pPr lvl="1" eaLnBrk="1" hangingPunct="1">
              <a:lnSpc>
                <a:spcPct val="80000"/>
              </a:lnSpc>
            </a:pPr>
            <a:r>
              <a:rPr lang="en-NZ" smtClean="0"/>
              <a:t> Nicky Smith</a:t>
            </a:r>
          </a:p>
          <a:p>
            <a:pPr lvl="1" eaLnBrk="1" hangingPunct="1">
              <a:lnSpc>
                <a:spcPct val="80000"/>
              </a:lnSpc>
              <a:buFontTx/>
              <a:buNone/>
            </a:pPr>
            <a:endParaRPr lang="en-NZ" smtClean="0"/>
          </a:p>
          <a:p>
            <a:pPr eaLnBrk="1" hangingPunct="1">
              <a:lnSpc>
                <a:spcPct val="80000"/>
              </a:lnSpc>
            </a:pPr>
            <a:r>
              <a:rPr lang="en-NZ" sz="1800" b="1" smtClean="0"/>
              <a:t>Research Team (Environmental Components):</a:t>
            </a:r>
          </a:p>
          <a:p>
            <a:pPr lvl="1" eaLnBrk="1" hangingPunct="1">
              <a:lnSpc>
                <a:spcPct val="80000"/>
              </a:lnSpc>
            </a:pPr>
            <a:r>
              <a:rPr lang="en-NZ" smtClean="0"/>
              <a:t>Vicky Forgie, Robbie Andrew</a:t>
            </a:r>
          </a:p>
          <a:p>
            <a:pPr lvl="1" eaLnBrk="1" hangingPunct="1">
              <a:lnSpc>
                <a:spcPct val="80000"/>
              </a:lnSpc>
            </a:pPr>
            <a:r>
              <a:rPr lang="en-NZ" smtClean="0"/>
              <a:t>Dr Nancy Golubiewski,</a:t>
            </a:r>
          </a:p>
          <a:p>
            <a:pPr lvl="1" eaLnBrk="1" hangingPunct="1">
              <a:lnSpc>
                <a:spcPct val="80000"/>
              </a:lnSpc>
            </a:pPr>
            <a:r>
              <a:rPr lang="en-NZ" smtClean="0"/>
              <a:t>Bruce Taylor, Nick Potter, Hillary Phipps</a:t>
            </a:r>
          </a:p>
          <a:p>
            <a:pPr lvl="1" eaLnBrk="1" hangingPunct="1">
              <a:lnSpc>
                <a:spcPct val="80000"/>
              </a:lnSpc>
              <a:buFontTx/>
              <a:buNone/>
            </a:pPr>
            <a:r>
              <a:rPr lang="en-NZ" smtClean="0"/>
              <a:t>  </a:t>
            </a:r>
          </a:p>
          <a:p>
            <a:pPr eaLnBrk="1" hangingPunct="1">
              <a:lnSpc>
                <a:spcPct val="80000"/>
              </a:lnSpc>
            </a:pPr>
            <a:r>
              <a:rPr lang="en-NZ" sz="1800" b="1" smtClean="0"/>
              <a:t>External Audit Panel:</a:t>
            </a:r>
          </a:p>
          <a:p>
            <a:pPr lvl="1" eaLnBrk="1" hangingPunct="1">
              <a:lnSpc>
                <a:spcPct val="80000"/>
              </a:lnSpc>
            </a:pPr>
            <a:r>
              <a:rPr lang="en-NZ" smtClean="0"/>
              <a:t>Prof Eric Neumayer (London School of Economics)</a:t>
            </a:r>
          </a:p>
          <a:p>
            <a:pPr lvl="1" eaLnBrk="1" hangingPunct="1">
              <a:lnSpc>
                <a:spcPct val="80000"/>
              </a:lnSpc>
            </a:pPr>
            <a:r>
              <a:rPr lang="en-NZ" smtClean="0"/>
              <a:t>Prof Martin O’Connor (University of Versailles) </a:t>
            </a:r>
          </a:p>
          <a:p>
            <a:pPr lvl="1" eaLnBrk="1" hangingPunct="1">
              <a:lnSpc>
                <a:spcPct val="80000"/>
              </a:lnSpc>
            </a:pPr>
            <a:r>
              <a:rPr lang="en-NZ" smtClean="0"/>
              <a:t>Dr Philip Lawn (Flinders University)</a:t>
            </a:r>
          </a:p>
          <a:p>
            <a:pPr eaLnBrk="1" hangingPunct="1">
              <a:lnSpc>
                <a:spcPct val="80000"/>
              </a:lnSpc>
              <a:buFontTx/>
              <a:buNone/>
            </a:pPr>
            <a:endParaRPr lang="en-NZ" sz="1800" smtClean="0">
              <a:solidFill>
                <a:srgbClr val="009900"/>
              </a:solidFill>
            </a:endParaRPr>
          </a:p>
          <a:p>
            <a:pPr eaLnBrk="1" hangingPunct="1">
              <a:lnSpc>
                <a:spcPct val="80000"/>
              </a:lnSpc>
            </a:pPr>
            <a:endParaRPr lang="en-NZ" sz="1800" smtClean="0">
              <a:solidFill>
                <a:srgbClr val="0099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229600" cy="346075"/>
          </a:xfrm>
        </p:spPr>
        <p:txBody>
          <a:bodyPr/>
          <a:lstStyle/>
          <a:p>
            <a:endParaRPr lang="en-NZ" smtClean="0"/>
          </a:p>
        </p:txBody>
      </p:sp>
      <p:sp>
        <p:nvSpPr>
          <p:cNvPr id="21507" name="Content Placeholder 2"/>
          <p:cNvSpPr>
            <a:spLocks noGrp="1"/>
          </p:cNvSpPr>
          <p:nvPr>
            <p:ph idx="1"/>
          </p:nvPr>
        </p:nvSpPr>
        <p:spPr/>
        <p:txBody>
          <a:bodyPr/>
          <a:lstStyle/>
          <a:p>
            <a:endParaRPr lang="en-NZ" smtClean="0"/>
          </a:p>
        </p:txBody>
      </p:sp>
      <p:graphicFrame>
        <p:nvGraphicFramePr>
          <p:cNvPr id="5" name="Chart 4"/>
          <p:cNvGraphicFramePr>
            <a:graphicFrameLocks/>
          </p:cNvGraphicFramePr>
          <p:nvPr/>
        </p:nvGraphicFramePr>
        <p:xfrm>
          <a:off x="971600" y="1772816"/>
          <a:ext cx="7632848" cy="3888431"/>
        </p:xfrm>
        <a:graphic>
          <a:graphicData uri="http://schemas.openxmlformats.org/drawingml/2006/chart">
            <c:chart xmlns:c="http://schemas.openxmlformats.org/drawingml/2006/chart" xmlns:r="http://schemas.openxmlformats.org/officeDocument/2006/relationships" r:id="rId2"/>
          </a:graphicData>
        </a:graphic>
      </p:graphicFrame>
      <p:sp>
        <p:nvSpPr>
          <p:cNvPr id="21509" name="TextBox 5"/>
          <p:cNvSpPr txBox="1">
            <a:spLocks noChangeArrowheads="1"/>
          </p:cNvSpPr>
          <p:nvPr/>
        </p:nvSpPr>
        <p:spPr bwMode="auto">
          <a:xfrm>
            <a:off x="2771775" y="5589588"/>
            <a:ext cx="2879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sz="1200">
                <a:solidFill>
                  <a:srgbClr val="FF0000"/>
                </a:solidFill>
              </a:rPr>
              <a:t>Work more than 50 hours a week</a:t>
            </a:r>
          </a:p>
          <a:p>
            <a:pPr eaLnBrk="1" hangingPunct="1"/>
            <a:r>
              <a:rPr lang="en-NZ" sz="1200">
                <a:solidFill>
                  <a:srgbClr val="FF0000"/>
                </a:solidFill>
              </a:rPr>
              <a:t>Extra hours at average wage rate.</a:t>
            </a:r>
          </a:p>
          <a:p>
            <a:pPr eaLnBrk="1" hangingPunct="1"/>
            <a:r>
              <a:rPr lang="en-NZ" sz="1200">
                <a:solidFill>
                  <a:srgbClr val="FF0000"/>
                </a:solidFill>
              </a:rPr>
              <a:t>No 1970-1985 data, so modelled.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NZ" smtClean="0"/>
          </a:p>
        </p:txBody>
      </p:sp>
      <p:sp>
        <p:nvSpPr>
          <p:cNvPr id="22531" name="Content Placeholder 2"/>
          <p:cNvSpPr>
            <a:spLocks noGrp="1"/>
          </p:cNvSpPr>
          <p:nvPr>
            <p:ph idx="1"/>
          </p:nvPr>
        </p:nvSpPr>
        <p:spPr/>
        <p:txBody>
          <a:bodyPr/>
          <a:lstStyle/>
          <a:p>
            <a:endParaRPr lang="en-NZ" smtClean="0"/>
          </a:p>
        </p:txBody>
      </p:sp>
      <p:graphicFrame>
        <p:nvGraphicFramePr>
          <p:cNvPr id="5" name="Chart 4"/>
          <p:cNvGraphicFramePr>
            <a:graphicFrameLocks/>
          </p:cNvGraphicFramePr>
          <p:nvPr/>
        </p:nvGraphicFramePr>
        <p:xfrm>
          <a:off x="827584" y="1700808"/>
          <a:ext cx="7488832" cy="403244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8229600" cy="130175"/>
          </a:xfrm>
        </p:spPr>
        <p:txBody>
          <a:bodyPr/>
          <a:lstStyle/>
          <a:p>
            <a:endParaRPr lang="en-NZ" smtClean="0"/>
          </a:p>
        </p:txBody>
      </p:sp>
      <p:sp>
        <p:nvSpPr>
          <p:cNvPr id="23555" name="Content Placeholder 2"/>
          <p:cNvSpPr>
            <a:spLocks noGrp="1"/>
          </p:cNvSpPr>
          <p:nvPr>
            <p:ph idx="1"/>
          </p:nvPr>
        </p:nvSpPr>
        <p:spPr/>
        <p:txBody>
          <a:bodyPr/>
          <a:lstStyle/>
          <a:p>
            <a:endParaRPr lang="en-NZ" smtClean="0"/>
          </a:p>
        </p:txBody>
      </p:sp>
      <p:graphicFrame>
        <p:nvGraphicFramePr>
          <p:cNvPr id="6" name="Chart 5"/>
          <p:cNvGraphicFramePr>
            <a:graphicFrameLocks/>
          </p:cNvGraphicFramePr>
          <p:nvPr/>
        </p:nvGraphicFramePr>
        <p:xfrm>
          <a:off x="323528" y="548680"/>
          <a:ext cx="7920880" cy="4248471"/>
        </p:xfrm>
        <a:graphic>
          <a:graphicData uri="http://schemas.openxmlformats.org/drawingml/2006/chart">
            <c:chart xmlns:c="http://schemas.openxmlformats.org/drawingml/2006/chart" xmlns:r="http://schemas.openxmlformats.org/officeDocument/2006/relationships" r:id="rId2"/>
          </a:graphicData>
        </a:graphic>
      </p:graphicFrame>
      <p:sp>
        <p:nvSpPr>
          <p:cNvPr id="23557" name="TextBox 6"/>
          <p:cNvSpPr txBox="1">
            <a:spLocks noChangeArrowheads="1"/>
          </p:cNvSpPr>
          <p:nvPr/>
        </p:nvSpPr>
        <p:spPr bwMode="auto">
          <a:xfrm>
            <a:off x="1403350" y="4941888"/>
            <a:ext cx="36845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sz="1400">
                <a:solidFill>
                  <a:srgbClr val="FF0000"/>
                </a:solidFill>
              </a:rPr>
              <a:t>1970 -1992: Year-after-year crime got worse</a:t>
            </a:r>
          </a:p>
          <a:p>
            <a:pPr eaLnBrk="1" hangingPunct="1"/>
            <a:r>
              <a:rPr lang="en-NZ" sz="1400">
                <a:solidFill>
                  <a:srgbClr val="FF0000"/>
                </a:solidFill>
              </a:rPr>
              <a:t>1992 : turning point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NZ" smtClean="0"/>
          </a:p>
        </p:txBody>
      </p:sp>
      <p:sp>
        <p:nvSpPr>
          <p:cNvPr id="24579" name="Content Placeholder 2"/>
          <p:cNvSpPr>
            <a:spLocks noGrp="1"/>
          </p:cNvSpPr>
          <p:nvPr>
            <p:ph idx="1"/>
          </p:nvPr>
        </p:nvSpPr>
        <p:spPr/>
        <p:txBody>
          <a:bodyPr/>
          <a:lstStyle/>
          <a:p>
            <a:endParaRPr lang="en-NZ" smtClean="0"/>
          </a:p>
        </p:txBody>
      </p:sp>
      <p:graphicFrame>
        <p:nvGraphicFramePr>
          <p:cNvPr id="4" name="Content Placeholder 3"/>
          <p:cNvGraphicFramePr>
            <a:graphicFrameLocks/>
          </p:cNvGraphicFramePr>
          <p:nvPr/>
        </p:nvGraphicFramePr>
        <p:xfrm>
          <a:off x="323528" y="1052736"/>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4581" name="TextBox 4"/>
          <p:cNvSpPr txBox="1">
            <a:spLocks noChangeArrowheads="1"/>
          </p:cNvSpPr>
          <p:nvPr/>
        </p:nvSpPr>
        <p:spPr bwMode="auto">
          <a:xfrm>
            <a:off x="1835150" y="5373688"/>
            <a:ext cx="305911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sz="1400">
                <a:solidFill>
                  <a:srgbClr val="FF0000"/>
                </a:solidFill>
              </a:rPr>
              <a:t>Treat with caution. </a:t>
            </a:r>
          </a:p>
          <a:p>
            <a:pPr eaLnBrk="1" hangingPunct="1"/>
            <a:r>
              <a:rPr lang="en-NZ" sz="1400">
                <a:solidFill>
                  <a:srgbClr val="FF0000"/>
                </a:solidFill>
              </a:rPr>
              <a:t>Data has a number of assumptions. </a:t>
            </a:r>
          </a:p>
          <a:p>
            <a:pPr eaLnBrk="1" hangingPunct="1"/>
            <a:r>
              <a:rPr lang="en-NZ" sz="1400">
                <a:solidFill>
                  <a:srgbClr val="FF0000"/>
                </a:solidFill>
              </a:rPr>
              <a:t>Currently being revised</a:t>
            </a:r>
            <a:r>
              <a:rPr lang="en-NZ">
                <a:solidFill>
                  <a:srgbClr val="FF0000"/>
                </a:solidFill>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NZ" smtClean="0"/>
          </a:p>
        </p:txBody>
      </p:sp>
      <p:sp>
        <p:nvSpPr>
          <p:cNvPr id="25603" name="Content Placeholder 2"/>
          <p:cNvSpPr>
            <a:spLocks noGrp="1"/>
          </p:cNvSpPr>
          <p:nvPr>
            <p:ph idx="1"/>
          </p:nvPr>
        </p:nvSpPr>
        <p:spPr/>
        <p:txBody>
          <a:bodyPr/>
          <a:lstStyle/>
          <a:p>
            <a:endParaRPr lang="en-NZ" smtClean="0"/>
          </a:p>
        </p:txBody>
      </p:sp>
      <p:sp>
        <p:nvSpPr>
          <p:cNvPr id="25604" name="Rectangle 3"/>
          <p:cNvSpPr>
            <a:spLocks noChangeArrowheads="1"/>
          </p:cNvSpPr>
          <p:nvPr/>
        </p:nvSpPr>
        <p:spPr bwMode="auto">
          <a:xfrm>
            <a:off x="1389063" y="3244850"/>
            <a:ext cx="6365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NZ" sz="3600">
                <a:latin typeface="Arial Rounded MT Bold" pitchFamily="34" charset="0"/>
              </a:rPr>
              <a:t>Environmental Components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74638"/>
            <a:ext cx="8229600" cy="346075"/>
          </a:xfrm>
        </p:spPr>
        <p:txBody>
          <a:bodyPr/>
          <a:lstStyle/>
          <a:p>
            <a:endParaRPr lang="en-NZ" smtClean="0"/>
          </a:p>
        </p:txBody>
      </p:sp>
      <p:sp>
        <p:nvSpPr>
          <p:cNvPr id="26627" name="Content Placeholder 4"/>
          <p:cNvSpPr>
            <a:spLocks noGrp="1"/>
          </p:cNvSpPr>
          <p:nvPr>
            <p:ph idx="1"/>
          </p:nvPr>
        </p:nvSpPr>
        <p:spPr/>
        <p:txBody>
          <a:bodyPr/>
          <a:lstStyle/>
          <a:p>
            <a:endParaRPr lang="en-NZ" smtClean="0"/>
          </a:p>
        </p:txBody>
      </p:sp>
      <p:graphicFrame>
        <p:nvGraphicFramePr>
          <p:cNvPr id="6" name="Chart 5"/>
          <p:cNvGraphicFramePr>
            <a:graphicFrameLocks/>
          </p:cNvGraphicFramePr>
          <p:nvPr/>
        </p:nvGraphicFramePr>
        <p:xfrm>
          <a:off x="683568" y="1628800"/>
          <a:ext cx="6696744" cy="396044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195513" y="5589588"/>
            <a:ext cx="4679950" cy="1392237"/>
          </a:xfrm>
          <a:prstGeom prst="rect">
            <a:avLst/>
          </a:prstGeom>
          <a:noFill/>
        </p:spPr>
        <p:txBody>
          <a:bodyPr>
            <a:spAutoFit/>
          </a:bodyPr>
          <a:lstStyle/>
          <a:p>
            <a:pPr>
              <a:defRPr/>
            </a:pPr>
            <a:r>
              <a:rPr lang="en-NZ" sz="1400" dirty="0">
                <a:solidFill>
                  <a:srgbClr val="FF0000"/>
                </a:solidFill>
              </a:rPr>
              <a:t>Cost of </a:t>
            </a:r>
            <a:r>
              <a:rPr lang="en-NZ" sz="1400" u="sng" dirty="0">
                <a:solidFill>
                  <a:srgbClr val="FF0000"/>
                </a:solidFill>
              </a:rPr>
              <a:t>Deforestation </a:t>
            </a:r>
            <a:r>
              <a:rPr lang="en-NZ" sz="1400" dirty="0">
                <a:solidFill>
                  <a:srgbClr val="FF0000"/>
                </a:solidFill>
              </a:rPr>
              <a:t>(net loss of ecosystem services + passive values)   Approx.20%</a:t>
            </a:r>
          </a:p>
          <a:p>
            <a:pPr>
              <a:defRPr/>
            </a:pPr>
            <a:endParaRPr lang="en-NZ" sz="1400" dirty="0">
              <a:solidFill>
                <a:srgbClr val="FF0000"/>
              </a:solidFill>
            </a:endParaRPr>
          </a:p>
          <a:p>
            <a:pPr>
              <a:defRPr/>
            </a:pPr>
            <a:r>
              <a:rPr lang="en-NZ" sz="1400" dirty="0">
                <a:solidFill>
                  <a:srgbClr val="FF0000"/>
                </a:solidFill>
              </a:rPr>
              <a:t>Damage caused by </a:t>
            </a:r>
            <a:r>
              <a:rPr lang="en-NZ" sz="1400" u="sng" dirty="0">
                <a:solidFill>
                  <a:srgbClr val="FF0000"/>
                </a:solidFill>
              </a:rPr>
              <a:t>Pests </a:t>
            </a:r>
            <a:r>
              <a:rPr lang="en-NZ" sz="1400" dirty="0">
                <a:solidFill>
                  <a:srgbClr val="FF0000"/>
                </a:solidFill>
              </a:rPr>
              <a:t>  Approx.80% </a:t>
            </a:r>
          </a:p>
          <a:p>
            <a:pPr>
              <a:defRPr/>
            </a:pPr>
            <a:endParaRPr lang="en-NZ" sz="1050" b="1" dirty="0">
              <a:solidFill>
                <a:srgbClr val="FF0000"/>
              </a:solidFill>
            </a:endParaRPr>
          </a:p>
          <a:p>
            <a:pPr>
              <a:defRPr/>
            </a:pPr>
            <a:endParaRPr lang="en-NZ"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74638"/>
            <a:ext cx="8229600" cy="58737"/>
          </a:xfrm>
        </p:spPr>
        <p:txBody>
          <a:bodyPr/>
          <a:lstStyle/>
          <a:p>
            <a:endParaRPr lang="en-NZ" smtClean="0"/>
          </a:p>
        </p:txBody>
      </p:sp>
      <p:sp>
        <p:nvSpPr>
          <p:cNvPr id="27651" name="Content Placeholder 2"/>
          <p:cNvSpPr>
            <a:spLocks noGrp="1"/>
          </p:cNvSpPr>
          <p:nvPr>
            <p:ph idx="1"/>
          </p:nvPr>
        </p:nvSpPr>
        <p:spPr/>
        <p:txBody>
          <a:bodyPr/>
          <a:lstStyle/>
          <a:p>
            <a:pPr>
              <a:buFontTx/>
              <a:buNone/>
            </a:pPr>
            <a:endParaRPr lang="en-NZ" smtClean="0"/>
          </a:p>
        </p:txBody>
      </p:sp>
      <p:graphicFrame>
        <p:nvGraphicFramePr>
          <p:cNvPr id="4" name="Chart 3"/>
          <p:cNvGraphicFramePr>
            <a:graphicFrameLocks/>
          </p:cNvGraphicFramePr>
          <p:nvPr/>
        </p:nvGraphicFramePr>
        <p:xfrm>
          <a:off x="827584" y="620688"/>
          <a:ext cx="5791143" cy="4805759"/>
        </p:xfrm>
        <a:graphic>
          <a:graphicData uri="http://schemas.openxmlformats.org/drawingml/2006/chart">
            <c:chart xmlns:c="http://schemas.openxmlformats.org/drawingml/2006/chart" xmlns:r="http://schemas.openxmlformats.org/officeDocument/2006/relationships" r:id="rId2"/>
          </a:graphicData>
        </a:graphic>
      </p:graphicFrame>
      <p:sp>
        <p:nvSpPr>
          <p:cNvPr id="27653" name="TextBox 4"/>
          <p:cNvSpPr txBox="1">
            <a:spLocks noChangeArrowheads="1"/>
          </p:cNvSpPr>
          <p:nvPr/>
        </p:nvSpPr>
        <p:spPr bwMode="auto">
          <a:xfrm>
            <a:off x="971550" y="5445125"/>
            <a:ext cx="7085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sz="1400">
                <a:solidFill>
                  <a:srgbClr val="FF0000"/>
                </a:solidFill>
              </a:rPr>
              <a:t>Based on 3 known points (1972,1983,2002)  for spatial coverage – the rest interpolated</a:t>
            </a:r>
          </a:p>
          <a:p>
            <a:pPr eaLnBrk="1" hangingPunct="1"/>
            <a:r>
              <a:rPr lang="en-NZ" sz="1400">
                <a:solidFill>
                  <a:srgbClr val="FF0000"/>
                </a:solidFill>
              </a:rPr>
              <a:t>Scarcity value of 2% pa applied in the valuation</a:t>
            </a:r>
          </a:p>
        </p:txBody>
      </p:sp>
      <p:sp>
        <p:nvSpPr>
          <p:cNvPr id="27654" name="TextBox 5"/>
          <p:cNvSpPr txBox="1">
            <a:spLocks noChangeArrowheads="1"/>
          </p:cNvSpPr>
          <p:nvPr/>
        </p:nvSpPr>
        <p:spPr bwMode="auto">
          <a:xfrm>
            <a:off x="6516688" y="2852738"/>
            <a:ext cx="2809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a:solidFill>
                  <a:srgbClr val="FF0000"/>
                </a:solidFill>
                <a:latin typeface="Arial Rounded MT Bold" pitchFamily="34" charset="0"/>
              </a:rPr>
              <a:t>Most undervalued </a:t>
            </a:r>
          </a:p>
          <a:p>
            <a:pPr eaLnBrk="1" hangingPunct="1"/>
            <a:r>
              <a:rPr lang="en-NZ">
                <a:solidFill>
                  <a:srgbClr val="FF0000"/>
                </a:solidFill>
                <a:latin typeface="Arial Rounded MT Bold" pitchFamily="34" charset="0"/>
              </a:rPr>
              <a:t>Ecosystem!  </a:t>
            </a:r>
          </a:p>
          <a:p>
            <a:pPr eaLnBrk="1" hangingPunct="1"/>
            <a:r>
              <a:rPr lang="en-NZ">
                <a:solidFill>
                  <a:srgbClr val="FF0000"/>
                </a:solidFill>
                <a:latin typeface="Arial Rounded MT Bold" pitchFamily="34" charset="0"/>
              </a:rPr>
              <a:t>$50,000 per hectare</a:t>
            </a:r>
          </a:p>
          <a:p>
            <a:pPr eaLnBrk="1" hangingPunct="1"/>
            <a:r>
              <a:rPr lang="en-NZ">
                <a:solidFill>
                  <a:srgbClr val="FF0000"/>
                </a:solidFill>
                <a:latin typeface="Arial Rounded MT Bold" pitchFamily="34" charset="0"/>
              </a:rPr>
              <a:t>per year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en-NZ" smtClean="0"/>
          </a:p>
        </p:txBody>
      </p:sp>
      <p:graphicFrame>
        <p:nvGraphicFramePr>
          <p:cNvPr id="4" name="Content Placeholder 3"/>
          <p:cNvGraphicFramePr>
            <a:graphicFrameLocks noGrp="1"/>
          </p:cNvGraphicFramePr>
          <p:nvPr>
            <p:ph idx="1"/>
          </p:nvPr>
        </p:nvGraphicFramePr>
        <p:xfrm>
          <a:off x="0" y="908720"/>
          <a:ext cx="9144000"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28676" name="TextBox 5"/>
          <p:cNvSpPr txBox="1">
            <a:spLocks noChangeArrowheads="1"/>
          </p:cNvSpPr>
          <p:nvPr/>
        </p:nvSpPr>
        <p:spPr bwMode="auto">
          <a:xfrm>
            <a:off x="1979613" y="5732463"/>
            <a:ext cx="38481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sz="1400">
                <a:solidFill>
                  <a:srgbClr val="FF0000"/>
                </a:solidFill>
              </a:rPr>
              <a:t>65%  Loss of production due to Erosion</a:t>
            </a:r>
          </a:p>
          <a:p>
            <a:pPr eaLnBrk="1" hangingPunct="1"/>
            <a:r>
              <a:rPr lang="en-NZ" sz="1400">
                <a:solidFill>
                  <a:srgbClr val="FF0000"/>
                </a:solidFill>
              </a:rPr>
              <a:t>5%    Ecological impacts of Erosion</a:t>
            </a:r>
          </a:p>
          <a:p>
            <a:pPr eaLnBrk="1" hangingPunct="1"/>
            <a:r>
              <a:rPr lang="en-NZ" sz="1400">
                <a:solidFill>
                  <a:srgbClr val="FF0000"/>
                </a:solidFill>
              </a:rPr>
              <a:t>30%  Net loss of land due to Urban Expansion</a:t>
            </a:r>
          </a:p>
          <a:p>
            <a:pPr eaLnBrk="1" hangingPunct="1"/>
            <a:endParaRPr lang="en-NZ"/>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NZ" smtClean="0"/>
          </a:p>
        </p:txBody>
      </p:sp>
      <p:sp>
        <p:nvSpPr>
          <p:cNvPr id="29699" name="Content Placeholder 2"/>
          <p:cNvSpPr>
            <a:spLocks noGrp="1"/>
          </p:cNvSpPr>
          <p:nvPr>
            <p:ph idx="1"/>
          </p:nvPr>
        </p:nvSpPr>
        <p:spPr/>
        <p:txBody>
          <a:bodyPr/>
          <a:lstStyle/>
          <a:p>
            <a:endParaRPr lang="en-NZ" smtClean="0"/>
          </a:p>
        </p:txBody>
      </p:sp>
      <p:graphicFrame>
        <p:nvGraphicFramePr>
          <p:cNvPr id="4" name="Chart 3"/>
          <p:cNvGraphicFramePr>
            <a:graphicFrameLocks/>
          </p:cNvGraphicFramePr>
          <p:nvPr/>
        </p:nvGraphicFramePr>
        <p:xfrm>
          <a:off x="683568" y="1196752"/>
          <a:ext cx="7344816"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29701" name="TextBox 4"/>
          <p:cNvSpPr txBox="1">
            <a:spLocks noChangeArrowheads="1"/>
          </p:cNvSpPr>
          <p:nvPr/>
        </p:nvSpPr>
        <p:spPr bwMode="auto">
          <a:xfrm>
            <a:off x="2555875" y="5589588"/>
            <a:ext cx="42100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sz="1400">
                <a:solidFill>
                  <a:srgbClr val="FF0000"/>
                </a:solidFill>
              </a:rPr>
              <a:t>Only reliable data for PM</a:t>
            </a:r>
            <a:r>
              <a:rPr lang="en-NZ" sz="1400" baseline="-25000">
                <a:solidFill>
                  <a:srgbClr val="FF0000"/>
                </a:solidFill>
              </a:rPr>
              <a:t>10 </a:t>
            </a:r>
            <a:r>
              <a:rPr lang="en-NZ" sz="1400">
                <a:solidFill>
                  <a:srgbClr val="FF0000"/>
                </a:solidFill>
              </a:rPr>
              <a:t>from 1996-2006</a:t>
            </a:r>
          </a:p>
          <a:p>
            <a:pPr eaLnBrk="1" hangingPunct="1"/>
            <a:r>
              <a:rPr lang="en-NZ" sz="1400">
                <a:solidFill>
                  <a:srgbClr val="FF0000"/>
                </a:solidFill>
              </a:rPr>
              <a:t>1970 – 1995 time series regression</a:t>
            </a:r>
          </a:p>
          <a:p>
            <a:pPr eaLnBrk="1" hangingPunct="1"/>
            <a:r>
              <a:rPr lang="en-NZ" sz="1400">
                <a:solidFill>
                  <a:srgbClr val="FF0000"/>
                </a:solidFill>
              </a:rPr>
              <a:t>Air quality is improving , but more people affected.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NZ" smtClean="0"/>
          </a:p>
        </p:txBody>
      </p:sp>
      <p:graphicFrame>
        <p:nvGraphicFramePr>
          <p:cNvPr id="4" name="Content Placeholder 3"/>
          <p:cNvGraphicFramePr>
            <a:graphicFrameLocks noGrp="1"/>
          </p:cNvGraphicFramePr>
          <p:nvPr>
            <p:ph idx="1"/>
          </p:nvPr>
        </p:nvGraphicFramePr>
        <p:xfrm>
          <a:off x="395536" y="126876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Left-Right Arrow 5"/>
          <p:cNvSpPr/>
          <p:nvPr/>
        </p:nvSpPr>
        <p:spPr>
          <a:xfrm>
            <a:off x="5651500" y="4652963"/>
            <a:ext cx="1008063" cy="557212"/>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dirty="0">
              <a:ln>
                <a:solidFill>
                  <a:srgbClr val="FF0000"/>
                </a:solidFill>
              </a:ln>
              <a:solidFill>
                <a:srgbClr val="FF0000"/>
              </a:solidFill>
            </a:endParaRPr>
          </a:p>
        </p:txBody>
      </p:sp>
      <p:sp>
        <p:nvSpPr>
          <p:cNvPr id="30725" name="TextBox 6"/>
          <p:cNvSpPr txBox="1">
            <a:spLocks noChangeArrowheads="1"/>
          </p:cNvSpPr>
          <p:nvPr/>
        </p:nvSpPr>
        <p:spPr bwMode="auto">
          <a:xfrm>
            <a:off x="1547813" y="5732463"/>
            <a:ext cx="6602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NZ" sz="1400">
              <a:solidFill>
                <a:srgbClr val="FF0000"/>
              </a:solidFill>
            </a:endParaRPr>
          </a:p>
          <a:p>
            <a:pPr eaLnBrk="1" hangingPunct="1"/>
            <a:r>
              <a:rPr lang="en-NZ" sz="1400">
                <a:solidFill>
                  <a:srgbClr val="FF0000"/>
                </a:solidFill>
              </a:rPr>
              <a:t>Mainly cost of landfills, but also includes the clean-up costs of contaminated sites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NZ" smtClean="0">
                <a:solidFill>
                  <a:schemeClr val="tx1"/>
                </a:solidFill>
              </a:rPr>
              <a:t>Roadmap</a:t>
            </a:r>
            <a:endParaRPr lang="en-US" smtClean="0">
              <a:solidFill>
                <a:schemeClr val="tx1"/>
              </a:solidFill>
            </a:endParaRPr>
          </a:p>
        </p:txBody>
      </p:sp>
      <p:sp>
        <p:nvSpPr>
          <p:cNvPr id="55299" name="Rectangle 3"/>
          <p:cNvSpPr>
            <a:spLocks noGrp="1" noChangeArrowheads="1"/>
          </p:cNvSpPr>
          <p:nvPr>
            <p:ph idx="1"/>
          </p:nvPr>
        </p:nvSpPr>
        <p:spPr/>
        <p:txBody>
          <a:bodyPr/>
          <a:lstStyle/>
          <a:p>
            <a:pPr marL="381000" indent="-381000" eaLnBrk="1" hangingPunct="1"/>
            <a:r>
              <a:rPr lang="en-NZ" smtClean="0"/>
              <a:t>Why a Genuine Progress Indicator?</a:t>
            </a:r>
          </a:p>
          <a:p>
            <a:pPr marL="381000" indent="-381000" eaLnBrk="1" hangingPunct="1"/>
            <a:endParaRPr lang="en-NZ" smtClean="0"/>
          </a:p>
          <a:p>
            <a:pPr marL="381000" indent="-381000" eaLnBrk="1" hangingPunct="1"/>
            <a:r>
              <a:rPr lang="en-NZ" smtClean="0"/>
              <a:t>History of the Genuine Progress Indicator</a:t>
            </a:r>
          </a:p>
          <a:p>
            <a:pPr marL="800100" lvl="1" indent="-342900" eaLnBrk="1" hangingPunct="1">
              <a:buFontTx/>
              <a:buNone/>
            </a:pPr>
            <a:r>
              <a:rPr lang="en-NZ" smtClean="0"/>
              <a:t>(World-wide, NZ)</a:t>
            </a:r>
          </a:p>
          <a:p>
            <a:pPr marL="381000" indent="-381000" eaLnBrk="1" hangingPunct="1">
              <a:buFontTx/>
              <a:buNone/>
            </a:pPr>
            <a:endParaRPr lang="en-NZ" smtClean="0"/>
          </a:p>
          <a:p>
            <a:pPr marL="381000" indent="-381000" eaLnBrk="1" hangingPunct="1"/>
            <a:r>
              <a:rPr lang="en-NZ" smtClean="0"/>
              <a:t>Results: New Zealand GPI</a:t>
            </a:r>
          </a:p>
          <a:p>
            <a:pPr marL="381000" indent="-381000" eaLnBrk="1" hangingPunct="1"/>
            <a:endParaRPr lang="en-NZ" smtClean="0">
              <a:solidFill>
                <a:srgbClr val="00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52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flipV="1">
            <a:off x="457200" y="228600"/>
            <a:ext cx="8229600" cy="46038"/>
          </a:xfrm>
        </p:spPr>
        <p:txBody>
          <a:bodyPr/>
          <a:lstStyle/>
          <a:p>
            <a:endParaRPr lang="en-NZ" smtClean="0"/>
          </a:p>
        </p:txBody>
      </p:sp>
      <p:sp>
        <p:nvSpPr>
          <p:cNvPr id="31747" name="Content Placeholder 2"/>
          <p:cNvSpPr>
            <a:spLocks noGrp="1"/>
          </p:cNvSpPr>
          <p:nvPr>
            <p:ph idx="1"/>
          </p:nvPr>
        </p:nvSpPr>
        <p:spPr/>
        <p:txBody>
          <a:bodyPr/>
          <a:lstStyle/>
          <a:p>
            <a:endParaRPr lang="en-NZ" smtClean="0"/>
          </a:p>
        </p:txBody>
      </p:sp>
      <p:graphicFrame>
        <p:nvGraphicFramePr>
          <p:cNvPr id="4" name="Chart 3"/>
          <p:cNvGraphicFramePr>
            <a:graphicFrameLocks/>
          </p:cNvGraphicFramePr>
          <p:nvPr/>
        </p:nvGraphicFramePr>
        <p:xfrm>
          <a:off x="971600" y="1052736"/>
          <a:ext cx="5910776" cy="4331295"/>
        </p:xfrm>
        <a:graphic>
          <a:graphicData uri="http://schemas.openxmlformats.org/drawingml/2006/chart">
            <c:chart xmlns:c="http://schemas.openxmlformats.org/drawingml/2006/chart" xmlns:r="http://schemas.openxmlformats.org/officeDocument/2006/relationships" r:id="rId3"/>
          </a:graphicData>
        </a:graphic>
      </p:graphicFrame>
      <p:sp>
        <p:nvSpPr>
          <p:cNvPr id="31749" name="TextBox 4"/>
          <p:cNvSpPr txBox="1">
            <a:spLocks noChangeArrowheads="1"/>
          </p:cNvSpPr>
          <p:nvPr/>
        </p:nvSpPr>
        <p:spPr bwMode="auto">
          <a:xfrm>
            <a:off x="1258888" y="5445125"/>
            <a:ext cx="65532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sz="1400">
                <a:solidFill>
                  <a:srgbClr val="FF0000"/>
                </a:solidFill>
              </a:rPr>
              <a:t>Used Proxy: cost of paying for NZ’s GHG emissions. </a:t>
            </a:r>
          </a:p>
          <a:p>
            <a:pPr eaLnBrk="1" hangingPunct="1"/>
            <a:endParaRPr lang="en-NZ" sz="1400">
              <a:solidFill>
                <a:srgbClr val="FF0000"/>
              </a:solidFill>
            </a:endParaRPr>
          </a:p>
          <a:p>
            <a:pPr eaLnBrk="1" hangingPunct="1"/>
            <a:r>
              <a:rPr lang="en-NZ" sz="1400">
                <a:solidFill>
                  <a:srgbClr val="FF0000"/>
                </a:solidFill>
              </a:rPr>
              <a:t>Based on net  greenhouse gas emissions:</a:t>
            </a:r>
          </a:p>
          <a:p>
            <a:pPr eaLnBrk="1" hangingPunct="1"/>
            <a:r>
              <a:rPr lang="en-NZ" sz="1400">
                <a:solidFill>
                  <a:srgbClr val="FF0000"/>
                </a:solidFill>
              </a:rPr>
              <a:t>(1) Energy &amp; Industry (+), (2) Agriculture (+), (3) Forestry Plantings/Harvest (-/+)</a:t>
            </a:r>
          </a:p>
          <a:p>
            <a:pPr eaLnBrk="1" hangingPunct="1"/>
            <a:endParaRPr lang="en-NZ"/>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7499350" cy="58737"/>
          </a:xfrm>
        </p:spPr>
        <p:txBody>
          <a:bodyPr/>
          <a:lstStyle/>
          <a:p>
            <a:endParaRPr lang="en-NZ" smtClean="0"/>
          </a:p>
        </p:txBody>
      </p:sp>
      <p:sp>
        <p:nvSpPr>
          <p:cNvPr id="32771" name="Content Placeholder 2"/>
          <p:cNvSpPr>
            <a:spLocks noGrp="1"/>
          </p:cNvSpPr>
          <p:nvPr>
            <p:ph idx="1"/>
          </p:nvPr>
        </p:nvSpPr>
        <p:spPr>
          <a:xfrm>
            <a:off x="468313" y="1700213"/>
            <a:ext cx="7920037" cy="3889375"/>
          </a:xfrm>
        </p:spPr>
        <p:txBody>
          <a:bodyPr/>
          <a:lstStyle/>
          <a:p>
            <a:pPr>
              <a:buFontTx/>
              <a:buNone/>
            </a:pPr>
            <a:endParaRPr lang="en-NZ" smtClean="0"/>
          </a:p>
        </p:txBody>
      </p:sp>
      <p:graphicFrame>
        <p:nvGraphicFramePr>
          <p:cNvPr id="4" name="Chart 3"/>
          <p:cNvGraphicFramePr>
            <a:graphicFrameLocks/>
          </p:cNvGraphicFramePr>
          <p:nvPr/>
        </p:nvGraphicFramePr>
        <p:xfrm>
          <a:off x="395536" y="764704"/>
          <a:ext cx="7920880"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32773" name="TextBox 5"/>
          <p:cNvSpPr txBox="1">
            <a:spLocks noChangeArrowheads="1"/>
          </p:cNvSpPr>
          <p:nvPr/>
        </p:nvSpPr>
        <p:spPr bwMode="auto">
          <a:xfrm>
            <a:off x="1258888" y="5661025"/>
            <a:ext cx="6913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sz="1400"/>
              <a:t>($2006 million)</a:t>
            </a:r>
            <a:endParaRPr lang="en-NZ" sz="1400">
              <a:solidFill>
                <a:srgbClr val="FF0000"/>
              </a:solidFill>
            </a:endParaRPr>
          </a:p>
          <a:p>
            <a:pPr eaLnBrk="1" hangingPunct="1"/>
            <a:endParaRPr lang="en-NZ" sz="140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en-NZ" smtClean="0"/>
          </a:p>
        </p:txBody>
      </p:sp>
      <p:sp>
        <p:nvSpPr>
          <p:cNvPr id="33795" name="Content Placeholder 2"/>
          <p:cNvSpPr>
            <a:spLocks noGrp="1"/>
          </p:cNvSpPr>
          <p:nvPr>
            <p:ph idx="1"/>
          </p:nvPr>
        </p:nvSpPr>
        <p:spPr/>
        <p:txBody>
          <a:bodyPr/>
          <a:lstStyle/>
          <a:p>
            <a:endParaRPr lang="en-NZ" smtClean="0"/>
          </a:p>
        </p:txBody>
      </p:sp>
      <p:graphicFrame>
        <p:nvGraphicFramePr>
          <p:cNvPr id="4" name="Chart 3"/>
          <p:cNvGraphicFramePr>
            <a:graphicFrameLocks/>
          </p:cNvGraphicFramePr>
          <p:nvPr/>
        </p:nvGraphicFramePr>
        <p:xfrm>
          <a:off x="611560" y="1340768"/>
          <a:ext cx="7416824" cy="46805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74638"/>
            <a:ext cx="7715250" cy="490537"/>
          </a:xfrm>
        </p:spPr>
        <p:txBody>
          <a:bodyPr/>
          <a:lstStyle/>
          <a:p>
            <a:endParaRPr lang="en-NZ" smtClean="0"/>
          </a:p>
        </p:txBody>
      </p:sp>
      <p:graphicFrame>
        <p:nvGraphicFramePr>
          <p:cNvPr id="7" name="Content Placeholder 6"/>
          <p:cNvGraphicFramePr>
            <a:graphicFrameLocks noGrp="1"/>
          </p:cNvGraphicFramePr>
          <p:nvPr>
            <p:ph idx="1"/>
          </p:nvPr>
        </p:nvGraphicFramePr>
        <p:xfrm>
          <a:off x="467544" y="90872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4820" name="TextBox 8"/>
          <p:cNvSpPr txBox="1">
            <a:spLocks noChangeArrowheads="1"/>
          </p:cNvSpPr>
          <p:nvPr/>
        </p:nvSpPr>
        <p:spPr bwMode="auto">
          <a:xfrm>
            <a:off x="1908175" y="5589588"/>
            <a:ext cx="66865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a:solidFill>
                  <a:srgbClr val="FF0000"/>
                </a:solidFill>
              </a:rPr>
              <a:t>Only based on traffic noise</a:t>
            </a:r>
          </a:p>
          <a:p>
            <a:pPr eaLnBrk="1" hangingPunct="1"/>
            <a:endParaRPr lang="en-NZ">
              <a:solidFill>
                <a:srgbClr val="FF0000"/>
              </a:solidFill>
            </a:endParaRPr>
          </a:p>
          <a:p>
            <a:pPr eaLnBrk="1" hangingPunct="1"/>
            <a:r>
              <a:rPr lang="en-NZ">
                <a:solidFill>
                  <a:srgbClr val="FF0000"/>
                </a:solidFill>
              </a:rPr>
              <a:t>The near-linear trend, due to near-linear increase in vehicle-km.</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en-NZ" smtClean="0"/>
          </a:p>
        </p:txBody>
      </p:sp>
      <p:sp>
        <p:nvSpPr>
          <p:cNvPr id="35843" name="Content Placeholder 2"/>
          <p:cNvSpPr>
            <a:spLocks noGrp="1"/>
          </p:cNvSpPr>
          <p:nvPr>
            <p:ph idx="1"/>
          </p:nvPr>
        </p:nvSpPr>
        <p:spPr/>
        <p:txBody>
          <a:bodyPr/>
          <a:lstStyle/>
          <a:p>
            <a:endParaRPr lang="en-NZ" smtClean="0"/>
          </a:p>
        </p:txBody>
      </p:sp>
      <p:sp>
        <p:nvSpPr>
          <p:cNvPr id="35844" name="Rectangle 3"/>
          <p:cNvSpPr>
            <a:spLocks noChangeArrowheads="1"/>
          </p:cNvSpPr>
          <p:nvPr/>
        </p:nvSpPr>
        <p:spPr bwMode="auto">
          <a:xfrm>
            <a:off x="969963" y="2133600"/>
            <a:ext cx="72548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NZ" sz="3600">
                <a:latin typeface="Arial Rounded MT Bold" pitchFamily="34" charset="0"/>
              </a:rPr>
              <a:t>Overall Result</a:t>
            </a:r>
          </a:p>
          <a:p>
            <a:pPr algn="ctr"/>
            <a:r>
              <a:rPr lang="en-NZ" sz="3600">
                <a:latin typeface="Arial Rounded MT Bold" pitchFamily="34" charset="0"/>
              </a:rPr>
              <a:t> – Has New Zealand Progressed</a:t>
            </a:r>
          </a:p>
          <a:p>
            <a:pPr algn="ctr"/>
            <a:r>
              <a:rPr lang="en-NZ" sz="3600">
                <a:latin typeface="Arial Rounded MT Bold" pitchFamily="34" charset="0"/>
              </a:rPr>
              <a:t>since 1970?</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0"/>
            <a:ext cx="8229600" cy="1125538"/>
          </a:xfrm>
        </p:spPr>
        <p:txBody>
          <a:bodyPr/>
          <a:lstStyle/>
          <a:p>
            <a:r>
              <a:rPr lang="en-NZ" smtClean="0">
                <a:solidFill>
                  <a:schemeClr val="tx1"/>
                </a:solidFill>
              </a:rPr>
              <a:t>New Zealand GDP vs GPI</a:t>
            </a:r>
            <a:br>
              <a:rPr lang="en-NZ" smtClean="0">
                <a:solidFill>
                  <a:schemeClr val="tx1"/>
                </a:solidFill>
              </a:rPr>
            </a:br>
            <a:r>
              <a:rPr lang="en-NZ" sz="1400" smtClean="0">
                <a:solidFill>
                  <a:schemeClr val="tx1"/>
                </a:solidFill>
              </a:rPr>
              <a:t>($2006 million)</a:t>
            </a:r>
          </a:p>
        </p:txBody>
      </p:sp>
      <p:sp>
        <p:nvSpPr>
          <p:cNvPr id="36867" name="Content Placeholder 2"/>
          <p:cNvSpPr>
            <a:spLocks noGrp="1"/>
          </p:cNvSpPr>
          <p:nvPr>
            <p:ph idx="1"/>
          </p:nvPr>
        </p:nvSpPr>
        <p:spPr/>
        <p:txBody>
          <a:bodyPr/>
          <a:lstStyle/>
          <a:p>
            <a:endParaRPr lang="en-NZ" smtClean="0"/>
          </a:p>
        </p:txBody>
      </p:sp>
      <p:graphicFrame>
        <p:nvGraphicFramePr>
          <p:cNvPr id="4" name="Chart 3"/>
          <p:cNvGraphicFramePr>
            <a:graphicFrameLocks/>
          </p:cNvGraphicFramePr>
          <p:nvPr/>
        </p:nvGraphicFramePr>
        <p:xfrm>
          <a:off x="539552" y="980728"/>
          <a:ext cx="7704856"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36869" name="TextBox 4"/>
          <p:cNvSpPr txBox="1">
            <a:spLocks noChangeArrowheads="1"/>
          </p:cNvSpPr>
          <p:nvPr/>
        </p:nvSpPr>
        <p:spPr bwMode="auto">
          <a:xfrm>
            <a:off x="1547813" y="5589588"/>
            <a:ext cx="626586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b="1">
                <a:solidFill>
                  <a:srgbClr val="FF0000"/>
                </a:solidFill>
              </a:rPr>
              <a:t>Key Findings:</a:t>
            </a:r>
          </a:p>
          <a:p>
            <a:pPr eaLnBrk="1" hangingPunct="1">
              <a:buFont typeface="Arial" charset="0"/>
              <a:buChar char="•"/>
            </a:pPr>
            <a:r>
              <a:rPr lang="en-NZ">
                <a:solidFill>
                  <a:srgbClr val="FF0000"/>
                </a:solidFill>
              </a:rPr>
              <a:t> 1970-1984: Both indicators are similar</a:t>
            </a:r>
          </a:p>
          <a:p>
            <a:pPr eaLnBrk="1" hangingPunct="1">
              <a:buFont typeface="Arial" charset="0"/>
              <a:buChar char="•"/>
            </a:pPr>
            <a:r>
              <a:rPr lang="en-NZ">
                <a:solidFill>
                  <a:srgbClr val="FF0000"/>
                </a:solidFill>
              </a:rPr>
              <a:t> Since 1984: </a:t>
            </a:r>
            <a:r>
              <a:rPr lang="en-NZ" b="1">
                <a:solidFill>
                  <a:srgbClr val="FF0000"/>
                </a:solidFill>
              </a:rPr>
              <a:t>Genuine Progress Indicator less than GDP</a:t>
            </a:r>
          </a:p>
          <a:p>
            <a:pPr eaLnBrk="1" hangingPunct="1">
              <a:buFont typeface="Arial" charset="0"/>
              <a:buChar char="•"/>
            </a:pPr>
            <a:r>
              <a:rPr lang="en-NZ">
                <a:solidFill>
                  <a:srgbClr val="FF0000"/>
                </a:solidFill>
              </a:rPr>
              <a:t>Since 1984: </a:t>
            </a:r>
            <a:r>
              <a:rPr lang="en-NZ" b="1">
                <a:solidFill>
                  <a:srgbClr val="FF0000"/>
                </a:solidFill>
              </a:rPr>
              <a:t>The gap is widening</a:t>
            </a:r>
            <a:r>
              <a:rPr lang="en-NZ">
                <a:solidFill>
                  <a:srgbClr val="FF0000"/>
                </a:solidFill>
              </a:rPr>
              <a:t>. </a:t>
            </a:r>
          </a:p>
          <a:p>
            <a:pPr eaLnBrk="1" hangingPunct="1"/>
            <a:endParaRPr lang="en-NZ"/>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0"/>
            <a:ext cx="8229600" cy="1125538"/>
          </a:xfrm>
        </p:spPr>
        <p:txBody>
          <a:bodyPr/>
          <a:lstStyle/>
          <a:p>
            <a:r>
              <a:rPr lang="en-NZ" smtClean="0">
                <a:solidFill>
                  <a:schemeClr val="tx1"/>
                </a:solidFill>
              </a:rPr>
              <a:t>New Zealand GDP vs GPI</a:t>
            </a:r>
            <a:br>
              <a:rPr lang="en-NZ" smtClean="0">
                <a:solidFill>
                  <a:schemeClr val="tx1"/>
                </a:solidFill>
              </a:rPr>
            </a:br>
            <a:r>
              <a:rPr lang="en-NZ" sz="1400" smtClean="0">
                <a:solidFill>
                  <a:schemeClr val="tx1"/>
                </a:solidFill>
              </a:rPr>
              <a:t>($2006 million)</a:t>
            </a:r>
          </a:p>
        </p:txBody>
      </p:sp>
      <p:sp>
        <p:nvSpPr>
          <p:cNvPr id="37891" name="Content Placeholder 2"/>
          <p:cNvSpPr>
            <a:spLocks noGrp="1"/>
          </p:cNvSpPr>
          <p:nvPr>
            <p:ph idx="1"/>
          </p:nvPr>
        </p:nvSpPr>
        <p:spPr/>
        <p:txBody>
          <a:bodyPr/>
          <a:lstStyle/>
          <a:p>
            <a:endParaRPr lang="en-NZ" smtClean="0"/>
          </a:p>
        </p:txBody>
      </p:sp>
      <p:graphicFrame>
        <p:nvGraphicFramePr>
          <p:cNvPr id="4" name="Chart 3"/>
          <p:cNvGraphicFramePr>
            <a:graphicFrameLocks/>
          </p:cNvGraphicFramePr>
          <p:nvPr/>
        </p:nvGraphicFramePr>
        <p:xfrm>
          <a:off x="539552" y="980728"/>
          <a:ext cx="7920880" cy="51125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NZ" b="0" dirty="0" smtClean="0">
                <a:solidFill>
                  <a:schemeClr val="accent4"/>
                </a:solidFill>
                <a:latin typeface="Arial Rounded MT Bold" pitchFamily="34" charset="0"/>
              </a:rPr>
              <a:t>Conclusions and Caveats</a:t>
            </a:r>
            <a:endParaRPr lang="en-NZ" b="0" dirty="0">
              <a:solidFill>
                <a:schemeClr val="accent4"/>
              </a:solidFill>
            </a:endParaRPr>
          </a:p>
        </p:txBody>
      </p:sp>
      <p:sp>
        <p:nvSpPr>
          <p:cNvPr id="38915" name="Content Placeholder 2"/>
          <p:cNvSpPr>
            <a:spLocks noGrp="1"/>
          </p:cNvSpPr>
          <p:nvPr>
            <p:ph idx="1"/>
          </p:nvPr>
        </p:nvSpPr>
        <p:spPr/>
        <p:txBody>
          <a:bodyPr/>
          <a:lstStyle/>
          <a:p>
            <a:r>
              <a:rPr lang="en-NZ" b="1" smtClean="0"/>
              <a:t>Data is inadequate in number of components</a:t>
            </a:r>
            <a:r>
              <a:rPr lang="en-NZ" smtClean="0"/>
              <a:t> (cost of overwork, cost of commuting, air quality, water quality, noise pollution)</a:t>
            </a:r>
          </a:p>
          <a:p>
            <a:endParaRPr lang="en-NZ" smtClean="0"/>
          </a:p>
          <a:p>
            <a:r>
              <a:rPr lang="en-NZ" b="1" smtClean="0"/>
              <a:t>Proxies for Welfare Needed to used for some components </a:t>
            </a:r>
            <a:r>
              <a:rPr lang="en-NZ" smtClean="0"/>
              <a:t>(climate change, water quality)</a:t>
            </a:r>
          </a:p>
          <a:p>
            <a:pPr>
              <a:buFontTx/>
              <a:buNone/>
            </a:pPr>
            <a:endParaRPr lang="en-NZ" smtClean="0"/>
          </a:p>
          <a:p>
            <a:r>
              <a:rPr lang="en-NZ" b="1" smtClean="0"/>
              <a:t>Nevertheless, the overall trends in the GPI presented today robust</a:t>
            </a:r>
          </a:p>
          <a:p>
            <a:endParaRPr lang="en-NZ" b="1" smtClean="0"/>
          </a:p>
          <a:p>
            <a:r>
              <a:rPr lang="en-NZ" b="1" smtClean="0"/>
              <a:t>Challenge to the Government ...... We need a GPI, and proper resources to construct it.</a:t>
            </a:r>
          </a:p>
          <a:p>
            <a:pPr>
              <a:buFontTx/>
              <a:buNone/>
            </a:pPr>
            <a:endParaRPr lang="en-NZ" smtClean="0"/>
          </a:p>
          <a:p>
            <a:endParaRPr lang="en-NZ"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74638"/>
            <a:ext cx="7643813" cy="706437"/>
          </a:xfrm>
        </p:spPr>
        <p:txBody>
          <a:bodyPr/>
          <a:lstStyle/>
          <a:p>
            <a:endParaRPr lang="en-NZ" smtClean="0"/>
          </a:p>
        </p:txBody>
      </p:sp>
      <p:pic>
        <p:nvPicPr>
          <p:cNvPr id="3993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42988" y="2492375"/>
            <a:ext cx="2019300" cy="3105150"/>
          </a:xfrm>
          <a:noFill/>
        </p:spPr>
      </p:pic>
      <p:sp>
        <p:nvSpPr>
          <p:cNvPr id="39940" name="TextBox 4"/>
          <p:cNvSpPr txBox="1">
            <a:spLocks noChangeArrowheads="1"/>
          </p:cNvSpPr>
          <p:nvPr/>
        </p:nvSpPr>
        <p:spPr bwMode="auto">
          <a:xfrm>
            <a:off x="3635375" y="3141663"/>
            <a:ext cx="4897438"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sz="2800">
                <a:solidFill>
                  <a:srgbClr val="FF0000"/>
                </a:solidFill>
              </a:rPr>
              <a:t>“It is better to be roughly right, than precisely wrong”.</a:t>
            </a:r>
            <a:r>
              <a:rPr lang="en-NZ" sz="2800" b="1"/>
              <a:t> </a:t>
            </a:r>
          </a:p>
          <a:p>
            <a:pPr eaLnBrk="1" hangingPunct="1"/>
            <a:endParaRPr lang="en-NZ" b="1"/>
          </a:p>
          <a:p>
            <a:pPr eaLnBrk="1" hangingPunct="1"/>
            <a:endParaRPr lang="en-NZ">
              <a:solidFill>
                <a:srgbClr val="FF0000"/>
              </a:solidFill>
            </a:endParaRPr>
          </a:p>
          <a:p>
            <a:pPr eaLnBrk="1" hangingPunct="1"/>
            <a:endParaRPr lang="en-NZ">
              <a:solidFill>
                <a:srgbClr val="FF0000"/>
              </a:solidFill>
            </a:endParaRPr>
          </a:p>
          <a:p>
            <a:pPr eaLnBrk="1" hangingPunct="1"/>
            <a:endParaRPr lang="en-NZ">
              <a:solidFill>
                <a:srgbClr val="FF0000"/>
              </a:solidFill>
            </a:endParaRPr>
          </a:p>
        </p:txBody>
      </p:sp>
      <p:sp>
        <p:nvSpPr>
          <p:cNvPr id="39941" name="TextBox 5"/>
          <p:cNvSpPr txBox="1">
            <a:spLocks noChangeArrowheads="1"/>
          </p:cNvSpPr>
          <p:nvPr/>
        </p:nvSpPr>
        <p:spPr bwMode="auto">
          <a:xfrm>
            <a:off x="971550" y="5589588"/>
            <a:ext cx="18716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a:t>John Maynard Keynes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endParaRPr lang="en-NZ" smtClean="0"/>
          </a:p>
        </p:txBody>
      </p:sp>
      <p:pic>
        <p:nvPicPr>
          <p:cNvPr id="4096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79525" y="1628775"/>
            <a:ext cx="6607175" cy="4525963"/>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l" eaLnBrk="1" hangingPunct="1"/>
            <a:r>
              <a:rPr lang="en-NZ" smtClean="0">
                <a:solidFill>
                  <a:schemeClr val="tx1"/>
                </a:solidFill>
              </a:rPr>
              <a:t>Rationale</a:t>
            </a:r>
            <a:endParaRPr lang="en-US" smtClean="0">
              <a:solidFill>
                <a:schemeClr val="tx1"/>
              </a:solidFill>
            </a:endParaRPr>
          </a:p>
        </p:txBody>
      </p:sp>
      <p:sp>
        <p:nvSpPr>
          <p:cNvPr id="5123" name="Rectangle 3"/>
          <p:cNvSpPr>
            <a:spLocks noGrp="1" noChangeArrowheads="1"/>
          </p:cNvSpPr>
          <p:nvPr>
            <p:ph idx="1"/>
          </p:nvPr>
        </p:nvSpPr>
        <p:spPr/>
        <p:txBody>
          <a:bodyPr/>
          <a:lstStyle/>
          <a:p>
            <a:pPr eaLnBrk="1" hangingPunct="1"/>
            <a:r>
              <a:rPr lang="en-NZ" smtClean="0"/>
              <a:t>Primary Motivation = to develop a better measure of societal progress than the GDP</a:t>
            </a:r>
          </a:p>
          <a:p>
            <a:pPr eaLnBrk="1" hangingPunct="1"/>
            <a:endParaRPr lang="en-NZ" smtClean="0"/>
          </a:p>
          <a:p>
            <a:pPr eaLnBrk="1" hangingPunct="1"/>
            <a:r>
              <a:rPr lang="en-NZ" smtClean="0"/>
              <a:t>GDP was never intended to be a measure of the nation’s welfare  </a:t>
            </a:r>
          </a:p>
          <a:p>
            <a:pPr eaLnBrk="1" hangingPunct="1"/>
            <a:endParaRPr lang="en-NZ" smtClean="0"/>
          </a:p>
          <a:p>
            <a:pPr eaLnBrk="1" hangingPunct="1">
              <a:buFontTx/>
              <a:buNone/>
            </a:pPr>
            <a:r>
              <a:rPr lang="en-NZ" smtClean="0"/>
              <a:t>	“the welfare of a nation can scarcely be inferred from a GDP” (Kuznet 1934)</a:t>
            </a:r>
          </a:p>
          <a:p>
            <a:pPr eaLnBrk="1" hangingPunct="1"/>
            <a:endParaRPr lang="en-NZ" smtClean="0"/>
          </a:p>
          <a:p>
            <a:pPr eaLnBrk="1" hangingPunct="1"/>
            <a:r>
              <a:rPr lang="en-NZ" smtClean="0"/>
              <a:t>GDP measures ‘the amount of production of goods and services in the economy’</a:t>
            </a:r>
          </a:p>
          <a:p>
            <a:pPr eaLnBrk="1" hangingPunct="1"/>
            <a:endParaRPr lang="en-NZ" smtClean="0">
              <a:solidFill>
                <a:srgbClr val="009900"/>
              </a:solidFill>
            </a:endParaRPr>
          </a:p>
          <a:p>
            <a:pPr eaLnBrk="1" hangingPunct="1"/>
            <a:endParaRPr lang="en-NZ" smtClean="0">
              <a:solidFill>
                <a:srgbClr val="009900"/>
              </a:solidFill>
            </a:endParaRPr>
          </a:p>
          <a:p>
            <a:pPr eaLnBrk="1" hangingPunct="1"/>
            <a:endParaRPr lang="en-NZ" smtClean="0">
              <a:solidFill>
                <a:srgbClr val="009900"/>
              </a:solidFill>
            </a:endParaRPr>
          </a:p>
          <a:p>
            <a:pPr eaLnBrk="1" hangingPunct="1"/>
            <a:endParaRPr lang="en-NZ" smtClean="0">
              <a:solidFill>
                <a:srgbClr val="009900"/>
              </a:solidFill>
            </a:endParaRPr>
          </a:p>
          <a:p>
            <a:pPr eaLnBrk="1" hangingPunct="1"/>
            <a:endParaRPr lang="en-NZ" smtClean="0"/>
          </a:p>
          <a:p>
            <a:pPr eaLnBrk="1" hangingPunct="1"/>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endParaRPr lang="en-NZ" smtClean="0"/>
          </a:p>
        </p:txBody>
      </p:sp>
      <p:sp>
        <p:nvSpPr>
          <p:cNvPr id="41987" name="Content Placeholder 2"/>
          <p:cNvSpPr>
            <a:spLocks noGrp="1"/>
          </p:cNvSpPr>
          <p:nvPr>
            <p:ph idx="1"/>
          </p:nvPr>
        </p:nvSpPr>
        <p:spPr/>
        <p:txBody>
          <a:bodyPr/>
          <a:lstStyle/>
          <a:p>
            <a:endParaRPr lang="en-NZ" smtClean="0"/>
          </a:p>
        </p:txBody>
      </p:sp>
      <p:sp>
        <p:nvSpPr>
          <p:cNvPr id="41988" name="Rectangle 3"/>
          <p:cNvSpPr>
            <a:spLocks noChangeArrowheads="1"/>
          </p:cNvSpPr>
          <p:nvPr/>
        </p:nvSpPr>
        <p:spPr bwMode="auto">
          <a:xfrm>
            <a:off x="2286000" y="296703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NZ" sz="3600">
                <a:latin typeface="Arial Rounded MT Bold" pitchFamily="34" charset="0"/>
              </a:rPr>
              <a:t>Thank you</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endParaRPr lang="en-NZ" smtClean="0"/>
          </a:p>
        </p:txBody>
      </p:sp>
      <p:sp>
        <p:nvSpPr>
          <p:cNvPr id="43011" name="Content Placeholder 2"/>
          <p:cNvSpPr>
            <a:spLocks noGrp="1"/>
          </p:cNvSpPr>
          <p:nvPr>
            <p:ph idx="1"/>
          </p:nvPr>
        </p:nvSpPr>
        <p:spPr/>
        <p:txBody>
          <a:bodyPr/>
          <a:lstStyle/>
          <a:p>
            <a:endParaRPr lang="en-NZ"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endParaRPr lang="en-NZ" smtClean="0"/>
          </a:p>
        </p:txBody>
      </p:sp>
      <p:sp>
        <p:nvSpPr>
          <p:cNvPr id="44035" name="Content Placeholder 2"/>
          <p:cNvSpPr>
            <a:spLocks noGrp="1"/>
          </p:cNvSpPr>
          <p:nvPr>
            <p:ph idx="1"/>
          </p:nvPr>
        </p:nvSpPr>
        <p:spPr/>
        <p:txBody>
          <a:bodyPr/>
          <a:lstStyle/>
          <a:p>
            <a:endParaRPr lang="en-NZ"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endParaRPr lang="en-NZ" smtClean="0"/>
          </a:p>
        </p:txBody>
      </p:sp>
      <p:sp>
        <p:nvSpPr>
          <p:cNvPr id="45059" name="Content Placeholder 2"/>
          <p:cNvSpPr>
            <a:spLocks noGrp="1"/>
          </p:cNvSpPr>
          <p:nvPr>
            <p:ph idx="1"/>
          </p:nvPr>
        </p:nvSpPr>
        <p:spPr/>
        <p:txBody>
          <a:bodyPr/>
          <a:lstStyle/>
          <a:p>
            <a:endParaRPr lang="en-NZ"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endParaRPr lang="en-NZ" smtClean="0"/>
          </a:p>
        </p:txBody>
      </p:sp>
      <p:sp>
        <p:nvSpPr>
          <p:cNvPr id="46083" name="Content Placeholder 2"/>
          <p:cNvSpPr>
            <a:spLocks noGrp="1"/>
          </p:cNvSpPr>
          <p:nvPr>
            <p:ph idx="1"/>
          </p:nvPr>
        </p:nvSpPr>
        <p:spPr/>
        <p:txBody>
          <a:bodyPr/>
          <a:lstStyle/>
          <a:p>
            <a:endParaRPr lang="en-NZ"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endParaRPr lang="en-NZ" smtClean="0"/>
          </a:p>
        </p:txBody>
      </p:sp>
      <p:sp>
        <p:nvSpPr>
          <p:cNvPr id="47107" name="Content Placeholder 2"/>
          <p:cNvSpPr>
            <a:spLocks noGrp="1"/>
          </p:cNvSpPr>
          <p:nvPr>
            <p:ph idx="1"/>
          </p:nvPr>
        </p:nvSpPr>
        <p:spPr/>
        <p:txBody>
          <a:bodyPr/>
          <a:lstStyle/>
          <a:p>
            <a:endParaRPr lang="en-NZ"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endParaRPr lang="en-NZ" smtClean="0"/>
          </a:p>
        </p:txBody>
      </p:sp>
      <p:sp>
        <p:nvSpPr>
          <p:cNvPr id="48131" name="Content Placeholder 2"/>
          <p:cNvSpPr>
            <a:spLocks noGrp="1"/>
          </p:cNvSpPr>
          <p:nvPr>
            <p:ph idx="1"/>
          </p:nvPr>
        </p:nvSpPr>
        <p:spPr/>
        <p:txBody>
          <a:bodyPr/>
          <a:lstStyle/>
          <a:p>
            <a:endParaRPr lang="en-NZ"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endParaRPr lang="en-NZ" smtClean="0"/>
          </a:p>
        </p:txBody>
      </p:sp>
      <p:sp>
        <p:nvSpPr>
          <p:cNvPr id="49155" name="Content Placeholder 2"/>
          <p:cNvSpPr>
            <a:spLocks noGrp="1"/>
          </p:cNvSpPr>
          <p:nvPr>
            <p:ph idx="1"/>
          </p:nvPr>
        </p:nvSpPr>
        <p:spPr/>
        <p:txBody>
          <a:bodyPr/>
          <a:lstStyle/>
          <a:p>
            <a:endParaRPr lang="en-NZ"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endParaRPr lang="en-NZ" smtClean="0"/>
          </a:p>
        </p:txBody>
      </p:sp>
      <p:sp>
        <p:nvSpPr>
          <p:cNvPr id="50179" name="Content Placeholder 2"/>
          <p:cNvSpPr>
            <a:spLocks noGrp="1"/>
          </p:cNvSpPr>
          <p:nvPr>
            <p:ph idx="1"/>
          </p:nvPr>
        </p:nvSpPr>
        <p:spPr/>
        <p:txBody>
          <a:bodyPr/>
          <a:lstStyle/>
          <a:p>
            <a:endParaRPr lang="en-NZ"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l" eaLnBrk="1" hangingPunct="1"/>
            <a:r>
              <a:rPr lang="en-NZ" sz="2400" smtClean="0">
                <a:solidFill>
                  <a:schemeClr val="tx1"/>
                </a:solidFill>
              </a:rPr>
              <a:t>Where the GDP Gets it Wrong!</a:t>
            </a:r>
            <a:r>
              <a:rPr lang="en-NZ" sz="2400" smtClean="0"/>
              <a:t/>
            </a:r>
            <a:br>
              <a:rPr lang="en-NZ" sz="2400" smtClean="0"/>
            </a:br>
            <a:endParaRPr lang="en-GB" sz="2400" smtClean="0"/>
          </a:p>
        </p:txBody>
      </p:sp>
      <p:sp>
        <p:nvSpPr>
          <p:cNvPr id="26627" name="Rectangle 3"/>
          <p:cNvSpPr>
            <a:spLocks noGrp="1" noChangeArrowheads="1"/>
          </p:cNvSpPr>
          <p:nvPr>
            <p:ph idx="1"/>
          </p:nvPr>
        </p:nvSpPr>
        <p:spPr>
          <a:xfrm>
            <a:off x="395288" y="1196975"/>
            <a:ext cx="8229600" cy="4679950"/>
          </a:xfrm>
        </p:spPr>
        <p:txBody>
          <a:bodyPr/>
          <a:lstStyle/>
          <a:p>
            <a:pPr marL="85725" indent="-77788" eaLnBrk="1" hangingPunct="1">
              <a:lnSpc>
                <a:spcPct val="90000"/>
              </a:lnSpc>
              <a:tabLst>
                <a:tab pos="539750" algn="l"/>
              </a:tabLst>
            </a:pPr>
            <a:r>
              <a:rPr lang="en-NZ" sz="1800" b="1" u="sng" smtClean="0"/>
              <a:t>Boundary Problem </a:t>
            </a:r>
            <a:r>
              <a:rPr lang="en-NZ" sz="1800" b="1" smtClean="0"/>
              <a:t>(doesn’t include external costs and benefits)</a:t>
            </a:r>
          </a:p>
          <a:p>
            <a:pPr marL="539750" lvl="1" indent="-176213" eaLnBrk="1" hangingPunct="1">
              <a:lnSpc>
                <a:spcPct val="90000"/>
              </a:lnSpc>
              <a:tabLst>
                <a:tab pos="539750" algn="l"/>
              </a:tabLst>
            </a:pPr>
            <a:r>
              <a:rPr lang="en-NZ" b="1" smtClean="0"/>
              <a:t>household work (benefit)</a:t>
            </a:r>
          </a:p>
          <a:p>
            <a:pPr marL="539750" lvl="1" indent="-176213" eaLnBrk="1" hangingPunct="1">
              <a:lnSpc>
                <a:spcPct val="90000"/>
              </a:lnSpc>
              <a:tabLst>
                <a:tab pos="539750" algn="l"/>
              </a:tabLst>
            </a:pPr>
            <a:r>
              <a:rPr lang="en-NZ" b="1" smtClean="0"/>
              <a:t>ecosystem services (benefit)</a:t>
            </a:r>
          </a:p>
          <a:p>
            <a:pPr marL="539750" lvl="1" indent="-176213" eaLnBrk="1" hangingPunct="1">
              <a:lnSpc>
                <a:spcPct val="90000"/>
              </a:lnSpc>
              <a:tabLst>
                <a:tab pos="539750" algn="l"/>
              </a:tabLst>
            </a:pPr>
            <a:r>
              <a:rPr lang="en-NZ" b="1" smtClean="0"/>
              <a:t>soil erosion (cost)</a:t>
            </a:r>
          </a:p>
          <a:p>
            <a:pPr marL="85725" indent="-77788" eaLnBrk="1" hangingPunct="1">
              <a:lnSpc>
                <a:spcPct val="90000"/>
              </a:lnSpc>
              <a:buFontTx/>
              <a:buNone/>
              <a:tabLst>
                <a:tab pos="539750" algn="l"/>
              </a:tabLst>
            </a:pPr>
            <a:endParaRPr lang="en-NZ" sz="1800" b="1" smtClean="0"/>
          </a:p>
          <a:p>
            <a:pPr marL="85725" indent="-77788" eaLnBrk="1" hangingPunct="1">
              <a:lnSpc>
                <a:spcPct val="90000"/>
              </a:lnSpc>
              <a:tabLst>
                <a:tab pos="539750" algn="l"/>
              </a:tabLst>
            </a:pPr>
            <a:r>
              <a:rPr lang="en-NZ" sz="1800" b="1" u="sng" smtClean="0"/>
              <a:t>GDP Incorrectly includes some “costs” as benefits</a:t>
            </a:r>
            <a:r>
              <a:rPr lang="en-NZ" sz="1800" b="1" smtClean="0"/>
              <a:t> </a:t>
            </a:r>
          </a:p>
          <a:p>
            <a:pPr marL="539750" lvl="1" indent="-176213" eaLnBrk="1" hangingPunct="1">
              <a:lnSpc>
                <a:spcPct val="90000"/>
              </a:lnSpc>
              <a:tabLst>
                <a:tab pos="539750" algn="l"/>
              </a:tabLst>
            </a:pPr>
            <a:r>
              <a:rPr lang="en-NZ" b="1" smtClean="0"/>
              <a:t>car accident </a:t>
            </a:r>
          </a:p>
          <a:p>
            <a:pPr marL="539750" lvl="1" indent="-176213" eaLnBrk="1" hangingPunct="1">
              <a:lnSpc>
                <a:spcPct val="90000"/>
              </a:lnSpc>
              <a:tabLst>
                <a:tab pos="539750" algn="l"/>
              </a:tabLst>
            </a:pPr>
            <a:r>
              <a:rPr lang="en-NZ" b="1" smtClean="0"/>
              <a:t>pollution event</a:t>
            </a:r>
            <a:endParaRPr lang="en-NZ" smtClean="0"/>
          </a:p>
          <a:p>
            <a:pPr marL="539750" lvl="1" indent="-176213" eaLnBrk="1" hangingPunct="1">
              <a:lnSpc>
                <a:spcPct val="90000"/>
              </a:lnSpc>
              <a:buFontTx/>
              <a:buNone/>
              <a:tabLst>
                <a:tab pos="539750" algn="l"/>
              </a:tabLst>
            </a:pPr>
            <a:r>
              <a:rPr lang="en-NZ" smtClean="0"/>
              <a:t>   </a:t>
            </a:r>
            <a:endParaRPr lang="en-NZ" b="1" smtClean="0"/>
          </a:p>
          <a:p>
            <a:pPr marL="85725" indent="-77788" eaLnBrk="1" hangingPunct="1">
              <a:lnSpc>
                <a:spcPct val="90000"/>
              </a:lnSpc>
              <a:tabLst>
                <a:tab pos="539750" algn="l"/>
              </a:tabLst>
            </a:pPr>
            <a:r>
              <a:rPr lang="en-NZ" sz="1800" b="1" u="sng" smtClean="0"/>
              <a:t>Equity Problem</a:t>
            </a:r>
          </a:p>
          <a:p>
            <a:pPr marL="539750" lvl="1" indent="-176213" eaLnBrk="1" hangingPunct="1">
              <a:lnSpc>
                <a:spcPct val="90000"/>
              </a:lnSpc>
              <a:tabLst>
                <a:tab pos="539750" algn="l"/>
              </a:tabLst>
            </a:pPr>
            <a:r>
              <a:rPr lang="en-NZ" b="1" smtClean="0"/>
              <a:t>$ income poor person </a:t>
            </a:r>
            <a:r>
              <a:rPr lang="en-US" b="1" smtClean="0"/>
              <a:t>&gt; </a:t>
            </a:r>
            <a:r>
              <a:rPr lang="en-NZ" b="1" smtClean="0"/>
              <a:t>$ income rich person</a:t>
            </a:r>
            <a:r>
              <a:rPr lang="en-NZ" sz="1600" b="1" smtClean="0"/>
              <a:t> </a:t>
            </a:r>
            <a:endParaRPr lang="en-US" sz="2000" b="1" smtClean="0"/>
          </a:p>
          <a:p>
            <a:pPr marL="85725" indent="-77788" eaLnBrk="1" hangingPunct="1">
              <a:lnSpc>
                <a:spcPct val="90000"/>
              </a:lnSpc>
              <a:buFontTx/>
              <a:buNone/>
              <a:tabLst>
                <a:tab pos="539750" algn="l"/>
              </a:tabLst>
            </a:pPr>
            <a:endParaRPr lang="en-NZ" sz="1800" smtClean="0"/>
          </a:p>
          <a:p>
            <a:pPr marL="85725" indent="-77788" eaLnBrk="1" hangingPunct="1">
              <a:lnSpc>
                <a:spcPct val="90000"/>
              </a:lnSpc>
              <a:tabLst>
                <a:tab pos="539750" algn="l"/>
              </a:tabLst>
            </a:pPr>
            <a:r>
              <a:rPr lang="en-NZ" sz="1800" b="1" u="sng" smtClean="0"/>
              <a:t>Failure to take account changes capital stock</a:t>
            </a:r>
          </a:p>
          <a:p>
            <a:pPr marL="539750" lvl="1" indent="-176213" eaLnBrk="1" hangingPunct="1">
              <a:lnSpc>
                <a:spcPct val="90000"/>
              </a:lnSpc>
              <a:tabLst>
                <a:tab pos="539750" algn="l"/>
              </a:tabLst>
            </a:pPr>
            <a:r>
              <a:rPr lang="en-NZ" sz="1600" b="1" smtClean="0"/>
              <a:t>particularly natural capital (eg, depletion of Maui gas field)</a:t>
            </a:r>
          </a:p>
          <a:p>
            <a:pPr marL="85725" indent="-77788" eaLnBrk="1" hangingPunct="1">
              <a:lnSpc>
                <a:spcPct val="90000"/>
              </a:lnSpc>
              <a:buFontTx/>
              <a:buNone/>
              <a:tabLst>
                <a:tab pos="539750" algn="l"/>
              </a:tabLst>
            </a:pPr>
            <a:endParaRPr lang="en-NZ" sz="1600" b="1" smtClean="0"/>
          </a:p>
          <a:p>
            <a:pPr marL="85725" indent="-77788" eaLnBrk="1" hangingPunct="1">
              <a:lnSpc>
                <a:spcPct val="90000"/>
              </a:lnSpc>
              <a:buFontTx/>
              <a:buNone/>
              <a:tabLst>
                <a:tab pos="539750" algn="l"/>
              </a:tabLst>
            </a:pPr>
            <a:endParaRPr lang="en-NZ"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62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62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62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27">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627">
                                            <p:txEl>
                                              <p:pRg st="10" end="10"/>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627">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62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l" eaLnBrk="1" hangingPunct="1"/>
            <a:r>
              <a:rPr lang="en-NZ" sz="2800" smtClean="0">
                <a:solidFill>
                  <a:schemeClr val="tx2"/>
                </a:solidFill>
              </a:rPr>
              <a:t>Genuine Progress Indicator: </a:t>
            </a:r>
            <a:r>
              <a:rPr lang="en-NZ" sz="1800" smtClean="0">
                <a:solidFill>
                  <a:schemeClr val="tx2"/>
                </a:solidFill>
              </a:rPr>
              <a:t>Quick Overview</a:t>
            </a:r>
            <a:br>
              <a:rPr lang="en-NZ" sz="1800" smtClean="0">
                <a:solidFill>
                  <a:schemeClr val="tx2"/>
                </a:solidFill>
              </a:rPr>
            </a:br>
            <a:endParaRPr lang="en-GB" sz="1800" smtClean="0">
              <a:solidFill>
                <a:schemeClr val="tx2"/>
              </a:solidFill>
            </a:endParaRPr>
          </a:p>
        </p:txBody>
      </p:sp>
      <p:sp>
        <p:nvSpPr>
          <p:cNvPr id="7171" name="Rectangle 3"/>
          <p:cNvSpPr>
            <a:spLocks noGrp="1" noChangeArrowheads="1"/>
          </p:cNvSpPr>
          <p:nvPr>
            <p:ph idx="1"/>
          </p:nvPr>
        </p:nvSpPr>
        <p:spPr/>
        <p:txBody>
          <a:bodyPr/>
          <a:lstStyle/>
          <a:p>
            <a:pPr marL="381000" indent="-381000" eaLnBrk="1" hangingPunct="1">
              <a:lnSpc>
                <a:spcPct val="90000"/>
              </a:lnSpc>
              <a:buFontTx/>
              <a:buNone/>
              <a:tabLst>
                <a:tab pos="1260475" algn="l"/>
              </a:tabLst>
            </a:pPr>
            <a:endParaRPr lang="en-NZ" sz="1800" b="1" smtClean="0"/>
          </a:p>
          <a:p>
            <a:pPr marL="381000" indent="-381000" eaLnBrk="1" hangingPunct="1">
              <a:lnSpc>
                <a:spcPct val="90000"/>
              </a:lnSpc>
              <a:buFontTx/>
              <a:buAutoNum type="arabicPeriod"/>
              <a:tabLst>
                <a:tab pos="1260475" algn="l"/>
              </a:tabLst>
            </a:pPr>
            <a:r>
              <a:rPr lang="en-NZ" sz="1800" smtClean="0"/>
              <a:t>Developed from Daly and Cobb (1990) </a:t>
            </a:r>
          </a:p>
          <a:p>
            <a:pPr marL="381000" indent="-381000" eaLnBrk="1" hangingPunct="1">
              <a:lnSpc>
                <a:spcPct val="90000"/>
              </a:lnSpc>
              <a:buFontTx/>
              <a:buAutoNum type="arabicPeriod"/>
              <a:tabLst>
                <a:tab pos="1260475" algn="l"/>
              </a:tabLst>
            </a:pPr>
            <a:endParaRPr lang="en-NZ" sz="1800" smtClean="0"/>
          </a:p>
          <a:p>
            <a:pPr marL="381000" indent="-381000" eaLnBrk="1" hangingPunct="1">
              <a:lnSpc>
                <a:spcPct val="90000"/>
              </a:lnSpc>
              <a:buFontTx/>
              <a:buAutoNum type="arabicPeriod"/>
              <a:tabLst>
                <a:tab pos="1260475" algn="l"/>
              </a:tabLst>
            </a:pPr>
            <a:r>
              <a:rPr lang="en-NZ" sz="1800" smtClean="0"/>
              <a:t>Measures societal progress across </a:t>
            </a:r>
            <a:r>
              <a:rPr lang="en-NZ" sz="1800" b="1" smtClean="0"/>
              <a:t>economic</a:t>
            </a:r>
            <a:r>
              <a:rPr lang="en-NZ" sz="1800" smtClean="0"/>
              <a:t>, </a:t>
            </a:r>
            <a:r>
              <a:rPr lang="en-NZ" sz="1800" b="1" smtClean="0"/>
              <a:t>social</a:t>
            </a:r>
            <a:r>
              <a:rPr lang="en-NZ" sz="1800" smtClean="0"/>
              <a:t> and </a:t>
            </a:r>
            <a:r>
              <a:rPr lang="en-NZ" sz="1800" b="1" smtClean="0"/>
              <a:t>environmental</a:t>
            </a:r>
            <a:r>
              <a:rPr lang="en-NZ" sz="1800" smtClean="0"/>
              <a:t> spheres</a:t>
            </a:r>
          </a:p>
          <a:p>
            <a:pPr marL="381000" indent="-381000" eaLnBrk="1" hangingPunct="1">
              <a:lnSpc>
                <a:spcPct val="90000"/>
              </a:lnSpc>
              <a:buFontTx/>
              <a:buAutoNum type="arabicPeriod"/>
              <a:tabLst>
                <a:tab pos="1260475" algn="l"/>
              </a:tabLst>
            </a:pPr>
            <a:endParaRPr lang="en-NZ" sz="1800" smtClean="0"/>
          </a:p>
          <a:p>
            <a:pPr marL="381000" indent="-381000" eaLnBrk="1" hangingPunct="1">
              <a:lnSpc>
                <a:spcPct val="90000"/>
              </a:lnSpc>
              <a:buFontTx/>
              <a:buAutoNum type="arabicPeriod"/>
              <a:tabLst>
                <a:tab pos="1260475" algn="l"/>
              </a:tabLst>
            </a:pPr>
            <a:r>
              <a:rPr lang="en-NZ" sz="1800" smtClean="0"/>
              <a:t>Based on </a:t>
            </a:r>
            <a:r>
              <a:rPr lang="en-NZ" sz="1800" b="1" smtClean="0"/>
              <a:t>welfare theory</a:t>
            </a:r>
            <a:r>
              <a:rPr lang="en-NZ" sz="1800" smtClean="0"/>
              <a:t> from neoclassical (conventional) economics  </a:t>
            </a:r>
          </a:p>
          <a:p>
            <a:pPr marL="381000" indent="-381000" eaLnBrk="1" hangingPunct="1">
              <a:lnSpc>
                <a:spcPct val="90000"/>
              </a:lnSpc>
              <a:buFontTx/>
              <a:buAutoNum type="arabicPeriod"/>
              <a:tabLst>
                <a:tab pos="1260475" algn="l"/>
              </a:tabLst>
            </a:pPr>
            <a:endParaRPr lang="en-NZ" sz="1800" smtClean="0"/>
          </a:p>
          <a:p>
            <a:pPr marL="381000" indent="-381000" eaLnBrk="1" hangingPunct="1">
              <a:lnSpc>
                <a:spcPct val="90000"/>
              </a:lnSpc>
              <a:buFontTx/>
              <a:buAutoNum type="arabicPeriod"/>
              <a:tabLst>
                <a:tab pos="1260475" algn="l"/>
              </a:tabLst>
            </a:pPr>
            <a:r>
              <a:rPr lang="en-NZ" sz="1800" smtClean="0"/>
              <a:t>It is </a:t>
            </a:r>
            <a:r>
              <a:rPr lang="en-NZ" sz="1800" b="1" smtClean="0"/>
              <a:t>one of many measures</a:t>
            </a:r>
            <a:r>
              <a:rPr lang="en-NZ" sz="1800" smtClean="0"/>
              <a:t> of “societal progress” </a:t>
            </a:r>
          </a:p>
          <a:p>
            <a:pPr marL="800100" lvl="1" indent="-342900" eaLnBrk="1" hangingPunct="1">
              <a:lnSpc>
                <a:spcPct val="90000"/>
              </a:lnSpc>
              <a:buFont typeface="Verdana" pitchFamily="34" charset="0"/>
              <a:buChar char="‒"/>
              <a:tabLst>
                <a:tab pos="1260475" algn="l"/>
              </a:tabLst>
            </a:pPr>
            <a:r>
              <a:rPr lang="en-NZ" sz="1600" smtClean="0"/>
              <a:t>But, the most widely used, most widely accepted.</a:t>
            </a:r>
          </a:p>
          <a:p>
            <a:pPr marL="800100" lvl="1" indent="-342900" eaLnBrk="1" hangingPunct="1">
              <a:lnSpc>
                <a:spcPct val="90000"/>
              </a:lnSpc>
              <a:buFont typeface="Verdana" pitchFamily="34" charset="0"/>
              <a:buChar char="‒"/>
              <a:tabLst>
                <a:tab pos="1260475" algn="l"/>
              </a:tabLst>
            </a:pPr>
            <a:r>
              <a:rPr lang="en-NZ" sz="1600" smtClean="0"/>
              <a:t>Refer to Patterson (2002) for coverage of other indicators.</a:t>
            </a:r>
          </a:p>
          <a:p>
            <a:pPr marL="381000" indent="-381000" eaLnBrk="1" hangingPunct="1">
              <a:lnSpc>
                <a:spcPct val="90000"/>
              </a:lnSpc>
              <a:buFontTx/>
              <a:buAutoNum type="arabicPeriod"/>
              <a:tabLst>
                <a:tab pos="1260475" algn="l"/>
              </a:tabLst>
            </a:pPr>
            <a:endParaRPr lang="en-NZ" sz="1800" smtClean="0"/>
          </a:p>
          <a:p>
            <a:pPr marL="381000" indent="-381000" eaLnBrk="1" hangingPunct="1">
              <a:lnSpc>
                <a:spcPct val="90000"/>
              </a:lnSpc>
              <a:buFontTx/>
              <a:buNone/>
              <a:tabLst>
                <a:tab pos="1260475" algn="l"/>
              </a:tabLst>
            </a:pPr>
            <a:r>
              <a:rPr lang="en-NZ" sz="1800" smtClean="0"/>
              <a:t>5.  </a:t>
            </a:r>
            <a:r>
              <a:rPr lang="en-NZ" sz="1800" b="1" smtClean="0"/>
              <a:t>Standard international template</a:t>
            </a:r>
            <a:r>
              <a:rPr lang="en-NZ" sz="1800" smtClean="0"/>
              <a:t>, allows comparison between nations – we altered this in the NZ GPI</a:t>
            </a:r>
            <a:endParaRPr lang="en-GB" sz="18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US" smtClean="0"/>
          </a:p>
        </p:txBody>
      </p:sp>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188913"/>
            <a:ext cx="8280400" cy="6407150"/>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NZ" b="0" smtClean="0">
                <a:solidFill>
                  <a:schemeClr val="tx2"/>
                </a:solidFill>
              </a:rPr>
              <a:t>Paradigm Shift in Last 5 Years</a:t>
            </a:r>
          </a:p>
        </p:txBody>
      </p:sp>
      <p:sp>
        <p:nvSpPr>
          <p:cNvPr id="9219" name="Content Placeholder 2"/>
          <p:cNvSpPr>
            <a:spLocks noGrp="1"/>
          </p:cNvSpPr>
          <p:nvPr>
            <p:ph idx="1"/>
          </p:nvPr>
        </p:nvSpPr>
        <p:spPr/>
        <p:txBody>
          <a:bodyPr/>
          <a:lstStyle/>
          <a:p>
            <a:r>
              <a:rPr lang="en-NZ" b="1" smtClean="0"/>
              <a:t>Two years after the Stiglitz-Sen-Fitoussi report: What well-being and sustainability measures?"</a:t>
            </a:r>
            <a:r>
              <a:rPr lang="en-NZ" smtClean="0"/>
              <a:t> Conference organised by France and the OECD to take stock of initiatives and reflections at national and international levels.</a:t>
            </a:r>
            <a:br>
              <a:rPr lang="en-NZ" smtClean="0"/>
            </a:br>
            <a:r>
              <a:rPr lang="en-NZ" smtClean="0"/>
              <a:t>&gt; </a:t>
            </a:r>
            <a:r>
              <a:rPr lang="en-NZ" u="sng" smtClean="0">
                <a:hlinkClick r:id="rId2"/>
              </a:rPr>
              <a:t>Download conference programme</a:t>
            </a:r>
            <a:r>
              <a:rPr lang="en-NZ" smtClean="0"/>
              <a:t> - 12 October 2011 (pdf, 580 kb)</a:t>
            </a:r>
            <a:br>
              <a:rPr lang="en-NZ" smtClean="0"/>
            </a:br>
            <a:r>
              <a:rPr lang="en-NZ" smtClean="0"/>
              <a:t>&gt; </a:t>
            </a:r>
            <a:r>
              <a:rPr lang="en-NZ" u="sng" smtClean="0">
                <a:hlinkClick r:id="rId3"/>
              </a:rPr>
              <a:t>Watch video</a:t>
            </a:r>
            <a:r>
              <a:rPr lang="en-NZ" smtClean="0"/>
              <a:t> - 12 October 2011</a:t>
            </a:r>
          </a:p>
          <a:p>
            <a:r>
              <a:rPr lang="en-NZ" b="1" smtClean="0"/>
              <a:t>European Parliament resolution underlines that the Rio+20 Summit should deliver an alternative model to measure growth and welfare 'beyond GDP'</a:t>
            </a:r>
            <a:r>
              <a:rPr lang="en-NZ" smtClean="0"/>
              <a:t>. </a:t>
            </a:r>
            <a:br>
              <a:rPr lang="en-NZ" smtClean="0"/>
            </a:br>
            <a:r>
              <a:rPr lang="en-NZ" smtClean="0"/>
              <a:t>&gt; </a:t>
            </a:r>
            <a:r>
              <a:rPr lang="en-NZ" u="sng" smtClean="0">
                <a:hlinkClick r:id="rId4"/>
              </a:rPr>
              <a:t>Read resolution</a:t>
            </a:r>
            <a:r>
              <a:rPr lang="en-NZ" smtClean="0"/>
              <a:t>, European Parliament - 29 September 2011 </a:t>
            </a:r>
          </a:p>
          <a:p>
            <a:r>
              <a:rPr lang="en-NZ" b="1" smtClean="0"/>
              <a:t>European Commission proposes provisional set of resource efficiency indicators and launches a two-year stakeholder process to further improve them.</a:t>
            </a:r>
            <a:r>
              <a:rPr lang="en-NZ" smtClean="0"/>
              <a:t/>
            </a:r>
            <a:br>
              <a:rPr lang="en-NZ" smtClean="0"/>
            </a:br>
            <a:r>
              <a:rPr lang="en-NZ" smtClean="0"/>
              <a:t>&gt; Read section 6 of policy paper on resource efficiency in </a:t>
            </a:r>
            <a:r>
              <a:rPr lang="en-NZ" u="sng" smtClean="0">
                <a:hlinkClick r:id="rId5"/>
              </a:rPr>
              <a:t>English</a:t>
            </a:r>
            <a:r>
              <a:rPr lang="en-NZ" smtClean="0"/>
              <a:t>, </a:t>
            </a:r>
            <a:r>
              <a:rPr lang="en-NZ" u="sng" smtClean="0">
                <a:hlinkClick r:id="rId6"/>
              </a:rPr>
              <a:t>French</a:t>
            </a:r>
            <a:r>
              <a:rPr lang="en-NZ" smtClean="0"/>
              <a:t> and </a:t>
            </a:r>
            <a:r>
              <a:rPr lang="en-NZ" u="sng" smtClean="0">
                <a:hlinkClick r:id="rId7"/>
              </a:rPr>
              <a:t>German</a:t>
            </a:r>
            <a:r>
              <a:rPr lang="en-NZ" smtClean="0"/>
              <a:t/>
            </a:r>
            <a:br>
              <a:rPr lang="en-NZ" smtClean="0"/>
            </a:br>
            <a:r>
              <a:rPr lang="en-NZ" smtClean="0"/>
              <a:t>&gt; </a:t>
            </a:r>
            <a:r>
              <a:rPr lang="en-NZ" u="sng" smtClean="0">
                <a:hlinkClick r:id="rId8"/>
              </a:rPr>
              <a:t>Read annex 6 on indicators and targets</a:t>
            </a:r>
            <a:r>
              <a:rPr lang="en-NZ" smtClean="0"/>
              <a:t> (pdf, 4.6 mb) </a:t>
            </a:r>
            <a:br>
              <a:rPr lang="en-NZ" smtClean="0"/>
            </a:br>
            <a:r>
              <a:rPr lang="en-NZ" smtClean="0"/>
              <a:t>20 September 2011</a:t>
            </a:r>
          </a:p>
          <a:p>
            <a:r>
              <a:rPr lang="en-NZ" b="1" smtClean="0"/>
              <a:t>Eurofound's third European Quality of Life Survey: Field work to start in September 2011</a:t>
            </a:r>
            <a:r>
              <a:rPr lang="en-NZ" smtClean="0"/>
              <a:t/>
            </a:r>
            <a:br>
              <a:rPr lang="en-NZ" smtClean="0"/>
            </a:br>
            <a:r>
              <a:rPr lang="en-NZ" smtClean="0"/>
              <a:t>&gt; </a:t>
            </a:r>
            <a:r>
              <a:rPr lang="en-NZ" u="sng" smtClean="0">
                <a:hlinkClick r:id="rId9"/>
              </a:rPr>
              <a:t>Read more about the field work</a:t>
            </a:r>
            <a:r>
              <a:rPr lang="en-NZ" smtClean="0"/>
              <a:t>, Eurofound - 9 September 2011  </a:t>
            </a:r>
          </a:p>
          <a:p>
            <a:r>
              <a:rPr lang="en-NZ" b="1" smtClean="0"/>
              <a:t>Huge response in national debate will help statisticians create the UK's first set of national well-being indicators.</a:t>
            </a:r>
            <a:r>
              <a:rPr lang="en-NZ" smtClean="0"/>
              <a:t> The report "Measuring what matters" summarises the key findings and outlines the next steps in the measurement of national well-being. </a:t>
            </a:r>
            <a:br>
              <a:rPr lang="en-NZ" smtClean="0"/>
            </a:br>
            <a:r>
              <a:rPr lang="en-NZ" smtClean="0"/>
              <a:t>&gt; </a:t>
            </a:r>
            <a:r>
              <a:rPr lang="en-NZ" u="sng" smtClean="0">
                <a:hlinkClick r:id="rId10"/>
              </a:rPr>
              <a:t>Download report</a:t>
            </a:r>
            <a:r>
              <a:rPr lang="en-NZ" smtClean="0"/>
              <a:t> (pdf, 1.3 mb) - 27 July 2011 </a:t>
            </a:r>
            <a:br>
              <a:rPr lang="en-NZ" smtClean="0"/>
            </a:br>
            <a:r>
              <a:rPr lang="en-NZ" smtClean="0"/>
              <a:t>&gt; </a:t>
            </a:r>
            <a:r>
              <a:rPr lang="en-NZ" u="sng" smtClean="0">
                <a:hlinkClick r:id="rId11"/>
              </a:rPr>
              <a:t>Download supplementary papers from the Office for National Statistics website</a:t>
            </a:r>
            <a:r>
              <a:rPr lang="en-NZ" smtClean="0"/>
              <a:t> - July 2011 </a:t>
            </a:r>
            <a:br>
              <a:rPr lang="en-NZ" smtClean="0"/>
            </a:br>
            <a:r>
              <a:rPr lang="en-NZ" smtClean="0"/>
              <a:t>&gt; </a:t>
            </a:r>
            <a:r>
              <a:rPr lang="en-NZ" u="sng" smtClean="0">
                <a:hlinkClick r:id="rId12"/>
              </a:rPr>
              <a:t>Read news article</a:t>
            </a:r>
            <a:r>
              <a:rPr lang="en-NZ" smtClean="0"/>
              <a:t>, BBC - 25 July 2011 </a:t>
            </a:r>
          </a:p>
          <a:p>
            <a:r>
              <a:rPr lang="en-NZ" b="1" smtClean="0"/>
              <a:t>OECD Chief Statistician presents Better life and other initiatives to measure well-being and progress at UK National Well-being Event </a:t>
            </a:r>
            <a:r>
              <a:rPr lang="en-NZ" smtClean="0"/>
              <a:t/>
            </a:r>
            <a:br>
              <a:rPr lang="en-NZ" smtClean="0"/>
            </a:br>
            <a:r>
              <a:rPr lang="en-NZ" smtClean="0"/>
              <a:t>&gt; </a:t>
            </a:r>
            <a:r>
              <a:rPr lang="en-NZ" u="sng" smtClean="0">
                <a:hlinkClick r:id="rId13"/>
              </a:rPr>
              <a:t>Download OECD presentation</a:t>
            </a:r>
            <a:r>
              <a:rPr lang="en-NZ" smtClean="0"/>
              <a:t> (pdf, 970 kb) - 25 July 2011 </a:t>
            </a:r>
          </a:p>
          <a:p>
            <a:r>
              <a:rPr lang="en-NZ" b="1" smtClean="0"/>
              <a:t>OECD reaffirmed its strong commitment to support more inclusive measures of growth at the conference: "New Directions in Welfare 2011" held in Paris, France on 6 July 2011</a:t>
            </a:r>
            <a:r>
              <a:rPr lang="en-NZ" smtClean="0"/>
              <a:t/>
            </a:r>
            <a:br>
              <a:rPr lang="en-NZ" smtClean="0"/>
            </a:br>
            <a:r>
              <a:rPr lang="en-NZ" smtClean="0"/>
              <a:t>&gt; </a:t>
            </a:r>
            <a:r>
              <a:rPr lang="en-NZ" u="sng" smtClean="0">
                <a:hlinkClick r:id="rId14"/>
              </a:rPr>
              <a:t>Read Secretary-General Angel Guirria's opening remarks</a:t>
            </a:r>
            <a:r>
              <a:rPr lang="en-NZ" smtClean="0"/>
              <a:t/>
            </a:r>
            <a:br>
              <a:rPr lang="en-NZ" smtClean="0"/>
            </a:br>
            <a:r>
              <a:rPr lang="en-NZ" smtClean="0"/>
              <a:t>&gt; </a:t>
            </a:r>
            <a:r>
              <a:rPr lang="en-NZ" u="sng" smtClean="0">
                <a:hlinkClick r:id="rId15"/>
              </a:rPr>
              <a:t>See conference programme and presentations</a:t>
            </a:r>
            <a:r>
              <a:rPr lang="en-NZ" smtClean="0"/>
              <a:t> </a:t>
            </a:r>
          </a:p>
          <a:p>
            <a:r>
              <a:rPr lang="en-NZ" b="1" smtClean="0"/>
              <a:t>Final report of the research project "Well-being 2030 - A new vision for 'Social Europe' aims to bring the insights of the research on well-being definition and measurement into the policy debate over the long-term future of Social Europe:</a:t>
            </a:r>
            <a:r>
              <a:rPr lang="en-NZ" smtClean="0"/>
              <a:t> </a:t>
            </a:r>
            <a:br>
              <a:rPr lang="en-NZ" smtClean="0"/>
            </a:br>
            <a:r>
              <a:rPr lang="en-NZ" smtClean="0"/>
              <a:t>&gt; </a:t>
            </a:r>
            <a:r>
              <a:rPr lang="en-NZ" u="sng" smtClean="0">
                <a:hlinkClick r:id="rId16"/>
              </a:rPr>
              <a:t>Download report</a:t>
            </a:r>
            <a:r>
              <a:rPr lang="en-NZ" smtClean="0"/>
              <a:t> </a:t>
            </a:r>
            <a:br>
              <a:rPr lang="en-NZ" smtClean="0"/>
            </a:br>
            <a:r>
              <a:rPr lang="en-NZ" smtClean="0"/>
              <a:t>19 July 2011</a:t>
            </a:r>
            <a:br>
              <a:rPr lang="en-NZ" smtClean="0"/>
            </a:br>
            <a:r>
              <a:rPr lang="en-NZ" smtClean="0"/>
              <a:t>European Policy Centre </a:t>
            </a:r>
          </a:p>
          <a:p>
            <a:r>
              <a:rPr lang="en-NZ" b="1" smtClean="0"/>
              <a:t>UK podcast explains existing measures of economic well-being</a:t>
            </a:r>
            <a:r>
              <a:rPr lang="en-NZ" smtClean="0"/>
              <a:t/>
            </a:r>
            <a:br>
              <a:rPr lang="en-NZ" smtClean="0"/>
            </a:br>
            <a:r>
              <a:rPr lang="en-NZ" smtClean="0"/>
              <a:t>&gt; </a:t>
            </a:r>
            <a:r>
              <a:rPr lang="en-NZ" u="sng" smtClean="0">
                <a:hlinkClick r:id="rId17"/>
              </a:rPr>
              <a:t>View podcast</a:t>
            </a:r>
            <a:r>
              <a:rPr lang="en-NZ" smtClean="0"/>
              <a:t>, Office for National Statistics - 19 July 2011 </a:t>
            </a:r>
          </a:p>
          <a:p>
            <a:r>
              <a:rPr lang="en-NZ" b="1" smtClean="0"/>
              <a:t>Finnish expert group proposes that a new set of indicators should be developed to improve the assessment of wellbeing.</a:t>
            </a:r>
            <a:r>
              <a:rPr lang="en-NZ" smtClean="0"/>
              <a:t> </a:t>
            </a:r>
            <a:br>
              <a:rPr lang="en-NZ" smtClean="0"/>
            </a:br>
            <a:r>
              <a:rPr lang="en-NZ" smtClean="0"/>
              <a:t>&gt; </a:t>
            </a:r>
            <a:r>
              <a:rPr lang="en-NZ" u="sng" smtClean="0">
                <a:hlinkClick r:id="rId18"/>
              </a:rPr>
              <a:t>Read press release</a:t>
            </a:r>
            <a:r>
              <a:rPr lang="en-NZ" smtClean="0"/>
              <a:t> - 5 July 2011 (in English, Finnish and Swedish) </a:t>
            </a:r>
            <a:br>
              <a:rPr lang="en-NZ" smtClean="0"/>
            </a:br>
            <a:r>
              <a:rPr lang="en-NZ" smtClean="0"/>
              <a:t>&gt; Read news article from YLE (</a:t>
            </a:r>
            <a:r>
              <a:rPr lang="en-NZ" u="sng" smtClean="0">
                <a:hlinkClick r:id="rId19"/>
              </a:rPr>
              <a:t>Finnish</a:t>
            </a:r>
            <a:r>
              <a:rPr lang="en-NZ" smtClean="0"/>
              <a:t> or </a:t>
            </a:r>
            <a:r>
              <a:rPr lang="en-NZ" u="sng" smtClean="0">
                <a:hlinkClick r:id="rId20"/>
              </a:rPr>
              <a:t>Swedish</a:t>
            </a:r>
            <a:r>
              <a:rPr lang="en-NZ" smtClean="0"/>
              <a:t>) - 5 July 2011.</a:t>
            </a:r>
            <a:br>
              <a:rPr lang="en-NZ" smtClean="0"/>
            </a:br>
            <a:r>
              <a:rPr lang="en-NZ" smtClean="0"/>
              <a:t>&gt; </a:t>
            </a:r>
            <a:r>
              <a:rPr lang="en-NZ" u="sng" smtClean="0">
                <a:hlinkClick r:id="rId21"/>
              </a:rPr>
              <a:t>Download report</a:t>
            </a:r>
            <a:r>
              <a:rPr lang="en-NZ" smtClean="0"/>
              <a:t> (in Finnish, pdf, 1.1 mb) </a:t>
            </a:r>
          </a:p>
          <a:p>
            <a:r>
              <a:rPr lang="en-NZ" b="1" smtClean="0"/>
              <a:t>Commissioner Janez Potočnik welcomes adoption of Beyond GDP Report and new Regulation on Environmental Economic Accounts.</a:t>
            </a:r>
            <a:r>
              <a:rPr lang="en-NZ" smtClean="0"/>
              <a:t> These outcomes demonstrate broad consensus that human development and wellbeing is about more than what we can measure through monetary values, he points out in a statement issued after the vote.</a:t>
            </a:r>
            <a:br>
              <a:rPr lang="en-NZ" smtClean="0"/>
            </a:br>
            <a:r>
              <a:rPr lang="en-NZ" smtClean="0"/>
              <a:t>&gt; </a:t>
            </a:r>
            <a:r>
              <a:rPr lang="en-NZ" u="sng" smtClean="0">
                <a:hlinkClick r:id="rId22"/>
              </a:rPr>
              <a:t>Regulation on Environmental Economic Accounts</a:t>
            </a:r>
            <a:r>
              <a:rPr lang="en-NZ" smtClean="0"/>
              <a:t> - 7 June 2011 (in all EU languages)</a:t>
            </a:r>
            <a:br>
              <a:rPr lang="en-NZ" smtClean="0"/>
            </a:br>
            <a:r>
              <a:rPr lang="en-NZ" smtClean="0"/>
              <a:t>&gt; </a:t>
            </a:r>
            <a:r>
              <a:rPr lang="en-NZ" u="sng" smtClean="0">
                <a:hlinkClick r:id="rId23"/>
              </a:rPr>
              <a:t>Read Commissioner Potočnik's statement</a:t>
            </a:r>
            <a:r>
              <a:rPr lang="en-NZ" smtClean="0"/>
              <a:t> - 8 June 2011</a:t>
            </a:r>
          </a:p>
          <a:p>
            <a:r>
              <a:rPr lang="en-NZ" b="1" smtClean="0"/>
              <a:t>Beyond GDP resolution adopted by European Parliament</a:t>
            </a:r>
            <a:r>
              <a:rPr lang="en-NZ" smtClean="0"/>
              <a:t>. The final vote in the plenary session showed broad support to the resolution which has been discussed in six EP Committees. The Commission is now to come up with concrete ideas for new indicators, says Rapporteur Anna Rosbach.</a:t>
            </a:r>
            <a:br>
              <a:rPr lang="en-NZ" smtClean="0"/>
            </a:br>
            <a:r>
              <a:rPr lang="en-NZ" smtClean="0"/>
              <a:t>&gt; </a:t>
            </a:r>
            <a:r>
              <a:rPr lang="en-NZ" u="sng" smtClean="0">
                <a:hlinkClick r:id="rId24"/>
              </a:rPr>
              <a:t>Resolution on GDP and beyond: measuring progress in a changing world</a:t>
            </a:r>
            <a:r>
              <a:rPr lang="en-NZ" smtClean="0"/>
              <a:t> - 8 June 2011</a:t>
            </a:r>
            <a:br>
              <a:rPr lang="en-NZ" smtClean="0"/>
            </a:br>
            <a:r>
              <a:rPr lang="en-NZ" smtClean="0"/>
              <a:t>&gt; </a:t>
            </a:r>
            <a:r>
              <a:rPr lang="en-NZ" u="sng" smtClean="0">
                <a:hlinkClick r:id="rId25"/>
              </a:rPr>
              <a:t>Read interview with rapporteur Anna Rosbach</a:t>
            </a:r>
            <a:r>
              <a:rPr lang="en-NZ" smtClean="0"/>
              <a:t> - June 2011</a:t>
            </a:r>
            <a:br>
              <a:rPr lang="en-NZ" smtClean="0"/>
            </a:br>
            <a:r>
              <a:rPr lang="en-NZ" smtClean="0"/>
              <a:t>&gt; </a:t>
            </a:r>
            <a:r>
              <a:rPr lang="en-NZ" u="sng" smtClean="0">
                <a:hlinkClick r:id="rId26"/>
              </a:rPr>
              <a:t>See opinions and documents from debate in EP Committees</a:t>
            </a:r>
            <a:r>
              <a:rPr lang="en-NZ" smtClean="0"/>
              <a:t> </a:t>
            </a:r>
          </a:p>
          <a:p>
            <a:r>
              <a:rPr lang="en-NZ" b="1" smtClean="0"/>
              <a:t>Regulation on Environmental Economic Accounts adopted by the European Parliament.</a:t>
            </a:r>
            <a:r>
              <a:rPr lang="en-NZ" smtClean="0"/>
              <a:t> In the debate in plenary preceding the vote, several speakers underlined the importance of measuring aspects of progress relating to the environment. This is the first out of five actions proposed in EU Roadmap 2009 to be implemented. </a:t>
            </a:r>
            <a:br>
              <a:rPr lang="en-NZ" smtClean="0"/>
            </a:br>
            <a:r>
              <a:rPr lang="en-NZ" smtClean="0"/>
              <a:t>&gt; </a:t>
            </a:r>
            <a:r>
              <a:rPr lang="en-NZ" u="sng" smtClean="0">
                <a:hlinkClick r:id="rId27"/>
              </a:rPr>
              <a:t>View press briefing</a:t>
            </a:r>
            <a:r>
              <a:rPr lang="en-NZ" smtClean="0"/>
              <a:t> by Jo Leinen, Rapporteur and Chair of EP Environmental Committee - 7 June 2011 </a:t>
            </a:r>
            <a:br>
              <a:rPr lang="en-NZ" smtClean="0"/>
            </a:br>
            <a:r>
              <a:rPr lang="en-NZ" smtClean="0"/>
              <a:t>&gt; </a:t>
            </a:r>
            <a:r>
              <a:rPr lang="en-NZ" u="sng" smtClean="0">
                <a:hlinkClick r:id="rId28"/>
              </a:rPr>
              <a:t>Read EP press release</a:t>
            </a:r>
            <a:r>
              <a:rPr lang="en-NZ" smtClean="0"/>
              <a:t>, - 7 June 2011 </a:t>
            </a:r>
            <a:br>
              <a:rPr lang="en-NZ" smtClean="0"/>
            </a:br>
            <a:r>
              <a:rPr lang="en-NZ" smtClean="0"/>
              <a:t>&gt; </a:t>
            </a:r>
            <a:r>
              <a:rPr lang="en-NZ" u="sng" smtClean="0">
                <a:hlinkClick r:id="rId29"/>
              </a:rPr>
              <a:t>View debate in the European Parliament</a:t>
            </a:r>
            <a:r>
              <a:rPr lang="en-NZ" smtClean="0"/>
              <a:t>, - 6 June 2011 </a:t>
            </a:r>
            <a:br>
              <a:rPr lang="en-NZ" smtClean="0"/>
            </a:br>
            <a:r>
              <a:rPr lang="en-NZ" smtClean="0"/>
              <a:t>&gt; </a:t>
            </a:r>
            <a:r>
              <a:rPr lang="en-NZ" u="sng" smtClean="0">
                <a:hlinkClick r:id="rId30"/>
              </a:rPr>
              <a:t>See transcript of debate in the European Parliament</a:t>
            </a:r>
            <a:r>
              <a:rPr lang="en-NZ" smtClean="0"/>
              <a:t> - 6 June 2011 </a:t>
            </a:r>
            <a:br>
              <a:rPr lang="en-NZ" smtClean="0"/>
            </a:br>
            <a:r>
              <a:rPr lang="en-NZ" smtClean="0"/>
              <a:t>&gt; </a:t>
            </a:r>
            <a:r>
              <a:rPr lang="en-NZ" u="sng" smtClean="0">
                <a:hlinkClick r:id="rId22"/>
              </a:rPr>
              <a:t>Regulation on Environmental Economic Accounts</a:t>
            </a:r>
            <a:r>
              <a:rPr lang="en-NZ" smtClean="0"/>
              <a:t> - 7 June 2011 (in all EU languages)</a:t>
            </a:r>
          </a:p>
          <a:p>
            <a:r>
              <a:rPr lang="en-NZ" b="1" smtClean="0"/>
              <a:t>German chancellor Angela Merkel supports the efforts to develop a new, alternative measure of prosperity.</a:t>
            </a:r>
            <a:r>
              <a:rPr lang="en-NZ" smtClean="0"/>
              <a:t> She emphasises the need to integrate the value of natural capital in economic accounting. </a:t>
            </a:r>
            <a:br>
              <a:rPr lang="en-NZ" smtClean="0"/>
            </a:br>
            <a:r>
              <a:rPr lang="en-NZ" smtClean="0"/>
              <a:t>&gt; </a:t>
            </a:r>
            <a:r>
              <a:rPr lang="en-NZ" u="sng" smtClean="0">
                <a:hlinkClick r:id="rId31"/>
              </a:rPr>
              <a:t>Read Chancellor Angela Merkel's speech</a:t>
            </a:r>
            <a:r>
              <a:rPr lang="en-NZ" smtClean="0"/>
              <a:t> (in German), Federal Chancellor's website - 24 May 2011 </a:t>
            </a:r>
          </a:p>
          <a:p>
            <a:r>
              <a:rPr lang="en-NZ" b="1" smtClean="0"/>
              <a:t>Your Better Life Index - new, interactive measure of well-being</a:t>
            </a:r>
            <a:r>
              <a:rPr lang="en-NZ" smtClean="0"/>
              <a:t/>
            </a:r>
            <a:br>
              <a:rPr lang="en-NZ" smtClean="0"/>
            </a:br>
            <a:r>
              <a:rPr lang="en-NZ" smtClean="0"/>
              <a:t>OECD launches new online tool which lets people measure and compare their lives in a way that goes beyond traditional GDP numbers.</a:t>
            </a:r>
            <a:br>
              <a:rPr lang="en-NZ" smtClean="0"/>
            </a:br>
            <a:r>
              <a:rPr lang="en-NZ" smtClean="0"/>
              <a:t>&gt; </a:t>
            </a:r>
            <a:r>
              <a:rPr lang="en-NZ" u="sng" smtClean="0">
                <a:hlinkClick r:id="rId32"/>
              </a:rPr>
              <a:t>Go to Your Better Life Index</a:t>
            </a:r>
            <a:r>
              <a:rPr lang="en-NZ" smtClean="0"/>
              <a:t>.</a:t>
            </a:r>
            <a:br>
              <a:rPr lang="en-NZ" smtClean="0"/>
            </a:br>
            <a:r>
              <a:rPr lang="en-NZ" smtClean="0"/>
              <a:t>&gt; </a:t>
            </a:r>
            <a:r>
              <a:rPr lang="en-NZ" u="sng" smtClean="0">
                <a:hlinkClick r:id="rId33"/>
              </a:rPr>
              <a:t>Read press release</a:t>
            </a:r>
            <a:r>
              <a:rPr lang="en-NZ" smtClean="0"/>
              <a:t>. - 24 May 2011</a:t>
            </a:r>
            <a:br>
              <a:rPr lang="en-NZ" smtClean="0"/>
            </a:br>
            <a:r>
              <a:rPr lang="en-NZ" smtClean="0"/>
              <a:t>&gt; </a:t>
            </a:r>
            <a:r>
              <a:rPr lang="en-NZ" u="sng" smtClean="0">
                <a:hlinkClick r:id="rId34"/>
              </a:rPr>
              <a:t>Watch video</a:t>
            </a:r>
            <a:r>
              <a:rPr lang="en-NZ" smtClean="0"/>
              <a:t> </a:t>
            </a:r>
          </a:p>
          <a:p>
            <a:r>
              <a:rPr lang="en-NZ" b="1" smtClean="0"/>
              <a:t>The Belgian web-docu "le bonheur brut", which deals with alternative indicators of economic growth, received this year's Dexia award in the category Business and Financial Press.</a:t>
            </a:r>
            <a:r>
              <a:rPr lang="en-NZ" smtClean="0"/>
              <a:t/>
            </a:r>
            <a:br>
              <a:rPr lang="en-NZ" smtClean="0"/>
            </a:br>
            <a:r>
              <a:rPr lang="en-NZ" smtClean="0"/>
              <a:t>- </a:t>
            </a:r>
            <a:r>
              <a:rPr lang="en-NZ" u="sng" smtClean="0">
                <a:hlinkClick r:id="rId35"/>
              </a:rPr>
              <a:t>News article</a:t>
            </a:r>
            <a:r>
              <a:rPr lang="en-NZ" smtClean="0"/>
              <a:t> - 28 April 2011, Le Soir (in French)</a:t>
            </a:r>
            <a:br>
              <a:rPr lang="en-NZ" smtClean="0"/>
            </a:br>
            <a:r>
              <a:rPr lang="en-NZ" smtClean="0"/>
              <a:t>- </a:t>
            </a:r>
            <a:r>
              <a:rPr lang="en-NZ" u="sng" smtClean="0">
                <a:hlinkClick r:id="rId36"/>
              </a:rPr>
              <a:t>Official press release</a:t>
            </a:r>
            <a:r>
              <a:rPr lang="en-NZ" smtClean="0"/>
              <a:t> </a:t>
            </a:r>
            <a:r>
              <a:rPr lang="en-GB" smtClean="0"/>
              <a:t>- 28 April 2011, Dexia (in French and Dutch)</a:t>
            </a:r>
            <a:r>
              <a:rPr lang="en-NZ" smtClean="0"/>
              <a:t> </a:t>
            </a:r>
            <a:br>
              <a:rPr lang="en-NZ" smtClean="0"/>
            </a:br>
            <a:r>
              <a:rPr lang="en-NZ" smtClean="0"/>
              <a:t>- Go to web-docu "</a:t>
            </a:r>
            <a:r>
              <a:rPr lang="en-NZ" u="sng" smtClean="0">
                <a:hlinkClick r:id="rId37"/>
              </a:rPr>
              <a:t>Le bonheur brut</a:t>
            </a:r>
            <a:r>
              <a:rPr lang="en-NZ" smtClean="0"/>
              <a:t>" </a:t>
            </a:r>
            <a:r>
              <a:rPr lang="en-GB" smtClean="0"/>
              <a:t>(in French) </a:t>
            </a:r>
            <a:endParaRPr lang="en-NZ" smtClean="0"/>
          </a:p>
          <a:p>
            <a:r>
              <a:rPr lang="en-NZ" b="1" smtClean="0"/>
              <a:t>UN responds to concerns and critiques about the Human Development Index and makes changes to the choice of variables and the functional form. Report explains the rationale behind new HDI.</a:t>
            </a:r>
            <a:r>
              <a:rPr lang="en-NZ" smtClean="0"/>
              <a:t> </a:t>
            </a:r>
            <a:br>
              <a:rPr lang="en-NZ" smtClean="0"/>
            </a:br>
            <a:r>
              <a:rPr lang="en-NZ" smtClean="0"/>
              <a:t>&gt; </a:t>
            </a:r>
            <a:r>
              <a:rPr lang="en-NZ" u="sng" smtClean="0">
                <a:hlinkClick r:id="rId38"/>
              </a:rPr>
              <a:t>Download "The Human Development Index 2010: New Controversies, Old Critiques"</a:t>
            </a:r>
            <a:r>
              <a:rPr lang="en-NZ" smtClean="0"/>
              <a:t> (pdf, 740 kb) </a:t>
            </a:r>
            <a:br>
              <a:rPr lang="en-NZ" smtClean="0"/>
            </a:br>
            <a:r>
              <a:rPr lang="en-NZ" smtClean="0"/>
              <a:t>April 2011 </a:t>
            </a:r>
            <a:br>
              <a:rPr lang="en-NZ" smtClean="0"/>
            </a:br>
            <a:r>
              <a:rPr lang="en-NZ" smtClean="0"/>
              <a:t>UNDP </a:t>
            </a:r>
            <a:br>
              <a:rPr lang="en-NZ" smtClean="0"/>
            </a:br>
            <a:r>
              <a:rPr lang="en-NZ" smtClean="0"/>
              <a:t>&gt; </a:t>
            </a:r>
            <a:r>
              <a:rPr lang="en-NZ" u="sng" smtClean="0">
                <a:hlinkClick r:id="rId39"/>
              </a:rPr>
              <a:t>Read more on the UNDP website</a:t>
            </a:r>
            <a:r>
              <a:rPr lang="en-NZ" smtClean="0"/>
              <a:t> </a:t>
            </a:r>
          </a:p>
          <a:p>
            <a:r>
              <a:rPr lang="en-NZ" b="1" smtClean="0"/>
              <a:t>Growing international interest among leading politicians in new British happiness index</a:t>
            </a:r>
            <a:r>
              <a:rPr lang="en-NZ" smtClean="0"/>
              <a:t/>
            </a:r>
            <a:br>
              <a:rPr lang="en-NZ" smtClean="0"/>
            </a:br>
            <a:r>
              <a:rPr lang="en-NZ" smtClean="0"/>
              <a:t>&gt; </a:t>
            </a:r>
            <a:r>
              <a:rPr lang="en-NZ" u="sng" smtClean="0">
                <a:hlinkClick r:id="rId40"/>
              </a:rPr>
              <a:t>Read article</a:t>
            </a:r>
            <a:r>
              <a:rPr lang="en-NZ" smtClean="0"/>
              <a:t> (in German)</a:t>
            </a:r>
            <a:br>
              <a:rPr lang="en-NZ" smtClean="0"/>
            </a:br>
            <a:r>
              <a:rPr lang="en-NZ" smtClean="0"/>
              <a:t>18 April 2011</a:t>
            </a:r>
            <a:br>
              <a:rPr lang="en-NZ" smtClean="0"/>
            </a:br>
            <a:r>
              <a:rPr lang="en-NZ" smtClean="0"/>
              <a:t>Der Standard </a:t>
            </a:r>
          </a:p>
          <a:p>
            <a:r>
              <a:rPr lang="en-NZ" b="1" smtClean="0"/>
              <a:t>New public attitude survey shows slight increase in the average rating of 'life satisfaction' in England.</a:t>
            </a:r>
            <a:r>
              <a:rPr lang="en-NZ" smtClean="0"/>
              <a:t> </a:t>
            </a:r>
            <a:br>
              <a:rPr lang="en-NZ" smtClean="0"/>
            </a:br>
            <a:r>
              <a:rPr lang="en-NZ" smtClean="0"/>
              <a:t>&gt; </a:t>
            </a:r>
            <a:r>
              <a:rPr lang="en-NZ" u="sng" smtClean="0">
                <a:hlinkClick r:id="rId41"/>
              </a:rPr>
              <a:t>Read more about the survey</a:t>
            </a:r>
            <a:r>
              <a:rPr lang="en-NZ" smtClean="0"/>
              <a:t>, Department for Environment, Food and Rural Affairs - 13 April 2011 </a:t>
            </a:r>
          </a:p>
          <a:p>
            <a:r>
              <a:rPr lang="en-NZ" b="1" smtClean="0"/>
              <a:t>The report "Consumption Dilemma - Leverage Points for Accelerating Sustainable Growth" questions rising GDP as an appropriate measure of success.</a:t>
            </a:r>
            <a:r>
              <a:rPr lang="en-NZ" smtClean="0"/>
              <a:t/>
            </a:r>
            <a:br>
              <a:rPr lang="en-NZ" smtClean="0"/>
            </a:br>
            <a:r>
              <a:rPr lang="en-NZ" smtClean="0"/>
              <a:t>&gt; </a:t>
            </a:r>
            <a:r>
              <a:rPr lang="en-NZ" u="sng" smtClean="0">
                <a:hlinkClick r:id="rId42"/>
              </a:rPr>
              <a:t>Download report</a:t>
            </a:r>
            <a:r>
              <a:rPr lang="en-NZ" smtClean="0"/>
              <a:t> (pdf, 1.4 mb), World Economic Forum - April 2011 </a:t>
            </a:r>
          </a:p>
          <a:p>
            <a:r>
              <a:rPr lang="en-NZ" b="1" smtClean="0"/>
              <a:t>The Eurostat conference on "Statistics for policy making: Europe 2020" </a:t>
            </a:r>
            <a:r>
              <a:rPr lang="en-NZ" smtClean="0"/>
              <a:t>took place on 10 &amp; 11 March 2011 in Brussels. President Barroso, Commissioner for Environment Potocnik, OECD Chief Economist Padoan, Belgian Minister of Finance Reynders and others confirm that measuring progress needs to go beyond GDP.</a:t>
            </a:r>
            <a:br>
              <a:rPr lang="en-NZ" smtClean="0"/>
            </a:br>
            <a:r>
              <a:rPr lang="en-NZ" smtClean="0"/>
              <a:t>&gt; View </a:t>
            </a:r>
            <a:r>
              <a:rPr lang="en-NZ" u="sng" smtClean="0">
                <a:hlinkClick r:id="rId43"/>
              </a:rPr>
              <a:t>video of opening speeches</a:t>
            </a:r>
            <a:r>
              <a:rPr lang="en-NZ" smtClean="0"/>
              <a:t/>
            </a:r>
            <a:br>
              <a:rPr lang="en-NZ" smtClean="0"/>
            </a:br>
            <a:r>
              <a:rPr lang="en-NZ" smtClean="0"/>
              <a:t>&gt; Download:</a:t>
            </a:r>
            <a:br>
              <a:rPr lang="en-NZ" smtClean="0"/>
            </a:br>
            <a:r>
              <a:rPr lang="en-NZ" u="sng" smtClean="0">
                <a:hlinkClick r:id="rId44"/>
              </a:rPr>
              <a:t>Conference leaflet with programme, presentations and speeches</a:t>
            </a:r>
            <a:r>
              <a:rPr lang="en-NZ" smtClean="0"/>
              <a:t> (pdf, 8.8 mb)</a:t>
            </a:r>
            <a:br>
              <a:rPr lang="en-NZ" smtClean="0"/>
            </a:br>
            <a:r>
              <a:rPr lang="en-NZ" smtClean="0"/>
              <a:t>&gt; </a:t>
            </a:r>
            <a:r>
              <a:rPr lang="en-NZ" u="sng" smtClean="0">
                <a:hlinkClick r:id="rId45"/>
              </a:rPr>
              <a:t>Opening speech of President Barroso</a:t>
            </a:r>
            <a:r>
              <a:rPr lang="en-NZ" smtClean="0"/>
              <a:t/>
            </a:r>
            <a:br>
              <a:rPr lang="en-NZ" smtClean="0"/>
            </a:br>
            <a:r>
              <a:rPr lang="en-NZ" smtClean="0"/>
              <a:t>&gt; </a:t>
            </a:r>
            <a:r>
              <a:rPr lang="en-NZ" u="sng" smtClean="0">
                <a:hlinkClick r:id="rId46"/>
              </a:rPr>
              <a:t>Speech of Commissioner Potočnik</a:t>
            </a:r>
            <a:r>
              <a:rPr lang="en-NZ" smtClean="0"/>
              <a:t/>
            </a:r>
            <a:br>
              <a:rPr lang="en-NZ" smtClean="0"/>
            </a:br>
            <a:r>
              <a:rPr lang="en-NZ" smtClean="0"/>
              <a:t>&gt; </a:t>
            </a:r>
            <a:r>
              <a:rPr lang="en-NZ" u="sng" smtClean="0">
                <a:hlinkClick r:id="rId47"/>
              </a:rPr>
              <a:t>Speech of OECD Chief Economist Padoan</a:t>
            </a:r>
            <a:r>
              <a:rPr lang="en-NZ" smtClean="0"/>
              <a:t/>
            </a:r>
            <a:br>
              <a:rPr lang="en-NZ" smtClean="0"/>
            </a:br>
            <a:r>
              <a:rPr lang="en-NZ" smtClean="0"/>
              <a:t>&gt; </a:t>
            </a:r>
            <a:r>
              <a:rPr lang="en-NZ" u="sng" smtClean="0">
                <a:hlinkClick r:id="rId48"/>
              </a:rPr>
              <a:t>Conclusions by Commissioner Rehn</a:t>
            </a:r>
            <a:endParaRPr lang="en-NZ" smtClean="0"/>
          </a:p>
          <a:p>
            <a:r>
              <a:rPr lang="en-NZ" b="1" smtClean="0"/>
              <a:t>India/China comparison must go beyond GDP, says Amartya Sen, Nobel price winner in economics</a:t>
            </a:r>
            <a:r>
              <a:rPr lang="en-NZ" smtClean="0"/>
              <a:t/>
            </a:r>
            <a:br>
              <a:rPr lang="en-NZ" smtClean="0"/>
            </a:br>
            <a:r>
              <a:rPr lang="en-NZ" smtClean="0"/>
              <a:t>&gt; </a:t>
            </a:r>
            <a:r>
              <a:rPr lang="en-NZ" u="sng" smtClean="0">
                <a:hlinkClick r:id="rId49"/>
              </a:rPr>
              <a:t>Read article</a:t>
            </a:r>
            <a:r>
              <a:rPr lang="en-NZ" smtClean="0"/>
              <a:t>, The Hindu - 14 February 2011</a:t>
            </a:r>
          </a:p>
          <a:p>
            <a:r>
              <a:rPr lang="en-NZ" b="1" smtClean="0"/>
              <a:t>Global poll shows continued strong public support for going beyond GDP</a:t>
            </a:r>
            <a:r>
              <a:rPr lang="en-NZ" smtClean="0"/>
              <a:t/>
            </a:r>
            <a:br>
              <a:rPr lang="en-NZ" smtClean="0"/>
            </a:br>
            <a:r>
              <a:rPr lang="en-NZ" smtClean="0"/>
              <a:t>&gt; </a:t>
            </a:r>
            <a:r>
              <a:rPr lang="en-NZ" u="sng" smtClean="0">
                <a:hlinkClick r:id="rId50"/>
              </a:rPr>
              <a:t>Read article</a:t>
            </a:r>
            <a:r>
              <a:rPr lang="en-NZ" smtClean="0"/>
              <a:t>, GlobeScan - 21 January 2011</a:t>
            </a:r>
          </a:p>
          <a:p>
            <a:r>
              <a:rPr lang="en-NZ" b="1" smtClean="0"/>
              <a:t>German parliamentary committee starts the work to develop new indicator of prosperity</a:t>
            </a:r>
            <a:r>
              <a:rPr lang="en-NZ" smtClean="0"/>
              <a:t/>
            </a:r>
            <a:br>
              <a:rPr lang="en-NZ" smtClean="0"/>
            </a:br>
            <a:r>
              <a:rPr lang="en-NZ" smtClean="0"/>
              <a:t>&gt; </a:t>
            </a:r>
            <a:r>
              <a:rPr lang="en-NZ" u="sng" smtClean="0">
                <a:hlinkClick r:id="rId51"/>
              </a:rPr>
              <a:t>Read article</a:t>
            </a:r>
            <a:r>
              <a:rPr lang="en-NZ" smtClean="0"/>
              <a:t> (in German), Handelsblatt - 21 January 2011</a:t>
            </a:r>
          </a:p>
          <a:p>
            <a:r>
              <a:rPr lang="en-NZ" u="sng" smtClean="0">
                <a:hlinkClick r:id="rId52"/>
              </a:rPr>
              <a:t>New update of the Sustainable Society Index, SSI-2010, is now available</a:t>
            </a:r>
            <a:r>
              <a:rPr lang="en-NZ" smtClean="0"/>
              <a:t/>
            </a:r>
            <a:br>
              <a:rPr lang="en-NZ" smtClean="0"/>
            </a:br>
            <a:r>
              <a:rPr lang="en-NZ" smtClean="0"/>
              <a:t>December 2010</a:t>
            </a:r>
            <a:br>
              <a:rPr lang="en-NZ" smtClean="0"/>
            </a:br>
            <a:r>
              <a:rPr lang="en-NZ" smtClean="0"/>
              <a:t>Sustainable Society Foundation</a:t>
            </a:r>
          </a:p>
          <a:p>
            <a:r>
              <a:rPr lang="en-NZ" smtClean="0"/>
              <a:t>"</a:t>
            </a:r>
            <a:r>
              <a:rPr lang="en-NZ" u="sng" smtClean="0">
                <a:hlinkClick r:id="rId53"/>
              </a:rPr>
              <a:t>What's life like in Italy?</a:t>
            </a:r>
            <a:r>
              <a:rPr lang="en-NZ" smtClean="0"/>
              <a:t>" (in Italian)</a:t>
            </a:r>
            <a:br>
              <a:rPr lang="en-NZ" smtClean="0"/>
            </a:br>
            <a:r>
              <a:rPr lang="en-NZ" smtClean="0"/>
              <a:t>- updated index of the quality of regional development in Italy. </a:t>
            </a:r>
            <a:br>
              <a:rPr lang="en-NZ" smtClean="0"/>
            </a:br>
            <a:r>
              <a:rPr lang="en-NZ" smtClean="0"/>
              <a:t>16 December 2010</a:t>
            </a:r>
            <a:br>
              <a:rPr lang="en-NZ" smtClean="0"/>
            </a:br>
            <a:r>
              <a:rPr lang="en-NZ" smtClean="0"/>
              <a:t>Sbilanciamoci Campaign</a:t>
            </a:r>
          </a:p>
          <a:p>
            <a:r>
              <a:rPr lang="en-NZ" u="sng" smtClean="0">
                <a:hlinkClick r:id="rId54"/>
              </a:rPr>
              <a:t>Italian debate on the importance of going beyond GDP when measuring wealth</a:t>
            </a:r>
            <a:r>
              <a:rPr lang="en-NZ" smtClean="0"/>
              <a:t/>
            </a:r>
            <a:br>
              <a:rPr lang="en-NZ" smtClean="0"/>
            </a:br>
            <a:r>
              <a:rPr lang="en-NZ" smtClean="0"/>
              <a:t>(in Italian with an English transcript)</a:t>
            </a:r>
            <a:br>
              <a:rPr lang="en-NZ" smtClean="0"/>
            </a:br>
            <a:r>
              <a:rPr lang="en-NZ" smtClean="0"/>
              <a:t>12 December 2010</a:t>
            </a:r>
            <a:br>
              <a:rPr lang="en-NZ" smtClean="0"/>
            </a:br>
            <a:r>
              <a:rPr lang="en-NZ" smtClean="0"/>
              <a:t>TV programme report on Rai Tre</a:t>
            </a:r>
          </a:p>
          <a:p>
            <a:r>
              <a:rPr lang="en-NZ" smtClean="0"/>
              <a:t>Chancellor Merkel and President Sarkozy received the </a:t>
            </a:r>
            <a:r>
              <a:rPr lang="en-NZ" u="sng" smtClean="0">
                <a:hlinkClick r:id="rId55"/>
              </a:rPr>
              <a:t>joint report on measuring progress</a:t>
            </a:r>
            <a:r>
              <a:rPr lang="en-NZ" smtClean="0"/>
              <a:t> from the economic advisory councils of Germany and France</a:t>
            </a:r>
            <a:br>
              <a:rPr lang="en-NZ" smtClean="0"/>
            </a:br>
            <a:r>
              <a:rPr lang="en-NZ" smtClean="0"/>
              <a:t>10 December 2010</a:t>
            </a:r>
            <a:br>
              <a:rPr lang="en-NZ" smtClean="0"/>
            </a:br>
            <a:r>
              <a:rPr lang="en-NZ" u="sng" smtClean="0">
                <a:hlinkClick r:id="rId56"/>
              </a:rPr>
              <a:t>Related news article</a:t>
            </a:r>
            <a:r>
              <a:rPr lang="en-NZ" smtClean="0"/>
              <a:t> in Handelsblatt (in German)</a:t>
            </a:r>
          </a:p>
          <a:p>
            <a:r>
              <a:rPr lang="en-NZ" u="sng" smtClean="0">
                <a:hlinkClick r:id="rId57"/>
              </a:rPr>
              <a:t>The German Prosperity Quartet combines four measuring instruments to record the prosperity of societies</a:t>
            </a:r>
            <a:r>
              <a:rPr lang="en-NZ" smtClean="0"/>
              <a:t> </a:t>
            </a:r>
            <a:br>
              <a:rPr lang="en-NZ" smtClean="0"/>
            </a:br>
            <a:r>
              <a:rPr lang="en-NZ" smtClean="0"/>
              <a:t>7 December 2010 </a:t>
            </a:r>
            <a:br>
              <a:rPr lang="en-NZ" smtClean="0"/>
            </a:br>
            <a:r>
              <a:rPr lang="en-NZ" smtClean="0"/>
              <a:t>Denkwerk Zukunft </a:t>
            </a:r>
          </a:p>
          <a:p>
            <a:r>
              <a:rPr lang="en-NZ" b="1" smtClean="0"/>
              <a:t>The German Bundestag has established a Study Commission on growth, well-being and quality of life in terms of sustainable development and societal progress</a:t>
            </a:r>
            <a:r>
              <a:rPr lang="en-NZ" smtClean="0"/>
              <a:t/>
            </a:r>
            <a:br>
              <a:rPr lang="en-NZ" smtClean="0"/>
            </a:br>
            <a:r>
              <a:rPr lang="en-NZ" smtClean="0"/>
              <a:t>&gt; </a:t>
            </a:r>
            <a:r>
              <a:rPr lang="en-NZ" u="sng" smtClean="0">
                <a:hlinkClick r:id="rId58"/>
              </a:rPr>
              <a:t>Read mandate</a:t>
            </a:r>
            <a:r>
              <a:rPr lang="en-NZ" smtClean="0"/>
              <a:t> (pdf, 39 kb) - 23 November 2010 1 December 2010 bundestag.de </a:t>
            </a:r>
            <a:br>
              <a:rPr lang="en-NZ" smtClean="0"/>
            </a:br>
            <a:r>
              <a:rPr lang="en-NZ" u="sng" smtClean="0">
                <a:hlinkClick r:id="rId59"/>
              </a:rPr>
              <a:t>Read news article</a:t>
            </a:r>
            <a:r>
              <a:rPr lang="en-NZ" smtClean="0"/>
              <a:t> - 1 December 2010 (in German)</a:t>
            </a:r>
          </a:p>
          <a:p>
            <a:r>
              <a:rPr lang="en-NZ" smtClean="0"/>
              <a:t>Can </a:t>
            </a:r>
            <a:r>
              <a:rPr lang="en-NZ" u="sng" smtClean="0">
                <a:hlinkClick r:id="rId60"/>
              </a:rPr>
              <a:t>biodiversity become a parameter</a:t>
            </a:r>
            <a:r>
              <a:rPr lang="en-NZ" smtClean="0"/>
              <a:t> for measuring the wealth of nations?</a:t>
            </a:r>
            <a:br>
              <a:rPr lang="en-NZ" smtClean="0"/>
            </a:br>
            <a:r>
              <a:rPr lang="en-NZ" smtClean="0"/>
              <a:t>29 November 2010</a:t>
            </a:r>
            <a:br>
              <a:rPr lang="en-NZ" smtClean="0"/>
            </a:br>
            <a:r>
              <a:rPr lang="en-NZ" smtClean="0"/>
              <a:t>seedmagazine.com</a:t>
            </a:r>
          </a:p>
          <a:p>
            <a:r>
              <a:rPr lang="en-NZ" u="sng" smtClean="0">
                <a:hlinkClick r:id="rId61"/>
              </a:rPr>
              <a:t>Cameron turns to statistics to measure happiness</a:t>
            </a:r>
            <a:r>
              <a:rPr lang="en-NZ" smtClean="0"/>
              <a:t/>
            </a:r>
            <a:br>
              <a:rPr lang="en-NZ" smtClean="0"/>
            </a:br>
            <a:r>
              <a:rPr lang="en-NZ" smtClean="0"/>
              <a:t>15 November 2010</a:t>
            </a:r>
            <a:br>
              <a:rPr lang="en-NZ" smtClean="0"/>
            </a:br>
            <a:r>
              <a:rPr lang="en-NZ" smtClean="0"/>
              <a:t>The Guardian</a:t>
            </a:r>
          </a:p>
          <a:p>
            <a:r>
              <a:rPr lang="en-NZ" u="sng" smtClean="0">
                <a:hlinkClick r:id="rId62"/>
              </a:rPr>
              <a:t>David Cameron aims to make happiness the new GDP</a:t>
            </a:r>
            <a:r>
              <a:rPr lang="en-NZ" smtClean="0"/>
              <a:t/>
            </a:r>
            <a:br>
              <a:rPr lang="en-NZ" smtClean="0"/>
            </a:br>
            <a:r>
              <a:rPr lang="en-NZ" smtClean="0"/>
              <a:t>14 November 2010 </a:t>
            </a:r>
            <a:br>
              <a:rPr lang="en-NZ" smtClean="0"/>
            </a:br>
            <a:r>
              <a:rPr lang="en-NZ" smtClean="0"/>
              <a:t>The Guardian</a:t>
            </a:r>
          </a:p>
          <a:p>
            <a:r>
              <a:rPr lang="en-NZ" u="sng" smtClean="0">
                <a:hlinkClick r:id="rId63"/>
              </a:rPr>
              <a:t>Parliamentary Committee in Germany to develop new indicator of prosperity</a:t>
            </a:r>
            <a:r>
              <a:rPr lang="en-NZ" smtClean="0"/>
              <a:t> (in German)</a:t>
            </a:r>
            <a:br>
              <a:rPr lang="en-NZ" smtClean="0"/>
            </a:br>
            <a:r>
              <a:rPr lang="en-NZ" smtClean="0"/>
              <a:t>12 November 2010 </a:t>
            </a:r>
            <a:br>
              <a:rPr lang="en-NZ" smtClean="0"/>
            </a:br>
            <a:r>
              <a:rPr lang="en-NZ" smtClean="0"/>
              <a:t>Sueddeutsche.de</a:t>
            </a:r>
          </a:p>
          <a:p>
            <a:r>
              <a:rPr lang="en-NZ" u="sng" smtClean="0">
                <a:hlinkClick r:id="rId64"/>
              </a:rPr>
              <a:t>Germany debates over new committee to discuss GDP questions</a:t>
            </a:r>
            <a:r>
              <a:rPr lang="en-NZ" smtClean="0"/>
              <a:t> (in German)</a:t>
            </a:r>
            <a:br>
              <a:rPr lang="en-NZ" smtClean="0"/>
            </a:br>
            <a:r>
              <a:rPr lang="en-NZ" smtClean="0"/>
              <a:t>22 October 2010</a:t>
            </a:r>
            <a:br>
              <a:rPr lang="en-NZ" smtClean="0"/>
            </a:br>
            <a:r>
              <a:rPr lang="en-NZ" smtClean="0"/>
              <a:t>Welt Online</a:t>
            </a:r>
          </a:p>
          <a:p>
            <a:r>
              <a:rPr lang="en-NZ" smtClean="0"/>
              <a:t>EU Committee of the Regions </a:t>
            </a:r>
            <a:r>
              <a:rPr lang="en-NZ" u="sng" smtClean="0">
                <a:hlinkClick r:id="rId65"/>
              </a:rPr>
              <a:t>supports Commission's beyond GDP agenda and requests use of complementary indicators to GDP</a:t>
            </a:r>
            <a:r>
              <a:rPr lang="en-NZ" smtClean="0"/>
              <a:t> for regional development policies</a:t>
            </a:r>
            <a:br>
              <a:rPr lang="en-NZ" smtClean="0"/>
            </a:br>
            <a:r>
              <a:rPr lang="en-NZ" smtClean="0"/>
              <a:t>5 October 2010</a:t>
            </a:r>
            <a:br>
              <a:rPr lang="en-NZ" smtClean="0"/>
            </a:br>
            <a:r>
              <a:rPr lang="en-NZ" smtClean="0"/>
              <a:t>Opinion of the EU Committee of the Regions</a:t>
            </a:r>
          </a:p>
          <a:p>
            <a:r>
              <a:rPr lang="en-NZ" u="sng" smtClean="0">
                <a:hlinkClick r:id="rId66"/>
              </a:rPr>
              <a:t>New insights into the economy, quality of life and sustainable development</a:t>
            </a:r>
            <a:r>
              <a:rPr lang="en-NZ" smtClean="0"/>
              <a:t> (in French)</a:t>
            </a:r>
            <a:br>
              <a:rPr lang="en-NZ" smtClean="0"/>
            </a:br>
            <a:r>
              <a:rPr lang="en-NZ" smtClean="0"/>
              <a:t>4 October 2010</a:t>
            </a:r>
            <a:br>
              <a:rPr lang="en-NZ" smtClean="0"/>
            </a:br>
            <a:r>
              <a:rPr lang="en-NZ" smtClean="0"/>
              <a:t>INSEE</a:t>
            </a:r>
          </a:p>
          <a:p>
            <a:r>
              <a:rPr lang="en-NZ" u="sng" smtClean="0">
                <a:hlinkClick r:id="rId67"/>
              </a:rPr>
              <a:t>INSEE</a:t>
            </a:r>
            <a:r>
              <a:rPr lang="en-NZ" smtClean="0"/>
              <a:t> (Institut National de la Statistique et des études économiques) reporting on work done, one year after the Stiglitz Commission report. (in French)</a:t>
            </a:r>
            <a:br>
              <a:rPr lang="en-NZ" smtClean="0"/>
            </a:br>
            <a:r>
              <a:rPr lang="en-NZ" smtClean="0"/>
              <a:t>4 October 2010</a:t>
            </a:r>
          </a:p>
          <a:p>
            <a:r>
              <a:rPr lang="en-NZ" smtClean="0"/>
              <a:t>The European Week of Regions and Cities includes several beyond GDP workshops. The </a:t>
            </a:r>
            <a:r>
              <a:rPr lang="en-NZ" u="sng" smtClean="0">
                <a:hlinkClick r:id="rId68"/>
              </a:rPr>
              <a:t>final programme</a:t>
            </a:r>
            <a:r>
              <a:rPr lang="en-NZ" smtClean="0"/>
              <a:t> is now available.</a:t>
            </a:r>
            <a:br>
              <a:rPr lang="en-NZ" smtClean="0"/>
            </a:br>
            <a:r>
              <a:rPr lang="en-NZ" smtClean="0"/>
              <a:t>Brussels, 4 - 7 October 2010</a:t>
            </a:r>
            <a:br>
              <a:rPr lang="en-NZ" smtClean="0"/>
            </a:br>
            <a:r>
              <a:rPr lang="en-NZ" smtClean="0"/>
              <a:t>4 and 5 October, Flanders and the EU Committee of the Regions organise an </a:t>
            </a:r>
            <a:r>
              <a:rPr lang="en-NZ" u="sng" smtClean="0">
                <a:hlinkClick r:id="rId69"/>
              </a:rPr>
              <a:t>Open Days 2010 workshop on indicators and policies for sustainable development</a:t>
            </a:r>
            <a:r>
              <a:rPr lang="en-NZ" smtClean="0"/>
              <a:t>.</a:t>
            </a:r>
            <a:br>
              <a:rPr lang="en-NZ" smtClean="0"/>
            </a:br>
            <a:r>
              <a:rPr lang="en-NZ" smtClean="0"/>
              <a:t>17 September 2010</a:t>
            </a:r>
          </a:p>
          <a:p>
            <a:r>
              <a:rPr lang="en-NZ" smtClean="0"/>
              <a:t>The EU Committee of the Regions has published a </a:t>
            </a:r>
            <a:r>
              <a:rPr lang="en-NZ" u="sng" smtClean="0">
                <a:hlinkClick r:id="rId70"/>
              </a:rPr>
              <a:t>summary of contributions</a:t>
            </a:r>
            <a:r>
              <a:rPr lang="en-NZ" smtClean="0"/>
              <a:t> to new indicators for measuring the progress of societies, and calls for contributions to the Opinion it will be preparing.</a:t>
            </a:r>
            <a:br>
              <a:rPr lang="en-NZ" smtClean="0"/>
            </a:br>
            <a:r>
              <a:rPr lang="en-NZ" smtClean="0"/>
              <a:t>15 September 2010</a:t>
            </a:r>
          </a:p>
          <a:p>
            <a:r>
              <a:rPr lang="en-NZ" smtClean="0"/>
              <a:t>European Commissioner Olli Rehn's concluding remarks at the conference </a:t>
            </a:r>
            <a:r>
              <a:rPr lang="en-NZ" u="sng" smtClean="0">
                <a:hlinkClick r:id="rId71"/>
              </a:rPr>
              <a:t>"Economic Growth for Better Quality of Life in Europe"</a:t>
            </a:r>
            <a:r>
              <a:rPr lang="en-NZ" smtClean="0"/>
              <a:t>.</a:t>
            </a:r>
            <a:br>
              <a:rPr lang="en-NZ" smtClean="0"/>
            </a:br>
            <a:r>
              <a:rPr lang="en-NZ" smtClean="0"/>
              <a:t>14 September 2010</a:t>
            </a:r>
          </a:p>
          <a:p>
            <a:r>
              <a:rPr lang="en-NZ" u="sng" smtClean="0">
                <a:hlinkClick r:id="rId72"/>
              </a:rPr>
              <a:t>Austrian Foreign Minister calls for different measurement of economic growth</a:t>
            </a:r>
            <a:r>
              <a:rPr lang="en-NZ" smtClean="0"/>
              <a:t> (in German)</a:t>
            </a:r>
            <a:br>
              <a:rPr lang="en-NZ" smtClean="0"/>
            </a:br>
            <a:r>
              <a:rPr lang="en-NZ" smtClean="0"/>
              <a:t>18 August 2010</a:t>
            </a:r>
            <a:br>
              <a:rPr lang="en-NZ" smtClean="0"/>
            </a:br>
            <a:r>
              <a:rPr lang="en-NZ" smtClean="0"/>
              <a:t>Die Presse</a:t>
            </a:r>
          </a:p>
          <a:p>
            <a:r>
              <a:rPr lang="en-NZ" smtClean="0"/>
              <a:t>Eurofound publishes </a:t>
            </a:r>
            <a:r>
              <a:rPr lang="en-NZ" u="sng" smtClean="0">
                <a:hlinkClick r:id="rId73"/>
              </a:rPr>
              <a:t>survey on trends in Europeans' quality of life 2003-2009</a:t>
            </a:r>
            <a:r>
              <a:rPr lang="en-NZ" smtClean="0"/>
              <a:t/>
            </a:r>
            <a:br>
              <a:rPr lang="en-NZ" smtClean="0"/>
            </a:br>
            <a:r>
              <a:rPr lang="en-NZ" smtClean="0"/>
              <a:t>12 August 2010</a:t>
            </a:r>
          </a:p>
          <a:p>
            <a:r>
              <a:rPr lang="en-NZ" smtClean="0"/>
              <a:t>UK publishes its annual statistical review of the country’s progress:</a:t>
            </a:r>
            <a:r>
              <a:rPr lang="en-NZ" u="sng" smtClean="0">
                <a:hlinkClick r:id="rId74"/>
              </a:rPr>
              <a:t>Measuring progress: Sustainable development indicators 2010</a:t>
            </a:r>
            <a:r>
              <a:rPr lang="en-NZ" smtClean="0"/>
              <a:t/>
            </a:r>
            <a:br>
              <a:rPr lang="en-NZ" smtClean="0"/>
            </a:br>
            <a:r>
              <a:rPr lang="en-NZ" smtClean="0"/>
              <a:t>30 July 2010</a:t>
            </a:r>
            <a:br>
              <a:rPr lang="en-NZ" smtClean="0"/>
            </a:br>
            <a:r>
              <a:rPr lang="en-NZ" smtClean="0"/>
              <a:t>Department for Environment, Food and Rural Affairs</a:t>
            </a:r>
          </a:p>
          <a:p>
            <a:r>
              <a:rPr lang="en-NZ" u="sng" smtClean="0">
                <a:hlinkClick r:id="rId75"/>
              </a:rPr>
              <a:t>Social Indicators extensively discussed</a:t>
            </a:r>
            <a:r>
              <a:rPr lang="en-NZ" smtClean="0"/>
              <a:t> at World Congress of Sociology</a:t>
            </a:r>
            <a:br>
              <a:rPr lang="en-NZ" smtClean="0"/>
            </a:br>
            <a:r>
              <a:rPr lang="en-NZ" smtClean="0"/>
              <a:t>11-17 July 2010 </a:t>
            </a:r>
          </a:p>
          <a:p>
            <a:r>
              <a:rPr lang="en-NZ" u="sng" smtClean="0">
                <a:hlinkClick r:id="rId76"/>
              </a:rPr>
              <a:t>Online tool allows users to calculate and compare their life situation with the Dutch Life Situation Index</a:t>
            </a:r>
            <a:r>
              <a:rPr lang="en-NZ" smtClean="0"/>
              <a:t/>
            </a:r>
            <a:br>
              <a:rPr lang="en-NZ" smtClean="0"/>
            </a:br>
            <a:r>
              <a:rPr lang="en-NZ" smtClean="0"/>
              <a:t>8 July 2010</a:t>
            </a:r>
            <a:br>
              <a:rPr lang="en-NZ" smtClean="0"/>
            </a:br>
            <a:r>
              <a:rPr lang="en-NZ" smtClean="0"/>
              <a:t>Netherlands Institute for Social Research </a:t>
            </a:r>
          </a:p>
          <a:p>
            <a:r>
              <a:rPr lang="en-NZ" u="sng" smtClean="0">
                <a:hlinkClick r:id="rId77"/>
              </a:rPr>
              <a:t>Coordination of Agenda 21 in Italy results in a survey on environmental accounting which examines the experience of over 100 local authorities</a:t>
            </a:r>
            <a:r>
              <a:rPr lang="en-NZ" smtClean="0"/>
              <a:t> </a:t>
            </a:r>
            <a:br>
              <a:rPr lang="en-NZ" smtClean="0"/>
            </a:br>
            <a:r>
              <a:rPr lang="en-NZ" smtClean="0"/>
              <a:t>(in Italian)</a:t>
            </a:r>
            <a:br>
              <a:rPr lang="en-NZ" smtClean="0"/>
            </a:br>
            <a:r>
              <a:rPr lang="en-NZ" smtClean="0"/>
              <a:t>Clear Environmental and Reporting Project</a:t>
            </a:r>
            <a:br>
              <a:rPr lang="en-NZ" smtClean="0"/>
            </a:br>
            <a:r>
              <a:rPr lang="en-NZ" smtClean="0"/>
              <a:t>May 2010 </a:t>
            </a:r>
          </a:p>
          <a:p>
            <a:r>
              <a:rPr lang="en-NZ" u="sng" smtClean="0">
                <a:hlinkClick r:id="rId78"/>
              </a:rPr>
              <a:t>The Rise and Fall of the G.D.P.</a:t>
            </a:r>
            <a:r>
              <a:rPr lang="en-NZ" smtClean="0"/>
              <a:t/>
            </a:r>
            <a:br>
              <a:rPr lang="en-NZ" smtClean="0"/>
            </a:br>
            <a:r>
              <a:rPr lang="en-NZ" smtClean="0"/>
              <a:t>The New York Times</a:t>
            </a:r>
            <a:br>
              <a:rPr lang="en-NZ" smtClean="0"/>
            </a:br>
            <a:r>
              <a:rPr lang="en-NZ" smtClean="0"/>
              <a:t>15 May 2010 </a:t>
            </a:r>
          </a:p>
          <a:p>
            <a:r>
              <a:rPr lang="en-NZ" smtClean="0"/>
              <a:t>Eurostat launches dedicated </a:t>
            </a:r>
            <a:r>
              <a:rPr lang="en-NZ" u="sng" smtClean="0">
                <a:hlinkClick r:id="rId79"/>
              </a:rPr>
              <a:t>webpage</a:t>
            </a:r>
            <a:r>
              <a:rPr lang="en-NZ" smtClean="0"/>
              <a:t> on its work on complementary indicators to GDP</a:t>
            </a:r>
            <a:br>
              <a:rPr lang="en-NZ" smtClean="0"/>
            </a:br>
            <a:r>
              <a:rPr lang="en-NZ" smtClean="0"/>
              <a:t>10 May 2010 </a:t>
            </a:r>
          </a:p>
          <a:p>
            <a:r>
              <a:rPr lang="en-NZ" smtClean="0"/>
              <a:t>The European Economic and Social Committee welcomes the Commission's communication </a:t>
            </a:r>
            <a:r>
              <a:rPr lang="en-NZ" u="sng" smtClean="0">
                <a:hlinkClick r:id="rId80"/>
              </a:rPr>
              <a:t>Beyond GDP - Measuring progress in a changing World</a:t>
            </a:r>
            <a:r>
              <a:rPr lang="en-NZ" smtClean="0"/>
              <a:t> and the initiatives it outlines.</a:t>
            </a:r>
            <a:br>
              <a:rPr lang="en-NZ" smtClean="0"/>
            </a:br>
            <a:r>
              <a:rPr lang="en-NZ" smtClean="0"/>
              <a:t>29 April 2010</a:t>
            </a:r>
          </a:p>
          <a:p>
            <a:r>
              <a:rPr lang="en-NZ" smtClean="0"/>
              <a:t>European Commission delivers first item of the Beyond GDP roadmap: the </a:t>
            </a:r>
            <a:r>
              <a:rPr lang="en-NZ" u="sng" smtClean="0">
                <a:hlinkClick r:id="rId81"/>
              </a:rPr>
              <a:t>proposal for an EU Regulation (in all 23 EU languages)</a:t>
            </a:r>
            <a:r>
              <a:rPr lang="en-NZ" smtClean="0"/>
              <a:t> on </a:t>
            </a:r>
            <a:r>
              <a:rPr lang="en-NZ" u="sng" smtClean="0">
                <a:hlinkClick r:id="rId82"/>
              </a:rPr>
              <a:t>integrated environmental economic accounting. </a:t>
            </a:r>
            <a:r>
              <a:rPr lang="en-NZ" smtClean="0"/>
              <a:t/>
            </a:r>
            <a:br>
              <a:rPr lang="en-NZ" smtClean="0"/>
            </a:br>
            <a:r>
              <a:rPr lang="en-NZ" smtClean="0"/>
              <a:t>9 April 2010 </a:t>
            </a:r>
          </a:p>
          <a:p>
            <a:r>
              <a:rPr lang="en-NZ" smtClean="0"/>
              <a:t>Study by the National Bank of Slovakia discusses the weaknesses of GDP and suggests alternative approaches to measure quality of life </a:t>
            </a:r>
            <a:br>
              <a:rPr lang="en-NZ" smtClean="0"/>
            </a:br>
            <a:r>
              <a:rPr lang="en-NZ" smtClean="0"/>
              <a:t>April 2010</a:t>
            </a:r>
            <a:br>
              <a:rPr lang="en-NZ" smtClean="0"/>
            </a:br>
            <a:r>
              <a:rPr lang="en-NZ" smtClean="0"/>
              <a:t>National Bank of Slovakia</a:t>
            </a:r>
            <a:br>
              <a:rPr lang="en-NZ" smtClean="0"/>
            </a:br>
            <a:r>
              <a:rPr lang="en-NZ" u="sng" smtClean="0">
                <a:hlinkClick r:id="rId83"/>
              </a:rPr>
              <a:t>Full report</a:t>
            </a:r>
            <a:r>
              <a:rPr lang="en-NZ" smtClean="0"/>
              <a:t> (in Slovak) </a:t>
            </a:r>
            <a:br>
              <a:rPr lang="en-NZ" smtClean="0"/>
            </a:br>
            <a:r>
              <a:rPr lang="en-NZ" u="sng" smtClean="0">
                <a:hlinkClick r:id="rId84"/>
              </a:rPr>
              <a:t>Non-technical summary</a:t>
            </a:r>
            <a:r>
              <a:rPr lang="en-NZ" smtClean="0"/>
              <a:t> (in English) </a:t>
            </a:r>
          </a:p>
          <a:p>
            <a:r>
              <a:rPr lang="en-NZ" smtClean="0"/>
              <a:t>Wuppertal Institute publishes report </a:t>
            </a:r>
            <a:r>
              <a:rPr lang="en-NZ" u="sng" smtClean="0">
                <a:hlinkClick r:id="rId85"/>
              </a:rPr>
              <a:t>"Alternatives to GDP for Measuring Progress"</a:t>
            </a:r>
            <a:r>
              <a:rPr lang="en-NZ" smtClean="0"/>
              <a:t/>
            </a:r>
            <a:br>
              <a:rPr lang="en-NZ" smtClean="0"/>
            </a:br>
            <a:r>
              <a:rPr lang="en-NZ" smtClean="0"/>
              <a:t>April 2010 </a:t>
            </a:r>
          </a:p>
          <a:p>
            <a:r>
              <a:rPr lang="en-NZ" smtClean="0"/>
              <a:t>Eurofound publishes its </a:t>
            </a:r>
            <a:r>
              <a:rPr lang="en-NZ" u="sng" smtClean="0">
                <a:hlinkClick r:id="rId86"/>
              </a:rPr>
              <a:t>Second European Quality of Life Survey</a:t>
            </a:r>
            <a:r>
              <a:rPr lang="en-NZ" smtClean="0"/>
              <a:t/>
            </a:r>
            <a:br>
              <a:rPr lang="en-NZ" smtClean="0"/>
            </a:br>
            <a:r>
              <a:rPr lang="en-NZ" smtClean="0"/>
              <a:t>25 March 2010</a:t>
            </a:r>
          </a:p>
          <a:p>
            <a:r>
              <a:rPr lang="en-NZ" smtClean="0"/>
              <a:t>Janez Potocnik, European Commissioner for Environment, </a:t>
            </a:r>
            <a:r>
              <a:rPr lang="en-NZ" u="sng" smtClean="0">
                <a:hlinkClick r:id="rId87"/>
              </a:rPr>
              <a:t>calls for the right indicators to induce the right changes.</a:t>
            </a:r>
            <a:r>
              <a:rPr lang="en-NZ" smtClean="0"/>
              <a:t/>
            </a:r>
            <a:br>
              <a:rPr lang="en-NZ" smtClean="0"/>
            </a:br>
            <a:r>
              <a:rPr lang="en-NZ" smtClean="0"/>
              <a:t>23 March 2010 </a:t>
            </a:r>
          </a:p>
          <a:p>
            <a:r>
              <a:rPr lang="en-NZ" smtClean="0"/>
              <a:t>GDP understated the depth of the latest recession and may be overstating the pace of recovery, </a:t>
            </a:r>
            <a:r>
              <a:rPr lang="en-NZ" u="sng" smtClean="0">
                <a:hlinkClick r:id="rId88"/>
              </a:rPr>
              <a:t>a Federal Reserve economist said</a:t>
            </a:r>
            <a:r>
              <a:rPr lang="en-NZ" smtClean="0"/>
              <a:t/>
            </a:r>
            <a:br>
              <a:rPr lang="en-NZ" smtClean="0"/>
            </a:br>
            <a:r>
              <a:rPr lang="en-NZ" smtClean="0"/>
              <a:t>18 March 2010 </a:t>
            </a:r>
          </a:p>
          <a:p>
            <a:r>
              <a:rPr lang="en-NZ" smtClean="0"/>
              <a:t>European Commission adopts </a:t>
            </a:r>
            <a:r>
              <a:rPr lang="en-NZ" u="sng" smtClean="0">
                <a:hlinkClick r:id="rId89"/>
              </a:rPr>
              <a:t>Europe 2020 strategy</a:t>
            </a:r>
            <a:r>
              <a:rPr lang="en-NZ" smtClean="0"/>
              <a:t>, saying:</a:t>
            </a:r>
            <a:br>
              <a:rPr lang="en-NZ" smtClean="0"/>
            </a:br>
            <a:r>
              <a:rPr lang="en-NZ" smtClean="0"/>
              <a:t>The European Commission will monitor annually the situation on the basis of a set of indicators showing overall progress towards the objective of smart, green and inclusive economy delivering high levels of employment, productivity and social cohesion.</a:t>
            </a:r>
            <a:br>
              <a:rPr lang="en-NZ" smtClean="0"/>
            </a:br>
            <a:r>
              <a:rPr lang="en-NZ" smtClean="0"/>
              <a:t>3 March 2010 </a:t>
            </a:r>
          </a:p>
          <a:p>
            <a:r>
              <a:rPr lang="en-NZ" u="sng" smtClean="0">
                <a:hlinkClick r:id="rId90"/>
              </a:rPr>
              <a:t>Wales Assembly Government proposes to gauge overall life satisfaction</a:t>
            </a:r>
            <a:r>
              <a:rPr lang="en-NZ" smtClean="0"/>
              <a:t/>
            </a:r>
            <a:br>
              <a:rPr lang="en-NZ" smtClean="0"/>
            </a:br>
            <a:r>
              <a:rPr lang="en-NZ" smtClean="0"/>
              <a:t>Western Mail</a:t>
            </a:r>
            <a:br>
              <a:rPr lang="en-NZ" smtClean="0"/>
            </a:br>
            <a:r>
              <a:rPr lang="en-NZ" smtClean="0"/>
              <a:t>1 March 2010 </a:t>
            </a:r>
          </a:p>
          <a:p>
            <a:r>
              <a:rPr lang="en-NZ" smtClean="0"/>
              <a:t>EU Committee of the Regions </a:t>
            </a:r>
            <a:r>
              <a:rPr lang="en-NZ" u="sng" smtClean="0">
                <a:hlinkClick r:id="rId70"/>
              </a:rPr>
              <a:t>consults on GDP and beyond</a:t>
            </a:r>
            <a:r>
              <a:rPr lang="en-NZ" smtClean="0"/>
              <a:t/>
            </a:r>
            <a:br>
              <a:rPr lang="en-NZ" smtClean="0"/>
            </a:br>
            <a:r>
              <a:rPr lang="en-NZ" smtClean="0"/>
              <a:t>Deadline 16 April</a:t>
            </a:r>
            <a:br>
              <a:rPr lang="en-NZ" smtClean="0"/>
            </a:br>
            <a:r>
              <a:rPr lang="en-NZ" smtClean="0"/>
              <a:t>March 2010 </a:t>
            </a:r>
          </a:p>
          <a:p>
            <a:r>
              <a:rPr lang="en-NZ" u="sng" smtClean="0">
                <a:hlinkClick r:id="rId91"/>
              </a:rPr>
              <a:t>Progressive thinking</a:t>
            </a:r>
            <a:r>
              <a:rPr lang="en-NZ" smtClean="0"/>
              <a:t> - It is time to abandon GDP as the overriding measure of social development and economic health.</a:t>
            </a:r>
            <a:br>
              <a:rPr lang="en-NZ" smtClean="0"/>
            </a:br>
            <a:r>
              <a:rPr lang="en-NZ" smtClean="0"/>
              <a:t>17 February 2010</a:t>
            </a:r>
            <a:br>
              <a:rPr lang="en-NZ" smtClean="0"/>
            </a:br>
            <a:r>
              <a:rPr lang="en-NZ" smtClean="0"/>
              <a:t>Nature 463, 849-850 </a:t>
            </a:r>
          </a:p>
          <a:p>
            <a:r>
              <a:rPr lang="en-NZ" u="sng" smtClean="0">
                <a:hlinkClick r:id="rId92"/>
              </a:rPr>
              <a:t>German Chancellor Angela Merkel wants EU to reflect on outcomes of the Stiglitz-Commission</a:t>
            </a:r>
            <a:r>
              <a:rPr lang="en-NZ" smtClean="0"/>
              <a:t> (in German)</a:t>
            </a:r>
            <a:br>
              <a:rPr lang="en-NZ" smtClean="0"/>
            </a:br>
            <a:r>
              <a:rPr lang="en-NZ" smtClean="0"/>
              <a:t>6 February 2010</a:t>
            </a:r>
            <a:br>
              <a:rPr lang="en-NZ" smtClean="0"/>
            </a:br>
            <a:r>
              <a:rPr lang="en-NZ" smtClean="0"/>
              <a:t>die tageszeitung</a:t>
            </a:r>
            <a:br>
              <a:rPr lang="en-NZ" smtClean="0"/>
            </a:br>
            <a:r>
              <a:rPr lang="en-NZ" u="sng" smtClean="0">
                <a:hlinkClick r:id="rId93"/>
              </a:rPr>
              <a:t>Video podcast from Angela Merkel</a:t>
            </a:r>
            <a:r>
              <a:rPr lang="en-NZ" smtClean="0"/>
              <a:t> (in German) </a:t>
            </a:r>
          </a:p>
          <a:p>
            <a:r>
              <a:rPr lang="en-NZ" smtClean="0"/>
              <a:t>French President Nicolas Sarkozy and German Chancellor Angela Merkel agree to propose new growth indicators for the EU.</a:t>
            </a:r>
            <a:br>
              <a:rPr lang="en-NZ" smtClean="0"/>
            </a:br>
            <a:r>
              <a:rPr lang="en-NZ" u="sng" smtClean="0">
                <a:hlinkClick r:id="rId94"/>
              </a:rPr>
              <a:t>News article on the French-German summit</a:t>
            </a:r>
            <a:r>
              <a:rPr lang="en-NZ" smtClean="0"/>
              <a:t/>
            </a:r>
            <a:br>
              <a:rPr lang="en-NZ" smtClean="0"/>
            </a:br>
            <a:r>
              <a:rPr lang="en-NZ" u="sng" smtClean="0">
                <a:hlinkClick r:id="rId95"/>
              </a:rPr>
              <a:t>Conférence de presse conjointe Sarkozy &amp; Merkel</a:t>
            </a:r>
            <a:r>
              <a:rPr lang="en-NZ" smtClean="0"/>
              <a:t/>
            </a:r>
            <a:br>
              <a:rPr lang="en-NZ" smtClean="0"/>
            </a:br>
            <a:r>
              <a:rPr lang="en-NZ" u="sng" smtClean="0">
                <a:hlinkClick r:id="rId96"/>
              </a:rPr>
              <a:t>Gemeinsame Pressekonferenz Merkel &amp; Sarkozy</a:t>
            </a:r>
            <a:r>
              <a:rPr lang="en-NZ" smtClean="0"/>
              <a:t/>
            </a:r>
            <a:br>
              <a:rPr lang="en-NZ" smtClean="0"/>
            </a:br>
            <a:r>
              <a:rPr lang="en-NZ" u="sng" smtClean="0">
                <a:hlinkClick r:id="rId97"/>
              </a:rPr>
              <a:t>Entscheidungen im Bereich Wirtschaft, Finanzen, Beschäftigung</a:t>
            </a:r>
            <a:r>
              <a:rPr lang="en-NZ" smtClean="0"/>
              <a:t/>
            </a:r>
            <a:br>
              <a:rPr lang="en-NZ" smtClean="0"/>
            </a:br>
            <a:r>
              <a:rPr lang="en-NZ" u="sng" smtClean="0">
                <a:hlinkClick r:id="rId98"/>
              </a:rPr>
              <a:t>Décisions en matière de economie, finances et emploi</a:t>
            </a:r>
            <a:r>
              <a:rPr lang="en-NZ" smtClean="0"/>
              <a:t/>
            </a:r>
            <a:br>
              <a:rPr lang="en-NZ" smtClean="0"/>
            </a:br>
            <a:r>
              <a:rPr lang="en-NZ" smtClean="0"/>
              <a:t>4 February 2010 </a:t>
            </a:r>
          </a:p>
          <a:p>
            <a:r>
              <a:rPr lang="en-NZ" u="sng" smtClean="0">
                <a:hlinkClick r:id="rId99"/>
              </a:rPr>
              <a:t>Is GDP an Obsolete Measure of Progress?</a:t>
            </a:r>
            <a:r>
              <a:rPr lang="en-NZ" smtClean="0"/>
              <a:t/>
            </a:r>
            <a:br>
              <a:rPr lang="en-NZ" smtClean="0"/>
            </a:br>
            <a:r>
              <a:rPr lang="en-NZ" smtClean="0"/>
              <a:t>Time Magazine</a:t>
            </a:r>
            <a:br>
              <a:rPr lang="en-NZ" smtClean="0"/>
            </a:br>
            <a:r>
              <a:rPr lang="en-NZ" smtClean="0"/>
              <a:t>30 January 2010 </a:t>
            </a:r>
          </a:p>
          <a:p>
            <a:r>
              <a:rPr lang="en-NZ" u="sng" smtClean="0">
                <a:hlinkClick r:id="rId100"/>
              </a:rPr>
              <a:t>Measuring Welfare in Germany</a:t>
            </a:r>
            <a:r>
              <a:rPr lang="en-NZ" smtClean="0"/>
              <a:t> - A suggestion for a new welfare index.</a:t>
            </a:r>
            <a:br>
              <a:rPr lang="en-NZ" smtClean="0"/>
            </a:br>
            <a:r>
              <a:rPr lang="en-NZ" smtClean="0"/>
              <a:t>January 2010</a:t>
            </a:r>
            <a:br>
              <a:rPr lang="en-NZ" smtClean="0"/>
            </a:br>
            <a:r>
              <a:rPr lang="en-NZ" smtClean="0"/>
              <a:t>Research Centre for Environmental Policy / Protestant institute for interdisciplinary research </a:t>
            </a:r>
          </a:p>
          <a:p>
            <a:r>
              <a:rPr lang="en-NZ" u="sng" smtClean="0">
                <a:hlinkClick r:id="rId101"/>
              </a:rPr>
              <a:t>Climate Change, GDP and measurements of prosperity</a:t>
            </a:r>
            <a:r>
              <a:rPr lang="en-NZ" smtClean="0"/>
              <a:t/>
            </a:r>
            <a:br>
              <a:rPr lang="en-NZ" smtClean="0"/>
            </a:br>
            <a:r>
              <a:rPr lang="en-NZ" smtClean="0"/>
              <a:t>18 December 2009</a:t>
            </a:r>
            <a:br>
              <a:rPr lang="en-NZ" smtClean="0"/>
            </a:br>
            <a:r>
              <a:rPr lang="en-NZ" smtClean="0"/>
              <a:t>Side event of the EESC at the Climate Conference in Copenhagen </a:t>
            </a:r>
          </a:p>
          <a:p>
            <a:r>
              <a:rPr lang="en-NZ" smtClean="0"/>
              <a:t>In the matter of happiness money doesn't play a role. </a:t>
            </a:r>
            <a:br>
              <a:rPr lang="en-NZ" smtClean="0"/>
            </a:br>
            <a:r>
              <a:rPr lang="en-NZ" smtClean="0"/>
              <a:t>15 December 2009</a:t>
            </a:r>
            <a:br>
              <a:rPr lang="en-NZ" smtClean="0"/>
            </a:br>
            <a:r>
              <a:rPr lang="en-NZ" u="sng" smtClean="0">
                <a:hlinkClick r:id="rId102"/>
              </a:rPr>
              <a:t>Financial Times Deutschland (in German)</a:t>
            </a:r>
            <a:r>
              <a:rPr lang="en-NZ" smtClean="0"/>
              <a:t/>
            </a:r>
            <a:br>
              <a:rPr lang="en-NZ" smtClean="0"/>
            </a:br>
            <a:r>
              <a:rPr lang="en-NZ" u="sng" smtClean="0">
                <a:hlinkClick r:id="rId103"/>
              </a:rPr>
              <a:t>Summary (in German)</a:t>
            </a:r>
            <a:endParaRPr lang="en-NZ" smtClean="0"/>
          </a:p>
          <a:p>
            <a:r>
              <a:rPr lang="en-NZ" u="sng" smtClean="0">
                <a:hlinkClick r:id="rId104"/>
              </a:rPr>
              <a:t>German Chancellor Merkel expressed interest</a:t>
            </a:r>
            <a:r>
              <a:rPr lang="en-NZ" smtClean="0"/>
              <a:t> in the work of Stiglitz Commission (in German)</a:t>
            </a:r>
            <a:br>
              <a:rPr lang="en-NZ" smtClean="0"/>
            </a:br>
            <a:r>
              <a:rPr lang="en-NZ" smtClean="0"/>
              <a:t>23 November 2009 </a:t>
            </a:r>
          </a:p>
          <a:p>
            <a:r>
              <a:rPr lang="en-NZ" smtClean="0"/>
              <a:t>President of France's statistical office presents </a:t>
            </a:r>
            <a:r>
              <a:rPr lang="en-NZ" u="sng" smtClean="0">
                <a:hlinkClick r:id="rId105"/>
              </a:rPr>
              <a:t>roadmap on implementation</a:t>
            </a:r>
            <a:r>
              <a:rPr lang="en-NZ" smtClean="0"/>
              <a:t> of the Stiglitz-Commission recommendations - </a:t>
            </a:r>
            <a:r>
              <a:rPr lang="en-NZ" u="sng" smtClean="0">
                <a:hlinkClick r:id="rId106"/>
              </a:rPr>
              <a:t>summary</a:t>
            </a:r>
            <a:r>
              <a:rPr lang="en-NZ" smtClean="0"/>
              <a:t> (in French)</a:t>
            </a:r>
            <a:br>
              <a:rPr lang="en-NZ" smtClean="0"/>
            </a:br>
            <a:r>
              <a:rPr lang="en-NZ" smtClean="0"/>
              <a:t>17 November 2009 </a:t>
            </a:r>
          </a:p>
          <a:p>
            <a:r>
              <a:rPr lang="en-NZ" smtClean="0"/>
              <a:t>Council of the EU welcomes Commission Communication "GDP and beyond"</a:t>
            </a:r>
            <a:br>
              <a:rPr lang="en-NZ" smtClean="0"/>
            </a:br>
            <a:r>
              <a:rPr lang="en-NZ" u="sng" smtClean="0">
                <a:hlinkClick r:id="rId107"/>
              </a:rPr>
              <a:t>10 November 2009 on EU Statistics</a:t>
            </a:r>
            <a:r>
              <a:rPr lang="en-NZ" smtClean="0"/>
              <a:t> and</a:t>
            </a:r>
            <a:br>
              <a:rPr lang="en-NZ" smtClean="0"/>
            </a:br>
            <a:r>
              <a:rPr lang="en-NZ" u="sng" smtClean="0">
                <a:hlinkClick r:id="rId108"/>
              </a:rPr>
              <a:t>21 October 2009 on Eco-efficient economy</a:t>
            </a:r>
            <a:r>
              <a:rPr lang="en-NZ" smtClean="0"/>
              <a:t> </a:t>
            </a:r>
          </a:p>
          <a:p>
            <a:r>
              <a:rPr lang="en-NZ" smtClean="0"/>
              <a:t>OECD releases </a:t>
            </a:r>
            <a:r>
              <a:rPr lang="en-NZ" u="sng" smtClean="0">
                <a:hlinkClick r:id="rId109"/>
              </a:rPr>
              <a:t>conclusions of the 3rd OECD World Forum</a:t>
            </a:r>
            <a:r>
              <a:rPr lang="en-NZ" smtClean="0"/>
              <a:t>, including the </a:t>
            </a:r>
            <a:r>
              <a:rPr lang="en-NZ" u="sng" smtClean="0">
                <a:hlinkClick r:id="rId110"/>
              </a:rPr>
              <a:t>OECD Roadmap</a:t>
            </a:r>
            <a:r>
              <a:rPr lang="en-NZ" smtClean="0"/>
              <a:t> on measuring and fostering well-being and progress</a:t>
            </a:r>
            <a:br>
              <a:rPr lang="en-NZ" smtClean="0"/>
            </a:br>
            <a:r>
              <a:rPr lang="en-NZ" smtClean="0"/>
              <a:t>29 October 2009 </a:t>
            </a:r>
          </a:p>
          <a:p>
            <a:r>
              <a:rPr lang="en-NZ" smtClean="0"/>
              <a:t>European Commission President Barroso said that GDP could no longer be the sole major measure of progress</a:t>
            </a:r>
            <a:br>
              <a:rPr lang="en-NZ" smtClean="0"/>
            </a:br>
            <a:r>
              <a:rPr lang="en-NZ" u="sng" smtClean="0">
                <a:hlinkClick r:id="rId111"/>
              </a:rPr>
              <a:t>Full speech</a:t>
            </a:r>
            <a:r>
              <a:rPr lang="en-NZ" smtClean="0"/>
              <a:t/>
            </a:r>
            <a:br>
              <a:rPr lang="en-NZ" smtClean="0"/>
            </a:br>
            <a:r>
              <a:rPr lang="en-NZ" u="sng" smtClean="0">
                <a:hlinkClick r:id="rId112"/>
              </a:rPr>
              <a:t>Audio-visual press material</a:t>
            </a:r>
            <a:r>
              <a:rPr lang="en-NZ" smtClean="0"/>
              <a:t/>
            </a:r>
            <a:br>
              <a:rPr lang="en-NZ" smtClean="0"/>
            </a:br>
            <a:r>
              <a:rPr lang="en-NZ" smtClean="0"/>
              <a:t>27 October 2009 </a:t>
            </a:r>
          </a:p>
          <a:p>
            <a:r>
              <a:rPr lang="en-NZ" smtClean="0"/>
              <a:t>The Prime Minister's Office and </a:t>
            </a:r>
            <a:r>
              <a:rPr lang="en-NZ" u="sng" smtClean="0">
                <a:hlinkClick r:id="rId113"/>
              </a:rPr>
              <a:t>Statistics Finland</a:t>
            </a:r>
            <a:r>
              <a:rPr lang="en-NZ" smtClean="0"/>
              <a:t> have built a new, </a:t>
            </a:r>
            <a:r>
              <a:rPr lang="en-NZ" u="sng" smtClean="0">
                <a:hlinkClick r:id="rId114"/>
              </a:rPr>
              <a:t>free online service called Findicator</a:t>
            </a:r>
            <a:r>
              <a:rPr lang="en-NZ" smtClean="0"/>
              <a:t> containing around 100 indicators describing social phenomena</a:t>
            </a:r>
            <a:br>
              <a:rPr lang="en-NZ" smtClean="0"/>
            </a:br>
            <a:r>
              <a:rPr lang="en-NZ" smtClean="0"/>
              <a:t>14 October 2009</a:t>
            </a:r>
          </a:p>
          <a:p>
            <a:r>
              <a:rPr lang="en-NZ" u="sng" smtClean="0">
                <a:hlinkClick r:id="rId115"/>
              </a:rPr>
              <a:t>European Parliament resolution on the Pittsburgh G20 Summit</a:t>
            </a:r>
            <a:r>
              <a:rPr lang="en-NZ" smtClean="0"/>
              <a:t> calls for new indicators for sustainable development that go beyond GDP measuring well-being and environmental impact</a:t>
            </a:r>
            <a:br>
              <a:rPr lang="en-NZ" smtClean="0"/>
            </a:br>
            <a:r>
              <a:rPr lang="en-NZ" smtClean="0"/>
              <a:t>8 October 2009 </a:t>
            </a:r>
          </a:p>
          <a:p>
            <a:r>
              <a:rPr lang="en-NZ" u="sng" smtClean="0">
                <a:hlinkClick r:id="rId116"/>
              </a:rPr>
              <a:t>Media coverage</a:t>
            </a:r>
            <a:r>
              <a:rPr lang="en-NZ" smtClean="0"/>
              <a:t> on the Commission Communication "GDP and Beyond" and other recent international initiatives</a:t>
            </a:r>
            <a:br>
              <a:rPr lang="en-NZ" smtClean="0"/>
            </a:br>
            <a:r>
              <a:rPr lang="en-NZ" smtClean="0"/>
              <a:t>October 2009 </a:t>
            </a:r>
          </a:p>
          <a:p>
            <a:r>
              <a:rPr lang="en-NZ" smtClean="0"/>
              <a:t>Newly released: </a:t>
            </a:r>
            <a:r>
              <a:rPr lang="en-NZ" u="sng" smtClean="0">
                <a:hlinkClick r:id="rId117"/>
              </a:rPr>
              <a:t>BellagioSTAMP principles for sustainability assessment</a:t>
            </a:r>
            <a:r>
              <a:rPr lang="en-NZ" smtClean="0"/>
              <a:t> </a:t>
            </a:r>
          </a:p>
          <a:p>
            <a:r>
              <a:rPr lang="en-NZ" smtClean="0"/>
              <a:t>3rd OECD World Forum </a:t>
            </a:r>
            <a:r>
              <a:rPr lang="en-NZ" u="sng" smtClean="0">
                <a:hlinkClick r:id="rId118"/>
              </a:rPr>
              <a:t>“Charting Progress, Building Visions, Improving Life”</a:t>
            </a:r>
            <a:r>
              <a:rPr lang="en-NZ" smtClean="0"/>
              <a:t/>
            </a:r>
            <a:br>
              <a:rPr lang="en-NZ" smtClean="0"/>
            </a:br>
            <a:r>
              <a:rPr lang="en-NZ" smtClean="0"/>
              <a:t>27-30 October 2009, Busan, Korea </a:t>
            </a:r>
          </a:p>
          <a:p>
            <a:r>
              <a:rPr lang="en-NZ" u="sng" smtClean="0">
                <a:hlinkClick r:id="rId119"/>
              </a:rPr>
              <a:t>India says aims for green GDP alternative by 2015</a:t>
            </a:r>
            <a:r>
              <a:rPr lang="en-NZ" smtClean="0"/>
              <a:t/>
            </a:r>
            <a:br>
              <a:rPr lang="en-NZ" smtClean="0"/>
            </a:br>
            <a:r>
              <a:rPr lang="en-NZ" smtClean="0"/>
              <a:t>13 October 2009</a:t>
            </a:r>
            <a:br>
              <a:rPr lang="en-NZ" smtClean="0"/>
            </a:br>
            <a:r>
              <a:rPr lang="en-NZ" smtClean="0"/>
              <a:t>Reuters India </a:t>
            </a:r>
          </a:p>
          <a:p>
            <a:r>
              <a:rPr lang="en-NZ" u="sng" smtClean="0">
                <a:hlinkClick r:id="rId120"/>
              </a:rPr>
              <a:t>Sustainability analysis of Italian regions</a:t>
            </a:r>
            <a:r>
              <a:rPr lang="en-NZ" smtClean="0"/>
              <a:t> (in Italian)</a:t>
            </a:r>
            <a:br>
              <a:rPr lang="en-NZ" smtClean="0"/>
            </a:br>
            <a:r>
              <a:rPr lang="en-NZ" smtClean="0"/>
              <a:t>A study by the University of Pisa ranks Italian regions according to performance in terms of sustainable development.</a:t>
            </a:r>
            <a:br>
              <a:rPr lang="en-NZ" smtClean="0"/>
            </a:br>
            <a:r>
              <a:rPr lang="en-NZ" smtClean="0"/>
              <a:t>September 2009</a:t>
            </a:r>
            <a:br>
              <a:rPr lang="en-NZ" smtClean="0"/>
            </a:br>
            <a:r>
              <a:rPr lang="en-NZ" smtClean="0"/>
              <a:t>University of Pisa </a:t>
            </a:r>
          </a:p>
          <a:p>
            <a:r>
              <a:rPr lang="en-NZ" smtClean="0"/>
              <a:t>G20 encourages work on measuring progress more comprehensively</a:t>
            </a:r>
            <a:br>
              <a:rPr lang="en-NZ" smtClean="0"/>
            </a:br>
            <a:r>
              <a:rPr lang="en-NZ" u="sng" smtClean="0">
                <a:hlinkClick r:id="rId121"/>
              </a:rPr>
              <a:t>Leaders Statement: Pittsburgh summit</a:t>
            </a:r>
            <a:r>
              <a:rPr lang="en-NZ" smtClean="0"/>
              <a:t/>
            </a:r>
            <a:br>
              <a:rPr lang="en-NZ" smtClean="0"/>
            </a:br>
            <a:r>
              <a:rPr lang="en-NZ" smtClean="0"/>
              <a:t>25 September 2009</a:t>
            </a:r>
          </a:p>
          <a:p>
            <a:r>
              <a:rPr lang="en-NZ" u="sng" smtClean="0">
                <a:hlinkClick r:id="rId122"/>
              </a:rPr>
              <a:t>Final report</a:t>
            </a:r>
            <a:r>
              <a:rPr lang="en-NZ" smtClean="0"/>
              <a:t> of the </a:t>
            </a:r>
            <a:r>
              <a:rPr lang="en-NZ" u="sng" smtClean="0">
                <a:hlinkClick r:id="rId123"/>
              </a:rPr>
              <a:t>Stiglitz Commission</a:t>
            </a:r>
            <a:r>
              <a:rPr lang="en-NZ" smtClean="0"/>
              <a:t> on the measurement of economic performance and social progress</a:t>
            </a:r>
            <a:br>
              <a:rPr lang="en-NZ" smtClean="0"/>
            </a:br>
            <a:r>
              <a:rPr lang="en-NZ" smtClean="0"/>
              <a:t>14 September 2009 </a:t>
            </a:r>
          </a:p>
          <a:p>
            <a:r>
              <a:rPr lang="en-NZ" smtClean="0"/>
              <a:t>EU Commission </a:t>
            </a:r>
            <a:r>
              <a:rPr lang="en-NZ" u="sng" smtClean="0">
                <a:hlinkClick r:id="rId124"/>
              </a:rPr>
              <a:t>presents</a:t>
            </a:r>
            <a:r>
              <a:rPr lang="en-NZ" smtClean="0"/>
              <a:t> Communication </a:t>
            </a:r>
            <a:r>
              <a:rPr lang="en-NZ" u="sng" smtClean="0">
                <a:hlinkClick r:id="rId124"/>
              </a:rPr>
              <a:t>“GDP and beyond”</a:t>
            </a:r>
            <a:r>
              <a:rPr lang="en-NZ" smtClean="0"/>
              <a:t> to stakeholders</a:t>
            </a:r>
            <a:br>
              <a:rPr lang="en-NZ" smtClean="0"/>
            </a:br>
            <a:r>
              <a:rPr lang="en-NZ" smtClean="0"/>
              <a:t>8 September 2009 </a:t>
            </a:r>
          </a:p>
          <a:p>
            <a:r>
              <a:rPr lang="en-NZ" u="sng" smtClean="0">
                <a:hlinkClick r:id="rId125"/>
              </a:rPr>
              <a:t>Well-being must increase, not gross national product</a:t>
            </a:r>
            <a:r>
              <a:rPr lang="en-NZ" smtClean="0"/>
              <a:t> (in Swedish)</a:t>
            </a:r>
            <a:br>
              <a:rPr lang="en-NZ" smtClean="0"/>
            </a:br>
            <a:r>
              <a:rPr lang="en-NZ" smtClean="0"/>
              <a:t>23 August 2009</a:t>
            </a:r>
            <a:br>
              <a:rPr lang="en-NZ" smtClean="0"/>
            </a:br>
            <a:r>
              <a:rPr lang="en-NZ" smtClean="0"/>
              <a:t>Dagens Nyheter </a:t>
            </a:r>
          </a:p>
          <a:p>
            <a:r>
              <a:rPr lang="en-NZ" smtClean="0"/>
              <a:t>EU Commission adopts Communication </a:t>
            </a:r>
            <a:r>
              <a:rPr lang="en-NZ" u="sng" smtClean="0">
                <a:hlinkClick r:id="rId124"/>
              </a:rPr>
              <a:t>“GDP and beyond”</a:t>
            </a:r>
            <a:r>
              <a:rPr lang="en-NZ" smtClean="0"/>
              <a:t>, the EU roadmap to go beyond GDP</a:t>
            </a:r>
            <a:br>
              <a:rPr lang="en-NZ" smtClean="0"/>
            </a:br>
            <a:r>
              <a:rPr lang="en-NZ" smtClean="0"/>
              <a:t>20 August 2009 </a:t>
            </a:r>
          </a:p>
          <a:p>
            <a:r>
              <a:rPr lang="en-NZ" u="sng" smtClean="0">
                <a:hlinkClick r:id="rId126"/>
              </a:rPr>
              <a:t>G.D.P. R.I.P.</a:t>
            </a:r>
            <a:r>
              <a:rPr lang="en-NZ" smtClean="0"/>
              <a:t/>
            </a:r>
            <a:br>
              <a:rPr lang="en-NZ" smtClean="0"/>
            </a:br>
            <a:r>
              <a:rPr lang="en-NZ" smtClean="0"/>
              <a:t>9 August 2009</a:t>
            </a:r>
            <a:br>
              <a:rPr lang="en-NZ" smtClean="0"/>
            </a:br>
            <a:r>
              <a:rPr lang="en-NZ" smtClean="0"/>
              <a:t>New York Times </a:t>
            </a:r>
          </a:p>
          <a:p>
            <a:r>
              <a:rPr lang="en-NZ" u="sng" smtClean="0">
                <a:hlinkClick r:id="rId127"/>
              </a:rPr>
              <a:t>The struggle against GDP</a:t>
            </a:r>
            <a:r>
              <a:rPr lang="en-NZ" smtClean="0"/>
              <a:t> (in German) </a:t>
            </a:r>
            <a:br>
              <a:rPr lang="en-NZ" smtClean="0"/>
            </a:br>
            <a:r>
              <a:rPr lang="en-NZ" smtClean="0"/>
              <a:t>15 July 2009</a:t>
            </a:r>
            <a:br>
              <a:rPr lang="en-NZ" smtClean="0"/>
            </a:br>
            <a:r>
              <a:rPr lang="en-NZ" smtClean="0"/>
              <a:t>Financial Times Germany </a:t>
            </a:r>
          </a:p>
          <a:p>
            <a:r>
              <a:rPr lang="en-NZ" u="sng" smtClean="0">
                <a:hlinkClick r:id="rId123"/>
              </a:rPr>
              <a:t>Stiglitz Commission releases draft summary for public comment</a:t>
            </a:r>
            <a:r>
              <a:rPr lang="en-NZ" smtClean="0"/>
              <a:t/>
            </a:r>
            <a:br>
              <a:rPr lang="en-NZ" smtClean="0"/>
            </a:br>
            <a:r>
              <a:rPr lang="en-NZ" smtClean="0"/>
              <a:t>June 2009</a:t>
            </a:r>
          </a:p>
          <a:p>
            <a:r>
              <a:rPr lang="en-NZ" u="sng" smtClean="0">
                <a:hlinkClick r:id="rId128"/>
              </a:rPr>
              <a:t>We need to rethink the notion of progress</a:t>
            </a:r>
            <a:r>
              <a:rPr lang="en-NZ" smtClean="0"/>
              <a:t> (in French)</a:t>
            </a:r>
            <a:br>
              <a:rPr lang="en-NZ" smtClean="0"/>
            </a:br>
            <a:r>
              <a:rPr lang="en-NZ" smtClean="0"/>
              <a:t>8 June 2009</a:t>
            </a:r>
            <a:br>
              <a:rPr lang="en-NZ" smtClean="0"/>
            </a:br>
            <a:r>
              <a:rPr lang="en-NZ" smtClean="0"/>
              <a:t>Le Monde</a:t>
            </a:r>
          </a:p>
          <a:p>
            <a:r>
              <a:rPr lang="en-NZ" u="sng" smtClean="0">
                <a:hlinkClick r:id="rId129"/>
              </a:rPr>
              <a:t>Growing better</a:t>
            </a:r>
            <a:r>
              <a:rPr lang="en-NZ" smtClean="0"/>
              <a:t> (in German)</a:t>
            </a:r>
            <a:br>
              <a:rPr lang="en-NZ" smtClean="0"/>
            </a:br>
            <a:r>
              <a:rPr lang="en-NZ" smtClean="0"/>
              <a:t>23 April 2009</a:t>
            </a:r>
            <a:br>
              <a:rPr lang="en-NZ" smtClean="0"/>
            </a:br>
            <a:r>
              <a:rPr lang="en-NZ" smtClean="0"/>
              <a:t>Die Zeit</a:t>
            </a:r>
          </a:p>
          <a:p>
            <a:r>
              <a:rPr lang="en-NZ" u="sng" smtClean="0">
                <a:hlinkClick r:id="rId130"/>
              </a:rPr>
              <a:t>The deficits of statistics</a:t>
            </a:r>
            <a:r>
              <a:rPr lang="en-NZ" smtClean="0"/>
              <a:t> (in German)</a:t>
            </a:r>
            <a:br>
              <a:rPr lang="en-NZ" smtClean="0"/>
            </a:br>
            <a:r>
              <a:rPr lang="en-NZ" smtClean="0"/>
              <a:t>26 March 2009</a:t>
            </a:r>
            <a:br>
              <a:rPr lang="en-NZ" smtClean="0"/>
            </a:br>
            <a:r>
              <a:rPr lang="en-NZ" smtClean="0"/>
              <a:t>Die Zeit</a:t>
            </a:r>
          </a:p>
          <a:p>
            <a:r>
              <a:rPr lang="en-NZ" u="sng" smtClean="0">
                <a:hlinkClick r:id="rId131"/>
              </a:rPr>
              <a:t>Beyond GDP Conference Proceedings</a:t>
            </a:r>
            <a:r>
              <a:rPr lang="en-NZ" smtClean="0"/>
              <a:t/>
            </a:r>
            <a:br>
              <a:rPr lang="en-NZ" smtClean="0"/>
            </a:br>
            <a:r>
              <a:rPr lang="en-NZ" smtClean="0"/>
              <a:t>The full proceedings of the Beyond GDP Conference are online and available for download.</a:t>
            </a:r>
            <a:br>
              <a:rPr lang="en-NZ" smtClean="0"/>
            </a:br>
            <a:r>
              <a:rPr lang="en-NZ" smtClean="0"/>
              <a:t>4 March 2009 </a:t>
            </a:r>
          </a:p>
          <a:p>
            <a:r>
              <a:rPr lang="en-NZ" u="sng" smtClean="0">
                <a:hlinkClick r:id="rId132"/>
              </a:rPr>
              <a:t>Professor Stiglitz outlines the work of the French Commission on the Measurement of Economic Performance and Social Progress</a:t>
            </a:r>
            <a:r>
              <a:rPr lang="en-NZ" smtClean="0"/>
              <a:t/>
            </a:r>
            <a:br>
              <a:rPr lang="en-NZ" smtClean="0"/>
            </a:br>
            <a:r>
              <a:rPr lang="en-NZ" smtClean="0"/>
              <a:t>February 2009 </a:t>
            </a:r>
          </a:p>
          <a:p>
            <a:r>
              <a:rPr lang="en-NZ" u="sng" smtClean="0">
                <a:hlinkClick r:id="rId133"/>
              </a:rPr>
              <a:t>A More Humane Way to Measure Progress</a:t>
            </a:r>
            <a:r>
              <a:rPr lang="en-NZ" smtClean="0"/>
              <a:t/>
            </a:r>
            <a:br>
              <a:rPr lang="en-NZ" smtClean="0"/>
            </a:br>
            <a:r>
              <a:rPr lang="en-NZ" smtClean="0"/>
              <a:t>How can you tell if your life is getting better? One answer is to ask a statistician. The problem, however, is that you might not like, understand or remotely identify with the answer you receive. </a:t>
            </a:r>
            <a:br>
              <a:rPr lang="en-NZ" smtClean="0"/>
            </a:br>
            <a:r>
              <a:rPr lang="en-NZ" smtClean="0"/>
              <a:t>31 January 2009 </a:t>
            </a:r>
            <a:br>
              <a:rPr lang="en-NZ" smtClean="0"/>
            </a:br>
            <a:r>
              <a:rPr lang="en-NZ" smtClean="0"/>
              <a:t>Financial Times </a:t>
            </a:r>
          </a:p>
          <a:p>
            <a:r>
              <a:rPr lang="en-NZ" u="sng" smtClean="0">
                <a:hlinkClick r:id="rId134"/>
              </a:rPr>
              <a:t>De-fetishising GDP</a:t>
            </a:r>
            <a:r>
              <a:rPr lang="en-NZ" smtClean="0"/>
              <a:t/>
            </a:r>
            <a:br>
              <a:rPr lang="en-NZ" smtClean="0"/>
            </a:br>
            <a:r>
              <a:rPr lang="en-NZ" smtClean="0"/>
              <a:t>Supplement, do not supplant, gross domestic product </a:t>
            </a:r>
            <a:br>
              <a:rPr lang="en-NZ" smtClean="0"/>
            </a:br>
            <a:r>
              <a:rPr lang="en-NZ" smtClean="0"/>
              <a:t>29 January 2009 </a:t>
            </a:r>
            <a:br>
              <a:rPr lang="en-NZ" smtClean="0"/>
            </a:br>
            <a:r>
              <a:rPr lang="en-NZ" smtClean="0"/>
              <a:t>Financial Times </a:t>
            </a:r>
          </a:p>
          <a:p>
            <a:r>
              <a:rPr lang="en-NZ" u="sng" smtClean="0">
                <a:hlinkClick r:id="rId135"/>
              </a:rPr>
              <a:t>A measure remodelled</a:t>
            </a:r>
            <a:r>
              <a:rPr lang="en-NZ" smtClean="0"/>
              <a:t/>
            </a:r>
            <a:br>
              <a:rPr lang="en-NZ" smtClean="0"/>
            </a:br>
            <a:r>
              <a:rPr lang="en-NZ" smtClean="0"/>
              <a:t>Growth indicators - With more economists denouncing GDP as 'a mirage' that ignores the social worth of an activity, the search is on for other yardsticks - but each will have its snags. </a:t>
            </a:r>
            <a:br>
              <a:rPr lang="en-NZ" smtClean="0"/>
            </a:br>
            <a:r>
              <a:rPr lang="en-NZ" smtClean="0"/>
              <a:t>27 January 2009 </a:t>
            </a:r>
            <a:br>
              <a:rPr lang="en-NZ" smtClean="0"/>
            </a:br>
            <a:r>
              <a:rPr lang="en-NZ" smtClean="0"/>
              <a:t>Financial Times </a:t>
            </a:r>
          </a:p>
          <a:p>
            <a:r>
              <a:rPr lang="en-NZ" u="sng" smtClean="0">
                <a:hlinkClick r:id="rId136"/>
              </a:rPr>
              <a:t>new economics foundation</a:t>
            </a:r>
            <a:r>
              <a:rPr lang="en-NZ" smtClean="0"/>
              <a:t> releases </a:t>
            </a:r>
            <a:r>
              <a:rPr lang="en-NZ" u="sng" smtClean="0">
                <a:hlinkClick r:id="rId137"/>
              </a:rPr>
              <a:t>report</a:t>
            </a:r>
            <a:r>
              <a:rPr lang="en-NZ" smtClean="0"/>
              <a:t> on National Accounts of Well-being </a:t>
            </a:r>
            <a:br>
              <a:rPr lang="en-NZ" smtClean="0"/>
            </a:br>
            <a:r>
              <a:rPr lang="en-NZ" smtClean="0"/>
              <a:t>24 January 2009 </a:t>
            </a:r>
          </a:p>
          <a:p>
            <a:r>
              <a:rPr lang="en-NZ" b="1" smtClean="0"/>
              <a:t>Research Report "Measurement of Welfare in Germany - A proposal for a new welfare index" published.</a:t>
            </a:r>
            <a:r>
              <a:rPr lang="en-NZ" smtClean="0"/>
              <a:t> (</a:t>
            </a:r>
            <a:r>
              <a:rPr lang="en-NZ" u="sng" smtClean="0">
                <a:hlinkClick r:id="rId138"/>
              </a:rPr>
              <a:t>Summary</a:t>
            </a:r>
            <a:r>
              <a:rPr lang="en-NZ" smtClean="0"/>
              <a:t> - </a:t>
            </a:r>
            <a:r>
              <a:rPr lang="en-NZ" u="sng" smtClean="0">
                <a:hlinkClick r:id="rId139"/>
              </a:rPr>
              <a:t>Forschungsbericht</a:t>
            </a:r>
            <a:r>
              <a:rPr lang="en-NZ" smtClean="0"/>
              <a:t> in German, 2 MB) </a:t>
            </a:r>
            <a:br>
              <a:rPr lang="en-NZ" smtClean="0"/>
            </a:br>
            <a:r>
              <a:rPr lang="en-NZ" smtClean="0"/>
              <a:t>December 2008 </a:t>
            </a:r>
          </a:p>
          <a:p>
            <a:r>
              <a:rPr lang="en-NZ" u="sng" smtClean="0">
                <a:hlinkClick r:id="rId140"/>
              </a:rPr>
              <a:t>Beyond GDP Newsletter # 1 published</a:t>
            </a:r>
            <a:r>
              <a:rPr lang="en-NZ" smtClean="0"/>
              <a:t/>
            </a:r>
            <a:br>
              <a:rPr lang="en-NZ" smtClean="0"/>
            </a:br>
            <a:r>
              <a:rPr lang="en-NZ" smtClean="0"/>
              <a:t>December 2008 </a:t>
            </a:r>
          </a:p>
          <a:p>
            <a:r>
              <a:rPr lang="en-NZ" u="sng" smtClean="0">
                <a:hlinkClick r:id="rId141"/>
              </a:rPr>
              <a:t>European Economic and Social Committee adopts opinion on Beyond GDP</a:t>
            </a:r>
            <a:r>
              <a:rPr lang="en-NZ" smtClean="0"/>
              <a:t/>
            </a:r>
            <a:br>
              <a:rPr lang="en-NZ" smtClean="0"/>
            </a:br>
            <a:r>
              <a:rPr lang="en-NZ" smtClean="0"/>
              <a:t>22 October 2008 </a:t>
            </a:r>
          </a:p>
          <a:p>
            <a:r>
              <a:rPr lang="en-NZ" u="sng" smtClean="0">
                <a:hlinkClick r:id="rId142"/>
              </a:rPr>
              <a:t>Need to look beyond GDP </a:t>
            </a:r>
            <a:r>
              <a:rPr lang="en-NZ" smtClean="0"/>
              <a:t/>
            </a:r>
            <a:br>
              <a:rPr lang="en-NZ" smtClean="0"/>
            </a:br>
            <a:r>
              <a:rPr lang="en-NZ" smtClean="0"/>
              <a:t>3 October 2008</a:t>
            </a:r>
            <a:br>
              <a:rPr lang="en-NZ" smtClean="0"/>
            </a:br>
            <a:r>
              <a:rPr lang="en-NZ" smtClean="0"/>
              <a:t>The Times of India </a:t>
            </a:r>
          </a:p>
          <a:p>
            <a:r>
              <a:rPr lang="en-NZ" u="sng" smtClean="0">
                <a:hlinkClick r:id="rId143"/>
              </a:rPr>
              <a:t>Le bonheur est dans la "richesse véritable", pas dans la croissance</a:t>
            </a:r>
            <a:r>
              <a:rPr lang="en-NZ" smtClean="0"/>
              <a:t/>
            </a:r>
            <a:br>
              <a:rPr lang="en-NZ" smtClean="0"/>
            </a:br>
            <a:r>
              <a:rPr lang="en-NZ" smtClean="0"/>
              <a:t>6 septembre 2008 </a:t>
            </a:r>
            <a:br>
              <a:rPr lang="en-NZ" smtClean="0"/>
            </a:br>
            <a:r>
              <a:rPr lang="en-NZ" smtClean="0"/>
              <a:t>Les Affaires </a:t>
            </a:r>
          </a:p>
          <a:p>
            <a:r>
              <a:rPr lang="en-NZ" u="sng" smtClean="0">
                <a:hlinkClick r:id="rId144"/>
              </a:rPr>
              <a:t>Economists look to expand GDP to count 'quality of life'</a:t>
            </a:r>
            <a:r>
              <a:rPr lang="en-NZ" smtClean="0"/>
              <a:t/>
            </a:r>
            <a:br>
              <a:rPr lang="en-NZ" smtClean="0"/>
            </a:br>
            <a:r>
              <a:rPr lang="en-NZ" smtClean="0"/>
              <a:t>1 September 2008 </a:t>
            </a:r>
            <a:br>
              <a:rPr lang="en-NZ" smtClean="0"/>
            </a:br>
            <a:r>
              <a:rPr lang="en-NZ" smtClean="0"/>
              <a:t>International Herald Tribune </a:t>
            </a:r>
          </a:p>
          <a:p>
            <a:r>
              <a:rPr lang="en-NZ" u="sng" smtClean="0">
                <a:hlinkClick r:id="rId145"/>
              </a:rPr>
              <a:t>Issues Paper of the Commission on the Measurement of Economic Performance and Social Progress</a:t>
            </a:r>
            <a:r>
              <a:rPr lang="en-NZ" smtClean="0"/>
              <a:t> released by Stiglitz Commission</a:t>
            </a:r>
            <a:br>
              <a:rPr lang="en-NZ" smtClean="0"/>
            </a:br>
            <a:r>
              <a:rPr lang="en-NZ" smtClean="0"/>
              <a:t>25 July 2008 </a:t>
            </a:r>
            <a:br>
              <a:rPr lang="en-NZ" smtClean="0"/>
            </a:br>
            <a:r>
              <a:rPr lang="en-NZ" smtClean="0"/>
              <a:t>Commission on the Measurement of Economic Performance and Social Progress </a:t>
            </a:r>
          </a:p>
          <a:p>
            <a:r>
              <a:rPr lang="en-NZ" u="sng" smtClean="0">
                <a:hlinkClick r:id="rId146"/>
              </a:rPr>
              <a:t>Walter Radermacher, President of the German Statistical Office and designated Director General of Eurostat speaks on the topic of "Beyond GDP - providing the basis for a future-orientated sustainable economic policy"</a:t>
            </a:r>
            <a:r>
              <a:rPr lang="en-NZ" smtClean="0"/>
              <a:t> </a:t>
            </a:r>
            <a:br>
              <a:rPr lang="en-NZ" smtClean="0"/>
            </a:br>
            <a:r>
              <a:rPr lang="en-NZ" smtClean="0"/>
              <a:t>16 July 2008 </a:t>
            </a:r>
            <a:br>
              <a:rPr lang="en-NZ" smtClean="0"/>
            </a:br>
            <a:r>
              <a:rPr lang="en-NZ" smtClean="0"/>
              <a:t>Representation of the State of Hessen to the European Union </a:t>
            </a:r>
          </a:p>
          <a:p>
            <a:r>
              <a:rPr lang="en-NZ" smtClean="0"/>
              <a:t>Terra Futura: dal Pil alla decrescita per sviluppo e benessere </a:t>
            </a:r>
            <a:br>
              <a:rPr lang="en-NZ" smtClean="0"/>
            </a:br>
            <a:r>
              <a:rPr lang="en-NZ" smtClean="0"/>
              <a:t>24 maggio 2008</a:t>
            </a:r>
            <a:br>
              <a:rPr lang="en-NZ" smtClean="0"/>
            </a:br>
            <a:r>
              <a:rPr lang="en-NZ" smtClean="0"/>
              <a:t>dirittiglobali.it </a:t>
            </a:r>
          </a:p>
          <a:p>
            <a:r>
              <a:rPr lang="en-NZ" u="sng" smtClean="0">
                <a:hlinkClick r:id="rId147"/>
              </a:rPr>
              <a:t>European Parliament resolution of 24 April 2008 on the Green Paper on market-based instruments for environment and related policy purposes</a:t>
            </a:r>
            <a:r>
              <a:rPr lang="en-NZ" smtClean="0"/>
              <a:t/>
            </a:r>
            <a:br>
              <a:rPr lang="en-NZ" smtClean="0"/>
            </a:br>
            <a:r>
              <a:rPr lang="en-NZ" smtClean="0"/>
              <a:t/>
            </a:r>
            <a:br>
              <a:rPr lang="en-NZ" smtClean="0"/>
            </a:br>
            <a:r>
              <a:rPr lang="en-NZ" smtClean="0"/>
              <a:t>Welcomes the recent conference "Beyond GDP" organised by the Commission, the European Parliament, the OECD, the WWF and the Club of Rome, and the major conclusions drawn; stresses the importance of complementing GDP by other indicators so as to assess welfare and progress in society in a more balanced way, in particular with regard to the effects of economic growth on the atmosphere and ecosystems; </a:t>
            </a:r>
            <a:br>
              <a:rPr lang="en-NZ" smtClean="0"/>
            </a:br>
            <a:r>
              <a:rPr lang="en-NZ" smtClean="0"/>
              <a:t>24 April 2008 </a:t>
            </a:r>
            <a:br>
              <a:rPr lang="en-NZ" smtClean="0"/>
            </a:br>
            <a:r>
              <a:rPr lang="en-NZ" smtClean="0"/>
              <a:t>European Parliament </a:t>
            </a:r>
          </a:p>
          <a:p>
            <a:r>
              <a:rPr lang="en-NZ" u="sng" smtClean="0">
                <a:hlinkClick r:id="rId148"/>
              </a:rPr>
              <a:t>Maybe money does buy happiness after all</a:t>
            </a:r>
            <a:r>
              <a:rPr lang="en-NZ" smtClean="0"/>
              <a:t/>
            </a:r>
            <a:br>
              <a:rPr lang="en-NZ" smtClean="0"/>
            </a:br>
            <a:r>
              <a:rPr lang="en-NZ" smtClean="0"/>
              <a:t>16 April 2008</a:t>
            </a:r>
            <a:br>
              <a:rPr lang="en-NZ" smtClean="0"/>
            </a:br>
            <a:r>
              <a:rPr lang="en-NZ" smtClean="0"/>
              <a:t>New York Times </a:t>
            </a:r>
          </a:p>
          <a:p>
            <a:r>
              <a:rPr lang="en-NZ" b="1" smtClean="0"/>
              <a:t>Wachstum durch Zufriedenheit</a:t>
            </a:r>
            <a:r>
              <a:rPr lang="en-NZ" smtClean="0"/>
              <a:t/>
            </a:r>
            <a:br>
              <a:rPr lang="en-NZ" smtClean="0"/>
            </a:br>
            <a:r>
              <a:rPr lang="en-NZ" smtClean="0"/>
              <a:t>Vom Glück, Franzose zu sein</a:t>
            </a:r>
            <a:br>
              <a:rPr lang="en-NZ" smtClean="0"/>
            </a:br>
            <a:r>
              <a:rPr lang="en-NZ" smtClean="0"/>
              <a:t>Ist Glück messbar? Lässt sich die Zufriedenheit einer Nation statistisch erfassen? Mit dieser Frage beschäftigt sich derzeit der ökonom und Nobelpreisträger Joseph Stiglitz im Auftrag des französischen Staatschefs Sarkozy, der kritisiert, dass die heutigen Statistiken nur quantitativ statt qualitativ messen.</a:t>
            </a:r>
            <a:br>
              <a:rPr lang="en-NZ" smtClean="0"/>
            </a:br>
            <a:r>
              <a:rPr lang="en-NZ" smtClean="0"/>
              <a:t>15 April 2008 </a:t>
            </a:r>
            <a:br>
              <a:rPr lang="en-NZ" smtClean="0"/>
            </a:br>
            <a:r>
              <a:rPr lang="en-NZ" smtClean="0"/>
              <a:t>Frankfurter Rundschau </a:t>
            </a:r>
          </a:p>
          <a:p>
            <a:r>
              <a:rPr lang="en-NZ" u="sng" smtClean="0">
                <a:hlinkClick r:id="rId149"/>
              </a:rPr>
              <a:t>L'altro Modello (video)</a:t>
            </a:r>
            <a:r>
              <a:rPr lang="en-NZ" smtClean="0"/>
              <a:t/>
            </a:r>
            <a:br>
              <a:rPr lang="en-NZ" smtClean="0"/>
            </a:br>
            <a:r>
              <a:rPr lang="en-NZ" smtClean="0"/>
              <a:t>16 marzo 2008 </a:t>
            </a:r>
            <a:br>
              <a:rPr lang="en-NZ" smtClean="0"/>
            </a:br>
            <a:r>
              <a:rPr lang="en-NZ" smtClean="0"/>
              <a:t>Rai Tre </a:t>
            </a:r>
          </a:p>
          <a:p>
            <a:r>
              <a:rPr lang="en-NZ" u="sng" smtClean="0">
                <a:hlinkClick r:id="rId150"/>
              </a:rPr>
              <a:t>Richesses? Débat</a:t>
            </a:r>
            <a:r>
              <a:rPr lang="en-NZ" smtClean="0"/>
              <a:t/>
            </a:r>
            <a:br>
              <a:rPr lang="en-NZ" smtClean="0"/>
            </a:br>
            <a:r>
              <a:rPr lang="en-NZ" smtClean="0"/>
              <a:t>13 mars 2008</a:t>
            </a:r>
            <a:br>
              <a:rPr lang="en-NZ" smtClean="0"/>
            </a:br>
            <a:r>
              <a:rPr lang="en-NZ" smtClean="0"/>
              <a:t>La Vie </a:t>
            </a:r>
          </a:p>
          <a:p>
            <a:r>
              <a:rPr lang="en-NZ" u="sng" smtClean="0">
                <a:hlinkClick r:id="rId151"/>
              </a:rPr>
              <a:t>Se busca alternativa para medir el bienestar</a:t>
            </a:r>
            <a:r>
              <a:rPr lang="en-NZ" smtClean="0"/>
              <a:t/>
            </a:r>
            <a:br>
              <a:rPr lang="en-NZ" smtClean="0"/>
            </a:br>
            <a:r>
              <a:rPr lang="en-NZ" smtClean="0"/>
              <a:t>3 February 2008 </a:t>
            </a:r>
            <a:br>
              <a:rPr lang="en-NZ" smtClean="0"/>
            </a:br>
            <a:r>
              <a:rPr lang="en-NZ" smtClean="0"/>
              <a:t>Gara </a:t>
            </a:r>
          </a:p>
          <a:p>
            <a:r>
              <a:rPr lang="en-NZ" u="sng" smtClean="0">
                <a:hlinkClick r:id="rId152"/>
              </a:rPr>
              <a:t>Sarkozy sucht das GlÜck</a:t>
            </a:r>
            <a:r>
              <a:rPr lang="en-NZ" smtClean="0"/>
              <a:t/>
            </a:r>
            <a:br>
              <a:rPr lang="en-NZ" smtClean="0"/>
            </a:br>
            <a:r>
              <a:rPr lang="en-NZ" smtClean="0"/>
              <a:t>12. Januar 2008</a:t>
            </a:r>
            <a:br>
              <a:rPr lang="en-NZ" smtClean="0"/>
            </a:br>
            <a:r>
              <a:rPr lang="en-NZ" smtClean="0"/>
              <a:t>NZZ Online </a:t>
            </a:r>
          </a:p>
          <a:p>
            <a:r>
              <a:rPr lang="en-NZ" u="sng" smtClean="0">
                <a:hlinkClick r:id="rId153"/>
              </a:rPr>
              <a:t>Amartya Sen: "Non si vive di solo Pil"</a:t>
            </a:r>
            <a:r>
              <a:rPr lang="en-NZ" smtClean="0"/>
              <a:t/>
            </a:r>
            <a:br>
              <a:rPr lang="en-NZ" smtClean="0"/>
            </a:br>
            <a:r>
              <a:rPr lang="en-NZ" smtClean="0"/>
              <a:t>11 gennaio 2008</a:t>
            </a:r>
            <a:br>
              <a:rPr lang="en-NZ" smtClean="0"/>
            </a:br>
            <a:r>
              <a:rPr lang="en-NZ" smtClean="0"/>
              <a:t>ILSOLE24ORE </a:t>
            </a:r>
          </a:p>
          <a:p>
            <a:r>
              <a:rPr lang="en-NZ" u="sng" smtClean="0">
                <a:hlinkClick r:id="rId154"/>
              </a:rPr>
              <a:t>French Use Happiness As Economic Measure</a:t>
            </a:r>
            <a:r>
              <a:rPr lang="en-NZ" smtClean="0"/>
              <a:t/>
            </a:r>
            <a:br>
              <a:rPr lang="en-NZ" smtClean="0"/>
            </a:br>
            <a:r>
              <a:rPr lang="en-NZ" smtClean="0"/>
              <a:t>10 January 2008 </a:t>
            </a:r>
            <a:br>
              <a:rPr lang="en-NZ" smtClean="0"/>
            </a:br>
            <a:r>
              <a:rPr lang="en-NZ" smtClean="0"/>
              <a:t>USA Today </a:t>
            </a:r>
          </a:p>
          <a:p>
            <a:r>
              <a:rPr lang="en-NZ" u="sng" smtClean="0">
                <a:hlinkClick r:id="rId155"/>
              </a:rPr>
              <a:t>La croissance ne se résume pas au PIB: Sarkozy puise é gauche </a:t>
            </a:r>
            <a:r>
              <a:rPr lang="en-NZ" smtClean="0"/>
              <a:t/>
            </a:r>
            <a:br>
              <a:rPr lang="en-NZ" smtClean="0"/>
            </a:br>
            <a:r>
              <a:rPr lang="en-NZ" smtClean="0"/>
              <a:t>9 janvier 2008</a:t>
            </a:r>
            <a:br>
              <a:rPr lang="en-NZ" smtClean="0"/>
            </a:br>
            <a:r>
              <a:rPr lang="en-NZ" smtClean="0"/>
              <a:t>rue89 </a:t>
            </a:r>
          </a:p>
          <a:p>
            <a:r>
              <a:rPr lang="en-NZ" u="sng" smtClean="0">
                <a:hlinkClick r:id="rId156"/>
              </a:rPr>
              <a:t>Beyond GDP Conference Summary</a:t>
            </a:r>
            <a:r>
              <a:rPr lang="en-NZ" smtClean="0"/>
              <a:t> now available</a:t>
            </a:r>
            <a:br>
              <a:rPr lang="en-NZ" smtClean="0"/>
            </a:br>
            <a:r>
              <a:rPr lang="en-NZ" smtClean="0"/>
              <a:t>4 January 2008 </a:t>
            </a:r>
            <a:br>
              <a:rPr lang="en-NZ" smtClean="0"/>
            </a:br>
            <a:r>
              <a:rPr lang="en-NZ" smtClean="0"/>
              <a:t>Beyond GDP </a:t>
            </a:r>
          </a:p>
          <a:p>
            <a:r>
              <a:rPr lang="en-NZ" smtClean="0"/>
              <a:t> </a:t>
            </a:r>
          </a:p>
          <a:p>
            <a:endParaRPr lang="en-NZ"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NZ" smtClean="0">
                <a:solidFill>
                  <a:schemeClr val="tx2"/>
                </a:solidFill>
              </a:rPr>
              <a:t>NZ GPI Research Project</a:t>
            </a:r>
            <a:endParaRPr lang="en-US" smtClean="0">
              <a:solidFill>
                <a:schemeClr val="tx2"/>
              </a:solidFill>
            </a:endParaRPr>
          </a:p>
        </p:txBody>
      </p:sp>
      <p:sp>
        <p:nvSpPr>
          <p:cNvPr id="76803" name="Rectangle 3"/>
          <p:cNvSpPr>
            <a:spLocks noGrp="1" noChangeArrowheads="1"/>
          </p:cNvSpPr>
          <p:nvPr>
            <p:ph idx="1"/>
          </p:nvPr>
        </p:nvSpPr>
        <p:spPr>
          <a:xfrm>
            <a:off x="468313" y="1700213"/>
            <a:ext cx="8229600" cy="4525962"/>
          </a:xfrm>
        </p:spPr>
        <p:txBody>
          <a:bodyPr/>
          <a:lstStyle/>
          <a:p>
            <a:pPr eaLnBrk="1" hangingPunct="1">
              <a:lnSpc>
                <a:spcPct val="90000"/>
              </a:lnSpc>
            </a:pPr>
            <a:r>
              <a:rPr lang="en-NZ" smtClean="0">
                <a:solidFill>
                  <a:schemeClr val="tx2"/>
                </a:solidFill>
              </a:rPr>
              <a:t>Funded by the </a:t>
            </a:r>
            <a:r>
              <a:rPr lang="en-NZ" b="1" smtClean="0">
                <a:solidFill>
                  <a:schemeClr val="tx2"/>
                </a:solidFill>
              </a:rPr>
              <a:t>Foundation of Research Science &amp; Technology</a:t>
            </a:r>
            <a:r>
              <a:rPr lang="en-NZ" smtClean="0">
                <a:solidFill>
                  <a:schemeClr val="tx2"/>
                </a:solidFill>
              </a:rPr>
              <a:t> ($400,500) &amp; </a:t>
            </a:r>
            <a:r>
              <a:rPr lang="en-NZ" b="1" smtClean="0">
                <a:solidFill>
                  <a:schemeClr val="tx2"/>
                </a:solidFill>
              </a:rPr>
              <a:t>Parliamentary Commissioner for the Environment</a:t>
            </a:r>
            <a:r>
              <a:rPr lang="en-NZ" smtClean="0">
                <a:solidFill>
                  <a:schemeClr val="tx2"/>
                </a:solidFill>
              </a:rPr>
              <a:t> ($110,000)</a:t>
            </a:r>
          </a:p>
          <a:p>
            <a:pPr eaLnBrk="1" hangingPunct="1">
              <a:lnSpc>
                <a:spcPct val="90000"/>
              </a:lnSpc>
            </a:pPr>
            <a:endParaRPr lang="en-NZ" smtClean="0">
              <a:solidFill>
                <a:schemeClr val="tx2"/>
              </a:solidFill>
            </a:endParaRPr>
          </a:p>
          <a:p>
            <a:pPr eaLnBrk="1" hangingPunct="1">
              <a:lnSpc>
                <a:spcPct val="90000"/>
              </a:lnSpc>
            </a:pPr>
            <a:r>
              <a:rPr lang="en-NZ" b="1" smtClean="0">
                <a:solidFill>
                  <a:schemeClr val="tx2"/>
                </a:solidFill>
              </a:rPr>
              <a:t>Started June 2006 Ends June 2009</a:t>
            </a:r>
          </a:p>
          <a:p>
            <a:pPr lvl="1" eaLnBrk="1" hangingPunct="1">
              <a:lnSpc>
                <a:spcPct val="90000"/>
              </a:lnSpc>
              <a:buFontTx/>
              <a:buChar char="-"/>
            </a:pPr>
            <a:r>
              <a:rPr lang="en-NZ" smtClean="0">
                <a:solidFill>
                  <a:schemeClr val="tx2"/>
                </a:solidFill>
              </a:rPr>
              <a:t>National GPI:</a:t>
            </a:r>
          </a:p>
          <a:p>
            <a:pPr lvl="1" eaLnBrk="1" hangingPunct="1">
              <a:lnSpc>
                <a:spcPct val="90000"/>
              </a:lnSpc>
              <a:buFontTx/>
              <a:buChar char="-"/>
            </a:pPr>
            <a:r>
              <a:rPr lang="en-NZ" smtClean="0">
                <a:solidFill>
                  <a:schemeClr val="tx2"/>
                </a:solidFill>
              </a:rPr>
              <a:t>Regional GPI: Auckland and Waikato</a:t>
            </a:r>
          </a:p>
          <a:p>
            <a:pPr lvl="1" eaLnBrk="1" hangingPunct="1">
              <a:lnSpc>
                <a:spcPct val="90000"/>
              </a:lnSpc>
              <a:buFontTx/>
              <a:buNone/>
            </a:pPr>
            <a:endParaRPr lang="en-NZ" smtClean="0">
              <a:solidFill>
                <a:schemeClr val="tx2"/>
              </a:solidFill>
            </a:endParaRPr>
          </a:p>
          <a:p>
            <a:pPr eaLnBrk="1" hangingPunct="1">
              <a:lnSpc>
                <a:spcPct val="90000"/>
              </a:lnSpc>
            </a:pPr>
            <a:r>
              <a:rPr lang="en-NZ" b="1" smtClean="0">
                <a:solidFill>
                  <a:schemeClr val="tx2"/>
                </a:solidFill>
              </a:rPr>
              <a:t>Standard international template</a:t>
            </a:r>
            <a:r>
              <a:rPr lang="en-NZ" smtClean="0">
                <a:solidFill>
                  <a:schemeClr val="tx2"/>
                </a:solidFill>
              </a:rPr>
              <a:t>, some (stock) componnets were dropped as they should be in a sustainability measure.</a:t>
            </a:r>
          </a:p>
          <a:p>
            <a:pPr eaLnBrk="1" hangingPunct="1">
              <a:lnSpc>
                <a:spcPct val="90000"/>
              </a:lnSpc>
            </a:pPr>
            <a:endParaRPr lang="en-NZ" smtClean="0">
              <a:solidFill>
                <a:schemeClr val="tx2"/>
              </a:solidFill>
            </a:endParaRPr>
          </a:p>
          <a:p>
            <a:pPr eaLnBrk="1" hangingPunct="1">
              <a:lnSpc>
                <a:spcPct val="90000"/>
              </a:lnSpc>
            </a:pPr>
            <a:r>
              <a:rPr lang="en-NZ" smtClean="0">
                <a:solidFill>
                  <a:schemeClr val="tx2"/>
                </a:solidFill>
              </a:rPr>
              <a:t>Data for every year from </a:t>
            </a:r>
            <a:r>
              <a:rPr lang="en-NZ" b="1" smtClean="0">
                <a:solidFill>
                  <a:schemeClr val="tx2"/>
                </a:solidFill>
              </a:rPr>
              <a:t>1970 to 2006</a:t>
            </a:r>
          </a:p>
          <a:p>
            <a:pPr eaLnBrk="1" hangingPunct="1">
              <a:lnSpc>
                <a:spcPct val="90000"/>
              </a:lnSpc>
            </a:pPr>
            <a:endParaRPr lang="en-NZ" smtClean="0">
              <a:solidFill>
                <a:schemeClr val="tx2"/>
              </a:solidFill>
            </a:endParaRPr>
          </a:p>
          <a:p>
            <a:pPr eaLnBrk="1" hangingPunct="1">
              <a:lnSpc>
                <a:spcPct val="90000"/>
              </a:lnSpc>
            </a:pPr>
            <a:r>
              <a:rPr lang="en-NZ" b="1" smtClean="0">
                <a:solidFill>
                  <a:schemeClr val="tx2"/>
                </a:solidFill>
              </a:rPr>
              <a:t>20 individual indicators</a:t>
            </a:r>
            <a:r>
              <a:rPr lang="en-NZ" smtClean="0">
                <a:solidFill>
                  <a:schemeClr val="tx2"/>
                </a:solidFill>
              </a:rPr>
              <a:t>, and one headline index</a:t>
            </a:r>
          </a:p>
          <a:p>
            <a:pPr lvl="1" eaLnBrk="1" hangingPunct="1">
              <a:lnSpc>
                <a:spcPct val="90000"/>
              </a:lnSpc>
              <a:buFontTx/>
              <a:buChar char="-"/>
            </a:pPr>
            <a:endParaRPr lang="en-NZ" smtClean="0">
              <a:solidFill>
                <a:srgbClr val="009900"/>
              </a:solidFill>
            </a:endParaRPr>
          </a:p>
          <a:p>
            <a:pPr eaLnBrk="1" hangingPunct="1">
              <a:lnSpc>
                <a:spcPct val="90000"/>
              </a:lnSpc>
            </a:pPr>
            <a:endParaRPr lang="en-NZ" smtClean="0">
              <a:solidFill>
                <a:srgbClr val="00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80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80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80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680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680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theme/theme1.xml><?xml version="1.0" encoding="utf-8"?>
<a:theme xmlns:a="http://schemas.openxmlformats.org/drawingml/2006/main" name="NZCEE - Kevs Template">
  <a:themeElements>
    <a:clrScheme name="NZCEE - Kev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NZCEE - Kev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ZCEE - Kev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ZCEE - Kev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ZCEE - Kev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ZCEE - Kev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ZCEE - Kev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ZCEE - Kev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ZCEE - Kev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ZCEE - Kev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ZCEE - Kev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ZCEE - Kev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ZCEE - Kev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ZCEE - Kev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ZCEE - Kev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NZCEE - Kev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NZCEE - Kev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NZCEE - Kev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NZCEE - Kev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NZCEE - Kev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NZCEE - Kev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NZCEE - Kev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NZCEE - Kev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NZCEE - Kev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NZCEE - Kev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NZCEE - Kev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NZCEE - Kev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NZCEE - Kev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NZCEE - Kev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NZCEE - Kev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NZCEE - Kev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NZCEE - Kev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NZCEE - Kev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NZCEE - Kev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NZCEE - Kev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NZCEE - Kev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ZCEE - Kev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NZCEE - Kev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NZCEE - Kev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NZCEE - Kev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NZCEE - Kev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NZCEE - Kev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ZCEE - Kev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NZCEE - Kev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NZCEE - Kev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NZCEE - Kev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NZCEE - Kev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NZCEE - Kev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NZCEE - Kev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NZCEE - Kev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NZCEE - Kev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NZCEE - Kev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NZCEE - Kev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NZCEE - Kev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NZCEE - Kev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NZCEE - Kev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6906</TotalTime>
  <Words>1284</Words>
  <Application>Microsoft Office PowerPoint</Application>
  <PresentationFormat>On-screen Show (4:3)</PresentationFormat>
  <Paragraphs>369</Paragraphs>
  <Slides>48</Slides>
  <Notes>9</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Verdana</vt:lpstr>
      <vt:lpstr>Arial Rounded MT Bold</vt:lpstr>
      <vt:lpstr>Wingdings</vt:lpstr>
      <vt:lpstr>NZCEE - Kevs Template</vt:lpstr>
      <vt:lpstr>  Prototype  Genuine Progress Indicator for New Zealand: 1970-2006   Presentation to Sustainable Otautahi Christstchurch  University of Canterbury 12  March 2012   Professor Murray Patterson  School of People, Environment and Planning Massey University    </vt:lpstr>
      <vt:lpstr>NZ GPI Research Team</vt:lpstr>
      <vt:lpstr>Roadmap</vt:lpstr>
      <vt:lpstr>Rationale</vt:lpstr>
      <vt:lpstr>Where the GDP Gets it Wrong! </vt:lpstr>
      <vt:lpstr>Genuine Progress Indicator: Quick Overview </vt:lpstr>
      <vt:lpstr>PowerPoint Presentation</vt:lpstr>
      <vt:lpstr>Paradigm Shift in Last 5 Years</vt:lpstr>
      <vt:lpstr>NZ GPI Research Project</vt:lpstr>
      <vt:lpstr>PowerPoint Presentation</vt:lpstr>
      <vt:lpstr>Component Indicators of GPI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Zealand GDP vs GPI ($2006 million)</vt:lpstr>
      <vt:lpstr>New Zealand GDP vs GPI ($2006 million)</vt:lpstr>
      <vt:lpstr>Conclusions and Caveats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Landcare Research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Genuine Progress Indicator</dc:title>
  <dc:creator>AlexandraK</dc:creator>
  <cp:lastModifiedBy>ItsAcc</cp:lastModifiedBy>
  <cp:revision>100</cp:revision>
  <dcterms:created xsi:type="dcterms:W3CDTF">2006-07-20T02:44:03Z</dcterms:created>
  <dcterms:modified xsi:type="dcterms:W3CDTF">2012-03-13T03:12:07Z</dcterms:modified>
</cp:coreProperties>
</file>