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Lst>
  <p:notesMasterIdLst>
    <p:notesMasterId r:id="rId84"/>
  </p:notesMasterIdLst>
  <p:sldIdLst>
    <p:sldId id="337" r:id="rId4"/>
    <p:sldId id="343" r:id="rId5"/>
    <p:sldId id="345" r:id="rId6"/>
    <p:sldId id="336" r:id="rId7"/>
    <p:sldId id="257" r:id="rId8"/>
    <p:sldId id="341" r:id="rId9"/>
    <p:sldId id="259" r:id="rId10"/>
    <p:sldId id="261" r:id="rId11"/>
    <p:sldId id="260" r:id="rId12"/>
    <p:sldId id="262" r:id="rId13"/>
    <p:sldId id="268" r:id="rId14"/>
    <p:sldId id="263" r:id="rId15"/>
    <p:sldId id="264" r:id="rId16"/>
    <p:sldId id="265" r:id="rId17"/>
    <p:sldId id="266" r:id="rId18"/>
    <p:sldId id="348" r:id="rId19"/>
    <p:sldId id="267" r:id="rId20"/>
    <p:sldId id="342" r:id="rId21"/>
    <p:sldId id="269" r:id="rId22"/>
    <p:sldId id="270" r:id="rId23"/>
    <p:sldId id="277" r:id="rId24"/>
    <p:sldId id="278" r:id="rId25"/>
    <p:sldId id="271" r:id="rId26"/>
    <p:sldId id="272" r:id="rId27"/>
    <p:sldId id="273" r:id="rId28"/>
    <p:sldId id="280" r:id="rId29"/>
    <p:sldId id="281" r:id="rId30"/>
    <p:sldId id="349" r:id="rId31"/>
    <p:sldId id="274" r:id="rId32"/>
    <p:sldId id="306" r:id="rId33"/>
    <p:sldId id="307" r:id="rId34"/>
    <p:sldId id="283" r:id="rId35"/>
    <p:sldId id="304" r:id="rId36"/>
    <p:sldId id="308" r:id="rId37"/>
    <p:sldId id="309" r:id="rId38"/>
    <p:sldId id="310" r:id="rId39"/>
    <p:sldId id="311" r:id="rId40"/>
    <p:sldId id="338" r:id="rId41"/>
    <p:sldId id="339" r:id="rId42"/>
    <p:sldId id="340" r:id="rId43"/>
    <p:sldId id="312" r:id="rId44"/>
    <p:sldId id="315" r:id="rId45"/>
    <p:sldId id="313" r:id="rId46"/>
    <p:sldId id="314" r:id="rId47"/>
    <p:sldId id="317" r:id="rId48"/>
    <p:sldId id="316" r:id="rId49"/>
    <p:sldId id="284" r:id="rId50"/>
    <p:sldId id="285" r:id="rId51"/>
    <p:sldId id="286" r:id="rId52"/>
    <p:sldId id="287" r:id="rId53"/>
    <p:sldId id="301" r:id="rId54"/>
    <p:sldId id="288" r:id="rId55"/>
    <p:sldId id="289" r:id="rId56"/>
    <p:sldId id="290" r:id="rId57"/>
    <p:sldId id="291" r:id="rId58"/>
    <p:sldId id="292" r:id="rId59"/>
    <p:sldId id="293" r:id="rId60"/>
    <p:sldId id="294" r:id="rId61"/>
    <p:sldId id="297" r:id="rId62"/>
    <p:sldId id="298" r:id="rId63"/>
    <p:sldId id="300" r:id="rId64"/>
    <p:sldId id="302" r:id="rId65"/>
    <p:sldId id="318" r:id="rId66"/>
    <p:sldId id="320" r:id="rId67"/>
    <p:sldId id="321" r:id="rId68"/>
    <p:sldId id="322" r:id="rId69"/>
    <p:sldId id="347" r:id="rId70"/>
    <p:sldId id="324" r:id="rId71"/>
    <p:sldId id="325" r:id="rId72"/>
    <p:sldId id="326" r:id="rId73"/>
    <p:sldId id="327" r:id="rId74"/>
    <p:sldId id="328" r:id="rId75"/>
    <p:sldId id="329" r:id="rId76"/>
    <p:sldId id="331" r:id="rId77"/>
    <p:sldId id="332" r:id="rId78"/>
    <p:sldId id="346" r:id="rId79"/>
    <p:sldId id="305" r:id="rId80"/>
    <p:sldId id="330" r:id="rId81"/>
    <p:sldId id="334" r:id="rId82"/>
    <p:sldId id="350"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10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32" d="100"/>
          <a:sy n="132" d="100"/>
        </p:scale>
        <p:origin x="-177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notesMaster" Target="notesMasters/notesMaster1.xml"/><Relationship Id="rId85" Type="http://schemas.openxmlformats.org/officeDocument/2006/relationships/printerSettings" Target="printerSettings/printerSettings1.bin"/><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4.wmf"/><Relationship Id="rId4" Type="http://schemas.openxmlformats.org/officeDocument/2006/relationships/image" Target="../media/image45.wmf"/><Relationship Id="rId1" Type="http://schemas.openxmlformats.org/officeDocument/2006/relationships/image" Target="../media/image42.wmf"/><Relationship Id="rId2" Type="http://schemas.openxmlformats.org/officeDocument/2006/relationships/image" Target="../media/image4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wmf"/><Relationship Id="rId2" Type="http://schemas.openxmlformats.org/officeDocument/2006/relationships/image" Target="../media/image4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wmf"/><Relationship Id="rId2" Type="http://schemas.openxmlformats.org/officeDocument/2006/relationships/image" Target="../media/image4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9D3E61-9DD0-4F56-9777-15DBB89D4BCA}" type="datetimeFigureOut">
              <a:rPr lang="en-NZ" smtClean="0"/>
              <a:pPr/>
              <a:t>5/05/11</a:t>
            </a:fld>
            <a:endParaRPr lang="en-N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94C94A-8FC8-417F-826F-83A481CDD7E1}" type="slidenum">
              <a:rPr lang="en-NZ" smtClean="0"/>
              <a:pPr/>
              <a:t>‹#›</a:t>
            </a:fld>
            <a:endParaRPr lang="en-NZ"/>
          </a:p>
        </p:txBody>
      </p:sp>
    </p:spTree>
    <p:extLst>
      <p:ext uri="{BB962C8B-B14F-4D97-AF65-F5344CB8AC3E}">
        <p14:creationId xmlns:p14="http://schemas.microsoft.com/office/powerpoint/2010/main" val="154167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4594C94A-8FC8-417F-826F-83A481CDD7E1}" type="slidenum">
              <a:rPr lang="en-NZ" smtClean="0"/>
              <a:pPr/>
              <a:t>5</a:t>
            </a:fld>
            <a:endParaRPr lang="en-NZ"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1143000" y="685800"/>
            <a:ext cx="4572000" cy="3429000"/>
          </a:xfrm>
          <a:ln/>
        </p:spPr>
      </p:sp>
      <p:sp>
        <p:nvSpPr>
          <p:cNvPr id="27651" name="Notes Placeholder 2"/>
          <p:cNvSpPr>
            <a:spLocks noGrp="1"/>
          </p:cNvSpPr>
          <p:nvPr>
            <p:ph type="body" idx="1"/>
          </p:nvPr>
        </p:nvSpPr>
        <p:spPr>
          <a:noFill/>
          <a:ln/>
        </p:spPr>
        <p:txBody>
          <a:bodyPr/>
          <a:lstStyle/>
          <a:p>
            <a:pPr eaLnBrk="1" hangingPunct="1"/>
            <a:endParaRPr lang="en-US" smtClean="0"/>
          </a:p>
        </p:txBody>
      </p:sp>
      <p:sp>
        <p:nvSpPr>
          <p:cNvPr id="27652" name="Slide Number Placeholder 3"/>
          <p:cNvSpPr>
            <a:spLocks noGrp="1"/>
          </p:cNvSpPr>
          <p:nvPr>
            <p:ph type="sldNum" sz="quarter" idx="5"/>
          </p:nvPr>
        </p:nvSpPr>
        <p:spPr>
          <a:noFill/>
        </p:spPr>
        <p:txBody>
          <a:bodyPr/>
          <a:lstStyle/>
          <a:p>
            <a:fld id="{7F0579D5-66A5-435D-9489-CA503BCEF97C}" type="slidenum">
              <a:rPr lang="en-GB"/>
              <a:pPr/>
              <a:t>47</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1143000" y="685800"/>
            <a:ext cx="4572000" cy="3429000"/>
          </a:xfrm>
          <a:ln/>
        </p:spPr>
      </p:sp>
      <p:sp>
        <p:nvSpPr>
          <p:cNvPr id="29699" name="Notes Placeholder 2"/>
          <p:cNvSpPr>
            <a:spLocks noGrp="1"/>
          </p:cNvSpPr>
          <p:nvPr>
            <p:ph type="body" idx="1"/>
          </p:nvPr>
        </p:nvSpPr>
        <p:spPr>
          <a:noFill/>
          <a:ln/>
        </p:spPr>
        <p:txBody>
          <a:bodyPr/>
          <a:lstStyle/>
          <a:p>
            <a:pPr eaLnBrk="1" hangingPunct="1"/>
            <a:endParaRPr lang="en-US" smtClean="0"/>
          </a:p>
        </p:txBody>
      </p:sp>
      <p:sp>
        <p:nvSpPr>
          <p:cNvPr id="29700" name="Slide Number Placeholder 3"/>
          <p:cNvSpPr>
            <a:spLocks noGrp="1"/>
          </p:cNvSpPr>
          <p:nvPr>
            <p:ph type="sldNum" sz="quarter" idx="5"/>
          </p:nvPr>
        </p:nvSpPr>
        <p:spPr>
          <a:noFill/>
        </p:spPr>
        <p:txBody>
          <a:bodyPr/>
          <a:lstStyle/>
          <a:p>
            <a:fld id="{3A251D9A-3D83-4ECF-9CE5-A895CFDDF5CA}" type="slidenum">
              <a:rPr lang="en-GB"/>
              <a:pPr/>
              <a:t>48</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1143000" y="685800"/>
            <a:ext cx="4572000" cy="3429000"/>
          </a:xfrm>
          <a:ln/>
        </p:spPr>
      </p:sp>
      <p:sp>
        <p:nvSpPr>
          <p:cNvPr id="30723" name="Notes Placeholder 2"/>
          <p:cNvSpPr>
            <a:spLocks noGrp="1"/>
          </p:cNvSpPr>
          <p:nvPr>
            <p:ph type="body" idx="1"/>
          </p:nvPr>
        </p:nvSpPr>
        <p:spPr>
          <a:noFill/>
          <a:ln/>
        </p:spPr>
        <p:txBody>
          <a:bodyPr/>
          <a:lstStyle/>
          <a:p>
            <a:pPr eaLnBrk="1" hangingPunct="1"/>
            <a:endParaRPr lang="en-US" smtClean="0"/>
          </a:p>
        </p:txBody>
      </p:sp>
      <p:sp>
        <p:nvSpPr>
          <p:cNvPr id="30724" name="Slide Number Placeholder 3"/>
          <p:cNvSpPr>
            <a:spLocks noGrp="1"/>
          </p:cNvSpPr>
          <p:nvPr>
            <p:ph type="sldNum" sz="quarter" idx="5"/>
          </p:nvPr>
        </p:nvSpPr>
        <p:spPr>
          <a:noFill/>
        </p:spPr>
        <p:txBody>
          <a:bodyPr/>
          <a:lstStyle/>
          <a:p>
            <a:fld id="{C26B9BC8-E695-49D6-A630-5B60500D5968}" type="slidenum">
              <a:rPr lang="en-GB"/>
              <a:pPr/>
              <a:t>49</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1143000" y="685800"/>
            <a:ext cx="4572000" cy="3429000"/>
          </a:xfrm>
          <a:ln/>
        </p:spPr>
      </p:sp>
      <p:sp>
        <p:nvSpPr>
          <p:cNvPr id="31747" name="Notes Placeholder 2"/>
          <p:cNvSpPr>
            <a:spLocks noGrp="1"/>
          </p:cNvSpPr>
          <p:nvPr>
            <p:ph type="body" idx="1"/>
          </p:nvPr>
        </p:nvSpPr>
        <p:spPr>
          <a:noFill/>
          <a:ln/>
        </p:spPr>
        <p:txBody>
          <a:bodyPr/>
          <a:lstStyle/>
          <a:p>
            <a:pPr eaLnBrk="1" hangingPunct="1"/>
            <a:endParaRPr lang="en-US" smtClean="0"/>
          </a:p>
        </p:txBody>
      </p:sp>
      <p:sp>
        <p:nvSpPr>
          <p:cNvPr id="31748" name="Slide Number Placeholder 3"/>
          <p:cNvSpPr>
            <a:spLocks noGrp="1"/>
          </p:cNvSpPr>
          <p:nvPr>
            <p:ph type="sldNum" sz="quarter" idx="5"/>
          </p:nvPr>
        </p:nvSpPr>
        <p:spPr>
          <a:noFill/>
        </p:spPr>
        <p:txBody>
          <a:bodyPr/>
          <a:lstStyle/>
          <a:p>
            <a:fld id="{F5AAD0B5-C796-4583-B42F-9DFB2F6EB191}" type="slidenum">
              <a:rPr lang="en-GB"/>
              <a:pPr/>
              <a:t>50</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1143000" y="685800"/>
            <a:ext cx="4572000" cy="3429000"/>
          </a:xfrm>
          <a:ln/>
        </p:spPr>
      </p:sp>
      <p:sp>
        <p:nvSpPr>
          <p:cNvPr id="32771" name="Notes Placeholder 2"/>
          <p:cNvSpPr>
            <a:spLocks noGrp="1"/>
          </p:cNvSpPr>
          <p:nvPr>
            <p:ph type="body" idx="1"/>
          </p:nvPr>
        </p:nvSpPr>
        <p:spPr>
          <a:noFill/>
          <a:ln/>
        </p:spPr>
        <p:txBody>
          <a:bodyPr/>
          <a:lstStyle/>
          <a:p>
            <a:pPr eaLnBrk="1" hangingPunct="1"/>
            <a:endParaRPr lang="en-US" smtClean="0"/>
          </a:p>
        </p:txBody>
      </p:sp>
      <p:sp>
        <p:nvSpPr>
          <p:cNvPr id="32772" name="Slide Number Placeholder 3"/>
          <p:cNvSpPr>
            <a:spLocks noGrp="1"/>
          </p:cNvSpPr>
          <p:nvPr>
            <p:ph type="sldNum" sz="quarter" idx="5"/>
          </p:nvPr>
        </p:nvSpPr>
        <p:spPr>
          <a:noFill/>
        </p:spPr>
        <p:txBody>
          <a:bodyPr/>
          <a:lstStyle/>
          <a:p>
            <a:fld id="{E193B52C-6EDD-408B-9E33-FDFF6D8CCB4B}" type="slidenum">
              <a:rPr lang="en-GB"/>
              <a:pPr/>
              <a:t>52</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1143000" y="685800"/>
            <a:ext cx="4572000" cy="3429000"/>
          </a:xfrm>
          <a:ln/>
        </p:spPr>
      </p:sp>
      <p:sp>
        <p:nvSpPr>
          <p:cNvPr id="33795" name="Notes Placeholder 2"/>
          <p:cNvSpPr>
            <a:spLocks noGrp="1"/>
          </p:cNvSpPr>
          <p:nvPr>
            <p:ph type="body" idx="1"/>
          </p:nvPr>
        </p:nvSpPr>
        <p:spPr>
          <a:noFill/>
          <a:ln/>
        </p:spPr>
        <p:txBody>
          <a:bodyPr/>
          <a:lstStyle/>
          <a:p>
            <a:pPr eaLnBrk="1" hangingPunct="1"/>
            <a:endParaRPr lang="en-US" smtClean="0"/>
          </a:p>
        </p:txBody>
      </p:sp>
      <p:sp>
        <p:nvSpPr>
          <p:cNvPr id="33796" name="Slide Number Placeholder 3"/>
          <p:cNvSpPr>
            <a:spLocks noGrp="1"/>
          </p:cNvSpPr>
          <p:nvPr>
            <p:ph type="sldNum" sz="quarter" idx="5"/>
          </p:nvPr>
        </p:nvSpPr>
        <p:spPr>
          <a:noFill/>
        </p:spPr>
        <p:txBody>
          <a:bodyPr/>
          <a:lstStyle/>
          <a:p>
            <a:fld id="{18E0CB41-536C-49B5-A399-47C150CAF363}" type="slidenum">
              <a:rPr lang="en-GB"/>
              <a:pPr/>
              <a:t>53</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1143000" y="685800"/>
            <a:ext cx="4572000" cy="3429000"/>
          </a:xfrm>
          <a:ln/>
        </p:spPr>
      </p:sp>
      <p:sp>
        <p:nvSpPr>
          <p:cNvPr id="34819" name="Notes Placeholder 2"/>
          <p:cNvSpPr>
            <a:spLocks noGrp="1"/>
          </p:cNvSpPr>
          <p:nvPr>
            <p:ph type="body" idx="1"/>
          </p:nvPr>
        </p:nvSpPr>
        <p:spPr>
          <a:noFill/>
          <a:ln/>
        </p:spPr>
        <p:txBody>
          <a:bodyPr/>
          <a:lstStyle/>
          <a:p>
            <a:pPr eaLnBrk="1" hangingPunct="1"/>
            <a:endParaRPr lang="en-US" smtClean="0"/>
          </a:p>
        </p:txBody>
      </p:sp>
      <p:sp>
        <p:nvSpPr>
          <p:cNvPr id="34820" name="Slide Number Placeholder 3"/>
          <p:cNvSpPr>
            <a:spLocks noGrp="1"/>
          </p:cNvSpPr>
          <p:nvPr>
            <p:ph type="sldNum" sz="quarter" idx="5"/>
          </p:nvPr>
        </p:nvSpPr>
        <p:spPr>
          <a:noFill/>
        </p:spPr>
        <p:txBody>
          <a:bodyPr/>
          <a:lstStyle/>
          <a:p>
            <a:fld id="{79F91EEB-548D-4286-876A-E3D45EC34127}" type="slidenum">
              <a:rPr lang="en-GB"/>
              <a:pPr/>
              <a:t>54</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143000" y="685800"/>
            <a:ext cx="4572000" cy="3429000"/>
          </a:xfrm>
          <a:ln/>
        </p:spPr>
      </p:sp>
      <p:sp>
        <p:nvSpPr>
          <p:cNvPr id="35843" name="Notes Placeholder 2"/>
          <p:cNvSpPr>
            <a:spLocks noGrp="1"/>
          </p:cNvSpPr>
          <p:nvPr>
            <p:ph type="body" idx="1"/>
          </p:nvPr>
        </p:nvSpPr>
        <p:spPr>
          <a:noFill/>
          <a:ln/>
        </p:spPr>
        <p:txBody>
          <a:bodyPr/>
          <a:lstStyle/>
          <a:p>
            <a:pPr eaLnBrk="1" hangingPunct="1"/>
            <a:endParaRPr lang="en-US" smtClean="0"/>
          </a:p>
        </p:txBody>
      </p:sp>
      <p:sp>
        <p:nvSpPr>
          <p:cNvPr id="35844" name="Slide Number Placeholder 3"/>
          <p:cNvSpPr>
            <a:spLocks noGrp="1"/>
          </p:cNvSpPr>
          <p:nvPr>
            <p:ph type="sldNum" sz="quarter" idx="5"/>
          </p:nvPr>
        </p:nvSpPr>
        <p:spPr>
          <a:noFill/>
        </p:spPr>
        <p:txBody>
          <a:bodyPr/>
          <a:lstStyle/>
          <a:p>
            <a:fld id="{AF412BA7-156A-4391-8085-215A0882D763}" type="slidenum">
              <a:rPr lang="en-GB"/>
              <a:pPr/>
              <a:t>55</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1143000" y="685800"/>
            <a:ext cx="4572000" cy="3429000"/>
          </a:xfrm>
          <a:ln/>
        </p:spPr>
      </p:sp>
      <p:sp>
        <p:nvSpPr>
          <p:cNvPr id="37891" name="Notes Placeholder 2"/>
          <p:cNvSpPr>
            <a:spLocks noGrp="1"/>
          </p:cNvSpPr>
          <p:nvPr>
            <p:ph type="body" idx="1"/>
          </p:nvPr>
        </p:nvSpPr>
        <p:spPr>
          <a:noFill/>
          <a:ln/>
        </p:spPr>
        <p:txBody>
          <a:bodyPr/>
          <a:lstStyle/>
          <a:p>
            <a:pPr eaLnBrk="1" hangingPunct="1"/>
            <a:endParaRPr lang="en-US" smtClean="0"/>
          </a:p>
        </p:txBody>
      </p:sp>
      <p:sp>
        <p:nvSpPr>
          <p:cNvPr id="37892" name="Slide Number Placeholder 3"/>
          <p:cNvSpPr>
            <a:spLocks noGrp="1"/>
          </p:cNvSpPr>
          <p:nvPr>
            <p:ph type="sldNum" sz="quarter" idx="5"/>
          </p:nvPr>
        </p:nvSpPr>
        <p:spPr>
          <a:noFill/>
        </p:spPr>
        <p:txBody>
          <a:bodyPr/>
          <a:lstStyle/>
          <a:p>
            <a:fld id="{AC4A48FF-59DF-4E42-B801-3DEC301279A4}" type="slidenum">
              <a:rPr lang="en-GB"/>
              <a:pPr/>
              <a:t>56</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1143000" y="685800"/>
            <a:ext cx="4572000" cy="3429000"/>
          </a:xfrm>
          <a:ln/>
        </p:spPr>
      </p:sp>
      <p:sp>
        <p:nvSpPr>
          <p:cNvPr id="38915" name="Notes Placeholder 2"/>
          <p:cNvSpPr>
            <a:spLocks noGrp="1"/>
          </p:cNvSpPr>
          <p:nvPr>
            <p:ph type="body" idx="1"/>
          </p:nvPr>
        </p:nvSpPr>
        <p:spPr>
          <a:noFill/>
          <a:ln/>
        </p:spPr>
        <p:txBody>
          <a:bodyPr/>
          <a:lstStyle/>
          <a:p>
            <a:pPr eaLnBrk="1" hangingPunct="1"/>
            <a:endParaRPr lang="en-US" smtClean="0"/>
          </a:p>
        </p:txBody>
      </p:sp>
      <p:sp>
        <p:nvSpPr>
          <p:cNvPr id="38916" name="Slide Number Placeholder 3"/>
          <p:cNvSpPr>
            <a:spLocks noGrp="1"/>
          </p:cNvSpPr>
          <p:nvPr>
            <p:ph type="sldNum" sz="quarter" idx="5"/>
          </p:nvPr>
        </p:nvSpPr>
        <p:spPr>
          <a:noFill/>
        </p:spPr>
        <p:txBody>
          <a:bodyPr/>
          <a:lstStyle/>
          <a:p>
            <a:fld id="{CCB49A27-50FE-4B4B-BD0B-99D4EFEE182B}" type="slidenum">
              <a:rPr lang="en-GB"/>
              <a:pPr/>
              <a:t>57</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7"/>
          <p:cNvSpPr>
            <a:spLocks noGrp="1" noChangeArrowheads="1"/>
          </p:cNvSpPr>
          <p:nvPr>
            <p:ph type="sldNum" sz="quarter"/>
          </p:nvPr>
        </p:nvSpPr>
        <p:spPr>
          <a:noFill/>
        </p:spPr>
        <p:txBody>
          <a:bodyPr/>
          <a:lstStyle/>
          <a:p>
            <a:fld id="{63A9077B-53F6-4803-84CA-029DD91C6560}" type="slidenum">
              <a:rPr lang="en-GB" smtClean="0"/>
              <a:pPr/>
              <a:t>8</a:t>
            </a:fld>
            <a:endParaRPr lang="en-GB" dirty="0" smtClean="0"/>
          </a:p>
        </p:txBody>
      </p:sp>
      <p:sp>
        <p:nvSpPr>
          <p:cNvPr id="58371" name="Rectangle 1"/>
          <p:cNvSpPr>
            <a:spLocks noGrp="1" noRot="1" noChangeAspect="1" noChangeArrowheads="1" noTextEdit="1"/>
          </p:cNvSpPr>
          <p:nvPr>
            <p:ph type="sldImg"/>
          </p:nvPr>
        </p:nvSpPr>
        <p:spPr>
          <a:xfrm>
            <a:off x="1141413" y="685800"/>
            <a:ext cx="4575175" cy="3430588"/>
          </a:xfrm>
          <a:ln/>
        </p:spPr>
      </p:sp>
      <p:sp>
        <p:nvSpPr>
          <p:cNvPr id="58372" name="Rectangle 2"/>
          <p:cNvSpPr>
            <a:spLocks noGrp="1" noChangeArrowheads="1"/>
          </p:cNvSpPr>
          <p:nvPr>
            <p:ph type="body" idx="1"/>
          </p:nvPr>
        </p:nvSpPr>
        <p:spPr>
          <a:xfrm>
            <a:off x="685480" y="4343912"/>
            <a:ext cx="5487041" cy="4117286"/>
          </a:xfrm>
          <a:noFill/>
          <a:ln/>
        </p:spPr>
        <p:txBody>
          <a:bodyPr wrap="none" anchor="ctr"/>
          <a:lstStyle/>
          <a:p>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1143000" y="685800"/>
            <a:ext cx="4572000" cy="3429000"/>
          </a:xfrm>
          <a:ln/>
        </p:spPr>
      </p:sp>
      <p:sp>
        <p:nvSpPr>
          <p:cNvPr id="40963" name="Notes Placeholder 2"/>
          <p:cNvSpPr>
            <a:spLocks noGrp="1"/>
          </p:cNvSpPr>
          <p:nvPr>
            <p:ph type="body" idx="1"/>
          </p:nvPr>
        </p:nvSpPr>
        <p:spPr>
          <a:noFill/>
          <a:ln/>
        </p:spPr>
        <p:txBody>
          <a:bodyPr/>
          <a:lstStyle/>
          <a:p>
            <a:pPr eaLnBrk="1" hangingPunct="1"/>
            <a:endParaRPr lang="en-US" smtClean="0"/>
          </a:p>
        </p:txBody>
      </p:sp>
      <p:sp>
        <p:nvSpPr>
          <p:cNvPr id="40964" name="Slide Number Placeholder 3"/>
          <p:cNvSpPr>
            <a:spLocks noGrp="1"/>
          </p:cNvSpPr>
          <p:nvPr>
            <p:ph type="sldNum" sz="quarter" idx="5"/>
          </p:nvPr>
        </p:nvSpPr>
        <p:spPr>
          <a:noFill/>
        </p:spPr>
        <p:txBody>
          <a:bodyPr/>
          <a:lstStyle/>
          <a:p>
            <a:fld id="{B2299EFB-DEDA-4809-B5E9-97521CB9E122}" type="slidenum">
              <a:rPr lang="en-GB"/>
              <a:pPr/>
              <a:t>58</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7"/>
          <p:cNvSpPr>
            <a:spLocks noGrp="1" noChangeArrowheads="1"/>
          </p:cNvSpPr>
          <p:nvPr>
            <p:ph type="sldNum" sz="quarter"/>
          </p:nvPr>
        </p:nvSpPr>
        <p:spPr>
          <a:noFill/>
        </p:spPr>
        <p:txBody>
          <a:bodyPr/>
          <a:lstStyle/>
          <a:p>
            <a:fld id="{81050086-6170-49ED-9C45-051F55BBD3ED}" type="slidenum">
              <a:rPr lang="en-GB" smtClean="0"/>
              <a:pPr/>
              <a:t>9</a:t>
            </a:fld>
            <a:endParaRPr lang="en-GB" dirty="0" smtClean="0"/>
          </a:p>
        </p:txBody>
      </p:sp>
      <p:sp>
        <p:nvSpPr>
          <p:cNvPr id="57347" name="Rectangle 1"/>
          <p:cNvSpPr>
            <a:spLocks noGrp="1" noRot="1" noChangeAspect="1" noChangeArrowheads="1" noTextEdit="1"/>
          </p:cNvSpPr>
          <p:nvPr>
            <p:ph type="sldImg"/>
          </p:nvPr>
        </p:nvSpPr>
        <p:spPr>
          <a:xfrm>
            <a:off x="1141413" y="685800"/>
            <a:ext cx="4575175" cy="3430588"/>
          </a:xfrm>
          <a:ln/>
        </p:spPr>
      </p:sp>
      <p:sp>
        <p:nvSpPr>
          <p:cNvPr id="57348" name="Rectangle 2"/>
          <p:cNvSpPr>
            <a:spLocks noGrp="1" noChangeArrowheads="1"/>
          </p:cNvSpPr>
          <p:nvPr>
            <p:ph type="body" idx="1"/>
          </p:nvPr>
        </p:nvSpPr>
        <p:spPr>
          <a:xfrm>
            <a:off x="685480" y="4343912"/>
            <a:ext cx="5487041" cy="4117286"/>
          </a:xfrm>
          <a:noFill/>
          <a:ln/>
        </p:spPr>
        <p:txBody>
          <a:bodyPr wrap="none" anchor="ctr"/>
          <a:lstStyle/>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p:cNvSpPr>
            <a:spLocks noGrp="1" noChangeArrowheads="1"/>
          </p:cNvSpPr>
          <p:nvPr>
            <p:ph type="sldNum" sz="quarter"/>
          </p:nvPr>
        </p:nvSpPr>
        <p:spPr>
          <a:noFill/>
        </p:spPr>
        <p:txBody>
          <a:bodyPr/>
          <a:lstStyle/>
          <a:p>
            <a:fld id="{5AEA5E72-08FB-4874-9E2F-6EF32D8A316A}" type="slidenum">
              <a:rPr lang="en-GB" smtClean="0"/>
              <a:pPr/>
              <a:t>10</a:t>
            </a:fld>
            <a:endParaRPr lang="en-GB" dirty="0" smtClean="0"/>
          </a:p>
        </p:txBody>
      </p:sp>
      <p:sp>
        <p:nvSpPr>
          <p:cNvPr id="59395" name="Rectangle 1"/>
          <p:cNvSpPr>
            <a:spLocks noGrp="1" noRot="1" noChangeAspect="1" noChangeArrowheads="1" noTextEdit="1"/>
          </p:cNvSpPr>
          <p:nvPr>
            <p:ph type="sldImg"/>
          </p:nvPr>
        </p:nvSpPr>
        <p:spPr>
          <a:xfrm>
            <a:off x="1141413" y="685800"/>
            <a:ext cx="4575175" cy="3430588"/>
          </a:xfrm>
          <a:ln/>
        </p:spPr>
      </p:sp>
      <p:sp>
        <p:nvSpPr>
          <p:cNvPr id="59396" name="Rectangle 2"/>
          <p:cNvSpPr>
            <a:spLocks noGrp="1" noChangeArrowheads="1"/>
          </p:cNvSpPr>
          <p:nvPr>
            <p:ph type="body" idx="1"/>
          </p:nvPr>
        </p:nvSpPr>
        <p:spPr>
          <a:xfrm>
            <a:off x="685480" y="4343912"/>
            <a:ext cx="5487041" cy="4117286"/>
          </a:xfrm>
          <a:noFill/>
          <a:ln/>
        </p:spPr>
        <p:txBody>
          <a:bodyPr wrap="none" anchor="ctr"/>
          <a:lstStyle/>
          <a:p>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7"/>
          <p:cNvSpPr>
            <a:spLocks noGrp="1" noChangeArrowheads="1"/>
          </p:cNvSpPr>
          <p:nvPr>
            <p:ph type="sldNum" sz="quarter"/>
          </p:nvPr>
        </p:nvSpPr>
        <p:spPr>
          <a:noFill/>
        </p:spPr>
        <p:txBody>
          <a:bodyPr/>
          <a:lstStyle/>
          <a:p>
            <a:fld id="{B1D915B9-48B0-4586-8E21-74ABA463B2AA}" type="slidenum">
              <a:rPr lang="en-GB" smtClean="0"/>
              <a:pPr/>
              <a:t>12</a:t>
            </a:fld>
            <a:endParaRPr lang="en-GB" smtClean="0"/>
          </a:p>
        </p:txBody>
      </p:sp>
      <p:sp>
        <p:nvSpPr>
          <p:cNvPr id="60419" name="Rectangle 1"/>
          <p:cNvSpPr>
            <a:spLocks noGrp="1" noRot="1" noChangeAspect="1" noChangeArrowheads="1" noTextEdit="1"/>
          </p:cNvSpPr>
          <p:nvPr>
            <p:ph type="sldImg"/>
          </p:nvPr>
        </p:nvSpPr>
        <p:spPr>
          <a:xfrm>
            <a:off x="1141413" y="685800"/>
            <a:ext cx="4575175" cy="3430588"/>
          </a:xfrm>
          <a:ln/>
        </p:spPr>
      </p:sp>
      <p:sp>
        <p:nvSpPr>
          <p:cNvPr id="60420" name="Rectangle 2"/>
          <p:cNvSpPr>
            <a:spLocks noGrp="1" noChangeArrowheads="1"/>
          </p:cNvSpPr>
          <p:nvPr>
            <p:ph type="body" idx="1"/>
          </p:nvPr>
        </p:nvSpPr>
        <p:spPr>
          <a:xfrm>
            <a:off x="685480" y="4343912"/>
            <a:ext cx="5487041" cy="4117286"/>
          </a:xfrm>
          <a:noFill/>
          <a:ln/>
        </p:spPr>
        <p:txBody>
          <a:bodyPr wrap="none" anchor="ct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7"/>
          <p:cNvSpPr>
            <a:spLocks noGrp="1" noChangeArrowheads="1"/>
          </p:cNvSpPr>
          <p:nvPr>
            <p:ph type="sldNum" sz="quarter"/>
          </p:nvPr>
        </p:nvSpPr>
        <p:spPr>
          <a:noFill/>
        </p:spPr>
        <p:txBody>
          <a:bodyPr/>
          <a:lstStyle/>
          <a:p>
            <a:fld id="{082FAD1F-EA38-4DFA-A460-5B18BBED85FC}" type="slidenum">
              <a:rPr lang="en-GB" smtClean="0"/>
              <a:pPr/>
              <a:t>13</a:t>
            </a:fld>
            <a:endParaRPr lang="en-GB" smtClean="0"/>
          </a:p>
        </p:txBody>
      </p:sp>
      <p:sp>
        <p:nvSpPr>
          <p:cNvPr id="63491" name="Rectangle 1"/>
          <p:cNvSpPr>
            <a:spLocks noGrp="1" noRot="1" noChangeAspect="1" noChangeArrowheads="1" noTextEdit="1"/>
          </p:cNvSpPr>
          <p:nvPr>
            <p:ph type="sldImg"/>
          </p:nvPr>
        </p:nvSpPr>
        <p:spPr>
          <a:xfrm>
            <a:off x="1141413" y="685800"/>
            <a:ext cx="4575175" cy="3430588"/>
          </a:xfrm>
          <a:ln/>
        </p:spPr>
      </p:sp>
      <p:sp>
        <p:nvSpPr>
          <p:cNvPr id="63492" name="Rectangle 2"/>
          <p:cNvSpPr>
            <a:spLocks noGrp="1" noChangeArrowheads="1"/>
          </p:cNvSpPr>
          <p:nvPr>
            <p:ph type="body" idx="1"/>
          </p:nvPr>
        </p:nvSpPr>
        <p:spPr>
          <a:xfrm>
            <a:off x="685480" y="4343912"/>
            <a:ext cx="5487041" cy="4117286"/>
          </a:xfrm>
          <a:noFill/>
          <a:ln/>
        </p:spPr>
        <p:txBody>
          <a:bodyPr wrap="none" anchor="ct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7"/>
          <p:cNvSpPr>
            <a:spLocks noGrp="1" noChangeArrowheads="1"/>
          </p:cNvSpPr>
          <p:nvPr>
            <p:ph type="sldNum" sz="quarter"/>
          </p:nvPr>
        </p:nvSpPr>
        <p:spPr>
          <a:noFill/>
        </p:spPr>
        <p:txBody>
          <a:bodyPr/>
          <a:lstStyle/>
          <a:p>
            <a:fld id="{C46FA9C3-A682-4579-AFAA-63303805C6F3}" type="slidenum">
              <a:rPr lang="en-GB" smtClean="0"/>
              <a:pPr/>
              <a:t>14</a:t>
            </a:fld>
            <a:endParaRPr lang="en-GB" smtClean="0"/>
          </a:p>
        </p:txBody>
      </p:sp>
      <p:sp>
        <p:nvSpPr>
          <p:cNvPr id="64515" name="Rectangle 1"/>
          <p:cNvSpPr>
            <a:spLocks noGrp="1" noRot="1" noChangeAspect="1" noChangeArrowheads="1" noTextEdit="1"/>
          </p:cNvSpPr>
          <p:nvPr>
            <p:ph type="sldImg"/>
          </p:nvPr>
        </p:nvSpPr>
        <p:spPr>
          <a:xfrm>
            <a:off x="1141413" y="685800"/>
            <a:ext cx="4575175" cy="3430588"/>
          </a:xfrm>
          <a:ln/>
        </p:spPr>
      </p:sp>
      <p:sp>
        <p:nvSpPr>
          <p:cNvPr id="64516" name="Rectangle 2"/>
          <p:cNvSpPr>
            <a:spLocks noGrp="1" noChangeArrowheads="1"/>
          </p:cNvSpPr>
          <p:nvPr>
            <p:ph type="body" idx="1"/>
          </p:nvPr>
        </p:nvSpPr>
        <p:spPr>
          <a:xfrm>
            <a:off x="685480" y="4343912"/>
            <a:ext cx="5487041" cy="4117286"/>
          </a:xfrm>
          <a:noFill/>
          <a:ln/>
        </p:spPr>
        <p:txBody>
          <a:bodyPr wrap="none" anchor="ct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7"/>
          <p:cNvSpPr>
            <a:spLocks noGrp="1" noChangeArrowheads="1"/>
          </p:cNvSpPr>
          <p:nvPr>
            <p:ph type="sldNum" sz="quarter"/>
          </p:nvPr>
        </p:nvSpPr>
        <p:spPr>
          <a:noFill/>
        </p:spPr>
        <p:txBody>
          <a:bodyPr/>
          <a:lstStyle/>
          <a:p>
            <a:fld id="{CFE48267-07AA-4710-A157-01CB4DA11DB1}" type="slidenum">
              <a:rPr lang="en-GB" smtClean="0"/>
              <a:pPr/>
              <a:t>15</a:t>
            </a:fld>
            <a:endParaRPr lang="en-GB" smtClean="0"/>
          </a:p>
        </p:txBody>
      </p:sp>
      <p:sp>
        <p:nvSpPr>
          <p:cNvPr id="66563" name="Rectangle 1"/>
          <p:cNvSpPr>
            <a:spLocks noGrp="1" noRot="1" noChangeAspect="1" noChangeArrowheads="1" noTextEdit="1"/>
          </p:cNvSpPr>
          <p:nvPr>
            <p:ph type="sldImg"/>
          </p:nvPr>
        </p:nvSpPr>
        <p:spPr>
          <a:xfrm>
            <a:off x="1141413" y="685800"/>
            <a:ext cx="4575175" cy="3430588"/>
          </a:xfrm>
          <a:ln/>
        </p:spPr>
      </p:sp>
      <p:sp>
        <p:nvSpPr>
          <p:cNvPr id="66564" name="Rectangle 2"/>
          <p:cNvSpPr>
            <a:spLocks noGrp="1" noChangeArrowheads="1"/>
          </p:cNvSpPr>
          <p:nvPr>
            <p:ph type="body" idx="1"/>
          </p:nvPr>
        </p:nvSpPr>
        <p:spPr>
          <a:xfrm>
            <a:off x="685480" y="4343912"/>
            <a:ext cx="5487041" cy="4117286"/>
          </a:xfrm>
          <a:noFill/>
          <a:ln/>
        </p:spPr>
        <p:txBody>
          <a:bodyPr wrap="none" anchor="ct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3699859C-9EC2-42EE-957E-392F30B2E573}" type="slidenum">
              <a:rPr lang="en-US" smtClean="0"/>
              <a:pPr/>
              <a:t>34</a:t>
            </a:fld>
            <a:endParaRPr lang="th-TH"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NZ" sz="18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BDE2337F-C55A-4452-9B6A-4239A716ED0A}" type="datetimeFigureOut">
              <a:rPr lang="en-NZ" smtClean="0"/>
              <a:pPr/>
              <a:t>5/05/11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D1B4FAD-5404-40B6-AC81-876973C7B7F5}" type="slidenum">
              <a:rPr lang="en-NZ" smtClean="0"/>
              <a:pPr/>
              <a:t>‹#›</a:t>
            </a:fld>
            <a:endParaRPr lang="en-NZ"/>
          </a:p>
        </p:txBody>
      </p:sp>
    </p:spTree>
  </p:cSld>
  <p:clrMapOvr>
    <a:masterClrMapping/>
  </p:clrMapOvr>
  <p:transition xmlns:p14="http://schemas.microsoft.com/office/powerpoint/2010/mai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BDE2337F-C55A-4452-9B6A-4239A716ED0A}" type="datetimeFigureOut">
              <a:rPr lang="en-NZ" smtClean="0"/>
              <a:pPr/>
              <a:t>5/05/11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D1B4FAD-5404-40B6-AC81-876973C7B7F5}" type="slidenum">
              <a:rPr lang="en-NZ" smtClean="0"/>
              <a:pPr/>
              <a:t>‹#›</a:t>
            </a:fld>
            <a:endParaRPr lang="en-NZ"/>
          </a:p>
        </p:txBody>
      </p:sp>
    </p:spTree>
  </p:cSld>
  <p:clrMapOvr>
    <a:masterClrMapping/>
  </p:clrMapOvr>
  <p:transition xmlns:p14="http://schemas.microsoft.com/office/powerpoint/2010/mai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BDE2337F-C55A-4452-9B6A-4239A716ED0A}" type="datetimeFigureOut">
              <a:rPr lang="en-NZ" smtClean="0"/>
              <a:pPr/>
              <a:t>5/05/11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D1B4FAD-5404-40B6-AC81-876973C7B7F5}" type="slidenum">
              <a:rPr lang="en-NZ" smtClean="0"/>
              <a:pPr/>
              <a:t>‹#›</a:t>
            </a:fld>
            <a:endParaRPr lang="en-NZ"/>
          </a:p>
        </p:txBody>
      </p:sp>
    </p:spTree>
  </p:cSld>
  <p:clrMapOvr>
    <a:masterClrMapping/>
  </p:clrMapOvr>
  <p:transition xmlns:p14="http://schemas.microsoft.com/office/powerpoint/2010/mai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7388" y="993775"/>
            <a:ext cx="3810000" cy="5707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9788" y="993775"/>
            <a:ext cx="3810000" cy="2776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9788" y="3922713"/>
            <a:ext cx="3810000" cy="2778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NZ"/>
          </a:p>
        </p:txBody>
      </p:sp>
      <p:sp>
        <p:nvSpPr>
          <p:cNvPr id="6" name="Rectangle 5"/>
          <p:cNvSpPr>
            <a:spLocks noGrp="1" noChangeArrowheads="1"/>
          </p:cNvSpPr>
          <p:nvPr>
            <p:ph type="ftr" sz="quarter" idx="11"/>
          </p:nvPr>
        </p:nvSpPr>
        <p:spPr>
          <a:ln/>
        </p:spPr>
        <p:txBody>
          <a:bodyPr/>
          <a:lstStyle>
            <a:lvl1pPr>
              <a:defRPr/>
            </a:lvl1pPr>
          </a:lstStyle>
          <a:p>
            <a:pPr>
              <a:defRPr/>
            </a:pPr>
            <a:r>
              <a:rPr lang="en-NZ"/>
              <a:t>Graeme Wake</a:t>
            </a:r>
          </a:p>
          <a:p>
            <a:pPr>
              <a:defRPr/>
            </a:pPr>
            <a:r>
              <a:rPr lang="en-NZ"/>
              <a:t>Spontaneous Ignition </a:t>
            </a:r>
          </a:p>
          <a:p>
            <a:pPr>
              <a:defRPr/>
            </a:pPr>
            <a:r>
              <a:rPr lang="en-NZ"/>
              <a:t>– Assessment of Cause:</a:t>
            </a:r>
            <a:r>
              <a:rPr lang="en-NZ" sz="1400"/>
              <a:t/>
            </a:r>
            <a:br>
              <a:rPr lang="en-NZ" sz="1400"/>
            </a:br>
            <a:endParaRPr lang="en-NZ" sz="1400"/>
          </a:p>
        </p:txBody>
      </p:sp>
      <p:sp>
        <p:nvSpPr>
          <p:cNvPr id="7" name="Rectangle 6"/>
          <p:cNvSpPr>
            <a:spLocks noGrp="1" noChangeArrowheads="1"/>
          </p:cNvSpPr>
          <p:nvPr>
            <p:ph type="sldNum" sz="quarter" idx="12"/>
          </p:nvPr>
        </p:nvSpPr>
        <p:spPr>
          <a:ln/>
        </p:spPr>
        <p:txBody>
          <a:bodyPr/>
          <a:lstStyle>
            <a:lvl1pPr>
              <a:defRPr/>
            </a:lvl1pPr>
          </a:lstStyle>
          <a:p>
            <a:pPr>
              <a:defRPr/>
            </a:pPr>
            <a:fld id="{E2D0E4A4-1252-44CD-BC6A-018D5A97AB05}" type="slidenum">
              <a:rPr lang="en-NZ"/>
              <a:pPr>
                <a:defRPr/>
              </a:pPr>
              <a:t>‹#›</a:t>
            </a:fld>
            <a:endParaRPr lang="en-NZ"/>
          </a:p>
        </p:txBody>
      </p:sp>
    </p:spTree>
  </p:cSld>
  <p:clrMapOvr>
    <a:masterClrMapping/>
  </p:clrMapOvr>
  <p:transition xmlns:p14="http://schemas.microsoft.com/office/powerpoint/2010/main" spd="slow">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FB10EDA8-C54F-4A1B-B761-8358783C7C60}" type="datetimeFigureOut">
              <a:rPr lang="en-NZ" smtClean="0">
                <a:solidFill>
                  <a:prstClr val="black">
                    <a:tint val="75000"/>
                  </a:prstClr>
                </a:solidFill>
                <a:latin typeface="Calibri"/>
              </a:rPr>
              <a:pPr/>
              <a:t>5/05/11</a:t>
            </a:fld>
            <a:endParaRPr lang="en-NZ">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NZ">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11BCFB-F684-44EB-8E78-5ACB248D19FD}" type="slidenum">
              <a:rPr lang="en-NZ" smtClean="0">
                <a:solidFill>
                  <a:prstClr val="black">
                    <a:tint val="75000"/>
                  </a:prstClr>
                </a:solidFill>
                <a:latin typeface="Calibri"/>
              </a:rPr>
              <a:pPr/>
              <a:t>‹#›</a:t>
            </a:fld>
            <a:endParaRPr lang="en-NZ">
              <a:solidFill>
                <a:prstClr val="black">
                  <a:tint val="75000"/>
                </a:prstClr>
              </a:solidFill>
              <a:latin typeface="Calibri"/>
            </a:endParaRPr>
          </a:p>
        </p:txBody>
      </p:sp>
    </p:spTree>
    <p:extLst>
      <p:ext uri="{BB962C8B-B14F-4D97-AF65-F5344CB8AC3E}">
        <p14:creationId xmlns:p14="http://schemas.microsoft.com/office/powerpoint/2010/main" val="1437260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FB10EDA8-C54F-4A1B-B761-8358783C7C60}" type="datetimeFigureOut">
              <a:rPr lang="en-NZ" smtClean="0">
                <a:solidFill>
                  <a:prstClr val="black">
                    <a:tint val="75000"/>
                  </a:prstClr>
                </a:solidFill>
                <a:latin typeface="Calibri"/>
              </a:rPr>
              <a:pPr/>
              <a:t>5/05/11</a:t>
            </a:fld>
            <a:endParaRPr lang="en-NZ">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NZ">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11BCFB-F684-44EB-8E78-5ACB248D19FD}" type="slidenum">
              <a:rPr lang="en-NZ" smtClean="0">
                <a:solidFill>
                  <a:prstClr val="black">
                    <a:tint val="75000"/>
                  </a:prstClr>
                </a:solidFill>
                <a:latin typeface="Calibri"/>
              </a:rPr>
              <a:pPr/>
              <a:t>‹#›</a:t>
            </a:fld>
            <a:endParaRPr lang="en-NZ">
              <a:solidFill>
                <a:prstClr val="black">
                  <a:tint val="75000"/>
                </a:prstClr>
              </a:solidFill>
              <a:latin typeface="Calibri"/>
            </a:endParaRPr>
          </a:p>
        </p:txBody>
      </p:sp>
    </p:spTree>
    <p:extLst>
      <p:ext uri="{BB962C8B-B14F-4D97-AF65-F5344CB8AC3E}">
        <p14:creationId xmlns:p14="http://schemas.microsoft.com/office/powerpoint/2010/main" val="2434574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10EDA8-C54F-4A1B-B761-8358783C7C60}" type="datetimeFigureOut">
              <a:rPr lang="en-NZ" smtClean="0">
                <a:solidFill>
                  <a:prstClr val="black">
                    <a:tint val="75000"/>
                  </a:prstClr>
                </a:solidFill>
                <a:latin typeface="Calibri"/>
              </a:rPr>
              <a:pPr/>
              <a:t>5/05/11</a:t>
            </a:fld>
            <a:endParaRPr lang="en-NZ">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NZ">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11BCFB-F684-44EB-8E78-5ACB248D19FD}" type="slidenum">
              <a:rPr lang="en-NZ" smtClean="0">
                <a:solidFill>
                  <a:prstClr val="black">
                    <a:tint val="75000"/>
                  </a:prstClr>
                </a:solidFill>
                <a:latin typeface="Calibri"/>
              </a:rPr>
              <a:pPr/>
              <a:t>‹#›</a:t>
            </a:fld>
            <a:endParaRPr lang="en-NZ">
              <a:solidFill>
                <a:prstClr val="black">
                  <a:tint val="75000"/>
                </a:prstClr>
              </a:solidFill>
              <a:latin typeface="Calibri"/>
            </a:endParaRPr>
          </a:p>
        </p:txBody>
      </p:sp>
    </p:spTree>
    <p:extLst>
      <p:ext uri="{BB962C8B-B14F-4D97-AF65-F5344CB8AC3E}">
        <p14:creationId xmlns:p14="http://schemas.microsoft.com/office/powerpoint/2010/main" val="967462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FB10EDA8-C54F-4A1B-B761-8358783C7C60}" type="datetimeFigureOut">
              <a:rPr lang="en-NZ" smtClean="0">
                <a:solidFill>
                  <a:prstClr val="black">
                    <a:tint val="75000"/>
                  </a:prstClr>
                </a:solidFill>
                <a:latin typeface="Calibri"/>
              </a:rPr>
              <a:pPr/>
              <a:t>5/05/11</a:t>
            </a:fld>
            <a:endParaRPr lang="en-NZ">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NZ">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11BCFB-F684-44EB-8E78-5ACB248D19FD}" type="slidenum">
              <a:rPr lang="en-NZ" smtClean="0">
                <a:solidFill>
                  <a:prstClr val="black">
                    <a:tint val="75000"/>
                  </a:prstClr>
                </a:solidFill>
                <a:latin typeface="Calibri"/>
              </a:rPr>
              <a:pPr/>
              <a:t>‹#›</a:t>
            </a:fld>
            <a:endParaRPr lang="en-NZ">
              <a:solidFill>
                <a:prstClr val="black">
                  <a:tint val="75000"/>
                </a:prstClr>
              </a:solidFill>
              <a:latin typeface="Calibri"/>
            </a:endParaRPr>
          </a:p>
        </p:txBody>
      </p:sp>
    </p:spTree>
    <p:extLst>
      <p:ext uri="{BB962C8B-B14F-4D97-AF65-F5344CB8AC3E}">
        <p14:creationId xmlns:p14="http://schemas.microsoft.com/office/powerpoint/2010/main" val="1973171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FB10EDA8-C54F-4A1B-B761-8358783C7C60}" type="datetimeFigureOut">
              <a:rPr lang="en-NZ" smtClean="0">
                <a:solidFill>
                  <a:prstClr val="black">
                    <a:tint val="75000"/>
                  </a:prstClr>
                </a:solidFill>
                <a:latin typeface="Calibri"/>
              </a:rPr>
              <a:pPr/>
              <a:t>5/05/11</a:t>
            </a:fld>
            <a:endParaRPr lang="en-NZ">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NZ">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911BCFB-F684-44EB-8E78-5ACB248D19FD}" type="slidenum">
              <a:rPr lang="en-NZ" smtClean="0">
                <a:solidFill>
                  <a:prstClr val="black">
                    <a:tint val="75000"/>
                  </a:prstClr>
                </a:solidFill>
                <a:latin typeface="Calibri"/>
              </a:rPr>
              <a:pPr/>
              <a:t>‹#›</a:t>
            </a:fld>
            <a:endParaRPr lang="en-NZ">
              <a:solidFill>
                <a:prstClr val="black">
                  <a:tint val="75000"/>
                </a:prstClr>
              </a:solidFill>
              <a:latin typeface="Calibri"/>
            </a:endParaRPr>
          </a:p>
        </p:txBody>
      </p:sp>
    </p:spTree>
    <p:extLst>
      <p:ext uri="{BB962C8B-B14F-4D97-AF65-F5344CB8AC3E}">
        <p14:creationId xmlns:p14="http://schemas.microsoft.com/office/powerpoint/2010/main" val="3971739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FB10EDA8-C54F-4A1B-B761-8358783C7C60}" type="datetimeFigureOut">
              <a:rPr lang="en-NZ" smtClean="0">
                <a:solidFill>
                  <a:prstClr val="black">
                    <a:tint val="75000"/>
                  </a:prstClr>
                </a:solidFill>
                <a:latin typeface="Calibri"/>
              </a:rPr>
              <a:pPr/>
              <a:t>5/05/11</a:t>
            </a:fld>
            <a:endParaRPr lang="en-NZ">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NZ">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911BCFB-F684-44EB-8E78-5ACB248D19FD}" type="slidenum">
              <a:rPr lang="en-NZ" smtClean="0">
                <a:solidFill>
                  <a:prstClr val="black">
                    <a:tint val="75000"/>
                  </a:prstClr>
                </a:solidFill>
                <a:latin typeface="Calibri"/>
              </a:rPr>
              <a:pPr/>
              <a:t>‹#›</a:t>
            </a:fld>
            <a:endParaRPr lang="en-NZ">
              <a:solidFill>
                <a:prstClr val="black">
                  <a:tint val="75000"/>
                </a:prstClr>
              </a:solidFill>
              <a:latin typeface="Calibri"/>
            </a:endParaRPr>
          </a:p>
        </p:txBody>
      </p:sp>
    </p:spTree>
    <p:extLst>
      <p:ext uri="{BB962C8B-B14F-4D97-AF65-F5344CB8AC3E}">
        <p14:creationId xmlns:p14="http://schemas.microsoft.com/office/powerpoint/2010/main" val="1422690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BDE2337F-C55A-4452-9B6A-4239A716ED0A}" type="datetimeFigureOut">
              <a:rPr lang="en-NZ" smtClean="0"/>
              <a:pPr/>
              <a:t>5/05/11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D1B4FAD-5404-40B6-AC81-876973C7B7F5}" type="slidenum">
              <a:rPr lang="en-NZ" smtClean="0"/>
              <a:pPr/>
              <a:t>‹#›</a:t>
            </a:fld>
            <a:endParaRPr lang="en-NZ"/>
          </a:p>
        </p:txBody>
      </p:sp>
    </p:spTree>
  </p:cSld>
  <p:clrMapOvr>
    <a:masterClrMapping/>
  </p:clrMapOvr>
  <p:transition xmlns:p14="http://schemas.microsoft.com/office/powerpoint/2010/main" spd="slow">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10EDA8-C54F-4A1B-B761-8358783C7C60}" type="datetimeFigureOut">
              <a:rPr lang="en-NZ" smtClean="0">
                <a:solidFill>
                  <a:prstClr val="black">
                    <a:tint val="75000"/>
                  </a:prstClr>
                </a:solidFill>
                <a:latin typeface="Calibri"/>
              </a:rPr>
              <a:pPr/>
              <a:t>5/05/11</a:t>
            </a:fld>
            <a:endParaRPr lang="en-NZ">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NZ">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911BCFB-F684-44EB-8E78-5ACB248D19FD}" type="slidenum">
              <a:rPr lang="en-NZ" smtClean="0">
                <a:solidFill>
                  <a:prstClr val="black">
                    <a:tint val="75000"/>
                  </a:prstClr>
                </a:solidFill>
                <a:latin typeface="Calibri"/>
              </a:rPr>
              <a:pPr/>
              <a:t>‹#›</a:t>
            </a:fld>
            <a:endParaRPr lang="en-NZ">
              <a:solidFill>
                <a:prstClr val="black">
                  <a:tint val="75000"/>
                </a:prstClr>
              </a:solidFill>
              <a:latin typeface="Calibri"/>
            </a:endParaRPr>
          </a:p>
        </p:txBody>
      </p:sp>
    </p:spTree>
    <p:extLst>
      <p:ext uri="{BB962C8B-B14F-4D97-AF65-F5344CB8AC3E}">
        <p14:creationId xmlns:p14="http://schemas.microsoft.com/office/powerpoint/2010/main" val="2047442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10EDA8-C54F-4A1B-B761-8358783C7C60}" type="datetimeFigureOut">
              <a:rPr lang="en-NZ" smtClean="0">
                <a:solidFill>
                  <a:prstClr val="black">
                    <a:tint val="75000"/>
                  </a:prstClr>
                </a:solidFill>
                <a:latin typeface="Calibri"/>
              </a:rPr>
              <a:pPr/>
              <a:t>5/05/11</a:t>
            </a:fld>
            <a:endParaRPr lang="en-NZ">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NZ">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11BCFB-F684-44EB-8E78-5ACB248D19FD}" type="slidenum">
              <a:rPr lang="en-NZ" smtClean="0">
                <a:solidFill>
                  <a:prstClr val="black">
                    <a:tint val="75000"/>
                  </a:prstClr>
                </a:solidFill>
                <a:latin typeface="Calibri"/>
              </a:rPr>
              <a:pPr/>
              <a:t>‹#›</a:t>
            </a:fld>
            <a:endParaRPr lang="en-NZ">
              <a:solidFill>
                <a:prstClr val="black">
                  <a:tint val="75000"/>
                </a:prstClr>
              </a:solidFill>
              <a:latin typeface="Calibri"/>
            </a:endParaRPr>
          </a:p>
        </p:txBody>
      </p:sp>
    </p:spTree>
    <p:extLst>
      <p:ext uri="{BB962C8B-B14F-4D97-AF65-F5344CB8AC3E}">
        <p14:creationId xmlns:p14="http://schemas.microsoft.com/office/powerpoint/2010/main" val="1943910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10EDA8-C54F-4A1B-B761-8358783C7C60}" type="datetimeFigureOut">
              <a:rPr lang="en-NZ" smtClean="0">
                <a:solidFill>
                  <a:prstClr val="black">
                    <a:tint val="75000"/>
                  </a:prstClr>
                </a:solidFill>
                <a:latin typeface="Calibri"/>
              </a:rPr>
              <a:pPr/>
              <a:t>5/05/11</a:t>
            </a:fld>
            <a:endParaRPr lang="en-NZ">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NZ">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11BCFB-F684-44EB-8E78-5ACB248D19FD}" type="slidenum">
              <a:rPr lang="en-NZ" smtClean="0">
                <a:solidFill>
                  <a:prstClr val="black">
                    <a:tint val="75000"/>
                  </a:prstClr>
                </a:solidFill>
                <a:latin typeface="Calibri"/>
              </a:rPr>
              <a:pPr/>
              <a:t>‹#›</a:t>
            </a:fld>
            <a:endParaRPr lang="en-NZ">
              <a:solidFill>
                <a:prstClr val="black">
                  <a:tint val="75000"/>
                </a:prstClr>
              </a:solidFill>
              <a:latin typeface="Calibri"/>
            </a:endParaRPr>
          </a:p>
        </p:txBody>
      </p:sp>
    </p:spTree>
    <p:extLst>
      <p:ext uri="{BB962C8B-B14F-4D97-AF65-F5344CB8AC3E}">
        <p14:creationId xmlns:p14="http://schemas.microsoft.com/office/powerpoint/2010/main" val="1135065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FB10EDA8-C54F-4A1B-B761-8358783C7C60}" type="datetimeFigureOut">
              <a:rPr lang="en-NZ" smtClean="0">
                <a:solidFill>
                  <a:prstClr val="black">
                    <a:tint val="75000"/>
                  </a:prstClr>
                </a:solidFill>
                <a:latin typeface="Calibri"/>
              </a:rPr>
              <a:pPr/>
              <a:t>5/05/11</a:t>
            </a:fld>
            <a:endParaRPr lang="en-NZ">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NZ">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11BCFB-F684-44EB-8E78-5ACB248D19FD}" type="slidenum">
              <a:rPr lang="en-NZ" smtClean="0">
                <a:solidFill>
                  <a:prstClr val="black">
                    <a:tint val="75000"/>
                  </a:prstClr>
                </a:solidFill>
                <a:latin typeface="Calibri"/>
              </a:rPr>
              <a:pPr/>
              <a:t>‹#›</a:t>
            </a:fld>
            <a:endParaRPr lang="en-NZ">
              <a:solidFill>
                <a:prstClr val="black">
                  <a:tint val="75000"/>
                </a:prstClr>
              </a:solidFill>
              <a:latin typeface="Calibri"/>
            </a:endParaRPr>
          </a:p>
        </p:txBody>
      </p:sp>
    </p:spTree>
    <p:extLst>
      <p:ext uri="{BB962C8B-B14F-4D97-AF65-F5344CB8AC3E}">
        <p14:creationId xmlns:p14="http://schemas.microsoft.com/office/powerpoint/2010/main" val="8055849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FB10EDA8-C54F-4A1B-B761-8358783C7C60}" type="datetimeFigureOut">
              <a:rPr lang="en-NZ" smtClean="0">
                <a:solidFill>
                  <a:prstClr val="black">
                    <a:tint val="75000"/>
                  </a:prstClr>
                </a:solidFill>
                <a:latin typeface="Calibri"/>
              </a:rPr>
              <a:pPr/>
              <a:t>5/05/11</a:t>
            </a:fld>
            <a:endParaRPr lang="en-NZ">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NZ">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11BCFB-F684-44EB-8E78-5ACB248D19FD}" type="slidenum">
              <a:rPr lang="en-NZ" smtClean="0">
                <a:solidFill>
                  <a:prstClr val="black">
                    <a:tint val="75000"/>
                  </a:prstClr>
                </a:solidFill>
                <a:latin typeface="Calibri"/>
              </a:rPr>
              <a:pPr/>
              <a:t>‹#›</a:t>
            </a:fld>
            <a:endParaRPr lang="en-NZ">
              <a:solidFill>
                <a:prstClr val="black">
                  <a:tint val="75000"/>
                </a:prstClr>
              </a:solidFill>
              <a:latin typeface="Calibri"/>
            </a:endParaRPr>
          </a:p>
        </p:txBody>
      </p:sp>
    </p:spTree>
    <p:extLst>
      <p:ext uri="{BB962C8B-B14F-4D97-AF65-F5344CB8AC3E}">
        <p14:creationId xmlns:p14="http://schemas.microsoft.com/office/powerpoint/2010/main" val="5898978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FB10EDA8-C54F-4A1B-B761-8358783C7C60}" type="datetimeFigureOut">
              <a:rPr lang="en-NZ" smtClean="0">
                <a:solidFill>
                  <a:prstClr val="black">
                    <a:tint val="75000"/>
                  </a:prstClr>
                </a:solidFill>
                <a:latin typeface="Calibri"/>
              </a:rPr>
              <a:pPr/>
              <a:t>5/05/11</a:t>
            </a:fld>
            <a:endParaRPr lang="en-NZ">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NZ">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11BCFB-F684-44EB-8E78-5ACB248D19FD}" type="slidenum">
              <a:rPr lang="en-NZ" smtClean="0">
                <a:solidFill>
                  <a:prstClr val="black">
                    <a:tint val="75000"/>
                  </a:prstClr>
                </a:solidFill>
                <a:latin typeface="Calibri"/>
              </a:rPr>
              <a:pPr/>
              <a:t>‹#›</a:t>
            </a:fld>
            <a:endParaRPr lang="en-NZ">
              <a:solidFill>
                <a:prstClr val="black">
                  <a:tint val="75000"/>
                </a:prstClr>
              </a:solidFill>
              <a:latin typeface="Calibri"/>
            </a:endParaRPr>
          </a:p>
        </p:txBody>
      </p:sp>
    </p:spTree>
    <p:extLst>
      <p:ext uri="{BB962C8B-B14F-4D97-AF65-F5344CB8AC3E}">
        <p14:creationId xmlns:p14="http://schemas.microsoft.com/office/powerpoint/2010/main" val="39003334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FB10EDA8-C54F-4A1B-B761-8358783C7C60}" type="datetimeFigureOut">
              <a:rPr lang="en-NZ" smtClean="0">
                <a:solidFill>
                  <a:prstClr val="black">
                    <a:tint val="75000"/>
                  </a:prstClr>
                </a:solidFill>
                <a:latin typeface="Calibri"/>
              </a:rPr>
              <a:pPr/>
              <a:t>5/05/11</a:t>
            </a:fld>
            <a:endParaRPr lang="en-NZ">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NZ">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11BCFB-F684-44EB-8E78-5ACB248D19FD}" type="slidenum">
              <a:rPr lang="en-NZ" smtClean="0">
                <a:solidFill>
                  <a:prstClr val="black">
                    <a:tint val="75000"/>
                  </a:prstClr>
                </a:solidFill>
                <a:latin typeface="Calibri"/>
              </a:rPr>
              <a:pPr/>
              <a:t>‹#›</a:t>
            </a:fld>
            <a:endParaRPr lang="en-NZ">
              <a:solidFill>
                <a:prstClr val="black">
                  <a:tint val="75000"/>
                </a:prstClr>
              </a:solidFill>
              <a:latin typeface="Calibri"/>
            </a:endParaRPr>
          </a:p>
        </p:txBody>
      </p:sp>
    </p:spTree>
    <p:extLst>
      <p:ext uri="{BB962C8B-B14F-4D97-AF65-F5344CB8AC3E}">
        <p14:creationId xmlns:p14="http://schemas.microsoft.com/office/powerpoint/2010/main" val="30719055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10EDA8-C54F-4A1B-B761-8358783C7C60}" type="datetimeFigureOut">
              <a:rPr lang="en-NZ" smtClean="0">
                <a:solidFill>
                  <a:prstClr val="black">
                    <a:tint val="75000"/>
                  </a:prstClr>
                </a:solidFill>
                <a:latin typeface="Calibri"/>
              </a:rPr>
              <a:pPr/>
              <a:t>5/05/11</a:t>
            </a:fld>
            <a:endParaRPr lang="en-NZ">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NZ">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11BCFB-F684-44EB-8E78-5ACB248D19FD}" type="slidenum">
              <a:rPr lang="en-NZ" smtClean="0">
                <a:solidFill>
                  <a:prstClr val="black">
                    <a:tint val="75000"/>
                  </a:prstClr>
                </a:solidFill>
                <a:latin typeface="Calibri"/>
              </a:rPr>
              <a:pPr/>
              <a:t>‹#›</a:t>
            </a:fld>
            <a:endParaRPr lang="en-NZ">
              <a:solidFill>
                <a:prstClr val="black">
                  <a:tint val="75000"/>
                </a:prstClr>
              </a:solidFill>
              <a:latin typeface="Calibri"/>
            </a:endParaRPr>
          </a:p>
        </p:txBody>
      </p:sp>
    </p:spTree>
    <p:extLst>
      <p:ext uri="{BB962C8B-B14F-4D97-AF65-F5344CB8AC3E}">
        <p14:creationId xmlns:p14="http://schemas.microsoft.com/office/powerpoint/2010/main" val="37633720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FB10EDA8-C54F-4A1B-B761-8358783C7C60}" type="datetimeFigureOut">
              <a:rPr lang="en-NZ" smtClean="0">
                <a:solidFill>
                  <a:prstClr val="black">
                    <a:tint val="75000"/>
                  </a:prstClr>
                </a:solidFill>
                <a:latin typeface="Calibri"/>
              </a:rPr>
              <a:pPr/>
              <a:t>5/05/11</a:t>
            </a:fld>
            <a:endParaRPr lang="en-NZ">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NZ">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11BCFB-F684-44EB-8E78-5ACB248D19FD}" type="slidenum">
              <a:rPr lang="en-NZ" smtClean="0">
                <a:solidFill>
                  <a:prstClr val="black">
                    <a:tint val="75000"/>
                  </a:prstClr>
                </a:solidFill>
                <a:latin typeface="Calibri"/>
              </a:rPr>
              <a:pPr/>
              <a:t>‹#›</a:t>
            </a:fld>
            <a:endParaRPr lang="en-NZ">
              <a:solidFill>
                <a:prstClr val="black">
                  <a:tint val="75000"/>
                </a:prstClr>
              </a:solidFill>
              <a:latin typeface="Calibri"/>
            </a:endParaRPr>
          </a:p>
        </p:txBody>
      </p:sp>
    </p:spTree>
    <p:extLst>
      <p:ext uri="{BB962C8B-B14F-4D97-AF65-F5344CB8AC3E}">
        <p14:creationId xmlns:p14="http://schemas.microsoft.com/office/powerpoint/2010/main" val="6508615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FB10EDA8-C54F-4A1B-B761-8358783C7C60}" type="datetimeFigureOut">
              <a:rPr lang="en-NZ" smtClean="0">
                <a:solidFill>
                  <a:prstClr val="black">
                    <a:tint val="75000"/>
                  </a:prstClr>
                </a:solidFill>
                <a:latin typeface="Calibri"/>
              </a:rPr>
              <a:pPr/>
              <a:t>5/05/11</a:t>
            </a:fld>
            <a:endParaRPr lang="en-NZ">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NZ">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911BCFB-F684-44EB-8E78-5ACB248D19FD}" type="slidenum">
              <a:rPr lang="en-NZ" smtClean="0">
                <a:solidFill>
                  <a:prstClr val="black">
                    <a:tint val="75000"/>
                  </a:prstClr>
                </a:solidFill>
                <a:latin typeface="Calibri"/>
              </a:rPr>
              <a:pPr/>
              <a:t>‹#›</a:t>
            </a:fld>
            <a:endParaRPr lang="en-NZ">
              <a:solidFill>
                <a:prstClr val="black">
                  <a:tint val="75000"/>
                </a:prstClr>
              </a:solidFill>
              <a:latin typeface="Calibri"/>
            </a:endParaRPr>
          </a:p>
        </p:txBody>
      </p:sp>
    </p:spTree>
    <p:extLst>
      <p:ext uri="{BB962C8B-B14F-4D97-AF65-F5344CB8AC3E}">
        <p14:creationId xmlns:p14="http://schemas.microsoft.com/office/powerpoint/2010/main" val="1241553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E2337F-C55A-4452-9B6A-4239A716ED0A}" type="datetimeFigureOut">
              <a:rPr lang="en-NZ" smtClean="0"/>
              <a:pPr/>
              <a:t>5/05/11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D1B4FAD-5404-40B6-AC81-876973C7B7F5}" type="slidenum">
              <a:rPr lang="en-NZ" smtClean="0"/>
              <a:pPr/>
              <a:t>‹#›</a:t>
            </a:fld>
            <a:endParaRPr lang="en-NZ"/>
          </a:p>
        </p:txBody>
      </p:sp>
    </p:spTree>
  </p:cSld>
  <p:clrMapOvr>
    <a:masterClrMapping/>
  </p:clrMapOvr>
  <p:transition xmlns:p14="http://schemas.microsoft.com/office/powerpoint/2010/main" spd="slow">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FB10EDA8-C54F-4A1B-B761-8358783C7C60}" type="datetimeFigureOut">
              <a:rPr lang="en-NZ" smtClean="0">
                <a:solidFill>
                  <a:prstClr val="black">
                    <a:tint val="75000"/>
                  </a:prstClr>
                </a:solidFill>
                <a:latin typeface="Calibri"/>
              </a:rPr>
              <a:pPr/>
              <a:t>5/05/11</a:t>
            </a:fld>
            <a:endParaRPr lang="en-NZ">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NZ">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911BCFB-F684-44EB-8E78-5ACB248D19FD}" type="slidenum">
              <a:rPr lang="en-NZ" smtClean="0">
                <a:solidFill>
                  <a:prstClr val="black">
                    <a:tint val="75000"/>
                  </a:prstClr>
                </a:solidFill>
                <a:latin typeface="Calibri"/>
              </a:rPr>
              <a:pPr/>
              <a:t>‹#›</a:t>
            </a:fld>
            <a:endParaRPr lang="en-NZ">
              <a:solidFill>
                <a:prstClr val="black">
                  <a:tint val="75000"/>
                </a:prstClr>
              </a:solidFill>
              <a:latin typeface="Calibri"/>
            </a:endParaRPr>
          </a:p>
        </p:txBody>
      </p:sp>
    </p:spTree>
    <p:extLst>
      <p:ext uri="{BB962C8B-B14F-4D97-AF65-F5344CB8AC3E}">
        <p14:creationId xmlns:p14="http://schemas.microsoft.com/office/powerpoint/2010/main" val="3369712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10EDA8-C54F-4A1B-B761-8358783C7C60}" type="datetimeFigureOut">
              <a:rPr lang="en-NZ" smtClean="0">
                <a:solidFill>
                  <a:prstClr val="black">
                    <a:tint val="75000"/>
                  </a:prstClr>
                </a:solidFill>
                <a:latin typeface="Calibri"/>
              </a:rPr>
              <a:pPr/>
              <a:t>5/05/11</a:t>
            </a:fld>
            <a:endParaRPr lang="en-NZ">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NZ">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911BCFB-F684-44EB-8E78-5ACB248D19FD}" type="slidenum">
              <a:rPr lang="en-NZ" smtClean="0">
                <a:solidFill>
                  <a:prstClr val="black">
                    <a:tint val="75000"/>
                  </a:prstClr>
                </a:solidFill>
                <a:latin typeface="Calibri"/>
              </a:rPr>
              <a:pPr/>
              <a:t>‹#›</a:t>
            </a:fld>
            <a:endParaRPr lang="en-NZ">
              <a:solidFill>
                <a:prstClr val="black">
                  <a:tint val="75000"/>
                </a:prstClr>
              </a:solidFill>
              <a:latin typeface="Calibri"/>
            </a:endParaRPr>
          </a:p>
        </p:txBody>
      </p:sp>
    </p:spTree>
    <p:extLst>
      <p:ext uri="{BB962C8B-B14F-4D97-AF65-F5344CB8AC3E}">
        <p14:creationId xmlns:p14="http://schemas.microsoft.com/office/powerpoint/2010/main" val="766078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10EDA8-C54F-4A1B-B761-8358783C7C60}" type="datetimeFigureOut">
              <a:rPr lang="en-NZ" smtClean="0">
                <a:solidFill>
                  <a:prstClr val="black">
                    <a:tint val="75000"/>
                  </a:prstClr>
                </a:solidFill>
                <a:latin typeface="Calibri"/>
              </a:rPr>
              <a:pPr/>
              <a:t>5/05/11</a:t>
            </a:fld>
            <a:endParaRPr lang="en-NZ">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NZ">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11BCFB-F684-44EB-8E78-5ACB248D19FD}" type="slidenum">
              <a:rPr lang="en-NZ" smtClean="0">
                <a:solidFill>
                  <a:prstClr val="black">
                    <a:tint val="75000"/>
                  </a:prstClr>
                </a:solidFill>
                <a:latin typeface="Calibri"/>
              </a:rPr>
              <a:pPr/>
              <a:t>‹#›</a:t>
            </a:fld>
            <a:endParaRPr lang="en-NZ">
              <a:solidFill>
                <a:prstClr val="black">
                  <a:tint val="75000"/>
                </a:prstClr>
              </a:solidFill>
              <a:latin typeface="Calibri"/>
            </a:endParaRPr>
          </a:p>
        </p:txBody>
      </p:sp>
    </p:spTree>
    <p:extLst>
      <p:ext uri="{BB962C8B-B14F-4D97-AF65-F5344CB8AC3E}">
        <p14:creationId xmlns:p14="http://schemas.microsoft.com/office/powerpoint/2010/main" val="39311812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10EDA8-C54F-4A1B-B761-8358783C7C60}" type="datetimeFigureOut">
              <a:rPr lang="en-NZ" smtClean="0">
                <a:solidFill>
                  <a:prstClr val="black">
                    <a:tint val="75000"/>
                  </a:prstClr>
                </a:solidFill>
                <a:latin typeface="Calibri"/>
              </a:rPr>
              <a:pPr/>
              <a:t>5/05/11</a:t>
            </a:fld>
            <a:endParaRPr lang="en-NZ">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NZ">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11BCFB-F684-44EB-8E78-5ACB248D19FD}" type="slidenum">
              <a:rPr lang="en-NZ" smtClean="0">
                <a:solidFill>
                  <a:prstClr val="black">
                    <a:tint val="75000"/>
                  </a:prstClr>
                </a:solidFill>
                <a:latin typeface="Calibri"/>
              </a:rPr>
              <a:pPr/>
              <a:t>‹#›</a:t>
            </a:fld>
            <a:endParaRPr lang="en-NZ">
              <a:solidFill>
                <a:prstClr val="black">
                  <a:tint val="75000"/>
                </a:prstClr>
              </a:solidFill>
              <a:latin typeface="Calibri"/>
            </a:endParaRPr>
          </a:p>
        </p:txBody>
      </p:sp>
    </p:spTree>
    <p:extLst>
      <p:ext uri="{BB962C8B-B14F-4D97-AF65-F5344CB8AC3E}">
        <p14:creationId xmlns:p14="http://schemas.microsoft.com/office/powerpoint/2010/main" val="2715474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FB10EDA8-C54F-4A1B-B761-8358783C7C60}" type="datetimeFigureOut">
              <a:rPr lang="en-NZ" smtClean="0">
                <a:solidFill>
                  <a:prstClr val="black">
                    <a:tint val="75000"/>
                  </a:prstClr>
                </a:solidFill>
                <a:latin typeface="Calibri"/>
              </a:rPr>
              <a:pPr/>
              <a:t>5/05/11</a:t>
            </a:fld>
            <a:endParaRPr lang="en-NZ">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NZ">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11BCFB-F684-44EB-8E78-5ACB248D19FD}" type="slidenum">
              <a:rPr lang="en-NZ" smtClean="0">
                <a:solidFill>
                  <a:prstClr val="black">
                    <a:tint val="75000"/>
                  </a:prstClr>
                </a:solidFill>
                <a:latin typeface="Calibri"/>
              </a:rPr>
              <a:pPr/>
              <a:t>‹#›</a:t>
            </a:fld>
            <a:endParaRPr lang="en-NZ">
              <a:solidFill>
                <a:prstClr val="black">
                  <a:tint val="75000"/>
                </a:prstClr>
              </a:solidFill>
              <a:latin typeface="Calibri"/>
            </a:endParaRPr>
          </a:p>
        </p:txBody>
      </p:sp>
    </p:spTree>
    <p:extLst>
      <p:ext uri="{BB962C8B-B14F-4D97-AF65-F5344CB8AC3E}">
        <p14:creationId xmlns:p14="http://schemas.microsoft.com/office/powerpoint/2010/main" val="3508942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FB10EDA8-C54F-4A1B-B761-8358783C7C60}" type="datetimeFigureOut">
              <a:rPr lang="en-NZ" smtClean="0">
                <a:solidFill>
                  <a:prstClr val="black">
                    <a:tint val="75000"/>
                  </a:prstClr>
                </a:solidFill>
                <a:latin typeface="Calibri"/>
              </a:rPr>
              <a:pPr/>
              <a:t>5/05/11</a:t>
            </a:fld>
            <a:endParaRPr lang="en-NZ">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NZ">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11BCFB-F684-44EB-8E78-5ACB248D19FD}" type="slidenum">
              <a:rPr lang="en-NZ" smtClean="0">
                <a:solidFill>
                  <a:prstClr val="black">
                    <a:tint val="75000"/>
                  </a:prstClr>
                </a:solidFill>
                <a:latin typeface="Calibri"/>
              </a:rPr>
              <a:pPr/>
              <a:t>‹#›</a:t>
            </a:fld>
            <a:endParaRPr lang="en-NZ">
              <a:solidFill>
                <a:prstClr val="black">
                  <a:tint val="75000"/>
                </a:prstClr>
              </a:solidFill>
              <a:latin typeface="Calibri"/>
            </a:endParaRPr>
          </a:p>
        </p:txBody>
      </p:sp>
    </p:spTree>
    <p:extLst>
      <p:ext uri="{BB962C8B-B14F-4D97-AF65-F5344CB8AC3E}">
        <p14:creationId xmlns:p14="http://schemas.microsoft.com/office/powerpoint/2010/main" val="4191005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BDE2337F-C55A-4452-9B6A-4239A716ED0A}" type="datetimeFigureOut">
              <a:rPr lang="en-NZ" smtClean="0"/>
              <a:pPr/>
              <a:t>5/05/11</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D1B4FAD-5404-40B6-AC81-876973C7B7F5}" type="slidenum">
              <a:rPr lang="en-NZ" smtClean="0"/>
              <a:pPr/>
              <a:t>‹#›</a:t>
            </a:fld>
            <a:endParaRPr lang="en-NZ"/>
          </a:p>
        </p:txBody>
      </p:sp>
    </p:spTree>
  </p:cSld>
  <p:clrMapOvr>
    <a:masterClrMapping/>
  </p:clrMapOvr>
  <p:transition xmlns:p14="http://schemas.microsoft.com/office/powerpoint/2010/mai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BDE2337F-C55A-4452-9B6A-4239A716ED0A}" type="datetimeFigureOut">
              <a:rPr lang="en-NZ" smtClean="0"/>
              <a:pPr/>
              <a:t>5/05/11</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4D1B4FAD-5404-40B6-AC81-876973C7B7F5}" type="slidenum">
              <a:rPr lang="en-NZ" smtClean="0"/>
              <a:pPr/>
              <a:t>‹#›</a:t>
            </a:fld>
            <a:endParaRPr lang="en-NZ"/>
          </a:p>
        </p:txBody>
      </p:sp>
    </p:spTree>
  </p:cSld>
  <p:clrMapOvr>
    <a:masterClrMapping/>
  </p:clrMapOvr>
  <p:transition xmlns:p14="http://schemas.microsoft.com/office/powerpoint/2010/mai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BDE2337F-C55A-4452-9B6A-4239A716ED0A}" type="datetimeFigureOut">
              <a:rPr lang="en-NZ" smtClean="0"/>
              <a:pPr/>
              <a:t>5/05/11</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4D1B4FAD-5404-40B6-AC81-876973C7B7F5}" type="slidenum">
              <a:rPr lang="en-NZ" smtClean="0"/>
              <a:pPr/>
              <a:t>‹#›</a:t>
            </a:fld>
            <a:endParaRPr lang="en-NZ"/>
          </a:p>
        </p:txBody>
      </p:sp>
    </p:spTree>
  </p:cSld>
  <p:clrMapOvr>
    <a:masterClrMapping/>
  </p:clrMapOvr>
  <p:transition xmlns:p14="http://schemas.microsoft.com/office/powerpoint/2010/mai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E2337F-C55A-4452-9B6A-4239A716ED0A}" type="datetimeFigureOut">
              <a:rPr lang="en-NZ" smtClean="0"/>
              <a:pPr/>
              <a:t>5/05/11</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4D1B4FAD-5404-40B6-AC81-876973C7B7F5}" type="slidenum">
              <a:rPr lang="en-NZ" smtClean="0"/>
              <a:pPr/>
              <a:t>‹#›</a:t>
            </a:fld>
            <a:endParaRPr lang="en-NZ"/>
          </a:p>
        </p:txBody>
      </p:sp>
    </p:spTree>
  </p:cSld>
  <p:clrMapOvr>
    <a:masterClrMapping/>
  </p:clrMapOvr>
  <p:transition xmlns:p14="http://schemas.microsoft.com/office/powerpoint/2010/mai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E2337F-C55A-4452-9B6A-4239A716ED0A}" type="datetimeFigureOut">
              <a:rPr lang="en-NZ" smtClean="0"/>
              <a:pPr/>
              <a:t>5/05/11</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D1B4FAD-5404-40B6-AC81-876973C7B7F5}" type="slidenum">
              <a:rPr lang="en-NZ" smtClean="0"/>
              <a:pPr/>
              <a:t>‹#›</a:t>
            </a:fld>
            <a:endParaRPr lang="en-NZ"/>
          </a:p>
        </p:txBody>
      </p:sp>
    </p:spTree>
  </p:cSld>
  <p:clrMapOvr>
    <a:masterClrMapping/>
  </p:clrMapOvr>
  <p:transition xmlns:p14="http://schemas.microsoft.com/office/powerpoint/2010/mai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E2337F-C55A-4452-9B6A-4239A716ED0A}" type="datetimeFigureOut">
              <a:rPr lang="en-NZ" smtClean="0"/>
              <a:pPr/>
              <a:t>5/05/11</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D1B4FAD-5404-40B6-AC81-876973C7B7F5}" type="slidenum">
              <a:rPr lang="en-NZ" smtClean="0"/>
              <a:pPr/>
              <a:t>‹#›</a:t>
            </a:fld>
            <a:endParaRPr lang="en-NZ"/>
          </a:p>
        </p:txBody>
      </p:sp>
    </p:spTree>
  </p:cSld>
  <p:clrMapOvr>
    <a:masterClrMapping/>
  </p:clrMapOvr>
  <p:transition xmlns:p14="http://schemas.microsoft.com/office/powerpoint/2010/main" spd="slow">
    <p:fade thruBlk="1"/>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E2337F-C55A-4452-9B6A-4239A716ED0A}" type="datetimeFigureOut">
              <a:rPr lang="en-NZ" smtClean="0"/>
              <a:pPr/>
              <a:t>5/05/11</a:t>
            </a:fld>
            <a:endParaRPr lang="en-N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1B4FAD-5404-40B6-AC81-876973C7B7F5}" type="slidenum">
              <a:rPr lang="en-NZ" smtClean="0"/>
              <a:pPr/>
              <a:t>‹#›</a:t>
            </a:fld>
            <a:endParaRPr lang="en-NZ"/>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xmlns:p14="http://schemas.microsoft.com/office/powerpoint/2010/main" spd="slow">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10EDA8-C54F-4A1B-B761-8358783C7C60}" type="datetimeFigureOut">
              <a:rPr lang="en-NZ" smtClean="0">
                <a:solidFill>
                  <a:prstClr val="black">
                    <a:tint val="75000"/>
                  </a:prstClr>
                </a:solidFill>
                <a:latin typeface="Calibri"/>
              </a:rPr>
              <a:pPr/>
              <a:t>5/05/11</a:t>
            </a:fld>
            <a:endParaRPr lang="en-NZ">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11BCFB-F684-44EB-8E78-5ACB248D19FD}" type="slidenum">
              <a:rPr lang="en-NZ" smtClean="0">
                <a:solidFill>
                  <a:prstClr val="black">
                    <a:tint val="75000"/>
                  </a:prstClr>
                </a:solidFill>
                <a:latin typeface="Calibri"/>
              </a:rPr>
              <a:pPr/>
              <a:t>‹#›</a:t>
            </a:fld>
            <a:endParaRPr lang="en-NZ">
              <a:solidFill>
                <a:prstClr val="black">
                  <a:tint val="75000"/>
                </a:prstClr>
              </a:solidFill>
              <a:latin typeface="Calibri"/>
            </a:endParaRPr>
          </a:p>
        </p:txBody>
      </p:sp>
    </p:spTree>
    <p:extLst>
      <p:ext uri="{BB962C8B-B14F-4D97-AF65-F5344CB8AC3E}">
        <p14:creationId xmlns:p14="http://schemas.microsoft.com/office/powerpoint/2010/main" val="72707221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10EDA8-C54F-4A1B-B761-8358783C7C60}" type="datetimeFigureOut">
              <a:rPr lang="en-NZ" smtClean="0">
                <a:solidFill>
                  <a:prstClr val="black">
                    <a:tint val="75000"/>
                  </a:prstClr>
                </a:solidFill>
                <a:latin typeface="Calibri"/>
              </a:rPr>
              <a:pPr/>
              <a:t>5/05/11</a:t>
            </a:fld>
            <a:endParaRPr lang="en-NZ">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11BCFB-F684-44EB-8E78-5ACB248D19FD}" type="slidenum">
              <a:rPr lang="en-NZ" smtClean="0">
                <a:solidFill>
                  <a:prstClr val="black">
                    <a:tint val="75000"/>
                  </a:prstClr>
                </a:solidFill>
                <a:latin typeface="Calibri"/>
              </a:rPr>
              <a:pPr/>
              <a:t>‹#›</a:t>
            </a:fld>
            <a:endParaRPr lang="en-NZ">
              <a:solidFill>
                <a:prstClr val="black">
                  <a:tint val="75000"/>
                </a:prstClr>
              </a:solidFill>
              <a:latin typeface="Calibri"/>
            </a:endParaRPr>
          </a:p>
        </p:txBody>
      </p:sp>
    </p:spTree>
    <p:extLst>
      <p:ext uri="{BB962C8B-B14F-4D97-AF65-F5344CB8AC3E}">
        <p14:creationId xmlns:p14="http://schemas.microsoft.com/office/powerpoint/2010/main" val="192817970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png"/><Relationship Id="rId6"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9" Type="http://schemas.openxmlformats.org/officeDocument/2006/relationships/hyperlink" Target="http://en.wikipedia.org/wiki/Physics" TargetMode="External"/><Relationship Id="rId20" Type="http://schemas.openxmlformats.org/officeDocument/2006/relationships/hyperlink" Target="http://en.wikipedia.org/wiki/Computer_science" TargetMode="External"/><Relationship Id="rId21" Type="http://schemas.openxmlformats.org/officeDocument/2006/relationships/hyperlink" Target="http://en.wikipedia.org/wiki/Economist" TargetMode="External"/><Relationship Id="rId10" Type="http://schemas.openxmlformats.org/officeDocument/2006/relationships/hyperlink" Target="http://en.wikipedia.org/wiki/Biology" TargetMode="External"/><Relationship Id="rId11" Type="http://schemas.openxmlformats.org/officeDocument/2006/relationships/hyperlink" Target="http://en.wikipedia.org/wiki/Earth_science" TargetMode="External"/><Relationship Id="rId12" Type="http://schemas.openxmlformats.org/officeDocument/2006/relationships/hyperlink" Target="http://en.wikipedia.org/wiki/Meteorology" TargetMode="External"/><Relationship Id="rId13" Type="http://schemas.openxmlformats.org/officeDocument/2006/relationships/hyperlink" Target="http://en.wikipedia.org/wiki/Social_science" TargetMode="External"/><Relationship Id="rId14" Type="http://schemas.openxmlformats.org/officeDocument/2006/relationships/hyperlink" Target="http://en.wikipedia.org/wiki/Economics" TargetMode="External"/><Relationship Id="rId15" Type="http://schemas.openxmlformats.org/officeDocument/2006/relationships/hyperlink" Target="http://en.wikipedia.org/wiki/Psychology" TargetMode="External"/><Relationship Id="rId16" Type="http://schemas.openxmlformats.org/officeDocument/2006/relationships/hyperlink" Target="http://en.wikipedia.org/wiki/Sociology" TargetMode="External"/><Relationship Id="rId17" Type="http://schemas.openxmlformats.org/officeDocument/2006/relationships/hyperlink" Target="http://en.wikipedia.org/wiki/Political_science" TargetMode="External"/><Relationship Id="rId18" Type="http://schemas.openxmlformats.org/officeDocument/2006/relationships/hyperlink" Target="http://en.wikipedia.org/wiki/Physicist" TargetMode="External"/><Relationship Id="rId19" Type="http://schemas.openxmlformats.org/officeDocument/2006/relationships/hyperlink" Target="http://en.wikipedia.org/wiki/Engineer" TargetMode="External"/><Relationship Id="rId1" Type="http://schemas.openxmlformats.org/officeDocument/2006/relationships/slideLayout" Target="../slideLayouts/slideLayout7.xml"/><Relationship Id="rId2" Type="http://schemas.openxmlformats.org/officeDocument/2006/relationships/image" Target="../media/image17.jpe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hyperlink" Target="http://en.wikipedia.org/wiki/System" TargetMode="External"/><Relationship Id="rId7" Type="http://schemas.openxmlformats.org/officeDocument/2006/relationships/hyperlink" Target="http://en.wikipedia.org/wiki/Natural_science" TargetMode="External"/><Relationship Id="rId8" Type="http://schemas.openxmlformats.org/officeDocument/2006/relationships/hyperlink" Target="http://en.wikipedia.org/wiki/Engineeri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23.png"/><Relationship Id="rId5"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4.png"/><Relationship Id="rId5"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6.jpeg"/><Relationship Id="rId5"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hyperlink" Target="http://www.dnv.com/binaries/Internet%20Presentation%20Cargo%20Fires_tcm4-71851.PDF" TargetMode="External"/><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hyperlink" Target="http://www.dnv.com/binaries/Internet%20Presentation%20Cargo%20Fires_tcm4-71851.PDF" TargetMode="External"/><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41.png"/><Relationship Id="rId6" Type="http://schemas.openxmlformats.org/officeDocument/2006/relationships/image" Target="../media/image6.jpeg"/><Relationship Id="rId1" Type="http://schemas.microsoft.com/office/2007/relationships/media" Target="file:///C:\Users\Playtech\Desktop\FOUNDRY%20MAIN\CLIENTS\Massey\PPT%20WORK\New%20Massey%20PPT%20April%202011\burn.avi" TargetMode="External"/><Relationship Id="rId2" Type="http://schemas.openxmlformats.org/officeDocument/2006/relationships/video" Target="file:///C:\Users\Playtech\Desktop\FOUNDRY%20MAIN\CLIENTS\Massey\PPT%20WORK\New%20Massey%20PPT%20April%202011\burn.avi" TargetMode="External"/></Relationships>
</file>

<file path=ppt/slides/_rels/slide26.xml.rels><?xml version="1.0" encoding="UTF-8" standalone="yes"?>
<Relationships xmlns="http://schemas.openxmlformats.org/package/2006/relationships"><Relationship Id="rId11" Type="http://schemas.openxmlformats.org/officeDocument/2006/relationships/image" Target="../media/image45.wmf"/><Relationship Id="rId12" Type="http://schemas.openxmlformats.org/officeDocument/2006/relationships/oleObject" Target="../embeddings/oleObject5.bin"/><Relationship Id="rId1" Type="http://schemas.openxmlformats.org/officeDocument/2006/relationships/vmlDrawing" Target="../drawings/vmlDrawing1.vml"/><Relationship Id="rId2" Type="http://schemas.openxmlformats.org/officeDocument/2006/relationships/slideLayout" Target="../slideLayouts/slideLayout13.xml"/><Relationship Id="rId3" Type="http://schemas.openxmlformats.org/officeDocument/2006/relationships/image" Target="../media/image5.jpeg"/><Relationship Id="rId4" Type="http://schemas.openxmlformats.org/officeDocument/2006/relationships/oleObject" Target="../embeddings/oleObject1.bin"/><Relationship Id="rId5" Type="http://schemas.openxmlformats.org/officeDocument/2006/relationships/image" Target="../media/image42.wmf"/><Relationship Id="rId6" Type="http://schemas.openxmlformats.org/officeDocument/2006/relationships/oleObject" Target="../embeddings/oleObject2.bin"/><Relationship Id="rId7" Type="http://schemas.openxmlformats.org/officeDocument/2006/relationships/image" Target="../media/image43.wmf"/><Relationship Id="rId8" Type="http://schemas.openxmlformats.org/officeDocument/2006/relationships/oleObject" Target="../embeddings/oleObject3.bin"/><Relationship Id="rId9" Type="http://schemas.openxmlformats.org/officeDocument/2006/relationships/image" Target="../media/image44.wmf"/><Relationship Id="rId10" Type="http://schemas.openxmlformats.org/officeDocument/2006/relationships/oleObject" Target="../embeddings/oleObject4.bin"/></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oleObject" Target="../embeddings/oleObject6.bin"/><Relationship Id="rId5" Type="http://schemas.openxmlformats.org/officeDocument/2006/relationships/image" Target="../media/image46.wmf"/><Relationship Id="rId6" Type="http://schemas.openxmlformats.org/officeDocument/2006/relationships/oleObject" Target="../embeddings/oleObject7.bin"/><Relationship Id="rId7" Type="http://schemas.openxmlformats.org/officeDocument/2006/relationships/image" Target="../media/image47.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oleObject" Target="../embeddings/oleObject8.bin"/><Relationship Id="rId5" Type="http://schemas.openxmlformats.org/officeDocument/2006/relationships/image" Target="../media/image48.wmf"/><Relationship Id="rId6" Type="http://schemas.openxmlformats.org/officeDocument/2006/relationships/oleObject" Target="../embeddings/oleObject9.bin"/><Relationship Id="rId7" Type="http://schemas.openxmlformats.org/officeDocument/2006/relationships/image" Target="../media/image49.wmf"/><Relationship Id="rId1" Type="http://schemas.openxmlformats.org/officeDocument/2006/relationships/vmlDrawing" Target="../drawings/vmlDrawing3.vml"/><Relationship Id="rId2"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51.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52.wm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3.jpeg"/><Relationship Id="rId5" Type="http://schemas.openxmlformats.org/officeDocument/2006/relationships/image" Target="../media/image54.png"/><Relationship Id="rId1" Type="http://schemas.microsoft.com/office/2007/relationships/media" Target="file://localhost/Users/you1/Desktop/Counting%20The%20Elements/flashover%20lecture.wmv" TargetMode="External"/><Relationship Id="rId2" Type="http://schemas.openxmlformats.org/officeDocument/2006/relationships/video" Target="file://localhost/Users/you1/Desktop/Counting%20The%20Elements/flashover%20lecture.wmv"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57.jpeg"/><Relationship Id="rId5" Type="http://schemas.openxmlformats.org/officeDocument/2006/relationships/image" Target="../media/image58.png"/><Relationship Id="rId6" Type="http://schemas.openxmlformats.org/officeDocument/2006/relationships/image" Target="../media/image59.jpe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jpeg"/><Relationship Id="rId10" Type="http://schemas.openxmlformats.org/officeDocument/2006/relationships/image" Target="../media/image63.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jpeg"/><Relationship Id="rId1" Type="http://schemas.openxmlformats.org/officeDocument/2006/relationships/slideLayout" Target="../slideLayouts/slideLayout13.xml"/><Relationship Id="rId2" Type="http://schemas.openxmlformats.org/officeDocument/2006/relationships/image" Target="../media/image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6.jpeg"/></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65.jpeg"/><Relationship Id="rId5" Type="http://schemas.openxmlformats.org/officeDocument/2006/relationships/image" Target="../media/image66.jpeg"/><Relationship Id="rId6" Type="http://schemas.openxmlformats.org/officeDocument/2006/relationships/image" Target="../media/image67.jpeg"/><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image" Target="../media/image68.jpeg"/><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67.jpeg"/><Relationship Id="rId5" Type="http://schemas.openxmlformats.org/officeDocument/2006/relationships/image" Target="../media/image69.jpeg"/><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0.jpeg"/><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jpeg"/><Relationship Id="rId5" Type="http://schemas.openxmlformats.org/officeDocument/2006/relationships/image" Target="../media/image6.jpeg"/><Relationship Id="rId6"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7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7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7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 Id="rId3" Type="http://schemas.openxmlformats.org/officeDocument/2006/relationships/image" Target="../media/image7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 Id="rId3" Type="http://schemas.openxmlformats.org/officeDocument/2006/relationships/image" Target="../media/image6.jpeg"/></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78.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48.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79.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9.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81.png"/><Relationship Id="rId5" Type="http://schemas.openxmlformats.org/officeDocument/2006/relationships/image" Target="../media/image82.jpeg"/><Relationship Id="rId6" Type="http://schemas.openxmlformats.org/officeDocument/2006/relationships/image" Target="../media/image83.jpeg"/><Relationship Id="rId7"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53.jpe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1" Type="http://schemas.microsoft.com/office/2007/relationships/media" Target="file://localhost/Users/you1/Desktop/Counting%20The%20Elements/massey%20vhs.wmv" TargetMode="External"/><Relationship Id="rId2" Type="http://schemas.openxmlformats.org/officeDocument/2006/relationships/video" Target="file://localhost/Users/you1/Desktop/Counting%20The%20Elements/massey%20vhs.wmv"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89.jpeg"/><Relationship Id="rId5" Type="http://schemas.openxmlformats.org/officeDocument/2006/relationships/image" Target="../media/image90.png"/><Relationship Id="rId6" Type="http://schemas.openxmlformats.org/officeDocument/2006/relationships/image" Target="../media/image91.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jpeg"/></Relationships>
</file>

<file path=ppt/slides/_rels/slide5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7.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93.png"/><Relationship Id="rId5"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5.png"/><Relationship Id="rId5"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9.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oleObject" Target="../embeddings/oleObject10.bin"/><Relationship Id="rId5" Type="http://schemas.openxmlformats.org/officeDocument/2006/relationships/image" Target="../media/image96.w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61.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png"/><Relationship Id="rId5"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 Id="rId3" Type="http://schemas.openxmlformats.org/officeDocument/2006/relationships/image" Target="../media/image10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6.jpeg"/></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oleObject" Target="../embeddings/oleObject11.bin"/><Relationship Id="rId5" Type="http://schemas.openxmlformats.org/officeDocument/2006/relationships/oleObject" Target="../embeddings/Microsoft_Excel_97_-_2004_Worksheet1.xls"/><Relationship Id="rId6" Type="http://schemas.openxmlformats.org/officeDocument/2006/relationships/image" Target="../media/image101.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 Id="rId3" Type="http://schemas.openxmlformats.org/officeDocument/2006/relationships/image" Target="../media/image102.w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hyperlink" Target="http://www.oecd.org/dataoecd/47/1/41019441.pdf" TargetMode="External"/><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103.jpeg"/></Relationships>
</file>

<file path=ppt/slides/_rels/slide7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75.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08.png"/><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9.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110.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0.png"/><Relationship Id="rId5"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3" Type="http://schemas.openxmlformats.org/officeDocument/2006/relationships/hyperlink" Target="http://www4.stat.ncsu.edu/~bmasmith/images/all.gif" TargetMode="External"/><Relationship Id="rId4" Type="http://schemas.openxmlformats.org/officeDocument/2006/relationships/image" Target="../media/image111.jpeg"/><Relationship Id="rId1" Type="http://schemas.openxmlformats.org/officeDocument/2006/relationships/slideLayout" Target="../slideLayouts/slideLayout25.xml"/><Relationship Id="rId2"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33000">
              <a:schemeClr val="bg2">
                <a:lumMod val="50000"/>
              </a:schemeClr>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2" descr="MU_Maori_CMYK_Rev.eps"/>
          <p:cNvPicPr>
            <a:picLocks noChangeAspect="1"/>
          </p:cNvPicPr>
          <p:nvPr/>
        </p:nvPicPr>
        <p:blipFill>
          <a:blip r:embed="rId2" cstate="print"/>
          <a:srcRect/>
          <a:stretch>
            <a:fillRect/>
          </a:stretch>
        </p:blipFill>
        <p:spPr bwMode="auto">
          <a:xfrm>
            <a:off x="2195736" y="1484784"/>
            <a:ext cx="4572000" cy="4243388"/>
          </a:xfrm>
          <a:prstGeom prst="rect">
            <a:avLst/>
          </a:prstGeom>
          <a:noFill/>
          <a:ln w="9525">
            <a:noFill/>
            <a:miter lim="800000"/>
            <a:headEnd/>
            <a:tailEnd/>
          </a:ln>
        </p:spPr>
      </p:pic>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C:\Users\Playtech\Desktop\FOUNDRY MAIN\CLIENTS\Massey\PPT WORK\New Massey PPT April 2011\new templates\MASSEY TEMPLATE STANDARD SLIDE 5.jpg"/>
          <p:cNvPicPr>
            <a:picLocks noChangeAspect="1" noChangeArrowheads="1"/>
          </p:cNvPicPr>
          <p:nvPr/>
        </p:nvPicPr>
        <p:blipFill>
          <a:blip r:embed="rId3" cstate="print"/>
          <a:srcRect/>
          <a:stretch>
            <a:fillRect/>
          </a:stretch>
        </p:blipFill>
        <p:spPr bwMode="auto">
          <a:xfrm>
            <a:off x="-19050" y="-19050"/>
            <a:ext cx="9163050" cy="6877050"/>
          </a:xfrm>
          <a:prstGeom prst="rect">
            <a:avLst/>
          </a:prstGeom>
          <a:noFill/>
        </p:spPr>
      </p:pic>
      <p:sp>
        <p:nvSpPr>
          <p:cNvPr id="13314" name="Slide Number Placeholder 3"/>
          <p:cNvSpPr>
            <a:spLocks noGrp="1"/>
          </p:cNvSpPr>
          <p:nvPr>
            <p:ph type="sldNum" sz="quarter" idx="12"/>
          </p:nvPr>
        </p:nvSpPr>
        <p:spPr>
          <a:xfrm>
            <a:off x="6516216" y="6021288"/>
            <a:ext cx="2133600" cy="365125"/>
          </a:xfrm>
          <a:noFill/>
        </p:spPr>
        <p:txBody>
          <a:bodyPr/>
          <a:lstStyle/>
          <a:p>
            <a:fld id="{EFEBE073-1C98-4813-A484-5849D3E19B6E}" type="slidenum">
              <a:rPr lang="en-US" smtClean="0"/>
              <a:pPr/>
              <a:t>10</a:t>
            </a:fld>
            <a:endParaRPr lang="en-US" dirty="0" smtClean="0"/>
          </a:p>
        </p:txBody>
      </p:sp>
      <p:sp>
        <p:nvSpPr>
          <p:cNvPr id="13315" name="Rectangle 1"/>
          <p:cNvSpPr>
            <a:spLocks noGrp="1" noChangeArrowheads="1"/>
          </p:cNvSpPr>
          <p:nvPr>
            <p:ph type="title" idx="4294967295"/>
          </p:nvPr>
        </p:nvSpPr>
        <p:spPr>
          <a:xfrm>
            <a:off x="3347864" y="260648"/>
            <a:ext cx="4978896" cy="490066"/>
          </a:xfrm>
        </p:spPr>
        <p:txBody>
          <a:bodyPr lIns="90000" tIns="46800" rIns="90000" bIns="46800" anchor="t">
            <a:normAutofit/>
          </a:bodyPr>
          <a:lstStyle/>
          <a:p>
            <a:pPr algn="just" eaLnBrk="1" hangingPunct="1">
              <a:buClr>
                <a:srgbClr val="9966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1" dirty="0" smtClean="0">
                <a:solidFill>
                  <a:srgbClr val="92D050"/>
                </a:solidFill>
                <a:cs typeface="Arial" pitchFamily="34" charset="0"/>
              </a:rPr>
              <a:t>The lot of an Applied Mathematician</a:t>
            </a:r>
            <a:endParaRPr lang="en-GB" sz="3600" b="1" dirty="0" smtClean="0">
              <a:solidFill>
                <a:srgbClr val="92D050"/>
              </a:solidFill>
              <a:cs typeface="Arial" pitchFamily="34" charset="0"/>
            </a:endParaRPr>
          </a:p>
        </p:txBody>
      </p:sp>
      <p:pic>
        <p:nvPicPr>
          <p:cNvPr id="21505" name="Picture 1"/>
          <p:cNvPicPr>
            <a:picLocks noChangeAspect="1" noChangeArrowheads="1"/>
          </p:cNvPicPr>
          <p:nvPr/>
        </p:nvPicPr>
        <p:blipFill>
          <a:blip r:embed="rId4" cstate="print"/>
          <a:srcRect/>
          <a:stretch>
            <a:fillRect/>
          </a:stretch>
        </p:blipFill>
        <p:spPr bwMode="auto">
          <a:xfrm>
            <a:off x="6786578" y="1500174"/>
            <a:ext cx="1881771" cy="18704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506" name="Picture 2"/>
          <p:cNvPicPr>
            <a:picLocks noChangeAspect="1" noChangeArrowheads="1"/>
          </p:cNvPicPr>
          <p:nvPr/>
        </p:nvPicPr>
        <p:blipFill>
          <a:blip r:embed="rId5" cstate="print"/>
          <a:srcRect/>
          <a:stretch>
            <a:fillRect/>
          </a:stretch>
        </p:blipFill>
        <p:spPr bwMode="auto">
          <a:xfrm>
            <a:off x="4427984" y="2780928"/>
            <a:ext cx="1884526" cy="1944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507" name="Picture 3"/>
          <p:cNvPicPr>
            <a:picLocks noChangeAspect="1" noChangeArrowheads="1"/>
          </p:cNvPicPr>
          <p:nvPr/>
        </p:nvPicPr>
        <p:blipFill>
          <a:blip r:embed="rId6" cstate="print"/>
          <a:srcRect/>
          <a:stretch>
            <a:fillRect/>
          </a:stretch>
        </p:blipFill>
        <p:spPr bwMode="auto">
          <a:xfrm>
            <a:off x="6715140" y="3714752"/>
            <a:ext cx="2139234" cy="1606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p:cNvSpPr/>
          <p:nvPr/>
        </p:nvSpPr>
        <p:spPr>
          <a:xfrm>
            <a:off x="323528" y="1124745"/>
            <a:ext cx="5400600" cy="984244"/>
          </a:xfrm>
          <a:prstGeom prst="rect">
            <a:avLst/>
          </a:prstGeom>
        </p:spPr>
        <p:txBody>
          <a:bodyPr wrap="square">
            <a:spAutoFit/>
          </a:bodyPr>
          <a:lstStyle/>
          <a:p>
            <a:pPr algn="just">
              <a:lnSpc>
                <a:spcPct val="80000"/>
              </a:lnSpc>
              <a:spcBef>
                <a:spcPts val="525"/>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solidFill>
                  <a:schemeClr val="tx1">
                    <a:lumMod val="50000"/>
                  </a:schemeClr>
                </a:solidFill>
                <a:cs typeface="Arial" pitchFamily="34" charset="0"/>
              </a:rPr>
              <a:t>Applied Mathematics seems to be about finding answers to problems. These are not written down in some great book and in reality the hardest task for an applied mathematician is </a:t>
            </a:r>
            <a:r>
              <a:rPr lang="en-GB" b="1" dirty="0" smtClean="0">
                <a:solidFill>
                  <a:schemeClr val="tx1">
                    <a:lumMod val="50000"/>
                  </a:schemeClr>
                </a:solidFill>
                <a:cs typeface="Arial" pitchFamily="34" charset="0"/>
              </a:rPr>
              <a:t>finding good questions. </a:t>
            </a:r>
          </a:p>
        </p:txBody>
      </p:sp>
      <p:sp>
        <p:nvSpPr>
          <p:cNvPr id="10" name="Rectangle 9"/>
          <p:cNvSpPr/>
          <p:nvPr/>
        </p:nvSpPr>
        <p:spPr>
          <a:xfrm>
            <a:off x="1835696" y="3645024"/>
            <a:ext cx="4572000" cy="445635"/>
          </a:xfrm>
          <a:prstGeom prst="rect">
            <a:avLst/>
          </a:prstGeom>
        </p:spPr>
        <p:txBody>
          <a:bodyPr>
            <a:spAutoFit/>
          </a:bodyPr>
          <a:lstStyle/>
          <a:p>
            <a:pPr algn="just">
              <a:lnSpc>
                <a:spcPct val="80000"/>
              </a:lnSpc>
              <a:spcBef>
                <a:spcPts val="525"/>
              </a:spcBef>
              <a:buClr>
                <a:srgbClr val="000000"/>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dirty="0" smtClean="0">
                <a:solidFill>
                  <a:srgbClr val="00B0F0"/>
                </a:solidFill>
                <a:cs typeface="Arial" pitchFamily="34" charset="0"/>
              </a:rPr>
              <a:t>THE IMPOSSIBLE</a:t>
            </a:r>
          </a:p>
        </p:txBody>
      </p:sp>
      <p:sp>
        <p:nvSpPr>
          <p:cNvPr id="11" name="Rectangle 10"/>
          <p:cNvSpPr/>
          <p:nvPr/>
        </p:nvSpPr>
        <p:spPr>
          <a:xfrm>
            <a:off x="6732240" y="1052736"/>
            <a:ext cx="1999265" cy="445635"/>
          </a:xfrm>
          <a:prstGeom prst="rect">
            <a:avLst/>
          </a:prstGeom>
        </p:spPr>
        <p:txBody>
          <a:bodyPr wrap="none">
            <a:spAutoFit/>
          </a:bodyPr>
          <a:lstStyle/>
          <a:p>
            <a:pPr algn="just">
              <a:lnSpc>
                <a:spcPct val="80000"/>
              </a:lnSpc>
              <a:spcBef>
                <a:spcPts val="525"/>
              </a:spcBef>
              <a:buClr>
                <a:srgbClr val="000000"/>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dirty="0" smtClean="0">
                <a:solidFill>
                  <a:srgbClr val="00B0F0"/>
                </a:solidFill>
                <a:cs typeface="Arial" pitchFamily="34" charset="0"/>
              </a:rPr>
              <a:t>THE TRIVIAL</a:t>
            </a:r>
          </a:p>
        </p:txBody>
      </p:sp>
      <p:sp>
        <p:nvSpPr>
          <p:cNvPr id="12" name="Rectangle 11"/>
          <p:cNvSpPr/>
          <p:nvPr/>
        </p:nvSpPr>
        <p:spPr>
          <a:xfrm>
            <a:off x="5962745" y="5517232"/>
            <a:ext cx="3181255" cy="445635"/>
          </a:xfrm>
          <a:prstGeom prst="rect">
            <a:avLst/>
          </a:prstGeom>
        </p:spPr>
        <p:txBody>
          <a:bodyPr wrap="none">
            <a:spAutoFit/>
          </a:bodyPr>
          <a:lstStyle/>
          <a:p>
            <a:pPr algn="just">
              <a:lnSpc>
                <a:spcPct val="80000"/>
              </a:lnSpc>
              <a:spcBef>
                <a:spcPts val="525"/>
              </a:spcBef>
              <a:buClr>
                <a:srgbClr val="000000"/>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dirty="0" smtClean="0">
                <a:solidFill>
                  <a:srgbClr val="00B0F0"/>
                </a:solidFill>
                <a:cs typeface="Arial" pitchFamily="34" charset="0"/>
              </a:rPr>
              <a:t>THE JUST SOLVABLE </a:t>
            </a:r>
            <a:endParaRPr lang="en-NZ" sz="2800" dirty="0">
              <a:solidFill>
                <a:srgbClr val="00B0F0"/>
              </a:solidFill>
            </a:endParaRPr>
          </a:p>
        </p:txBody>
      </p:sp>
      <p:sp>
        <p:nvSpPr>
          <p:cNvPr id="13" name="Rectangle 12"/>
          <p:cNvSpPr/>
          <p:nvPr/>
        </p:nvSpPr>
        <p:spPr>
          <a:xfrm>
            <a:off x="395536" y="2132856"/>
            <a:ext cx="5400600" cy="690638"/>
          </a:xfrm>
          <a:prstGeom prst="rect">
            <a:avLst/>
          </a:prstGeom>
        </p:spPr>
        <p:txBody>
          <a:bodyPr wrap="square">
            <a:spAutoFit/>
          </a:bodyPr>
          <a:lstStyle/>
          <a:p>
            <a:pPr algn="just">
              <a:lnSpc>
                <a:spcPct val="80000"/>
              </a:lnSpc>
              <a:spcBef>
                <a:spcPts val="525"/>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b="1" dirty="0" smtClean="0">
                <a:solidFill>
                  <a:srgbClr val="92D050"/>
                </a:solidFill>
                <a:cs typeface="Arial" pitchFamily="34" charset="0"/>
              </a:rPr>
              <a:t>There seem to be three types of problems in the real world:</a:t>
            </a:r>
          </a:p>
        </p:txBody>
      </p:sp>
      <p:sp>
        <p:nvSpPr>
          <p:cNvPr id="5" name="Rectangle 4"/>
          <p:cNvSpPr/>
          <p:nvPr/>
        </p:nvSpPr>
        <p:spPr>
          <a:xfrm>
            <a:off x="251520" y="4725144"/>
            <a:ext cx="5256584" cy="1205843"/>
          </a:xfrm>
          <a:prstGeom prst="rect">
            <a:avLst/>
          </a:prstGeom>
        </p:spPr>
        <p:txBody>
          <a:bodyPr wrap="square">
            <a:spAutoFit/>
          </a:bodyPr>
          <a:lstStyle/>
          <a:p>
            <a:pPr algn="just">
              <a:lnSpc>
                <a:spcPct val="80000"/>
              </a:lnSpc>
              <a:spcBef>
                <a:spcPts val="525"/>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solidFill>
                  <a:schemeClr val="tx1">
                    <a:lumMod val="50000"/>
                  </a:schemeClr>
                </a:solidFill>
                <a:latin typeface="+mj-lt"/>
                <a:cs typeface="Arial" pitchFamily="34" charset="0"/>
              </a:rPr>
              <a:t>The boundaries between them are very blurred. They vary from person to person, and some of my strongest memories are of problems that suddenly jump one from category to another, and this is usually with the help of colleagues!</a:t>
            </a: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2000"/>
                                        <p:tgtEl>
                                          <p:spTgt spid="13315"/>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20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2" nodeType="clickEffect">
                                  <p:stCondLst>
                                    <p:cond delay="0"/>
                                  </p:stCondLst>
                                  <p:iterate type="lt">
                                    <p:tmPct val="0"/>
                                  </p:iterate>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1505"/>
                                        </p:tgtEl>
                                        <p:attrNameLst>
                                          <p:attrName>style.visibility</p:attrName>
                                        </p:attrNameLst>
                                      </p:cBhvr>
                                      <p:to>
                                        <p:strVal val="visible"/>
                                      </p:to>
                                    </p:set>
                                    <p:animEffect transition="in" filter="fade">
                                      <p:cBhvr>
                                        <p:cTn id="27" dur="1000"/>
                                        <p:tgtEl>
                                          <p:spTgt spid="21505"/>
                                        </p:tgtEl>
                                      </p:cBhvr>
                                    </p:animEffect>
                                    <p:anim calcmode="lin" valueType="num">
                                      <p:cBhvr>
                                        <p:cTn id="28" dur="1000" fill="hold"/>
                                        <p:tgtEl>
                                          <p:spTgt spid="21505"/>
                                        </p:tgtEl>
                                        <p:attrNameLst>
                                          <p:attrName>ppt_x</p:attrName>
                                        </p:attrNameLst>
                                      </p:cBhvr>
                                      <p:tavLst>
                                        <p:tav tm="0">
                                          <p:val>
                                            <p:strVal val="#ppt_x"/>
                                          </p:val>
                                        </p:tav>
                                        <p:tav tm="100000">
                                          <p:val>
                                            <p:strVal val="#ppt_x"/>
                                          </p:val>
                                        </p:tav>
                                      </p:tavLst>
                                    </p:anim>
                                    <p:anim calcmode="lin" valueType="num">
                                      <p:cBhvr>
                                        <p:cTn id="29" dur="1000" fill="hold"/>
                                        <p:tgtEl>
                                          <p:spTgt spid="2150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21506"/>
                                        </p:tgtEl>
                                        <p:attrNameLst>
                                          <p:attrName>style.visibility</p:attrName>
                                        </p:attrNameLst>
                                      </p:cBhvr>
                                      <p:to>
                                        <p:strVal val="visible"/>
                                      </p:to>
                                    </p:set>
                                    <p:animEffect transition="in" filter="fade">
                                      <p:cBhvr>
                                        <p:cTn id="39" dur="1000"/>
                                        <p:tgtEl>
                                          <p:spTgt spid="21506"/>
                                        </p:tgtEl>
                                      </p:cBhvr>
                                    </p:animEffect>
                                    <p:anim calcmode="lin" valueType="num">
                                      <p:cBhvr>
                                        <p:cTn id="40" dur="1000" fill="hold"/>
                                        <p:tgtEl>
                                          <p:spTgt spid="21506"/>
                                        </p:tgtEl>
                                        <p:attrNameLst>
                                          <p:attrName>ppt_x</p:attrName>
                                        </p:attrNameLst>
                                      </p:cBhvr>
                                      <p:tavLst>
                                        <p:tav tm="0">
                                          <p:val>
                                            <p:strVal val="#ppt_x"/>
                                          </p:val>
                                        </p:tav>
                                        <p:tav tm="100000">
                                          <p:val>
                                            <p:strVal val="#ppt_x"/>
                                          </p:val>
                                        </p:tav>
                                      </p:tavLst>
                                    </p:anim>
                                    <p:anim calcmode="lin" valueType="num">
                                      <p:cBhvr>
                                        <p:cTn id="41" dur="1000" fill="hold"/>
                                        <p:tgtEl>
                                          <p:spTgt spid="2150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21507"/>
                                        </p:tgtEl>
                                        <p:attrNameLst>
                                          <p:attrName>style.visibility</p:attrName>
                                        </p:attrNameLst>
                                      </p:cBhvr>
                                      <p:to>
                                        <p:strVal val="visible"/>
                                      </p:to>
                                    </p:set>
                                    <p:animEffect transition="in" filter="fade">
                                      <p:cBhvr>
                                        <p:cTn id="51" dur="1000"/>
                                        <p:tgtEl>
                                          <p:spTgt spid="21507"/>
                                        </p:tgtEl>
                                      </p:cBhvr>
                                    </p:animEffect>
                                    <p:anim calcmode="lin" valueType="num">
                                      <p:cBhvr>
                                        <p:cTn id="52" dur="1000" fill="hold"/>
                                        <p:tgtEl>
                                          <p:spTgt spid="21507"/>
                                        </p:tgtEl>
                                        <p:attrNameLst>
                                          <p:attrName>ppt_x</p:attrName>
                                        </p:attrNameLst>
                                      </p:cBhvr>
                                      <p:tavLst>
                                        <p:tav tm="0">
                                          <p:val>
                                            <p:strVal val="#ppt_x"/>
                                          </p:val>
                                        </p:tav>
                                        <p:tav tm="100000">
                                          <p:val>
                                            <p:strVal val="#ppt_x"/>
                                          </p:val>
                                        </p:tav>
                                      </p:tavLst>
                                    </p:anim>
                                    <p:anim calcmode="lin" valueType="num">
                                      <p:cBhvr>
                                        <p:cTn id="53" dur="1000" fill="hold"/>
                                        <p:tgtEl>
                                          <p:spTgt spid="2150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xEl>
                                              <p:pRg st="0" end="0"/>
                                            </p:txEl>
                                          </p:spTgt>
                                        </p:tgtEl>
                                        <p:attrNameLst>
                                          <p:attrName>style.visibility</p:attrName>
                                        </p:attrNameLst>
                                      </p:cBhvr>
                                      <p:to>
                                        <p:strVal val="visible"/>
                                      </p:to>
                                    </p:set>
                                    <p:animEffect transition="in" filter="fade">
                                      <p:cBhvr>
                                        <p:cTn id="58" dur="2000"/>
                                        <p:tgtEl>
                                          <p:spTgt spid="5">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3314"/>
                                        </p:tgtEl>
                                        <p:attrNameLst>
                                          <p:attrName>style.visibility</p:attrName>
                                        </p:attrNameLst>
                                      </p:cBhvr>
                                      <p:to>
                                        <p:strVal val="visible"/>
                                      </p:to>
                                    </p:set>
                                    <p:animEffect transition="in" filter="fade">
                                      <p:cBhvr>
                                        <p:cTn id="63" dur="2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p:bldP spid="10" grpId="0"/>
      <p:bldP spid="11" grpId="2"/>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C:\Users\Playtech\Desktop\FOUNDRY MAIN\CLIENTS\Massey\PPT WORK\New Massey PPT April 2011\new templates\MASSEY TEMPLATE STANDARD SLIDE 6.jpg"/>
          <p:cNvPicPr>
            <a:picLocks noChangeAspect="1" noChangeArrowheads="1"/>
          </p:cNvPicPr>
          <p:nvPr/>
        </p:nvPicPr>
        <p:blipFill>
          <a:blip r:embed="rId2" cstate="print"/>
          <a:srcRect/>
          <a:stretch>
            <a:fillRect/>
          </a:stretch>
        </p:blipFill>
        <p:spPr bwMode="auto">
          <a:xfrm>
            <a:off x="-19050" y="0"/>
            <a:ext cx="9163050" cy="6877050"/>
          </a:xfrm>
          <a:prstGeom prst="rect">
            <a:avLst/>
          </a:prstGeom>
          <a:noFill/>
        </p:spPr>
      </p:pic>
      <p:sp>
        <p:nvSpPr>
          <p:cNvPr id="3" name="Rectangle 2"/>
          <p:cNvSpPr/>
          <p:nvPr/>
        </p:nvSpPr>
        <p:spPr>
          <a:xfrm>
            <a:off x="539552" y="2996952"/>
            <a:ext cx="7992888" cy="1177245"/>
          </a:xfrm>
          <a:prstGeom prst="rect">
            <a:avLst/>
          </a:prstGeom>
        </p:spPr>
        <p:txBody>
          <a:bodyPr wrap="square">
            <a:spAutoFit/>
          </a:bodyPr>
          <a:lstStyle/>
          <a:p>
            <a:pPr lvl="0" algn="just" fontAlgn="base">
              <a:spcBef>
                <a:spcPct val="0"/>
              </a:spcBef>
              <a:spcAft>
                <a:spcPct val="0"/>
              </a:spcAft>
              <a:tabLst>
                <a:tab pos="457200" algn="l"/>
              </a:tabLst>
            </a:pPr>
            <a:r>
              <a:rPr lang="en-US" sz="1600" b="1" dirty="0" smtClean="0">
                <a:solidFill>
                  <a:schemeClr val="tx1">
                    <a:lumMod val="50000"/>
                  </a:schemeClr>
                </a:solidFill>
                <a:ea typeface="Times New Roman" pitchFamily="18" charset="0"/>
              </a:rPr>
              <a:t>The process of developing a mathematical model is termed 'mathematical modeling'. </a:t>
            </a:r>
          </a:p>
          <a:p>
            <a:pPr lvl="0" algn="just" fontAlgn="base">
              <a:spcBef>
                <a:spcPct val="0"/>
              </a:spcBef>
              <a:spcAft>
                <a:spcPct val="0"/>
              </a:spcAft>
              <a:tabLst>
                <a:tab pos="457200" algn="l"/>
              </a:tabLst>
            </a:pPr>
            <a:endParaRPr lang="en-US" sz="600" dirty="0" smtClean="0">
              <a:solidFill>
                <a:schemeClr val="tx1">
                  <a:lumMod val="50000"/>
                </a:schemeClr>
              </a:solidFill>
              <a:ea typeface="Times New Roman" pitchFamily="18" charset="0"/>
            </a:endParaRPr>
          </a:p>
          <a:p>
            <a:pPr lvl="0" algn="just" fontAlgn="base">
              <a:spcBef>
                <a:spcPct val="0"/>
              </a:spcBef>
              <a:spcAft>
                <a:spcPct val="0"/>
              </a:spcAft>
              <a:tabLst>
                <a:tab pos="457200" algn="l"/>
              </a:tabLst>
            </a:pPr>
            <a:r>
              <a:rPr lang="en-US" b="1" dirty="0" smtClean="0">
                <a:solidFill>
                  <a:schemeClr val="tx1">
                    <a:lumMod val="50000"/>
                  </a:schemeClr>
                </a:solidFill>
                <a:ea typeface="Times New Roman" pitchFamily="18" charset="0"/>
              </a:rPr>
              <a:t>The process involves a four-stage process:</a:t>
            </a:r>
            <a:endParaRPr lang="en-GB" b="1" dirty="0" smtClean="0">
              <a:solidFill>
                <a:schemeClr val="tx1">
                  <a:lumMod val="50000"/>
                </a:schemeClr>
              </a:solidFill>
              <a:ea typeface="Times New Roman" pitchFamily="18" charset="0"/>
            </a:endParaRPr>
          </a:p>
          <a:p>
            <a:pPr lvl="0" algn="just" eaLnBrk="0" fontAlgn="base" hangingPunct="0">
              <a:spcBef>
                <a:spcPct val="0"/>
              </a:spcBef>
              <a:spcAft>
                <a:spcPct val="0"/>
              </a:spcAft>
              <a:tabLst>
                <a:tab pos="457200" algn="l"/>
              </a:tabLst>
            </a:pPr>
            <a:endParaRPr lang="en-US" sz="1050" b="1" dirty="0" smtClean="0">
              <a:solidFill>
                <a:srgbClr val="92D050"/>
              </a:solidFill>
              <a:ea typeface="Times New Roman" pitchFamily="18" charset="0"/>
            </a:endParaRPr>
          </a:p>
          <a:p>
            <a:pPr lvl="0" algn="just" eaLnBrk="0" fontAlgn="base" hangingPunct="0">
              <a:spcBef>
                <a:spcPct val="0"/>
              </a:spcBef>
              <a:spcAft>
                <a:spcPct val="0"/>
              </a:spcAft>
              <a:tabLst>
                <a:tab pos="457200" algn="l"/>
              </a:tabLst>
            </a:pPr>
            <a:r>
              <a:rPr lang="en-US" sz="2000" b="1" dirty="0" smtClean="0">
                <a:solidFill>
                  <a:srgbClr val="92D050"/>
                </a:solidFill>
                <a:ea typeface="Times New Roman" pitchFamily="18" charset="0"/>
              </a:rPr>
              <a:t>Formulation </a:t>
            </a:r>
            <a:r>
              <a:rPr lang="en-US" sz="2000" dirty="0" smtClean="0">
                <a:solidFill>
                  <a:srgbClr val="92D050"/>
                </a:solidFill>
                <a:ea typeface="Times New Roman" pitchFamily="18" charset="0"/>
              </a:rPr>
              <a:t>-</a:t>
            </a:r>
            <a:r>
              <a:rPr lang="en-US" sz="2000" b="1" dirty="0" smtClean="0">
                <a:solidFill>
                  <a:srgbClr val="92D050"/>
                </a:solidFill>
                <a:ea typeface="Times New Roman" pitchFamily="18" charset="0"/>
              </a:rPr>
              <a:t>  Solution </a:t>
            </a:r>
            <a:r>
              <a:rPr lang="en-US" sz="2000" dirty="0" smtClean="0">
                <a:solidFill>
                  <a:srgbClr val="92D050"/>
                </a:solidFill>
                <a:ea typeface="Times New Roman" pitchFamily="18" charset="0"/>
              </a:rPr>
              <a:t>-</a:t>
            </a:r>
            <a:r>
              <a:rPr lang="en-US" sz="2000" b="1" dirty="0" smtClean="0">
                <a:solidFill>
                  <a:srgbClr val="92D050"/>
                </a:solidFill>
                <a:ea typeface="Times New Roman" pitchFamily="18" charset="0"/>
              </a:rPr>
              <a:t> Interpretation </a:t>
            </a:r>
            <a:r>
              <a:rPr lang="en-US" sz="2000" dirty="0" smtClean="0">
                <a:solidFill>
                  <a:srgbClr val="92D050"/>
                </a:solidFill>
                <a:ea typeface="Times New Roman" pitchFamily="18" charset="0"/>
              </a:rPr>
              <a:t>-</a:t>
            </a:r>
            <a:r>
              <a:rPr lang="en-US" sz="2000" b="1" dirty="0" smtClean="0">
                <a:solidFill>
                  <a:srgbClr val="92D050"/>
                </a:solidFill>
                <a:ea typeface="Times New Roman" pitchFamily="18" charset="0"/>
              </a:rPr>
              <a:t> Underpinning Decision Support.</a:t>
            </a:r>
            <a:endParaRPr lang="en-US" b="1" dirty="0" smtClean="0">
              <a:solidFill>
                <a:srgbClr val="92D050"/>
              </a:solidFill>
            </a:endParaRPr>
          </a:p>
        </p:txBody>
      </p:sp>
      <p:pic>
        <p:nvPicPr>
          <p:cNvPr id="19458" name="Picture 2"/>
          <p:cNvPicPr>
            <a:picLocks noChangeAspect="1" noChangeArrowheads="1"/>
          </p:cNvPicPr>
          <p:nvPr/>
        </p:nvPicPr>
        <p:blipFill>
          <a:blip r:embed="rId3" cstate="print"/>
          <a:srcRect/>
          <a:stretch>
            <a:fillRect/>
          </a:stretch>
        </p:blipFill>
        <p:spPr bwMode="auto">
          <a:xfrm>
            <a:off x="6372200" y="4293096"/>
            <a:ext cx="2313901" cy="204274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9459" name="Picture 3"/>
          <p:cNvPicPr>
            <a:picLocks noChangeAspect="1" noChangeArrowheads="1"/>
          </p:cNvPicPr>
          <p:nvPr/>
        </p:nvPicPr>
        <p:blipFill>
          <a:blip r:embed="rId4" cstate="print"/>
          <a:srcRect/>
          <a:stretch>
            <a:fillRect/>
          </a:stretch>
        </p:blipFill>
        <p:spPr bwMode="auto">
          <a:xfrm>
            <a:off x="611560" y="4869160"/>
            <a:ext cx="1847850" cy="12763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9460" name="Picture 4"/>
          <p:cNvPicPr>
            <a:picLocks noChangeAspect="1" noChangeArrowheads="1"/>
          </p:cNvPicPr>
          <p:nvPr/>
        </p:nvPicPr>
        <p:blipFill>
          <a:blip r:embed="rId5" cstate="print"/>
          <a:srcRect/>
          <a:stretch>
            <a:fillRect/>
          </a:stretch>
        </p:blipFill>
        <p:spPr bwMode="auto">
          <a:xfrm>
            <a:off x="3275856" y="5085184"/>
            <a:ext cx="2225824" cy="10628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Rectangle 7"/>
          <p:cNvSpPr/>
          <p:nvPr/>
        </p:nvSpPr>
        <p:spPr>
          <a:xfrm>
            <a:off x="3203848" y="188640"/>
            <a:ext cx="3908699" cy="584775"/>
          </a:xfrm>
          <a:prstGeom prst="rect">
            <a:avLst/>
          </a:prstGeom>
        </p:spPr>
        <p:txBody>
          <a:bodyPr wrap="none">
            <a:spAutoFit/>
          </a:bodyPr>
          <a:lstStyle/>
          <a:p>
            <a:r>
              <a:rPr lang="en-US" sz="3200" dirty="0" smtClean="0">
                <a:solidFill>
                  <a:srgbClr val="92D050"/>
                </a:solidFill>
                <a:ea typeface="Times New Roman" pitchFamily="18" charset="0"/>
              </a:rPr>
              <a:t>Mathematical models </a:t>
            </a:r>
            <a:endParaRPr lang="en-NZ" sz="3200" dirty="0">
              <a:solidFill>
                <a:srgbClr val="92D050"/>
              </a:solidFill>
            </a:endParaRPr>
          </a:p>
        </p:txBody>
      </p:sp>
      <p:sp>
        <p:nvSpPr>
          <p:cNvPr id="9" name="Rectangle 8"/>
          <p:cNvSpPr/>
          <p:nvPr/>
        </p:nvSpPr>
        <p:spPr>
          <a:xfrm>
            <a:off x="539552" y="1196752"/>
            <a:ext cx="7776864" cy="1754326"/>
          </a:xfrm>
          <a:prstGeom prst="rect">
            <a:avLst/>
          </a:prstGeom>
        </p:spPr>
        <p:txBody>
          <a:bodyPr wrap="square">
            <a:spAutoFit/>
          </a:bodyPr>
          <a:lstStyle/>
          <a:p>
            <a:pPr lvl="0" algn="just" fontAlgn="base">
              <a:spcBef>
                <a:spcPct val="0"/>
              </a:spcBef>
              <a:spcAft>
                <a:spcPct val="0"/>
              </a:spcAft>
              <a:tabLst>
                <a:tab pos="457200" algn="l"/>
              </a:tabLst>
            </a:pPr>
            <a:r>
              <a:rPr lang="en-US" dirty="0" smtClean="0">
                <a:solidFill>
                  <a:schemeClr val="tx1">
                    <a:lumMod val="50000"/>
                  </a:schemeClr>
                </a:solidFill>
                <a:ea typeface="Times New Roman" pitchFamily="18" charset="0"/>
              </a:rPr>
              <a:t>Mathematical models use the language of mathematics to very effectively describe, understand and evaluate </a:t>
            </a:r>
            <a:r>
              <a:rPr lang="en-US" dirty="0" smtClean="0">
                <a:solidFill>
                  <a:schemeClr val="tx1">
                    <a:lumMod val="50000"/>
                  </a:schemeClr>
                </a:solidFill>
                <a:ea typeface="Times New Roman" pitchFamily="18" charset="0"/>
                <a:hlinkClick r:id="rId6" tooltip="System"/>
              </a:rPr>
              <a:t>system</a:t>
            </a:r>
            <a:r>
              <a:rPr lang="en-US" dirty="0" smtClean="0">
                <a:solidFill>
                  <a:schemeClr val="tx1">
                    <a:lumMod val="50000"/>
                  </a:schemeClr>
                </a:solidFill>
                <a:ea typeface="Times New Roman" pitchFamily="18" charset="0"/>
              </a:rPr>
              <a:t>s. Mathematical models are used not only in the </a:t>
            </a:r>
            <a:r>
              <a:rPr lang="en-US" dirty="0" smtClean="0">
                <a:solidFill>
                  <a:schemeClr val="tx1">
                    <a:lumMod val="50000"/>
                  </a:schemeClr>
                </a:solidFill>
                <a:ea typeface="Times New Roman" pitchFamily="18" charset="0"/>
                <a:hlinkClick r:id="rId7" tooltip="Natural science"/>
              </a:rPr>
              <a:t>natural sciences</a:t>
            </a:r>
            <a:r>
              <a:rPr lang="en-US" dirty="0" smtClean="0">
                <a:solidFill>
                  <a:schemeClr val="tx1">
                    <a:lumMod val="50000"/>
                  </a:schemeClr>
                </a:solidFill>
                <a:ea typeface="Times New Roman" pitchFamily="18" charset="0"/>
              </a:rPr>
              <a:t> and </a:t>
            </a:r>
            <a:r>
              <a:rPr lang="en-US" dirty="0" smtClean="0">
                <a:solidFill>
                  <a:schemeClr val="tx1">
                    <a:lumMod val="50000"/>
                  </a:schemeClr>
                </a:solidFill>
                <a:ea typeface="Times New Roman" pitchFamily="18" charset="0"/>
                <a:hlinkClick r:id="rId8" tooltip="Engineering"/>
              </a:rPr>
              <a:t>engineering</a:t>
            </a:r>
            <a:r>
              <a:rPr lang="en-US" dirty="0" smtClean="0">
                <a:solidFill>
                  <a:schemeClr val="tx1">
                    <a:lumMod val="50000"/>
                  </a:schemeClr>
                </a:solidFill>
                <a:ea typeface="Times New Roman" pitchFamily="18" charset="0"/>
              </a:rPr>
              <a:t> disciplines (such as </a:t>
            </a:r>
            <a:r>
              <a:rPr lang="en-US" dirty="0" smtClean="0">
                <a:solidFill>
                  <a:schemeClr val="tx1">
                    <a:lumMod val="50000"/>
                  </a:schemeClr>
                </a:solidFill>
                <a:ea typeface="Times New Roman" pitchFamily="18" charset="0"/>
                <a:hlinkClick r:id="rId9" tooltip="Physics"/>
              </a:rPr>
              <a:t>physics</a:t>
            </a:r>
            <a:r>
              <a:rPr lang="en-US" dirty="0" smtClean="0">
                <a:solidFill>
                  <a:schemeClr val="tx1">
                    <a:lumMod val="50000"/>
                  </a:schemeClr>
                </a:solidFill>
                <a:ea typeface="Times New Roman" pitchFamily="18" charset="0"/>
              </a:rPr>
              <a:t>, </a:t>
            </a:r>
            <a:r>
              <a:rPr lang="en-US" dirty="0" smtClean="0">
                <a:solidFill>
                  <a:schemeClr val="tx1">
                    <a:lumMod val="50000"/>
                  </a:schemeClr>
                </a:solidFill>
                <a:ea typeface="Times New Roman" pitchFamily="18" charset="0"/>
                <a:hlinkClick r:id="rId10" tooltip="Biology"/>
              </a:rPr>
              <a:t>biology</a:t>
            </a:r>
            <a:r>
              <a:rPr lang="en-US" dirty="0" smtClean="0">
                <a:solidFill>
                  <a:schemeClr val="tx1">
                    <a:lumMod val="50000"/>
                  </a:schemeClr>
                </a:solidFill>
                <a:ea typeface="Times New Roman" pitchFamily="18" charset="0"/>
              </a:rPr>
              <a:t>, </a:t>
            </a:r>
            <a:r>
              <a:rPr lang="en-US" dirty="0" smtClean="0">
                <a:solidFill>
                  <a:schemeClr val="tx1">
                    <a:lumMod val="50000"/>
                  </a:schemeClr>
                </a:solidFill>
                <a:ea typeface="Times New Roman" pitchFamily="18" charset="0"/>
                <a:hlinkClick r:id="rId11" tooltip="Earth science"/>
              </a:rPr>
              <a:t>earth science</a:t>
            </a:r>
            <a:r>
              <a:rPr lang="en-US" dirty="0" smtClean="0">
                <a:solidFill>
                  <a:schemeClr val="tx1">
                    <a:lumMod val="50000"/>
                  </a:schemeClr>
                </a:solidFill>
                <a:ea typeface="Times New Roman" pitchFamily="18" charset="0"/>
              </a:rPr>
              <a:t>, </a:t>
            </a:r>
            <a:r>
              <a:rPr lang="en-US" dirty="0" smtClean="0">
                <a:solidFill>
                  <a:schemeClr val="tx1">
                    <a:lumMod val="50000"/>
                  </a:schemeClr>
                </a:solidFill>
                <a:ea typeface="Times New Roman" pitchFamily="18" charset="0"/>
                <a:hlinkClick r:id="rId12" tooltip="Meteorology"/>
              </a:rPr>
              <a:t>meteorology</a:t>
            </a:r>
            <a:r>
              <a:rPr lang="en-US" dirty="0" smtClean="0">
                <a:solidFill>
                  <a:schemeClr val="tx1">
                    <a:lumMod val="50000"/>
                  </a:schemeClr>
                </a:solidFill>
                <a:ea typeface="Times New Roman" pitchFamily="18" charset="0"/>
              </a:rPr>
              <a:t>, and </a:t>
            </a:r>
            <a:r>
              <a:rPr lang="en-US" dirty="0" smtClean="0">
                <a:solidFill>
                  <a:schemeClr val="tx1">
                    <a:lumMod val="50000"/>
                  </a:schemeClr>
                </a:solidFill>
                <a:ea typeface="Times New Roman" pitchFamily="18" charset="0"/>
                <a:hlinkClick r:id="rId8" tooltip="Engineering"/>
              </a:rPr>
              <a:t>engineering</a:t>
            </a:r>
            <a:r>
              <a:rPr lang="en-US" dirty="0" smtClean="0">
                <a:solidFill>
                  <a:schemeClr val="tx1">
                    <a:lumMod val="50000"/>
                  </a:schemeClr>
                </a:solidFill>
                <a:ea typeface="Times New Roman" pitchFamily="18" charset="0"/>
              </a:rPr>
              <a:t>) but also in the </a:t>
            </a:r>
            <a:r>
              <a:rPr lang="en-US" dirty="0" smtClean="0">
                <a:solidFill>
                  <a:schemeClr val="tx1">
                    <a:lumMod val="50000"/>
                  </a:schemeClr>
                </a:solidFill>
                <a:ea typeface="Times New Roman" pitchFamily="18" charset="0"/>
                <a:hlinkClick r:id="rId13" tooltip="Social science"/>
              </a:rPr>
              <a:t>social sciences</a:t>
            </a:r>
            <a:r>
              <a:rPr lang="en-US" dirty="0" smtClean="0">
                <a:solidFill>
                  <a:schemeClr val="tx1">
                    <a:lumMod val="50000"/>
                  </a:schemeClr>
                </a:solidFill>
                <a:ea typeface="Times New Roman" pitchFamily="18" charset="0"/>
              </a:rPr>
              <a:t> (such as </a:t>
            </a:r>
            <a:r>
              <a:rPr lang="en-US" dirty="0" smtClean="0">
                <a:solidFill>
                  <a:schemeClr val="tx1">
                    <a:lumMod val="50000"/>
                  </a:schemeClr>
                </a:solidFill>
                <a:ea typeface="Times New Roman" pitchFamily="18" charset="0"/>
                <a:hlinkClick r:id="rId14" tooltip="Economics"/>
              </a:rPr>
              <a:t>economics</a:t>
            </a:r>
            <a:r>
              <a:rPr lang="en-US" dirty="0" smtClean="0">
                <a:solidFill>
                  <a:schemeClr val="tx1">
                    <a:lumMod val="50000"/>
                  </a:schemeClr>
                </a:solidFill>
                <a:ea typeface="Times New Roman" pitchFamily="18" charset="0"/>
              </a:rPr>
              <a:t>, </a:t>
            </a:r>
            <a:r>
              <a:rPr lang="en-US" dirty="0" smtClean="0">
                <a:solidFill>
                  <a:schemeClr val="tx1">
                    <a:lumMod val="50000"/>
                  </a:schemeClr>
                </a:solidFill>
                <a:ea typeface="Times New Roman" pitchFamily="18" charset="0"/>
                <a:hlinkClick r:id="rId15" tooltip="Psychology"/>
              </a:rPr>
              <a:t>psychology</a:t>
            </a:r>
            <a:r>
              <a:rPr lang="en-US" dirty="0" smtClean="0">
                <a:solidFill>
                  <a:schemeClr val="tx1">
                    <a:lumMod val="50000"/>
                  </a:schemeClr>
                </a:solidFill>
                <a:ea typeface="Times New Roman" pitchFamily="18" charset="0"/>
              </a:rPr>
              <a:t>, </a:t>
            </a:r>
            <a:r>
              <a:rPr lang="en-US" dirty="0" smtClean="0">
                <a:solidFill>
                  <a:schemeClr val="tx1">
                    <a:lumMod val="50000"/>
                  </a:schemeClr>
                </a:solidFill>
                <a:ea typeface="Times New Roman" pitchFamily="18" charset="0"/>
                <a:hlinkClick r:id="rId16" tooltip="Sociology"/>
              </a:rPr>
              <a:t>sociology</a:t>
            </a:r>
            <a:r>
              <a:rPr lang="en-US" dirty="0" smtClean="0">
                <a:solidFill>
                  <a:schemeClr val="tx1">
                    <a:lumMod val="50000"/>
                  </a:schemeClr>
                </a:solidFill>
                <a:ea typeface="Times New Roman" pitchFamily="18" charset="0"/>
              </a:rPr>
              <a:t> and </a:t>
            </a:r>
            <a:r>
              <a:rPr lang="en-US" dirty="0" smtClean="0">
                <a:solidFill>
                  <a:schemeClr val="tx1">
                    <a:lumMod val="50000"/>
                  </a:schemeClr>
                </a:solidFill>
                <a:ea typeface="Times New Roman" pitchFamily="18" charset="0"/>
                <a:hlinkClick r:id="rId17" tooltip="Political science"/>
              </a:rPr>
              <a:t>political science</a:t>
            </a:r>
            <a:r>
              <a:rPr lang="en-US" dirty="0" smtClean="0">
                <a:solidFill>
                  <a:schemeClr val="tx1">
                    <a:lumMod val="50000"/>
                  </a:schemeClr>
                </a:solidFill>
                <a:ea typeface="Times New Roman" pitchFamily="18" charset="0"/>
              </a:rPr>
              <a:t>); </a:t>
            </a:r>
            <a:r>
              <a:rPr lang="en-US" dirty="0" smtClean="0">
                <a:solidFill>
                  <a:schemeClr val="tx1">
                    <a:lumMod val="50000"/>
                  </a:schemeClr>
                </a:solidFill>
                <a:ea typeface="Times New Roman" pitchFamily="18" charset="0"/>
                <a:hlinkClick r:id="rId18" tooltip="Physicist"/>
              </a:rPr>
              <a:t>physicists</a:t>
            </a:r>
            <a:r>
              <a:rPr lang="en-US" dirty="0" smtClean="0">
                <a:solidFill>
                  <a:schemeClr val="tx1">
                    <a:lumMod val="50000"/>
                  </a:schemeClr>
                </a:solidFill>
                <a:ea typeface="Times New Roman" pitchFamily="18" charset="0"/>
              </a:rPr>
              <a:t>, </a:t>
            </a:r>
            <a:r>
              <a:rPr lang="en-US" dirty="0" smtClean="0">
                <a:solidFill>
                  <a:schemeClr val="tx1">
                    <a:lumMod val="50000"/>
                  </a:schemeClr>
                </a:solidFill>
                <a:ea typeface="Times New Roman" pitchFamily="18" charset="0"/>
                <a:hlinkClick r:id="rId19" tooltip="Engineer"/>
              </a:rPr>
              <a:t>engineers</a:t>
            </a:r>
            <a:r>
              <a:rPr lang="en-US" dirty="0" smtClean="0">
                <a:solidFill>
                  <a:schemeClr val="tx1">
                    <a:lumMod val="50000"/>
                  </a:schemeClr>
                </a:solidFill>
                <a:ea typeface="Times New Roman" pitchFamily="18" charset="0"/>
              </a:rPr>
              <a:t>, </a:t>
            </a:r>
            <a:r>
              <a:rPr lang="en-US" dirty="0" smtClean="0">
                <a:solidFill>
                  <a:schemeClr val="tx1">
                    <a:lumMod val="50000"/>
                  </a:schemeClr>
                </a:solidFill>
                <a:ea typeface="Times New Roman" pitchFamily="18" charset="0"/>
                <a:hlinkClick r:id="rId20" tooltip="Computer science"/>
              </a:rPr>
              <a:t>computer scientists</a:t>
            </a:r>
            <a:r>
              <a:rPr lang="en-US" dirty="0" smtClean="0">
                <a:solidFill>
                  <a:schemeClr val="tx1">
                    <a:lumMod val="50000"/>
                  </a:schemeClr>
                </a:solidFill>
                <a:ea typeface="Times New Roman" pitchFamily="18" charset="0"/>
              </a:rPr>
              <a:t>, and </a:t>
            </a:r>
            <a:r>
              <a:rPr lang="en-US" dirty="0" smtClean="0">
                <a:solidFill>
                  <a:schemeClr val="tx1">
                    <a:lumMod val="50000"/>
                  </a:schemeClr>
                </a:solidFill>
                <a:ea typeface="Times New Roman" pitchFamily="18" charset="0"/>
                <a:hlinkClick r:id="rId21" tooltip="Economist"/>
              </a:rPr>
              <a:t>economists</a:t>
            </a:r>
            <a:r>
              <a:rPr lang="en-US" dirty="0" smtClean="0">
                <a:solidFill>
                  <a:schemeClr val="tx1">
                    <a:lumMod val="50000"/>
                  </a:schemeClr>
                </a:solidFill>
                <a:ea typeface="Times New Roman" pitchFamily="18" charset="0"/>
              </a:rPr>
              <a:t> use mathematical models most extensively. </a:t>
            </a: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9459"/>
                                        </p:tgtEl>
                                        <p:attrNameLst>
                                          <p:attrName>style.visibility</p:attrName>
                                        </p:attrNameLst>
                                      </p:cBhvr>
                                      <p:to>
                                        <p:strVal val="visible"/>
                                      </p:to>
                                    </p:set>
                                    <p:animEffect transition="in" filter="fade">
                                      <p:cBhvr>
                                        <p:cTn id="15" dur="5000"/>
                                        <p:tgtEl>
                                          <p:spTgt spid="19459"/>
                                        </p:tgtEl>
                                      </p:cBhvr>
                                    </p:animEffect>
                                  </p:childTnLst>
                                </p:cTn>
                              </p:par>
                              <p:par>
                                <p:cTn id="16" presetID="10" presetClass="entr" presetSubtype="0" fill="hold" nodeType="withEffect">
                                  <p:stCondLst>
                                    <p:cond delay="0"/>
                                  </p:stCondLst>
                                  <p:childTnLst>
                                    <p:set>
                                      <p:cBhvr>
                                        <p:cTn id="17" dur="1" fill="hold">
                                          <p:stCondLst>
                                            <p:cond delay="0"/>
                                          </p:stCondLst>
                                        </p:cTn>
                                        <p:tgtEl>
                                          <p:spTgt spid="19458"/>
                                        </p:tgtEl>
                                        <p:attrNameLst>
                                          <p:attrName>style.visibility</p:attrName>
                                        </p:attrNameLst>
                                      </p:cBhvr>
                                      <p:to>
                                        <p:strVal val="visible"/>
                                      </p:to>
                                    </p:set>
                                    <p:animEffect transition="in" filter="fade">
                                      <p:cBhvr>
                                        <p:cTn id="18" dur="5000"/>
                                        <p:tgtEl>
                                          <p:spTgt spid="19458"/>
                                        </p:tgtEl>
                                      </p:cBhvr>
                                    </p:animEffect>
                                  </p:childTnLst>
                                </p:cTn>
                              </p:par>
                              <p:par>
                                <p:cTn id="19" presetID="10" presetClass="entr" presetSubtype="0" fill="hold" nodeType="withEffect">
                                  <p:stCondLst>
                                    <p:cond delay="0"/>
                                  </p:stCondLst>
                                  <p:childTnLst>
                                    <p:set>
                                      <p:cBhvr>
                                        <p:cTn id="20" dur="1" fill="hold">
                                          <p:stCondLst>
                                            <p:cond delay="0"/>
                                          </p:stCondLst>
                                        </p:cTn>
                                        <p:tgtEl>
                                          <p:spTgt spid="19460"/>
                                        </p:tgtEl>
                                        <p:attrNameLst>
                                          <p:attrName>style.visibility</p:attrName>
                                        </p:attrNameLst>
                                      </p:cBhvr>
                                      <p:to>
                                        <p:strVal val="visible"/>
                                      </p:to>
                                    </p:set>
                                    <p:animEffect transition="in" filter="fade">
                                      <p:cBhvr>
                                        <p:cTn id="21" dur="5000"/>
                                        <p:tgtEl>
                                          <p:spTgt spid="1946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C:\Users\Playtech\Desktop\FOUNDRY MAIN\CLIENTS\Massey\PPT WORK\New Massey PPT April 2011\new templates\MASSEY TEMPLATE STANDARD SLIDE 3.jpg"/>
          <p:cNvPicPr>
            <a:picLocks noChangeAspect="1" noChangeArrowheads="1"/>
          </p:cNvPicPr>
          <p:nvPr/>
        </p:nvPicPr>
        <p:blipFill>
          <a:blip r:embed="rId3" cstate="print"/>
          <a:srcRect/>
          <a:stretch>
            <a:fillRect/>
          </a:stretch>
        </p:blipFill>
        <p:spPr bwMode="auto">
          <a:xfrm>
            <a:off x="-9525" y="-9525"/>
            <a:ext cx="9163050" cy="6877050"/>
          </a:xfrm>
          <a:prstGeom prst="rect">
            <a:avLst/>
          </a:prstGeom>
          <a:noFill/>
        </p:spPr>
      </p:pic>
      <p:sp>
        <p:nvSpPr>
          <p:cNvPr id="14338" name="Slide Number Placeholder 3"/>
          <p:cNvSpPr>
            <a:spLocks noGrp="1"/>
          </p:cNvSpPr>
          <p:nvPr>
            <p:ph type="sldNum" sz="quarter" idx="12"/>
          </p:nvPr>
        </p:nvSpPr>
        <p:spPr>
          <a:xfrm>
            <a:off x="6588224" y="6237312"/>
            <a:ext cx="2133600" cy="365125"/>
          </a:xfrm>
          <a:noFill/>
        </p:spPr>
        <p:txBody>
          <a:bodyPr/>
          <a:lstStyle/>
          <a:p>
            <a:fld id="{A295761D-6D52-4047-8D2B-1CB142E97A71}" type="slidenum">
              <a:rPr lang="en-US" smtClean="0"/>
              <a:pPr/>
              <a:t>12</a:t>
            </a:fld>
            <a:endParaRPr lang="en-US" dirty="0" smtClean="0"/>
          </a:p>
        </p:txBody>
      </p:sp>
      <p:sp>
        <p:nvSpPr>
          <p:cNvPr id="14339" name="Rectangle 1"/>
          <p:cNvSpPr>
            <a:spLocks noGrp="1" noChangeArrowheads="1"/>
          </p:cNvSpPr>
          <p:nvPr>
            <p:ph type="title" idx="4294967295"/>
          </p:nvPr>
        </p:nvSpPr>
        <p:spPr>
          <a:xfrm>
            <a:off x="3275856" y="116632"/>
            <a:ext cx="4680520" cy="648072"/>
          </a:xfrm>
        </p:spPr>
        <p:txBody>
          <a:bodyPr lIns="90000" tIns="46800" rIns="90000" bIns="46800" anchor="t">
            <a:normAutofit fontScale="90000"/>
          </a:bodyPr>
          <a:lstStyle/>
          <a:p>
            <a:pPr algn="l" eaLnBrk="1" hangingPunct="1">
              <a:buClr>
                <a:srgbClr val="9966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smtClean="0">
                <a:solidFill>
                  <a:srgbClr val="996600"/>
                </a:solidFill>
              </a:rPr>
              <a:t> </a:t>
            </a:r>
            <a:r>
              <a:rPr lang="en-GB" sz="4000" dirty="0" smtClean="0">
                <a:solidFill>
                  <a:srgbClr val="92D050"/>
                </a:solidFill>
                <a:latin typeface="+mn-lt"/>
                <a:cs typeface="Arial" pitchFamily="34" charset="0"/>
              </a:rPr>
              <a:t>Modelling Paradigms</a:t>
            </a:r>
          </a:p>
        </p:txBody>
      </p:sp>
      <p:sp>
        <p:nvSpPr>
          <p:cNvPr id="5" name="Rectangle 4"/>
          <p:cNvSpPr/>
          <p:nvPr/>
        </p:nvSpPr>
        <p:spPr>
          <a:xfrm>
            <a:off x="395536" y="2348880"/>
            <a:ext cx="8208912" cy="3305520"/>
          </a:xfrm>
          <a:prstGeom prst="rect">
            <a:avLst/>
          </a:prstGeom>
        </p:spPr>
        <p:txBody>
          <a:bodyPr wrap="square">
            <a:spAutoFit/>
          </a:bodyPr>
          <a:lstStyle/>
          <a:p>
            <a:pPr marL="457200" indent="-457200" algn="ctr">
              <a:lnSpc>
                <a:spcPct val="80000"/>
              </a:lnSpc>
              <a:defRPr/>
            </a:pPr>
            <a:endParaRPr lang="en-NZ" sz="1050" u="sng" dirty="0" smtClean="0">
              <a:effectLst>
                <a:outerShdw blurRad="38100" dist="38100" dir="2700000" algn="tl">
                  <a:srgbClr val="C0C0C0"/>
                </a:outerShdw>
              </a:effectLst>
            </a:endParaRPr>
          </a:p>
          <a:p>
            <a:pPr marL="457200" indent="-457200" algn="ctr">
              <a:lnSpc>
                <a:spcPct val="80000"/>
              </a:lnSpc>
              <a:defRPr/>
            </a:pPr>
            <a:endParaRPr lang="en-NZ" sz="1050" u="sng" dirty="0" smtClean="0">
              <a:effectLst>
                <a:outerShdw blurRad="38100" dist="38100" dir="2700000" algn="tl">
                  <a:srgbClr val="C0C0C0"/>
                </a:outerShdw>
              </a:effectLst>
            </a:endParaRPr>
          </a:p>
          <a:p>
            <a:pPr marL="457200" indent="-457200">
              <a:lnSpc>
                <a:spcPct val="80000"/>
              </a:lnSpc>
              <a:buClr>
                <a:srgbClr val="92D050"/>
              </a:buClr>
              <a:buSzPct val="80000"/>
              <a:buFontTx/>
              <a:buAutoNum type="arabicPeriod"/>
              <a:defRPr/>
            </a:pPr>
            <a:r>
              <a:rPr lang="en-NZ" sz="2400" b="1" dirty="0" smtClean="0">
                <a:solidFill>
                  <a:schemeClr val="tx1">
                    <a:lumMod val="50000"/>
                  </a:schemeClr>
                </a:solidFill>
              </a:rPr>
              <a:t>Simple</a:t>
            </a:r>
            <a:r>
              <a:rPr lang="en-NZ" sz="2400" dirty="0" smtClean="0">
                <a:solidFill>
                  <a:schemeClr val="tx1">
                    <a:lumMod val="50000"/>
                  </a:schemeClr>
                </a:solidFill>
              </a:rPr>
              <a:t> models do better!</a:t>
            </a:r>
          </a:p>
          <a:p>
            <a:pPr marL="457200" indent="-457200">
              <a:lnSpc>
                <a:spcPct val="80000"/>
              </a:lnSpc>
              <a:buClr>
                <a:srgbClr val="92D050"/>
              </a:buClr>
              <a:buSzPct val="80000"/>
              <a:buFontTx/>
              <a:buAutoNum type="arabicPeriod"/>
              <a:defRPr/>
            </a:pPr>
            <a:r>
              <a:rPr lang="en-NZ" sz="2400" b="1" dirty="0" smtClean="0">
                <a:solidFill>
                  <a:schemeClr val="tx1">
                    <a:lumMod val="50000"/>
                  </a:schemeClr>
                </a:solidFill>
              </a:rPr>
              <a:t>Think</a:t>
            </a:r>
            <a:r>
              <a:rPr lang="en-NZ" sz="2400" dirty="0" smtClean="0">
                <a:solidFill>
                  <a:schemeClr val="tx1">
                    <a:lumMod val="50000"/>
                  </a:schemeClr>
                </a:solidFill>
              </a:rPr>
              <a:t> before you compute.</a:t>
            </a:r>
          </a:p>
          <a:p>
            <a:pPr marL="457200" indent="-457200">
              <a:lnSpc>
                <a:spcPct val="80000"/>
              </a:lnSpc>
              <a:buClr>
                <a:srgbClr val="92D050"/>
              </a:buClr>
              <a:buSzPct val="80000"/>
              <a:buFontTx/>
              <a:buAutoNum type="arabicPeriod"/>
              <a:defRPr/>
            </a:pPr>
            <a:r>
              <a:rPr lang="en-NZ" sz="2400" dirty="0" smtClean="0">
                <a:solidFill>
                  <a:schemeClr val="tx1">
                    <a:lumMod val="50000"/>
                  </a:schemeClr>
                </a:solidFill>
              </a:rPr>
              <a:t>A graph is worth </a:t>
            </a:r>
            <a:r>
              <a:rPr lang="en-NZ" sz="2400" b="1" dirty="0" smtClean="0">
                <a:solidFill>
                  <a:schemeClr val="tx1">
                    <a:lumMod val="50000"/>
                  </a:schemeClr>
                </a:solidFill>
              </a:rPr>
              <a:t>1000</a:t>
            </a:r>
            <a:r>
              <a:rPr lang="en-NZ" sz="2400" dirty="0" smtClean="0">
                <a:solidFill>
                  <a:schemeClr val="tx1">
                    <a:lumMod val="50000"/>
                  </a:schemeClr>
                </a:solidFill>
              </a:rPr>
              <a:t> equations.</a:t>
            </a:r>
          </a:p>
          <a:p>
            <a:pPr marL="457200" indent="-457200">
              <a:lnSpc>
                <a:spcPct val="80000"/>
              </a:lnSpc>
              <a:buClr>
                <a:srgbClr val="92D050"/>
              </a:buClr>
              <a:buSzPct val="80000"/>
              <a:buFontTx/>
              <a:buAutoNum type="arabicPeriod"/>
              <a:defRPr/>
            </a:pPr>
            <a:r>
              <a:rPr lang="en-NZ" sz="2400" dirty="0" smtClean="0">
                <a:solidFill>
                  <a:schemeClr val="tx1">
                    <a:lumMod val="50000"/>
                  </a:schemeClr>
                </a:solidFill>
              </a:rPr>
              <a:t>The best computer you’ve got is </a:t>
            </a:r>
            <a:r>
              <a:rPr lang="en-NZ" sz="2400" b="1" dirty="0" smtClean="0">
                <a:solidFill>
                  <a:schemeClr val="tx1">
                    <a:lumMod val="50000"/>
                  </a:schemeClr>
                </a:solidFill>
              </a:rPr>
              <a:t>between your ears!</a:t>
            </a:r>
          </a:p>
          <a:p>
            <a:pPr marL="457200" indent="-457200">
              <a:lnSpc>
                <a:spcPct val="80000"/>
              </a:lnSpc>
              <a:buClr>
                <a:srgbClr val="92D050"/>
              </a:buClr>
              <a:buSzPct val="80000"/>
              <a:buFontTx/>
              <a:buAutoNum type="arabicPeriod"/>
              <a:defRPr/>
            </a:pPr>
            <a:r>
              <a:rPr lang="en-NZ" sz="2400" dirty="0" smtClean="0">
                <a:solidFill>
                  <a:schemeClr val="tx1">
                    <a:lumMod val="50000"/>
                  </a:schemeClr>
                </a:solidFill>
              </a:rPr>
              <a:t>Charge a low fee at first, then </a:t>
            </a:r>
            <a:r>
              <a:rPr lang="en-NZ" sz="2400" b="1" dirty="0" smtClean="0">
                <a:solidFill>
                  <a:schemeClr val="tx1">
                    <a:lumMod val="50000"/>
                  </a:schemeClr>
                </a:solidFill>
              </a:rPr>
              <a:t>double it </a:t>
            </a:r>
            <a:r>
              <a:rPr lang="en-NZ" sz="2400" dirty="0" smtClean="0">
                <a:solidFill>
                  <a:schemeClr val="tx1">
                    <a:lumMod val="50000"/>
                  </a:schemeClr>
                </a:solidFill>
              </a:rPr>
              <a:t>next time.</a:t>
            </a:r>
          </a:p>
          <a:p>
            <a:pPr marL="457200" indent="-457200">
              <a:lnSpc>
                <a:spcPct val="80000"/>
              </a:lnSpc>
              <a:buClr>
                <a:srgbClr val="92D050"/>
              </a:buClr>
              <a:buSzPct val="80000"/>
              <a:buFontTx/>
              <a:buAutoNum type="arabicPeriod"/>
              <a:defRPr/>
            </a:pPr>
            <a:r>
              <a:rPr lang="en-NZ" sz="2400" dirty="0" smtClean="0">
                <a:solidFill>
                  <a:schemeClr val="tx1">
                    <a:lumMod val="50000"/>
                  </a:schemeClr>
                </a:solidFill>
              </a:rPr>
              <a:t>Being wrong is a </a:t>
            </a:r>
            <a:r>
              <a:rPr lang="en-NZ" sz="2400" b="1" dirty="0" smtClean="0">
                <a:solidFill>
                  <a:schemeClr val="tx1">
                    <a:lumMod val="50000"/>
                  </a:schemeClr>
                </a:solidFill>
              </a:rPr>
              <a:t>step towards </a:t>
            </a:r>
            <a:r>
              <a:rPr lang="en-NZ" sz="2400" dirty="0" smtClean="0">
                <a:solidFill>
                  <a:schemeClr val="tx1">
                    <a:lumMod val="50000"/>
                  </a:schemeClr>
                </a:solidFill>
              </a:rPr>
              <a:t>getting it right.</a:t>
            </a:r>
          </a:p>
          <a:p>
            <a:pPr marL="457200" indent="-457200">
              <a:lnSpc>
                <a:spcPct val="80000"/>
              </a:lnSpc>
              <a:buClr>
                <a:srgbClr val="92D050"/>
              </a:buClr>
              <a:buSzPct val="80000"/>
              <a:buFontTx/>
              <a:buAutoNum type="arabicPeriod"/>
              <a:defRPr/>
            </a:pPr>
            <a:r>
              <a:rPr lang="en-NZ" sz="2400" dirty="0" smtClean="0">
                <a:solidFill>
                  <a:schemeClr val="tx1">
                    <a:lumMod val="50000"/>
                  </a:schemeClr>
                </a:solidFill>
              </a:rPr>
              <a:t>Build a (hypothetical) model </a:t>
            </a:r>
            <a:r>
              <a:rPr lang="en-NZ" sz="2400" b="1" dirty="0" smtClean="0">
                <a:solidFill>
                  <a:schemeClr val="tx1">
                    <a:lumMod val="50000"/>
                  </a:schemeClr>
                </a:solidFill>
              </a:rPr>
              <a:t>before </a:t>
            </a:r>
            <a:r>
              <a:rPr lang="en-NZ" sz="2400" dirty="0" smtClean="0">
                <a:solidFill>
                  <a:schemeClr val="tx1">
                    <a:lumMod val="50000"/>
                  </a:schemeClr>
                </a:solidFill>
              </a:rPr>
              <a:t>collecting data.</a:t>
            </a:r>
          </a:p>
          <a:p>
            <a:pPr marL="457200" indent="-457200">
              <a:lnSpc>
                <a:spcPct val="80000"/>
              </a:lnSpc>
              <a:buClr>
                <a:srgbClr val="92D050"/>
              </a:buClr>
              <a:buSzPct val="80000"/>
              <a:buFontTx/>
              <a:buAutoNum type="arabicPeriod"/>
              <a:defRPr/>
            </a:pPr>
            <a:r>
              <a:rPr lang="en-NZ" sz="2400" dirty="0" smtClean="0">
                <a:solidFill>
                  <a:schemeClr val="tx1">
                    <a:lumMod val="50000"/>
                  </a:schemeClr>
                </a:solidFill>
              </a:rPr>
              <a:t>Do experiments where there is </a:t>
            </a:r>
            <a:r>
              <a:rPr lang="en-NZ" sz="2400" i="1" u="sng" dirty="0" smtClean="0">
                <a:solidFill>
                  <a:schemeClr val="tx1">
                    <a:lumMod val="50000"/>
                  </a:schemeClr>
                </a:solidFill>
              </a:rPr>
              <a:t>“gross parametric sensitivity”</a:t>
            </a:r>
          </a:p>
          <a:p>
            <a:pPr marL="457200" indent="-457200">
              <a:lnSpc>
                <a:spcPct val="80000"/>
              </a:lnSpc>
              <a:buClr>
                <a:srgbClr val="92D050"/>
              </a:buClr>
              <a:buSzPct val="80000"/>
              <a:buFontTx/>
              <a:buAutoNum type="arabicPeriod"/>
              <a:defRPr/>
            </a:pPr>
            <a:r>
              <a:rPr lang="en-NZ" sz="2400" dirty="0" smtClean="0">
                <a:solidFill>
                  <a:schemeClr val="tx1">
                    <a:lumMod val="50000"/>
                  </a:schemeClr>
                </a:solidFill>
              </a:rPr>
              <a:t>Learn the context…the biology, etc.</a:t>
            </a:r>
          </a:p>
          <a:p>
            <a:pPr marL="457200" indent="-457200">
              <a:lnSpc>
                <a:spcPct val="80000"/>
              </a:lnSpc>
              <a:buClr>
                <a:srgbClr val="92D050"/>
              </a:buClr>
              <a:buSzPct val="80000"/>
              <a:buFontTx/>
              <a:buAutoNum type="arabicPeriod"/>
              <a:defRPr/>
            </a:pPr>
            <a:r>
              <a:rPr lang="en-NZ" sz="2400" b="1" dirty="0" smtClean="0">
                <a:solidFill>
                  <a:schemeClr val="tx1">
                    <a:lumMod val="50000"/>
                  </a:schemeClr>
                </a:solidFill>
              </a:rPr>
              <a:t>Spend time </a:t>
            </a:r>
            <a:r>
              <a:rPr lang="en-NZ" sz="2400" dirty="0" smtClean="0">
                <a:solidFill>
                  <a:schemeClr val="tx1">
                    <a:lumMod val="50000"/>
                  </a:schemeClr>
                </a:solidFill>
              </a:rPr>
              <a:t>on </a:t>
            </a:r>
            <a:r>
              <a:rPr lang="en-NZ" sz="2400" u="sng" dirty="0" smtClean="0">
                <a:solidFill>
                  <a:schemeClr val="tx1">
                    <a:lumMod val="50000"/>
                  </a:schemeClr>
                </a:solidFill>
              </a:rPr>
              <a:t>“</a:t>
            </a:r>
            <a:r>
              <a:rPr lang="en-NZ" sz="2400" i="1" u="sng" dirty="0" smtClean="0">
                <a:solidFill>
                  <a:schemeClr val="tx1">
                    <a:lumMod val="50000"/>
                  </a:schemeClr>
                </a:solidFill>
              </a:rPr>
              <a:t>decision support”</a:t>
            </a:r>
            <a:endParaRPr lang="en-NZ" sz="2000" i="1" u="sng" dirty="0" smtClean="0">
              <a:solidFill>
                <a:schemeClr val="tx1">
                  <a:lumMod val="50000"/>
                </a:schemeClr>
              </a:solidFill>
            </a:endParaRPr>
          </a:p>
        </p:txBody>
      </p:sp>
      <p:pic>
        <p:nvPicPr>
          <p:cNvPr id="18433" name="Picture 1"/>
          <p:cNvPicPr>
            <a:picLocks noChangeAspect="1" noChangeArrowheads="1"/>
          </p:cNvPicPr>
          <p:nvPr/>
        </p:nvPicPr>
        <p:blipFill>
          <a:blip r:embed="rId4" cstate="print"/>
          <a:srcRect/>
          <a:stretch>
            <a:fillRect/>
          </a:stretch>
        </p:blipFill>
        <p:spPr bwMode="auto">
          <a:xfrm>
            <a:off x="107504" y="1124744"/>
            <a:ext cx="1301931" cy="1296144"/>
          </a:xfrm>
          <a:prstGeom prst="rect">
            <a:avLst/>
          </a:prstGeom>
          <a:ln>
            <a:noFill/>
          </a:ln>
          <a:effectLst>
            <a:softEdge rad="112500"/>
          </a:effectLst>
        </p:spPr>
      </p:pic>
      <p:sp>
        <p:nvSpPr>
          <p:cNvPr id="7" name="Rectangle 6"/>
          <p:cNvSpPr/>
          <p:nvPr/>
        </p:nvSpPr>
        <p:spPr>
          <a:xfrm>
            <a:off x="1331640" y="1340768"/>
            <a:ext cx="6215869" cy="830997"/>
          </a:xfrm>
          <a:prstGeom prst="rect">
            <a:avLst/>
          </a:prstGeom>
        </p:spPr>
        <p:txBody>
          <a:bodyPr wrap="none">
            <a:spAutoFit/>
          </a:bodyPr>
          <a:lstStyle/>
          <a:p>
            <a:r>
              <a:rPr lang="en-NZ" dirty="0" smtClean="0">
                <a:solidFill>
                  <a:srgbClr val="92D050"/>
                </a:solidFill>
                <a:cs typeface="Times New Roman" pitchFamily="18" charset="0"/>
              </a:rPr>
              <a:t> </a:t>
            </a:r>
            <a:r>
              <a:rPr lang="en-NZ" sz="4800" dirty="0" smtClean="0">
                <a:solidFill>
                  <a:srgbClr val="92D050"/>
                </a:solidFill>
                <a:cs typeface="Times New Roman" pitchFamily="18" charset="0"/>
              </a:rPr>
              <a:t>The 10 Commandments</a:t>
            </a:r>
            <a:endParaRPr lang="en-NZ" sz="4800" dirty="0"/>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2000"/>
                                        <p:tgtEl>
                                          <p:spTgt spid="1433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8433"/>
                                        </p:tgtEl>
                                        <p:attrNameLst>
                                          <p:attrName>style.visibility</p:attrName>
                                        </p:attrNameLst>
                                      </p:cBhvr>
                                      <p:to>
                                        <p:strVal val="visible"/>
                                      </p:to>
                                    </p:set>
                                    <p:animEffect transition="in" filter="fade">
                                      <p:cBhvr>
                                        <p:cTn id="12" dur="1000"/>
                                        <p:tgtEl>
                                          <p:spTgt spid="18433"/>
                                        </p:tgtEl>
                                      </p:cBhvr>
                                    </p:animEffect>
                                    <p:anim calcmode="lin" valueType="num">
                                      <p:cBhvr>
                                        <p:cTn id="13" dur="1000" fill="hold"/>
                                        <p:tgtEl>
                                          <p:spTgt spid="18433"/>
                                        </p:tgtEl>
                                        <p:attrNameLst>
                                          <p:attrName>ppt_x</p:attrName>
                                        </p:attrNameLst>
                                      </p:cBhvr>
                                      <p:tavLst>
                                        <p:tav tm="0">
                                          <p:val>
                                            <p:strVal val="#ppt_x"/>
                                          </p:val>
                                        </p:tav>
                                        <p:tav tm="100000">
                                          <p:val>
                                            <p:strVal val="#ppt_x"/>
                                          </p:val>
                                        </p:tav>
                                      </p:tavLst>
                                    </p:anim>
                                    <p:anim calcmode="lin" valueType="num">
                                      <p:cBhvr>
                                        <p:cTn id="14" dur="1000" fill="hold"/>
                                        <p:tgtEl>
                                          <p:spTgt spid="18433"/>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338">
                                            <p:txEl>
                                              <p:pRg st="0" end="0"/>
                                            </p:txEl>
                                          </p:spTgt>
                                        </p:tgtEl>
                                        <p:attrNameLst>
                                          <p:attrName>style.visibility</p:attrName>
                                        </p:attrNameLst>
                                      </p:cBhvr>
                                      <p:to>
                                        <p:strVal val="visible"/>
                                      </p:to>
                                    </p:set>
                                    <p:animEffect transition="in" filter="fade">
                                      <p:cBhvr>
                                        <p:cTn id="29" dur="500"/>
                                        <p:tgtEl>
                                          <p:spTgt spid="143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C:\Users\Playtech\Desktop\FOUNDRY MAIN\CLIENTS\Massey\PPT WORK\New Massey PPT April 2011\new templates\MASSEY TEMPLATE STANDARD SLIDE 4.jpg"/>
          <p:cNvPicPr>
            <a:picLocks noChangeAspect="1" noChangeArrowheads="1"/>
          </p:cNvPicPr>
          <p:nvPr/>
        </p:nvPicPr>
        <p:blipFill>
          <a:blip r:embed="rId3" cstate="print"/>
          <a:srcRect/>
          <a:stretch>
            <a:fillRect/>
          </a:stretch>
        </p:blipFill>
        <p:spPr bwMode="auto">
          <a:xfrm>
            <a:off x="-9525" y="-9525"/>
            <a:ext cx="9163050" cy="6877050"/>
          </a:xfrm>
          <a:prstGeom prst="rect">
            <a:avLst/>
          </a:prstGeom>
          <a:noFill/>
        </p:spPr>
      </p:pic>
      <p:sp>
        <p:nvSpPr>
          <p:cNvPr id="17410" name="Slide Number Placeholder 3"/>
          <p:cNvSpPr>
            <a:spLocks noGrp="1"/>
          </p:cNvSpPr>
          <p:nvPr>
            <p:ph type="sldNum" sz="quarter" idx="12"/>
          </p:nvPr>
        </p:nvSpPr>
        <p:spPr>
          <a:noFill/>
        </p:spPr>
        <p:txBody>
          <a:bodyPr/>
          <a:lstStyle/>
          <a:p>
            <a:fld id="{0A1D0143-3109-46C9-AB0E-0FCD1EAC3BE7}" type="slidenum">
              <a:rPr lang="en-US" smtClean="0"/>
              <a:pPr/>
              <a:t>13</a:t>
            </a:fld>
            <a:endParaRPr lang="en-US" smtClean="0"/>
          </a:p>
        </p:txBody>
      </p:sp>
      <p:sp>
        <p:nvSpPr>
          <p:cNvPr id="17411" name="Rectangle 1"/>
          <p:cNvSpPr>
            <a:spLocks noGrp="1" noChangeArrowheads="1"/>
          </p:cNvSpPr>
          <p:nvPr>
            <p:ph type="title" idx="4294967295"/>
          </p:nvPr>
        </p:nvSpPr>
        <p:spPr>
          <a:xfrm>
            <a:off x="467544" y="908720"/>
            <a:ext cx="8231188" cy="576064"/>
          </a:xfrm>
        </p:spPr>
        <p:txBody>
          <a:bodyPr lIns="90000" tIns="46800" rIns="90000" bIns="46800" anchor="t">
            <a:noAutofit/>
          </a:bodyPr>
          <a:lstStyle/>
          <a:p>
            <a:pPr eaLnBrk="1" hangingPunct="1">
              <a:buClr>
                <a:srgbClr val="9966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dirty="0" smtClean="0">
                <a:solidFill>
                  <a:srgbClr val="92D050"/>
                </a:solidFill>
                <a:latin typeface="Arial" pitchFamily="34" charset="0"/>
                <a:cs typeface="Arial" pitchFamily="34" charset="0"/>
              </a:rPr>
              <a:t>What skills are needed for Industrial Mathematics?</a:t>
            </a:r>
          </a:p>
        </p:txBody>
      </p:sp>
      <p:pic>
        <p:nvPicPr>
          <p:cNvPr id="16385" name="Picture 1"/>
          <p:cNvPicPr>
            <a:picLocks noChangeAspect="1" noChangeArrowheads="1"/>
          </p:cNvPicPr>
          <p:nvPr/>
        </p:nvPicPr>
        <p:blipFill>
          <a:blip r:embed="rId4" cstate="print"/>
          <a:srcRect/>
          <a:stretch>
            <a:fillRect/>
          </a:stretch>
        </p:blipFill>
        <p:spPr bwMode="auto">
          <a:xfrm>
            <a:off x="6588224" y="3861048"/>
            <a:ext cx="2295067" cy="15510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539552" y="5733256"/>
            <a:ext cx="8424936" cy="590931"/>
          </a:xfrm>
          <a:prstGeom prst="rect">
            <a:avLst/>
          </a:prstGeom>
        </p:spPr>
        <p:txBody>
          <a:bodyPr wrap="square">
            <a:spAutoFit/>
          </a:bodyPr>
          <a:lstStyle/>
          <a:p>
            <a:pPr>
              <a:lnSpc>
                <a:spcPct val="90000"/>
              </a:lnSpc>
              <a:buClr>
                <a:schemeClr val="tx1"/>
              </a:buClr>
              <a:buSzPct val="80000"/>
              <a:buBlip>
                <a:blip r:embed="rId5"/>
              </a:buBlip>
            </a:pPr>
            <a:r>
              <a:rPr lang="en-NZ" b="1" dirty="0" smtClean="0">
                <a:solidFill>
                  <a:schemeClr val="tx1">
                    <a:lumMod val="50000"/>
                  </a:schemeClr>
                </a:solidFill>
              </a:rPr>
              <a:t>  Willingness</a:t>
            </a:r>
            <a:r>
              <a:rPr lang="en-NZ" dirty="0" smtClean="0">
                <a:solidFill>
                  <a:schemeClr val="tx1">
                    <a:lumMod val="50000"/>
                  </a:schemeClr>
                </a:solidFill>
              </a:rPr>
              <a:t> to follow through to ascertain what real impact the </a:t>
            </a:r>
          </a:p>
          <a:p>
            <a:pPr>
              <a:lnSpc>
                <a:spcPct val="90000"/>
              </a:lnSpc>
              <a:buClr>
                <a:schemeClr val="tx1"/>
              </a:buClr>
              <a:buSzPct val="80000"/>
            </a:pPr>
            <a:r>
              <a:rPr lang="en-NZ" dirty="0" smtClean="0">
                <a:solidFill>
                  <a:schemeClr val="tx1">
                    <a:lumMod val="50000"/>
                  </a:schemeClr>
                </a:solidFill>
              </a:rPr>
              <a:t>     modelling/analysis has had in the enterprise.</a:t>
            </a:r>
          </a:p>
        </p:txBody>
      </p:sp>
      <p:sp>
        <p:nvSpPr>
          <p:cNvPr id="8" name="Rectangle 7"/>
          <p:cNvSpPr/>
          <p:nvPr/>
        </p:nvSpPr>
        <p:spPr>
          <a:xfrm>
            <a:off x="539552" y="1628800"/>
            <a:ext cx="7344816" cy="590931"/>
          </a:xfrm>
          <a:prstGeom prst="rect">
            <a:avLst/>
          </a:prstGeom>
        </p:spPr>
        <p:txBody>
          <a:bodyPr wrap="square">
            <a:spAutoFit/>
          </a:bodyPr>
          <a:lstStyle/>
          <a:p>
            <a:pPr>
              <a:lnSpc>
                <a:spcPct val="90000"/>
              </a:lnSpc>
              <a:buClr>
                <a:schemeClr val="tx1"/>
              </a:buClr>
              <a:buSzPct val="80000"/>
              <a:buBlip>
                <a:blip r:embed="rId5"/>
              </a:buBlip>
            </a:pPr>
            <a:r>
              <a:rPr lang="en-NZ" b="1" dirty="0" smtClean="0">
                <a:solidFill>
                  <a:srgbClr val="CB7F33"/>
                </a:solidFill>
              </a:rPr>
              <a:t>  </a:t>
            </a:r>
            <a:r>
              <a:rPr lang="en-NZ" b="1" dirty="0" smtClean="0">
                <a:solidFill>
                  <a:schemeClr val="tx1">
                    <a:lumMod val="50000"/>
                  </a:schemeClr>
                </a:solidFill>
              </a:rPr>
              <a:t>Breadth</a:t>
            </a:r>
            <a:r>
              <a:rPr lang="en-NZ" dirty="0" smtClean="0">
                <a:solidFill>
                  <a:schemeClr val="tx1">
                    <a:lumMod val="50000"/>
                  </a:schemeClr>
                </a:solidFill>
              </a:rPr>
              <a:t> in the mathematical sciences + </a:t>
            </a:r>
            <a:r>
              <a:rPr lang="en-NZ" b="1" dirty="0" smtClean="0">
                <a:solidFill>
                  <a:schemeClr val="tx1">
                    <a:lumMod val="50000"/>
                  </a:schemeClr>
                </a:solidFill>
              </a:rPr>
              <a:t>depth</a:t>
            </a:r>
            <a:r>
              <a:rPr lang="en-NZ" dirty="0" smtClean="0">
                <a:solidFill>
                  <a:schemeClr val="tx1">
                    <a:lumMod val="50000"/>
                  </a:schemeClr>
                </a:solidFill>
              </a:rPr>
              <a:t> in some area of the </a:t>
            </a:r>
          </a:p>
          <a:p>
            <a:pPr>
              <a:lnSpc>
                <a:spcPct val="90000"/>
              </a:lnSpc>
              <a:buClr>
                <a:schemeClr val="tx1"/>
              </a:buClr>
              <a:buSzPct val="80000"/>
            </a:pPr>
            <a:r>
              <a:rPr lang="en-NZ" dirty="0" smtClean="0">
                <a:solidFill>
                  <a:schemeClr val="tx1">
                    <a:lumMod val="50000"/>
                  </a:schemeClr>
                </a:solidFill>
              </a:rPr>
              <a:t>    mathematical  sciences.</a:t>
            </a:r>
            <a:endParaRPr lang="en-NZ" dirty="0"/>
          </a:p>
        </p:txBody>
      </p:sp>
      <p:sp>
        <p:nvSpPr>
          <p:cNvPr id="9" name="Rectangle 8"/>
          <p:cNvSpPr/>
          <p:nvPr/>
        </p:nvSpPr>
        <p:spPr>
          <a:xfrm>
            <a:off x="539552" y="2204864"/>
            <a:ext cx="5616624" cy="341632"/>
          </a:xfrm>
          <a:prstGeom prst="rect">
            <a:avLst/>
          </a:prstGeom>
        </p:spPr>
        <p:txBody>
          <a:bodyPr wrap="square">
            <a:spAutoFit/>
          </a:bodyPr>
          <a:lstStyle/>
          <a:p>
            <a:pPr>
              <a:lnSpc>
                <a:spcPct val="90000"/>
              </a:lnSpc>
              <a:buClr>
                <a:schemeClr val="tx1"/>
              </a:buClr>
              <a:buSzPct val="80000"/>
              <a:buBlip>
                <a:blip r:embed="rId5"/>
              </a:buBlip>
            </a:pPr>
            <a:r>
              <a:rPr lang="en-NZ" b="1" dirty="0" smtClean="0">
                <a:solidFill>
                  <a:schemeClr val="tx1">
                    <a:lumMod val="50000"/>
                  </a:schemeClr>
                </a:solidFill>
              </a:rPr>
              <a:t>  Breadth</a:t>
            </a:r>
            <a:r>
              <a:rPr lang="en-NZ" dirty="0" smtClean="0">
                <a:solidFill>
                  <a:schemeClr val="tx1">
                    <a:lumMod val="50000"/>
                  </a:schemeClr>
                </a:solidFill>
              </a:rPr>
              <a:t> in science, technology and commerce.</a:t>
            </a:r>
          </a:p>
        </p:txBody>
      </p:sp>
      <p:sp>
        <p:nvSpPr>
          <p:cNvPr id="10" name="Rectangle 9"/>
          <p:cNvSpPr/>
          <p:nvPr/>
        </p:nvSpPr>
        <p:spPr>
          <a:xfrm>
            <a:off x="539552" y="2564904"/>
            <a:ext cx="7128792" cy="590931"/>
          </a:xfrm>
          <a:prstGeom prst="rect">
            <a:avLst/>
          </a:prstGeom>
        </p:spPr>
        <p:txBody>
          <a:bodyPr wrap="square">
            <a:spAutoFit/>
          </a:bodyPr>
          <a:lstStyle/>
          <a:p>
            <a:pPr>
              <a:lnSpc>
                <a:spcPct val="90000"/>
              </a:lnSpc>
              <a:buClr>
                <a:schemeClr val="tx1"/>
              </a:buClr>
              <a:buSzPct val="80000"/>
              <a:buBlip>
                <a:blip r:embed="rId5"/>
              </a:buBlip>
            </a:pPr>
            <a:r>
              <a:rPr lang="en-NZ" dirty="0" smtClean="0">
                <a:solidFill>
                  <a:schemeClr val="tx1">
                    <a:lumMod val="50000"/>
                  </a:schemeClr>
                </a:solidFill>
              </a:rPr>
              <a:t>  Ability to abstract essential mathematical/analytical characteristics from </a:t>
            </a:r>
          </a:p>
          <a:p>
            <a:pPr>
              <a:lnSpc>
                <a:spcPct val="90000"/>
              </a:lnSpc>
              <a:buClr>
                <a:schemeClr val="tx1"/>
              </a:buClr>
              <a:buSzPct val="80000"/>
            </a:pPr>
            <a:r>
              <a:rPr lang="en-NZ" dirty="0" smtClean="0">
                <a:solidFill>
                  <a:schemeClr val="tx1">
                    <a:lumMod val="50000"/>
                  </a:schemeClr>
                </a:solidFill>
              </a:rPr>
              <a:t>    a situation and formulate them in a </a:t>
            </a:r>
            <a:r>
              <a:rPr lang="en-NZ" b="1" dirty="0" smtClean="0">
                <a:solidFill>
                  <a:schemeClr val="tx1">
                    <a:lumMod val="50000"/>
                  </a:schemeClr>
                </a:solidFill>
              </a:rPr>
              <a:t>fashion meaningful </a:t>
            </a:r>
            <a:r>
              <a:rPr lang="en-NZ" dirty="0" smtClean="0">
                <a:solidFill>
                  <a:schemeClr val="tx1">
                    <a:lumMod val="50000"/>
                  </a:schemeClr>
                </a:solidFill>
              </a:rPr>
              <a:t>for the context.</a:t>
            </a:r>
            <a:endParaRPr lang="en-NZ" dirty="0"/>
          </a:p>
        </p:txBody>
      </p:sp>
      <p:sp>
        <p:nvSpPr>
          <p:cNvPr id="11" name="Rectangle 10"/>
          <p:cNvSpPr/>
          <p:nvPr/>
        </p:nvSpPr>
        <p:spPr>
          <a:xfrm>
            <a:off x="539552" y="3140968"/>
            <a:ext cx="7614592" cy="590931"/>
          </a:xfrm>
          <a:prstGeom prst="rect">
            <a:avLst/>
          </a:prstGeom>
        </p:spPr>
        <p:txBody>
          <a:bodyPr wrap="square">
            <a:spAutoFit/>
          </a:bodyPr>
          <a:lstStyle/>
          <a:p>
            <a:pPr>
              <a:lnSpc>
                <a:spcPct val="90000"/>
              </a:lnSpc>
              <a:buClr>
                <a:schemeClr val="tx1"/>
              </a:buClr>
              <a:buSzPct val="80000"/>
              <a:buBlip>
                <a:blip r:embed="rId5"/>
              </a:buBlip>
            </a:pPr>
            <a:r>
              <a:rPr lang="en-NZ" dirty="0" smtClean="0">
                <a:solidFill>
                  <a:schemeClr val="tx1">
                    <a:lumMod val="50000"/>
                  </a:schemeClr>
                </a:solidFill>
              </a:rPr>
              <a:t>  Computational skills, including numerical methods, data analysis and </a:t>
            </a:r>
          </a:p>
          <a:p>
            <a:pPr>
              <a:lnSpc>
                <a:spcPct val="90000"/>
              </a:lnSpc>
              <a:buClr>
                <a:schemeClr val="tx1"/>
              </a:buClr>
              <a:buSzPct val="80000"/>
            </a:pPr>
            <a:r>
              <a:rPr lang="en-NZ" dirty="0" smtClean="0">
                <a:solidFill>
                  <a:schemeClr val="tx1">
                    <a:lumMod val="50000"/>
                  </a:schemeClr>
                </a:solidFill>
              </a:rPr>
              <a:t>     computational implementation, that lead to </a:t>
            </a:r>
            <a:r>
              <a:rPr lang="en-NZ" b="1" dirty="0" smtClean="0">
                <a:solidFill>
                  <a:schemeClr val="tx1">
                    <a:lumMod val="50000"/>
                  </a:schemeClr>
                </a:solidFill>
              </a:rPr>
              <a:t>accurate </a:t>
            </a:r>
            <a:r>
              <a:rPr lang="en-NZ" dirty="0" smtClean="0">
                <a:solidFill>
                  <a:schemeClr val="tx1">
                    <a:lumMod val="50000"/>
                  </a:schemeClr>
                </a:solidFill>
              </a:rPr>
              <a:t>solutions.</a:t>
            </a:r>
          </a:p>
        </p:txBody>
      </p:sp>
      <p:sp>
        <p:nvSpPr>
          <p:cNvPr id="12" name="Rectangle 11"/>
          <p:cNvSpPr/>
          <p:nvPr/>
        </p:nvSpPr>
        <p:spPr>
          <a:xfrm>
            <a:off x="539552" y="3717032"/>
            <a:ext cx="3230756" cy="369332"/>
          </a:xfrm>
          <a:prstGeom prst="rect">
            <a:avLst/>
          </a:prstGeom>
        </p:spPr>
        <p:txBody>
          <a:bodyPr wrap="none">
            <a:spAutoFit/>
          </a:bodyPr>
          <a:lstStyle/>
          <a:p>
            <a:pPr>
              <a:buBlip>
                <a:blip r:embed="rId5"/>
              </a:buBlip>
            </a:pPr>
            <a:r>
              <a:rPr lang="en-NZ" sz="1400" b="1" dirty="0" smtClean="0">
                <a:solidFill>
                  <a:schemeClr val="tx1">
                    <a:lumMod val="50000"/>
                  </a:schemeClr>
                </a:solidFill>
              </a:rPr>
              <a:t>  </a:t>
            </a:r>
            <a:r>
              <a:rPr lang="en-NZ" b="1" dirty="0" smtClean="0">
                <a:solidFill>
                  <a:schemeClr val="tx1">
                    <a:lumMod val="50000"/>
                  </a:schemeClr>
                </a:solidFill>
              </a:rPr>
              <a:t>Flexible </a:t>
            </a:r>
            <a:r>
              <a:rPr lang="en-NZ" dirty="0" smtClean="0">
                <a:solidFill>
                  <a:schemeClr val="tx1">
                    <a:lumMod val="50000"/>
                  </a:schemeClr>
                </a:solidFill>
              </a:rPr>
              <a:t>problem solving skills.</a:t>
            </a:r>
            <a:endParaRPr lang="en-NZ" dirty="0"/>
          </a:p>
        </p:txBody>
      </p:sp>
      <p:sp>
        <p:nvSpPr>
          <p:cNvPr id="13" name="Rectangle 12"/>
          <p:cNvSpPr/>
          <p:nvPr/>
        </p:nvSpPr>
        <p:spPr>
          <a:xfrm>
            <a:off x="539552" y="4149080"/>
            <a:ext cx="2485745" cy="341632"/>
          </a:xfrm>
          <a:prstGeom prst="rect">
            <a:avLst/>
          </a:prstGeom>
        </p:spPr>
        <p:txBody>
          <a:bodyPr wrap="none">
            <a:spAutoFit/>
          </a:bodyPr>
          <a:lstStyle/>
          <a:p>
            <a:pPr>
              <a:lnSpc>
                <a:spcPct val="90000"/>
              </a:lnSpc>
              <a:buClr>
                <a:schemeClr val="tx1"/>
              </a:buClr>
              <a:buSzPct val="80000"/>
              <a:buBlip>
                <a:blip r:embed="rId5"/>
              </a:buBlip>
            </a:pPr>
            <a:r>
              <a:rPr lang="en-NZ" b="1" dirty="0" smtClean="0">
                <a:solidFill>
                  <a:schemeClr val="tx1">
                    <a:lumMod val="50000"/>
                  </a:schemeClr>
                </a:solidFill>
              </a:rPr>
              <a:t>  Communication</a:t>
            </a:r>
            <a:r>
              <a:rPr lang="en-NZ" dirty="0" smtClean="0">
                <a:solidFill>
                  <a:schemeClr val="tx1">
                    <a:lumMod val="50000"/>
                  </a:schemeClr>
                </a:solidFill>
              </a:rPr>
              <a:t> skills.</a:t>
            </a:r>
          </a:p>
        </p:txBody>
      </p:sp>
      <p:sp>
        <p:nvSpPr>
          <p:cNvPr id="14" name="Rectangle 13"/>
          <p:cNvSpPr/>
          <p:nvPr/>
        </p:nvSpPr>
        <p:spPr>
          <a:xfrm>
            <a:off x="539552" y="4509120"/>
            <a:ext cx="6984776" cy="590931"/>
          </a:xfrm>
          <a:prstGeom prst="rect">
            <a:avLst/>
          </a:prstGeom>
        </p:spPr>
        <p:txBody>
          <a:bodyPr wrap="square">
            <a:spAutoFit/>
          </a:bodyPr>
          <a:lstStyle/>
          <a:p>
            <a:pPr>
              <a:lnSpc>
                <a:spcPct val="90000"/>
              </a:lnSpc>
              <a:buClr>
                <a:schemeClr val="tx1"/>
              </a:buClr>
              <a:buSzPct val="80000"/>
              <a:buBlip>
                <a:blip r:embed="rId5"/>
              </a:buBlip>
            </a:pPr>
            <a:r>
              <a:rPr lang="en-NZ" dirty="0" smtClean="0">
                <a:solidFill>
                  <a:schemeClr val="tx1">
                    <a:lumMod val="50000"/>
                  </a:schemeClr>
                </a:solidFill>
              </a:rPr>
              <a:t>  Ability to </a:t>
            </a:r>
            <a:r>
              <a:rPr lang="en-NZ" b="1" dirty="0" smtClean="0">
                <a:solidFill>
                  <a:schemeClr val="tx1">
                    <a:lumMod val="50000"/>
                  </a:schemeClr>
                </a:solidFill>
              </a:rPr>
              <a:t>work in a team </a:t>
            </a:r>
            <a:r>
              <a:rPr lang="en-NZ" dirty="0" smtClean="0">
                <a:solidFill>
                  <a:schemeClr val="tx1">
                    <a:lumMod val="50000"/>
                  </a:schemeClr>
                </a:solidFill>
              </a:rPr>
              <a:t>with other scientists, engineers, </a:t>
            </a:r>
          </a:p>
          <a:p>
            <a:pPr>
              <a:lnSpc>
                <a:spcPct val="90000"/>
              </a:lnSpc>
              <a:buClr>
                <a:schemeClr val="tx1"/>
              </a:buClr>
              <a:buSzPct val="80000"/>
            </a:pPr>
            <a:r>
              <a:rPr lang="en-NZ" dirty="0" smtClean="0">
                <a:solidFill>
                  <a:schemeClr val="tx1">
                    <a:lumMod val="50000"/>
                  </a:schemeClr>
                </a:solidFill>
              </a:rPr>
              <a:t>    managers and business people.</a:t>
            </a:r>
          </a:p>
        </p:txBody>
      </p:sp>
      <p:sp>
        <p:nvSpPr>
          <p:cNvPr id="15" name="Rectangle 14"/>
          <p:cNvSpPr/>
          <p:nvPr/>
        </p:nvSpPr>
        <p:spPr>
          <a:xfrm>
            <a:off x="539552" y="5085184"/>
            <a:ext cx="7056784" cy="590931"/>
          </a:xfrm>
          <a:prstGeom prst="rect">
            <a:avLst/>
          </a:prstGeom>
        </p:spPr>
        <p:txBody>
          <a:bodyPr wrap="square">
            <a:spAutoFit/>
          </a:bodyPr>
          <a:lstStyle/>
          <a:p>
            <a:pPr>
              <a:lnSpc>
                <a:spcPct val="90000"/>
              </a:lnSpc>
              <a:buClr>
                <a:schemeClr val="tx1"/>
              </a:buClr>
              <a:buSzPct val="80000"/>
              <a:buBlip>
                <a:blip r:embed="rId5"/>
              </a:buBlip>
            </a:pPr>
            <a:r>
              <a:rPr lang="en-NZ" dirty="0" smtClean="0">
                <a:solidFill>
                  <a:schemeClr val="tx1">
                    <a:lumMod val="50000"/>
                  </a:schemeClr>
                </a:solidFill>
              </a:rPr>
              <a:t>  Dedication to see solutions implemented in a way that </a:t>
            </a:r>
          </a:p>
          <a:p>
            <a:pPr>
              <a:lnSpc>
                <a:spcPct val="90000"/>
              </a:lnSpc>
              <a:buClr>
                <a:schemeClr val="tx1"/>
              </a:buClr>
              <a:buSzPct val="80000"/>
            </a:pPr>
            <a:r>
              <a:rPr lang="en-NZ" b="1" dirty="0" smtClean="0">
                <a:solidFill>
                  <a:schemeClr val="tx1">
                    <a:lumMod val="50000"/>
                  </a:schemeClr>
                </a:solidFill>
              </a:rPr>
              <a:t>     make a difference </a:t>
            </a:r>
            <a:r>
              <a:rPr lang="en-NZ" dirty="0" smtClean="0">
                <a:solidFill>
                  <a:schemeClr val="tx1">
                    <a:lumMod val="50000"/>
                  </a:schemeClr>
                </a:solidFill>
              </a:rPr>
              <a:t>for the enterprise.</a:t>
            </a: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2000"/>
                                        <p:tgtEl>
                                          <p:spTgt spid="174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tx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subTnLst>
                                    <p:animClr clrSpc="rgb" dir="cw">
                                      <p:cBhvr override="childStyle">
                                        <p:cTn dur="1" fill="hold" display="0" masterRel="nextClick" afterEffect="1"/>
                                        <p:tgtEl>
                                          <p:spTgt spid="9"/>
                                        </p:tgtEl>
                                        <p:attrNameLst>
                                          <p:attrName>ppt_c</p:attrName>
                                        </p:attrNameLst>
                                      </p:cBhvr>
                                      <p:to>
                                        <a:schemeClr val="tx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subTnLst>
                                    <p:animClr clrSpc="rgb" dir="cw">
                                      <p:cBhvr override="childStyle">
                                        <p:cTn dur="1" fill="hold" display="0" masterRel="nextClick" afterEffect="1"/>
                                        <p:tgtEl>
                                          <p:spTgt spid="10"/>
                                        </p:tgtEl>
                                        <p:attrNameLst>
                                          <p:attrName>ppt_c</p:attrName>
                                        </p:attrNameLst>
                                      </p:cBhvr>
                                      <p:to>
                                        <a:schemeClr val="tx2"/>
                                      </p:to>
                                    </p:animClr>
                                  </p:subTnLst>
                                </p:cTn>
                              </p:par>
                              <p:par>
                                <p:cTn id="23" presetID="10" presetClass="entr" presetSubtype="0" fill="hold" nodeType="withEffect">
                                  <p:stCondLst>
                                    <p:cond delay="0"/>
                                  </p:stCondLst>
                                  <p:childTnLst>
                                    <p:set>
                                      <p:cBhvr>
                                        <p:cTn id="24" dur="1" fill="hold">
                                          <p:stCondLst>
                                            <p:cond delay="0"/>
                                          </p:stCondLst>
                                        </p:cTn>
                                        <p:tgtEl>
                                          <p:spTgt spid="16385"/>
                                        </p:tgtEl>
                                        <p:attrNameLst>
                                          <p:attrName>style.visibility</p:attrName>
                                        </p:attrNameLst>
                                      </p:cBhvr>
                                      <p:to>
                                        <p:strVal val="visible"/>
                                      </p:to>
                                    </p:set>
                                    <p:animEffect transition="in" filter="fade">
                                      <p:cBhvr>
                                        <p:cTn id="25" dur="2000"/>
                                        <p:tgtEl>
                                          <p:spTgt spid="1638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000"/>
                                        <p:tgtEl>
                                          <p:spTgt spid="11"/>
                                        </p:tgtEl>
                                      </p:cBhvr>
                                    </p:animEffect>
                                  </p:childTnLst>
                                  <p:subTnLst>
                                    <p:animClr clrSpc="rgb" dir="cw">
                                      <p:cBhvr override="childStyle">
                                        <p:cTn dur="1" fill="hold" display="0" masterRel="nextClick" afterEffect="1"/>
                                        <p:tgtEl>
                                          <p:spTgt spid="11"/>
                                        </p:tgtEl>
                                        <p:attrNameLst>
                                          <p:attrName>ppt_c</p:attrName>
                                        </p:attrNameLst>
                                      </p:cBhvr>
                                      <p:to>
                                        <a:schemeClr val="tx2"/>
                                      </p:to>
                                    </p:animClr>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childTnLst>
                                  <p:subTnLst>
                                    <p:animClr clrSpc="rgb" dir="cw">
                                      <p:cBhvr override="childStyle">
                                        <p:cTn dur="1" fill="hold" display="0" masterRel="nextClick" afterEffect="1"/>
                                        <p:tgtEl>
                                          <p:spTgt spid="12"/>
                                        </p:tgtEl>
                                        <p:attrNameLst>
                                          <p:attrName>ppt_c</p:attrName>
                                        </p:attrNameLst>
                                      </p:cBhvr>
                                      <p:to>
                                        <a:schemeClr val="tx2"/>
                                      </p:to>
                                    </p:animClr>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20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2"/>
                                      </p:to>
                                    </p:animClr>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2000"/>
                                        <p:tgtEl>
                                          <p:spTgt spid="14"/>
                                        </p:tgtEl>
                                      </p:cBhvr>
                                    </p:animEffect>
                                  </p:childTnLst>
                                  <p:subTnLst>
                                    <p:animClr clrSpc="rgb" dir="cw">
                                      <p:cBhvr override="childStyle">
                                        <p:cTn dur="1" fill="hold" display="0" masterRel="nextClick" afterEffect="1"/>
                                        <p:tgtEl>
                                          <p:spTgt spid="14"/>
                                        </p:tgtEl>
                                        <p:attrNameLst>
                                          <p:attrName>ppt_c</p:attrName>
                                        </p:attrNameLst>
                                      </p:cBhvr>
                                      <p:to>
                                        <a:schemeClr val="tx2"/>
                                      </p:to>
                                    </p:animClr>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2000"/>
                                        <p:tgtEl>
                                          <p:spTgt spid="15"/>
                                        </p:tgtEl>
                                      </p:cBhvr>
                                    </p:animEffect>
                                  </p:childTnLst>
                                  <p:subTnLst>
                                    <p:animClr clrSpc="rgb" dir="cw">
                                      <p:cBhvr override="childStyle">
                                        <p:cTn dur="1" fill="hold" display="0" masterRel="nextClick" afterEffect="1"/>
                                        <p:tgtEl>
                                          <p:spTgt spid="15"/>
                                        </p:tgtEl>
                                        <p:attrNameLst>
                                          <p:attrName>ppt_c</p:attrName>
                                        </p:attrNameLst>
                                      </p:cBhvr>
                                      <p:to>
                                        <a:schemeClr val="tx2"/>
                                      </p:to>
                                    </p:animClr>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2000"/>
                                        <p:tgtEl>
                                          <p:spTgt spid="7"/>
                                        </p:tgtEl>
                                      </p:cBhvr>
                                    </p:animEffect>
                                  </p:childTnLst>
                                  <p:subTnLst>
                                    <p:animClr clrSpc="rgb" dir="cw">
                                      <p:cBhvr override="childStyle">
                                        <p:cTn dur="1" fill="hold" display="0" masterRel="nextClick" afterEffect="1"/>
                                        <p:tgtEl>
                                          <p:spTgt spid="7"/>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P spid="7" grpId="0"/>
      <p:bldP spid="8" grpId="0"/>
      <p:bldP spid="9" grpId="0"/>
      <p:bldP spid="10" grpId="0"/>
      <p:bldP spid="11" grpId="0"/>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C:\Users\Playtech\Desktop\FOUNDRY MAIN\CLIENTS\Massey\PPT WORK\New Massey PPT April 2011\new templates\MASSEY TEMPLATE STANDARD SLIDE1.jpg"/>
          <p:cNvPicPr>
            <a:picLocks noChangeAspect="1" noChangeArrowheads="1"/>
          </p:cNvPicPr>
          <p:nvPr/>
        </p:nvPicPr>
        <p:blipFill>
          <a:blip r:embed="rId3" cstate="print"/>
          <a:srcRect/>
          <a:stretch>
            <a:fillRect/>
          </a:stretch>
        </p:blipFill>
        <p:spPr bwMode="auto">
          <a:xfrm>
            <a:off x="0" y="-19050"/>
            <a:ext cx="9163050" cy="6877050"/>
          </a:xfrm>
          <a:prstGeom prst="rect">
            <a:avLst/>
          </a:prstGeom>
          <a:noFill/>
        </p:spPr>
      </p:pic>
      <p:sp>
        <p:nvSpPr>
          <p:cNvPr id="18434" name="Slide Number Placeholder 3"/>
          <p:cNvSpPr>
            <a:spLocks noGrp="1"/>
          </p:cNvSpPr>
          <p:nvPr>
            <p:ph type="sldNum" sz="quarter" idx="12"/>
          </p:nvPr>
        </p:nvSpPr>
        <p:spPr>
          <a:noFill/>
        </p:spPr>
        <p:txBody>
          <a:bodyPr/>
          <a:lstStyle/>
          <a:p>
            <a:fld id="{F9AF82C6-5FFB-4941-9A32-2F17DEBB3241}" type="slidenum">
              <a:rPr lang="en-US" smtClean="0"/>
              <a:pPr/>
              <a:t>14</a:t>
            </a:fld>
            <a:endParaRPr lang="en-US" dirty="0" smtClean="0"/>
          </a:p>
        </p:txBody>
      </p:sp>
      <p:sp>
        <p:nvSpPr>
          <p:cNvPr id="18435" name="Rectangle 1"/>
          <p:cNvSpPr>
            <a:spLocks noGrp="1" noChangeArrowheads="1"/>
          </p:cNvSpPr>
          <p:nvPr>
            <p:ph type="title" idx="4294967295"/>
          </p:nvPr>
        </p:nvSpPr>
        <p:spPr>
          <a:xfrm>
            <a:off x="323528" y="908720"/>
            <a:ext cx="6418982" cy="918790"/>
          </a:xfrm>
        </p:spPr>
        <p:txBody>
          <a:bodyPr lIns="90000" tIns="46800" rIns="90000" bIns="46800" anchor="t">
            <a:normAutofit fontScale="90000"/>
          </a:bodyPr>
          <a:lstStyle/>
          <a:p>
            <a:pPr algn="l" eaLnBrk="1" hangingPunct="1">
              <a:buClr>
                <a:srgbClr val="9966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100" dirty="0" smtClean="0">
                <a:solidFill>
                  <a:srgbClr val="92D050"/>
                </a:solidFill>
                <a:latin typeface="Arial" pitchFamily="34" charset="0"/>
                <a:cs typeface="Arial" pitchFamily="34" charset="0"/>
              </a:rPr>
              <a:t>Why aren’t there more mathematical scientists in industry</a:t>
            </a:r>
            <a:r>
              <a:rPr lang="en-GB" sz="3600" dirty="0" smtClean="0">
                <a:solidFill>
                  <a:srgbClr val="92D050"/>
                </a:solidFill>
                <a:latin typeface="Arial" pitchFamily="34" charset="0"/>
                <a:cs typeface="Arial" pitchFamily="34" charset="0"/>
              </a:rPr>
              <a:t>?</a:t>
            </a:r>
            <a:r>
              <a:rPr lang="en-GB" sz="4000" dirty="0" smtClean="0">
                <a:solidFill>
                  <a:srgbClr val="996600"/>
                </a:solidFill>
                <a:latin typeface="Arial" pitchFamily="34" charset="0"/>
                <a:cs typeface="Arial" pitchFamily="34" charset="0"/>
              </a:rPr>
              <a:t/>
            </a:r>
            <a:br>
              <a:rPr lang="en-GB" sz="4000" dirty="0" smtClean="0">
                <a:solidFill>
                  <a:srgbClr val="996600"/>
                </a:solidFill>
                <a:latin typeface="Arial" pitchFamily="34" charset="0"/>
                <a:cs typeface="Arial" pitchFamily="34" charset="0"/>
              </a:rPr>
            </a:br>
            <a:endParaRPr lang="en-GB" sz="4000" dirty="0" smtClean="0">
              <a:solidFill>
                <a:srgbClr val="996600"/>
              </a:solidFill>
              <a:latin typeface="Arial" pitchFamily="34" charset="0"/>
              <a:cs typeface="Arial" pitchFamily="34" charset="0"/>
            </a:endParaRPr>
          </a:p>
        </p:txBody>
      </p:sp>
      <p:sp>
        <p:nvSpPr>
          <p:cNvPr id="5" name="Rectangle 4"/>
          <p:cNvSpPr/>
          <p:nvPr/>
        </p:nvSpPr>
        <p:spPr>
          <a:xfrm>
            <a:off x="323528" y="5013176"/>
            <a:ext cx="5472608" cy="1180836"/>
          </a:xfrm>
          <a:prstGeom prst="rect">
            <a:avLst/>
          </a:prstGeom>
        </p:spPr>
        <p:txBody>
          <a:bodyPr wrap="square">
            <a:spAutoFit/>
          </a:bodyPr>
          <a:lstStyle/>
          <a:p>
            <a:pPr>
              <a:lnSpc>
                <a:spcPct val="80000"/>
              </a:lnSpc>
              <a:spcBef>
                <a:spcPts val="475"/>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1400" i="1" dirty="0" smtClean="0">
              <a:solidFill>
                <a:schemeClr val="tx1">
                  <a:lumMod val="50000"/>
                </a:schemeClr>
              </a:solidFill>
              <a:cs typeface="Arial" pitchFamily="34" charset="0"/>
            </a:endParaRPr>
          </a:p>
          <a:p>
            <a:pPr algn="just">
              <a:lnSpc>
                <a:spcPct val="80000"/>
              </a:lnSpc>
              <a:spcBef>
                <a:spcPts val="475"/>
              </a:spcBef>
              <a:buClr>
                <a:srgbClr val="000000"/>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smtClean="0">
                <a:solidFill>
                  <a:srgbClr val="92D050"/>
                </a:solidFill>
                <a:cs typeface="Arial" pitchFamily="34" charset="0"/>
              </a:rPr>
              <a:t>Industrial mathematics is often </a:t>
            </a:r>
            <a:r>
              <a:rPr lang="en-GB" sz="1600" b="1" i="1" dirty="0" smtClean="0">
                <a:solidFill>
                  <a:srgbClr val="92D050"/>
                </a:solidFill>
                <a:cs typeface="Arial" pitchFamily="34" charset="0"/>
              </a:rPr>
              <a:t>interdisciplinary</a:t>
            </a:r>
            <a:r>
              <a:rPr lang="en-GB" sz="1600" dirty="0" smtClean="0">
                <a:solidFill>
                  <a:srgbClr val="92D050"/>
                </a:solidFill>
                <a:cs typeface="Arial" pitchFamily="34" charset="0"/>
              </a:rPr>
              <a:t> and is not appreciated by the mathematical sciences community</a:t>
            </a:r>
          </a:p>
          <a:p>
            <a:pPr algn="just">
              <a:lnSpc>
                <a:spcPct val="80000"/>
              </a:lnSpc>
              <a:spcBef>
                <a:spcPts val="475"/>
              </a:spcBef>
              <a:buClr>
                <a:srgbClr val="000000"/>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smtClean="0">
                <a:solidFill>
                  <a:schemeClr val="tx1">
                    <a:lumMod val="50000"/>
                  </a:schemeClr>
                </a:solidFill>
                <a:cs typeface="Arial" pitchFamily="34" charset="0"/>
              </a:rPr>
              <a:t>We are not producing the </a:t>
            </a:r>
            <a:r>
              <a:rPr lang="en-GB" sz="1600" b="1" dirty="0" smtClean="0">
                <a:solidFill>
                  <a:schemeClr val="tx1">
                    <a:lumMod val="50000"/>
                  </a:schemeClr>
                </a:solidFill>
                <a:cs typeface="Arial" pitchFamily="34" charset="0"/>
              </a:rPr>
              <a:t>right mix</a:t>
            </a:r>
            <a:r>
              <a:rPr lang="en-GB" sz="1600" dirty="0" smtClean="0">
                <a:solidFill>
                  <a:schemeClr val="tx1">
                    <a:lumMod val="50000"/>
                  </a:schemeClr>
                </a:solidFill>
                <a:cs typeface="Arial" pitchFamily="34" charset="0"/>
              </a:rPr>
              <a:t> of graduates, especially at the postgraduate level.</a:t>
            </a:r>
          </a:p>
        </p:txBody>
      </p:sp>
      <p:pic>
        <p:nvPicPr>
          <p:cNvPr id="14338" name="Picture 2"/>
          <p:cNvPicPr>
            <a:picLocks noChangeAspect="1" noChangeArrowheads="1"/>
          </p:cNvPicPr>
          <p:nvPr/>
        </p:nvPicPr>
        <p:blipFill>
          <a:blip r:embed="rId4" cstate="print"/>
          <a:srcRect/>
          <a:stretch>
            <a:fillRect/>
          </a:stretch>
        </p:blipFill>
        <p:spPr bwMode="auto">
          <a:xfrm>
            <a:off x="6300192" y="4509120"/>
            <a:ext cx="2520306" cy="1630434"/>
          </a:xfrm>
          <a:prstGeom prst="ellipse">
            <a:avLst/>
          </a:prstGeom>
          <a:ln>
            <a:noFill/>
          </a:ln>
          <a:effectLst>
            <a:softEdge rad="112500"/>
          </a:effectLst>
        </p:spPr>
      </p:pic>
      <p:pic>
        <p:nvPicPr>
          <p:cNvPr id="14340" name="Picture 4" descr="C:\Users\Playtech\Desktop\FOUNDRY MAIN\CLIENTS\Massey\PPT WORK\New Massey PPT April 2011\refreshed images\JOKE.jpg"/>
          <p:cNvPicPr>
            <a:picLocks noChangeAspect="1" noChangeArrowheads="1"/>
          </p:cNvPicPr>
          <p:nvPr/>
        </p:nvPicPr>
        <p:blipFill>
          <a:blip r:embed="rId5" cstate="print"/>
          <a:srcRect/>
          <a:stretch>
            <a:fillRect/>
          </a:stretch>
        </p:blipFill>
        <p:spPr bwMode="auto">
          <a:xfrm>
            <a:off x="5796136" y="1412776"/>
            <a:ext cx="2880320" cy="26241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Rectangle 9"/>
          <p:cNvSpPr/>
          <p:nvPr/>
        </p:nvSpPr>
        <p:spPr>
          <a:xfrm>
            <a:off x="323528" y="1916832"/>
            <a:ext cx="5040560" cy="972702"/>
          </a:xfrm>
          <a:prstGeom prst="rect">
            <a:avLst/>
          </a:prstGeom>
        </p:spPr>
        <p:txBody>
          <a:bodyPr wrap="square">
            <a:spAutoFit/>
          </a:bodyPr>
          <a:lstStyle/>
          <a:p>
            <a:pPr>
              <a:lnSpc>
                <a:spcPct val="80000"/>
              </a:lnSpc>
              <a:spcBef>
                <a:spcPts val="475"/>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solidFill>
                  <a:schemeClr val="tx1">
                    <a:lumMod val="50000"/>
                  </a:schemeClr>
                </a:solidFill>
                <a:cs typeface="Arial" pitchFamily="34" charset="0"/>
              </a:rPr>
              <a:t>Recently the low interest in mathematics was the topic of a report in Britain entitled; </a:t>
            </a:r>
            <a:r>
              <a:rPr lang="en-GB" i="1" dirty="0" smtClean="0">
                <a:solidFill>
                  <a:schemeClr val="tx1">
                    <a:lumMod val="50000"/>
                  </a:schemeClr>
                </a:solidFill>
                <a:cs typeface="Arial" pitchFamily="34" charset="0"/>
              </a:rPr>
              <a:t>“Low Interest in Mathematics set to Cripple British Industry”. </a:t>
            </a:r>
          </a:p>
          <a:p>
            <a:pPr>
              <a:lnSpc>
                <a:spcPct val="80000"/>
              </a:lnSpc>
              <a:spcBef>
                <a:spcPts val="475"/>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dirty="0" smtClean="0">
                <a:solidFill>
                  <a:srgbClr val="92D050"/>
                </a:solidFill>
                <a:cs typeface="Arial" pitchFamily="34" charset="0"/>
              </a:rPr>
              <a:t>(See “</a:t>
            </a:r>
            <a:r>
              <a:rPr lang="en-GB" sz="1200" i="1" dirty="0" smtClean="0">
                <a:solidFill>
                  <a:srgbClr val="92D050"/>
                </a:solidFill>
                <a:cs typeface="Arial" pitchFamily="34" charset="0"/>
              </a:rPr>
              <a:t>Mathematics Today, IMA Bulletin, October 2003.”) </a:t>
            </a:r>
            <a:endParaRPr lang="en-GB" sz="1600" i="1" dirty="0" smtClean="0">
              <a:solidFill>
                <a:srgbClr val="92D050"/>
              </a:solidFill>
              <a:cs typeface="Arial" pitchFamily="34" charset="0"/>
            </a:endParaRPr>
          </a:p>
        </p:txBody>
      </p:sp>
      <p:sp>
        <p:nvSpPr>
          <p:cNvPr id="11" name="Rectangle 10"/>
          <p:cNvSpPr/>
          <p:nvPr/>
        </p:nvSpPr>
        <p:spPr>
          <a:xfrm>
            <a:off x="323528" y="2924944"/>
            <a:ext cx="5328592" cy="1033103"/>
          </a:xfrm>
          <a:prstGeom prst="rect">
            <a:avLst/>
          </a:prstGeom>
        </p:spPr>
        <p:txBody>
          <a:bodyPr wrap="square">
            <a:spAutoFit/>
          </a:bodyPr>
          <a:lstStyle/>
          <a:p>
            <a:pPr>
              <a:lnSpc>
                <a:spcPct val="80000"/>
              </a:lnSpc>
              <a:spcBef>
                <a:spcPts val="475"/>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dirty="0" smtClean="0">
                <a:solidFill>
                  <a:srgbClr val="92D050"/>
                </a:solidFill>
                <a:cs typeface="Arial" pitchFamily="34" charset="0"/>
              </a:rPr>
              <a:t>The same is true in other countries.</a:t>
            </a:r>
          </a:p>
          <a:p>
            <a:pPr>
              <a:lnSpc>
                <a:spcPct val="80000"/>
              </a:lnSpc>
              <a:spcBef>
                <a:spcPts val="475"/>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100" dirty="0" smtClean="0">
              <a:solidFill>
                <a:schemeClr val="tx1">
                  <a:lumMod val="50000"/>
                </a:schemeClr>
              </a:solidFill>
              <a:cs typeface="Arial" pitchFamily="34" charset="0"/>
            </a:endParaRPr>
          </a:p>
          <a:p>
            <a:pPr algn="just">
              <a:lnSpc>
                <a:spcPct val="80000"/>
              </a:lnSpc>
              <a:spcBef>
                <a:spcPts val="475"/>
              </a:spcBef>
              <a:buClr>
                <a:srgbClr val="000000"/>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smtClean="0">
                <a:solidFill>
                  <a:schemeClr val="tx1">
                    <a:lumMod val="50000"/>
                  </a:schemeClr>
                </a:solidFill>
                <a:cs typeface="Arial" pitchFamily="34" charset="0"/>
              </a:rPr>
              <a:t>The necessary skills </a:t>
            </a:r>
            <a:r>
              <a:rPr lang="en-GB" sz="1600" i="1" dirty="0" smtClean="0">
                <a:solidFill>
                  <a:schemeClr val="tx1">
                    <a:lumMod val="50000"/>
                  </a:schemeClr>
                </a:solidFill>
                <a:cs typeface="Arial" pitchFamily="34" charset="0"/>
              </a:rPr>
              <a:t>(formulation, modelling, implementation    and decision support)</a:t>
            </a:r>
            <a:r>
              <a:rPr lang="en-GB" sz="1600" dirty="0" smtClean="0">
                <a:solidFill>
                  <a:schemeClr val="tx1">
                    <a:lumMod val="50000"/>
                  </a:schemeClr>
                </a:solidFill>
                <a:cs typeface="Arial" pitchFamily="34" charset="0"/>
              </a:rPr>
              <a:t> are often </a:t>
            </a:r>
            <a:r>
              <a:rPr lang="en-GB" sz="1600" b="1" dirty="0" smtClean="0">
                <a:solidFill>
                  <a:schemeClr val="tx1">
                    <a:lumMod val="50000"/>
                  </a:schemeClr>
                </a:solidFill>
                <a:cs typeface="Arial" pitchFamily="34" charset="0"/>
              </a:rPr>
              <a:t>not part </a:t>
            </a:r>
            <a:r>
              <a:rPr lang="en-GB" sz="1600" dirty="0" smtClean="0">
                <a:solidFill>
                  <a:schemeClr val="tx1">
                    <a:lumMod val="50000"/>
                  </a:schemeClr>
                </a:solidFill>
                <a:cs typeface="Arial" pitchFamily="34" charset="0"/>
              </a:rPr>
              <a:t>of mathematical sciences training in universities.</a:t>
            </a:r>
          </a:p>
        </p:txBody>
      </p:sp>
      <p:sp>
        <p:nvSpPr>
          <p:cNvPr id="12" name="Rectangle 11"/>
          <p:cNvSpPr/>
          <p:nvPr/>
        </p:nvSpPr>
        <p:spPr>
          <a:xfrm>
            <a:off x="323528" y="4005064"/>
            <a:ext cx="5544616" cy="1141338"/>
          </a:xfrm>
          <a:prstGeom prst="rect">
            <a:avLst/>
          </a:prstGeom>
        </p:spPr>
        <p:txBody>
          <a:bodyPr wrap="square">
            <a:spAutoFit/>
          </a:bodyPr>
          <a:lstStyle/>
          <a:p>
            <a:pPr algn="just">
              <a:lnSpc>
                <a:spcPct val="80000"/>
              </a:lnSpc>
              <a:spcBef>
                <a:spcPts val="475"/>
              </a:spcBef>
              <a:buClr>
                <a:srgbClr val="000000"/>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smtClean="0">
                <a:solidFill>
                  <a:srgbClr val="92D050"/>
                </a:solidFill>
                <a:cs typeface="Arial" pitchFamily="34" charset="0"/>
              </a:rPr>
              <a:t>Collaboration between academics and industrialists requires </a:t>
            </a:r>
            <a:r>
              <a:rPr lang="en-GB" sz="1600" b="1" i="1" dirty="0" smtClean="0">
                <a:solidFill>
                  <a:srgbClr val="92D050"/>
                </a:solidFill>
                <a:cs typeface="Arial" pitchFamily="34" charset="0"/>
              </a:rPr>
              <a:t>crossing cultural barriers </a:t>
            </a:r>
            <a:r>
              <a:rPr lang="en-GB" sz="1600" dirty="0" smtClean="0">
                <a:solidFill>
                  <a:srgbClr val="92D050"/>
                </a:solidFill>
                <a:cs typeface="Arial" pitchFamily="34" charset="0"/>
              </a:rPr>
              <a:t>with high investment costs</a:t>
            </a:r>
          </a:p>
          <a:p>
            <a:pPr algn="just">
              <a:lnSpc>
                <a:spcPct val="80000"/>
              </a:lnSpc>
              <a:spcBef>
                <a:spcPts val="475"/>
              </a:spcBef>
              <a:buClr>
                <a:srgbClr val="000000"/>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smtClean="0">
                <a:solidFill>
                  <a:schemeClr val="tx1">
                    <a:lumMod val="50000"/>
                  </a:schemeClr>
                </a:solidFill>
                <a:cs typeface="Arial" pitchFamily="34" charset="0"/>
              </a:rPr>
              <a:t>Often industry hires well-trained scientists/engineers with strong maths/stats background to take care of mathematical sciences issues. Why?</a:t>
            </a: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fade">
                                      <p:cBhvr>
                                        <p:cTn id="7" dur="2000"/>
                                        <p:tgtEl>
                                          <p:spTgt spid="18435"/>
                                        </p:tgtEl>
                                      </p:cBhvr>
                                    </p:animEffect>
                                  </p:childTnLst>
                                </p:cTn>
                              </p:par>
                            </p:childTnLst>
                          </p:cTn>
                        </p:par>
                        <p:par>
                          <p:cTn id="8" fill="hold">
                            <p:stCondLst>
                              <p:cond delay="2000"/>
                            </p:stCondLst>
                            <p:childTnLst>
                              <p:par>
                                <p:cTn id="9" presetID="47"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53" presetClass="entr" presetSubtype="0" fill="hold" nodeType="withEffect">
                                  <p:stCondLst>
                                    <p:cond delay="0"/>
                                  </p:stCondLst>
                                  <p:childTnLst>
                                    <p:set>
                                      <p:cBhvr>
                                        <p:cTn id="15" dur="1" fill="hold">
                                          <p:stCondLst>
                                            <p:cond delay="0"/>
                                          </p:stCondLst>
                                        </p:cTn>
                                        <p:tgtEl>
                                          <p:spTgt spid="14340"/>
                                        </p:tgtEl>
                                        <p:attrNameLst>
                                          <p:attrName>style.visibility</p:attrName>
                                        </p:attrNameLst>
                                      </p:cBhvr>
                                      <p:to>
                                        <p:strVal val="visible"/>
                                      </p:to>
                                    </p:set>
                                    <p:anim calcmode="lin" valueType="num">
                                      <p:cBhvr>
                                        <p:cTn id="16" dur="2000" fill="hold"/>
                                        <p:tgtEl>
                                          <p:spTgt spid="14340"/>
                                        </p:tgtEl>
                                        <p:attrNameLst>
                                          <p:attrName>ppt_w</p:attrName>
                                        </p:attrNameLst>
                                      </p:cBhvr>
                                      <p:tavLst>
                                        <p:tav tm="0">
                                          <p:val>
                                            <p:fltVal val="0"/>
                                          </p:val>
                                        </p:tav>
                                        <p:tav tm="100000">
                                          <p:val>
                                            <p:strVal val="#ppt_w"/>
                                          </p:val>
                                        </p:tav>
                                      </p:tavLst>
                                    </p:anim>
                                    <p:anim calcmode="lin" valueType="num">
                                      <p:cBhvr>
                                        <p:cTn id="17" dur="2000" fill="hold"/>
                                        <p:tgtEl>
                                          <p:spTgt spid="14340"/>
                                        </p:tgtEl>
                                        <p:attrNameLst>
                                          <p:attrName>ppt_h</p:attrName>
                                        </p:attrNameLst>
                                      </p:cBhvr>
                                      <p:tavLst>
                                        <p:tav tm="0">
                                          <p:val>
                                            <p:fltVal val="0"/>
                                          </p:val>
                                        </p:tav>
                                        <p:tav tm="100000">
                                          <p:val>
                                            <p:strVal val="#ppt_h"/>
                                          </p:val>
                                        </p:tav>
                                      </p:tavLst>
                                    </p:anim>
                                    <p:animEffect transition="in" filter="fade">
                                      <p:cBhvr>
                                        <p:cTn id="18" dur="2000"/>
                                        <p:tgtEl>
                                          <p:spTgt spid="143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subTnLst>
                                    <p:animClr clrSpc="rgb" dir="cw">
                                      <p:cBhvr override="childStyle">
                                        <p:cTn dur="1" fill="hold" display="0" masterRel="nextClick" afterEffect="1"/>
                                        <p:tgtEl>
                                          <p:spTgt spid="11"/>
                                        </p:tgtEl>
                                        <p:attrNameLst>
                                          <p:attrName>ppt_c</p:attrName>
                                        </p:attrNameLst>
                                      </p:cBhvr>
                                      <p:to>
                                        <a:schemeClr val="tx2"/>
                                      </p:to>
                                    </p:animClr>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2000"/>
                                        <p:tgtEl>
                                          <p:spTgt spid="12"/>
                                        </p:tgtEl>
                                      </p:cBhvr>
                                    </p:animEffect>
                                  </p:childTnLst>
                                  <p:subTnLst>
                                    <p:animClr clrSpc="rgb" dir="cw">
                                      <p:cBhvr override="childStyle">
                                        <p:cTn dur="1" fill="hold" display="0" masterRel="nextClick" afterEffect="1"/>
                                        <p:tgtEl>
                                          <p:spTgt spid="12"/>
                                        </p:tgtEl>
                                        <p:attrNameLst>
                                          <p:attrName>ppt_c</p:attrName>
                                        </p:attrNameLst>
                                      </p:cBhvr>
                                      <p:to>
                                        <a:schemeClr val="tx2"/>
                                      </p:to>
                                    </p:animClr>
                                  </p:subTnLst>
                                </p:cTn>
                              </p:par>
                              <p:par>
                                <p:cTn id="29" presetID="47" presetClass="entr" presetSubtype="0" fill="hold" nodeType="withEffect">
                                  <p:stCondLst>
                                    <p:cond delay="0"/>
                                  </p:stCondLst>
                                  <p:childTnLst>
                                    <p:set>
                                      <p:cBhvr>
                                        <p:cTn id="30" dur="1" fill="hold">
                                          <p:stCondLst>
                                            <p:cond delay="0"/>
                                          </p:stCondLst>
                                        </p:cTn>
                                        <p:tgtEl>
                                          <p:spTgt spid="14338"/>
                                        </p:tgtEl>
                                        <p:attrNameLst>
                                          <p:attrName>style.visibility</p:attrName>
                                        </p:attrNameLst>
                                      </p:cBhvr>
                                      <p:to>
                                        <p:strVal val="visible"/>
                                      </p:to>
                                    </p:set>
                                    <p:animEffect transition="in" filter="fade">
                                      <p:cBhvr>
                                        <p:cTn id="31" dur="1000"/>
                                        <p:tgtEl>
                                          <p:spTgt spid="14338"/>
                                        </p:tgtEl>
                                      </p:cBhvr>
                                    </p:animEffect>
                                    <p:anim calcmode="lin" valueType="num">
                                      <p:cBhvr>
                                        <p:cTn id="32" dur="1000" fill="hold"/>
                                        <p:tgtEl>
                                          <p:spTgt spid="14338"/>
                                        </p:tgtEl>
                                        <p:attrNameLst>
                                          <p:attrName>ppt_x</p:attrName>
                                        </p:attrNameLst>
                                      </p:cBhvr>
                                      <p:tavLst>
                                        <p:tav tm="0">
                                          <p:val>
                                            <p:strVal val="#ppt_x"/>
                                          </p:val>
                                        </p:tav>
                                        <p:tav tm="100000">
                                          <p:val>
                                            <p:strVal val="#ppt_x"/>
                                          </p:val>
                                        </p:tav>
                                      </p:tavLst>
                                    </p:anim>
                                    <p:anim calcmode="lin" valueType="num">
                                      <p:cBhvr>
                                        <p:cTn id="33" dur="1000" fill="hold"/>
                                        <p:tgtEl>
                                          <p:spTgt spid="1433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2000"/>
                                        <p:tgtEl>
                                          <p:spTgt spid="5"/>
                                        </p:tgtEl>
                                      </p:cBhvr>
                                    </p:animEffect>
                                  </p:childTnLst>
                                  <p:subTnLst>
                                    <p:animClr clrSpc="rgb" dir="cw">
                                      <p:cBhvr override="childStyle">
                                        <p:cTn dur="1" fill="hold" display="0" masterRel="nextClick" afterEffect="1"/>
                                        <p:tgtEl>
                                          <p:spTgt spid="5"/>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P spid="5"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C:\Users\Playtech\Desktop\FOUNDRY MAIN\CLIENTS\Massey\PPT WORK\New Massey PPT April 2011\new templates\MASSEY TEMPLATE STANDARD SLIDE2.jpg"/>
          <p:cNvPicPr>
            <a:picLocks noChangeAspect="1" noChangeArrowheads="1"/>
          </p:cNvPicPr>
          <p:nvPr/>
        </p:nvPicPr>
        <p:blipFill>
          <a:blip r:embed="rId3" cstate="print"/>
          <a:srcRect/>
          <a:stretch>
            <a:fillRect/>
          </a:stretch>
        </p:blipFill>
        <p:spPr bwMode="auto">
          <a:xfrm>
            <a:off x="0" y="-19050"/>
            <a:ext cx="9163050" cy="6877050"/>
          </a:xfrm>
          <a:prstGeom prst="rect">
            <a:avLst/>
          </a:prstGeom>
          <a:noFill/>
        </p:spPr>
      </p:pic>
      <p:sp>
        <p:nvSpPr>
          <p:cNvPr id="20482" name="Slide Number Placeholder 3"/>
          <p:cNvSpPr>
            <a:spLocks noGrp="1"/>
          </p:cNvSpPr>
          <p:nvPr>
            <p:ph type="sldNum" sz="quarter" idx="12"/>
          </p:nvPr>
        </p:nvSpPr>
        <p:spPr>
          <a:xfrm>
            <a:off x="6588224" y="6093296"/>
            <a:ext cx="2133600" cy="365125"/>
          </a:xfrm>
          <a:noFill/>
        </p:spPr>
        <p:txBody>
          <a:bodyPr/>
          <a:lstStyle/>
          <a:p>
            <a:fld id="{88F209FD-C4ED-4508-900C-633D0CFEC0A0}" type="slidenum">
              <a:rPr lang="en-US" smtClean="0"/>
              <a:pPr/>
              <a:t>15</a:t>
            </a:fld>
            <a:endParaRPr lang="en-US" dirty="0" smtClean="0"/>
          </a:p>
        </p:txBody>
      </p:sp>
      <p:sp>
        <p:nvSpPr>
          <p:cNvPr id="20483" name="Rectangle 1"/>
          <p:cNvSpPr>
            <a:spLocks noGrp="1" noChangeArrowheads="1"/>
          </p:cNvSpPr>
          <p:nvPr>
            <p:ph type="title" idx="4294967295"/>
          </p:nvPr>
        </p:nvSpPr>
        <p:spPr>
          <a:xfrm>
            <a:off x="683568" y="188640"/>
            <a:ext cx="8231188" cy="947737"/>
          </a:xfrm>
        </p:spPr>
        <p:txBody>
          <a:bodyPr lIns="90000" tIns="46800" rIns="90000" bIns="46800" anchor="t">
            <a:normAutofit/>
          </a:bodyPr>
          <a:lstStyle/>
          <a:p>
            <a:pPr eaLnBrk="1" hangingPunct="1">
              <a:buClr>
                <a:srgbClr val="9966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smtClean="0">
                <a:solidFill>
                  <a:srgbClr val="92D050"/>
                </a:solidFill>
                <a:latin typeface="+mn-lt"/>
                <a:cs typeface="Arial" pitchFamily="34" charset="0"/>
              </a:rPr>
              <a:t>The Academic Perspective</a:t>
            </a:r>
          </a:p>
        </p:txBody>
      </p:sp>
      <p:sp>
        <p:nvSpPr>
          <p:cNvPr id="6" name="Rectangle 5"/>
          <p:cNvSpPr/>
          <p:nvPr/>
        </p:nvSpPr>
        <p:spPr>
          <a:xfrm>
            <a:off x="539552" y="3573016"/>
            <a:ext cx="7416824" cy="1615827"/>
          </a:xfrm>
          <a:prstGeom prst="rect">
            <a:avLst/>
          </a:prstGeom>
        </p:spPr>
        <p:txBody>
          <a:bodyPr wrap="square">
            <a:spAutoFit/>
          </a:bodyPr>
          <a:lstStyle/>
          <a:p>
            <a:pPr algn="just">
              <a:spcBef>
                <a:spcPts val="650"/>
              </a:spcBef>
              <a:buClr>
                <a:srgbClr val="000000"/>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b="1" dirty="0" smtClean="0">
                <a:solidFill>
                  <a:srgbClr val="92D050"/>
                </a:solidFill>
                <a:cs typeface="Arial" pitchFamily="34" charset="0"/>
              </a:rPr>
              <a:t>Disincentives:</a:t>
            </a:r>
          </a:p>
          <a:p>
            <a:pPr algn="just">
              <a:spcBef>
                <a:spcPts val="575"/>
              </a:spcBef>
              <a:buBlip>
                <a:blip r:embed="rId4"/>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dirty="0" smtClean="0">
                <a:solidFill>
                  <a:schemeClr val="tx1">
                    <a:lumMod val="50000"/>
                  </a:schemeClr>
                </a:solidFill>
                <a:cs typeface="Arial" pitchFamily="34" charset="0"/>
              </a:rPr>
              <a:t>  “Dirty end” of science?</a:t>
            </a:r>
          </a:p>
          <a:p>
            <a:pPr algn="just">
              <a:spcBef>
                <a:spcPts val="575"/>
              </a:spcBef>
              <a:buBlip>
                <a:blip r:embed="rId4"/>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dirty="0" smtClean="0">
                <a:solidFill>
                  <a:schemeClr val="tx1">
                    <a:lumMod val="50000"/>
                  </a:schemeClr>
                </a:solidFill>
                <a:cs typeface="Arial" pitchFamily="34" charset="0"/>
              </a:rPr>
              <a:t>  Career structure</a:t>
            </a:r>
          </a:p>
          <a:p>
            <a:pPr algn="just">
              <a:spcBef>
                <a:spcPts val="575"/>
              </a:spcBef>
              <a:buBlip>
                <a:blip r:embed="rId4"/>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dirty="0" smtClean="0">
                <a:solidFill>
                  <a:schemeClr val="tx1">
                    <a:lumMod val="50000"/>
                  </a:schemeClr>
                </a:solidFill>
                <a:cs typeface="Arial" pitchFamily="34" charset="0"/>
              </a:rPr>
              <a:t>  Rating = function of : (research publications + teaching)‏ </a:t>
            </a:r>
            <a:endParaRPr lang="en-GB" sz="2400" dirty="0" smtClean="0">
              <a:solidFill>
                <a:schemeClr val="tx1">
                  <a:lumMod val="50000"/>
                </a:schemeClr>
              </a:solidFill>
              <a:cs typeface="Arial" pitchFamily="34" charset="0"/>
            </a:endParaRPr>
          </a:p>
        </p:txBody>
      </p:sp>
      <p:pic>
        <p:nvPicPr>
          <p:cNvPr id="12289" name="Picture 1"/>
          <p:cNvPicPr>
            <a:picLocks noChangeAspect="1" noChangeArrowheads="1"/>
          </p:cNvPicPr>
          <p:nvPr/>
        </p:nvPicPr>
        <p:blipFill>
          <a:blip r:embed="rId5" cstate="print"/>
          <a:srcRect/>
          <a:stretch>
            <a:fillRect/>
          </a:stretch>
        </p:blipFill>
        <p:spPr bwMode="auto">
          <a:xfrm>
            <a:off x="6156176" y="2636912"/>
            <a:ext cx="2663869" cy="225132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7" name="Rectangle 6"/>
          <p:cNvSpPr/>
          <p:nvPr/>
        </p:nvSpPr>
        <p:spPr>
          <a:xfrm>
            <a:off x="539552" y="1196752"/>
            <a:ext cx="6264696" cy="2000548"/>
          </a:xfrm>
          <a:prstGeom prst="rect">
            <a:avLst/>
          </a:prstGeom>
        </p:spPr>
        <p:txBody>
          <a:bodyPr wrap="square">
            <a:spAutoFit/>
          </a:bodyPr>
          <a:lstStyle/>
          <a:p>
            <a:pPr algn="just">
              <a:spcBef>
                <a:spcPts val="650"/>
              </a:spcBef>
              <a:buClr>
                <a:srgbClr val="000000"/>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b="1" dirty="0" smtClean="0">
                <a:solidFill>
                  <a:srgbClr val="92D050"/>
                </a:solidFill>
                <a:cs typeface="Arial" pitchFamily="34" charset="0"/>
              </a:rPr>
              <a:t>Incentives for collaboration with industry:</a:t>
            </a:r>
          </a:p>
          <a:p>
            <a:pPr algn="just">
              <a:spcBef>
                <a:spcPts val="575"/>
              </a:spcBef>
              <a:buBlip>
                <a:blip r:embed="rId4"/>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dirty="0" smtClean="0">
                <a:solidFill>
                  <a:schemeClr val="tx1">
                    <a:lumMod val="50000"/>
                  </a:schemeClr>
                </a:solidFill>
                <a:cs typeface="Arial" pitchFamily="34" charset="0"/>
              </a:rPr>
              <a:t>  Relevance of expertise to real world applications</a:t>
            </a:r>
          </a:p>
          <a:p>
            <a:pPr algn="just">
              <a:spcBef>
                <a:spcPts val="575"/>
              </a:spcBef>
              <a:buBlip>
                <a:blip r:embed="rId4"/>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dirty="0" smtClean="0">
                <a:solidFill>
                  <a:schemeClr val="tx1">
                    <a:lumMod val="50000"/>
                  </a:schemeClr>
                </a:solidFill>
                <a:cs typeface="Arial" pitchFamily="34" charset="0"/>
              </a:rPr>
              <a:t>  Satisfaction arising from knowledge transfer</a:t>
            </a:r>
          </a:p>
          <a:p>
            <a:pPr algn="just">
              <a:spcBef>
                <a:spcPts val="575"/>
              </a:spcBef>
              <a:buBlip>
                <a:blip r:embed="rId4"/>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dirty="0" smtClean="0">
                <a:solidFill>
                  <a:schemeClr val="tx1">
                    <a:lumMod val="50000"/>
                  </a:schemeClr>
                </a:solidFill>
                <a:cs typeface="Arial" pitchFamily="34" charset="0"/>
              </a:rPr>
              <a:t>  Source of interesting new problems?</a:t>
            </a:r>
          </a:p>
          <a:p>
            <a:pPr algn="just">
              <a:spcBef>
                <a:spcPts val="575"/>
              </a:spcBef>
              <a:buBlip>
                <a:blip r:embed="rId4"/>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dirty="0" smtClean="0">
                <a:solidFill>
                  <a:schemeClr val="tx1">
                    <a:lumMod val="50000"/>
                  </a:schemeClr>
                </a:solidFill>
                <a:cs typeface="Arial" pitchFamily="34" charset="0"/>
              </a:rPr>
              <a:t>  Financial gain?</a:t>
            </a: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2000"/>
                                        <p:tgtEl>
                                          <p:spTgt spid="204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par>
                          <p:cTn id="13" fill="hold">
                            <p:stCondLst>
                              <p:cond delay="2000"/>
                            </p:stCondLst>
                            <p:childTnLst>
                              <p:par>
                                <p:cTn id="14" presetID="47" presetClass="entr" presetSubtype="0" fill="hold" nodeType="afterEffect">
                                  <p:stCondLst>
                                    <p:cond delay="5000"/>
                                  </p:stCondLst>
                                  <p:childTnLst>
                                    <p:set>
                                      <p:cBhvr>
                                        <p:cTn id="15" dur="1" fill="hold">
                                          <p:stCondLst>
                                            <p:cond delay="0"/>
                                          </p:stCondLst>
                                        </p:cTn>
                                        <p:tgtEl>
                                          <p:spTgt spid="12289"/>
                                        </p:tgtEl>
                                        <p:attrNameLst>
                                          <p:attrName>style.visibility</p:attrName>
                                        </p:attrNameLst>
                                      </p:cBhvr>
                                      <p:to>
                                        <p:strVal val="visible"/>
                                      </p:to>
                                    </p:set>
                                    <p:animEffect transition="in" filter="fade">
                                      <p:cBhvr>
                                        <p:cTn id="16" dur="1000"/>
                                        <p:tgtEl>
                                          <p:spTgt spid="12289"/>
                                        </p:tgtEl>
                                      </p:cBhvr>
                                    </p:animEffect>
                                    <p:anim calcmode="lin" valueType="num">
                                      <p:cBhvr>
                                        <p:cTn id="17" dur="1000" fill="hold"/>
                                        <p:tgtEl>
                                          <p:spTgt spid="12289"/>
                                        </p:tgtEl>
                                        <p:attrNameLst>
                                          <p:attrName>ppt_x</p:attrName>
                                        </p:attrNameLst>
                                      </p:cBhvr>
                                      <p:tavLst>
                                        <p:tav tm="0">
                                          <p:val>
                                            <p:strVal val="#ppt_x"/>
                                          </p:val>
                                        </p:tav>
                                        <p:tav tm="100000">
                                          <p:val>
                                            <p:strVal val="#ppt_x"/>
                                          </p:val>
                                        </p:tav>
                                      </p:tavLst>
                                    </p:anim>
                                    <p:anim calcmode="lin" valueType="num">
                                      <p:cBhvr>
                                        <p:cTn id="18" dur="1000" fill="hold"/>
                                        <p:tgtEl>
                                          <p:spTgt spid="1228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482"/>
                                        </p:tgtEl>
                                        <p:attrNameLst>
                                          <p:attrName>style.visibility</p:attrName>
                                        </p:attrNameLst>
                                      </p:cBhvr>
                                      <p:to>
                                        <p:strVal val="visible"/>
                                      </p:to>
                                    </p:set>
                                    <p:animEffect transition="in" filter="fade">
                                      <p:cBhvr>
                                        <p:cTn id="28"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0483"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     The Industry Perspective</a:t>
            </a:r>
            <a:endParaRPr lang="en-NZ" dirty="0"/>
          </a:p>
        </p:txBody>
      </p:sp>
      <p:sp>
        <p:nvSpPr>
          <p:cNvPr id="3" name="Content Placeholder 2"/>
          <p:cNvSpPr>
            <a:spLocks noGrp="1"/>
          </p:cNvSpPr>
          <p:nvPr>
            <p:ph idx="1"/>
          </p:nvPr>
        </p:nvSpPr>
        <p:spPr/>
        <p:txBody>
          <a:bodyPr>
            <a:normAutofit lnSpcReduction="10000"/>
          </a:bodyPr>
          <a:lstStyle/>
          <a:p>
            <a:pPr>
              <a:lnSpc>
                <a:spcPct val="90000"/>
              </a:lnSpc>
              <a:buClr>
                <a:schemeClr val="tx1"/>
              </a:buClr>
              <a:buFont typeface="Wingdings" pitchFamily="2" charset="2"/>
              <a:buChar char="v"/>
            </a:pPr>
            <a:r>
              <a:rPr lang="en-NZ" dirty="0" smtClean="0"/>
              <a:t>Is mathematics actually relevant to industry?</a:t>
            </a:r>
          </a:p>
          <a:p>
            <a:pPr>
              <a:lnSpc>
                <a:spcPct val="90000"/>
              </a:lnSpc>
              <a:buClr>
                <a:schemeClr val="tx1"/>
              </a:buClr>
              <a:buFont typeface="Wingdings" pitchFamily="2" charset="2"/>
              <a:buChar char="v"/>
            </a:pPr>
            <a:r>
              <a:rPr lang="en-NZ" dirty="0" smtClean="0"/>
              <a:t>What benefits can I expect?</a:t>
            </a:r>
          </a:p>
          <a:p>
            <a:pPr>
              <a:lnSpc>
                <a:spcPct val="90000"/>
              </a:lnSpc>
              <a:buClr>
                <a:schemeClr val="tx1"/>
              </a:buClr>
              <a:buFont typeface="Wingdings" pitchFamily="2" charset="2"/>
              <a:buChar char="v"/>
            </a:pPr>
            <a:r>
              <a:rPr lang="en-NZ" dirty="0" smtClean="0"/>
              <a:t>What are the different mechanisms?</a:t>
            </a:r>
          </a:p>
          <a:p>
            <a:pPr>
              <a:lnSpc>
                <a:spcPct val="90000"/>
              </a:lnSpc>
              <a:buClr>
                <a:schemeClr val="tx1"/>
              </a:buClr>
              <a:buFont typeface="Wingdings" pitchFamily="2" charset="2"/>
              <a:buChar char="v"/>
            </a:pPr>
            <a:r>
              <a:rPr lang="en-NZ" dirty="0" smtClean="0"/>
              <a:t>How much will it cost?</a:t>
            </a:r>
          </a:p>
          <a:p>
            <a:pPr>
              <a:lnSpc>
                <a:spcPct val="90000"/>
              </a:lnSpc>
              <a:buClr>
                <a:schemeClr val="tx1"/>
              </a:buClr>
              <a:buFont typeface="Wingdings" pitchFamily="2" charset="2"/>
              <a:buChar char="v"/>
            </a:pPr>
            <a:r>
              <a:rPr lang="en-NZ" dirty="0" smtClean="0"/>
              <a:t>Why can’t I buy it today?</a:t>
            </a:r>
          </a:p>
          <a:p>
            <a:pPr>
              <a:lnSpc>
                <a:spcPct val="90000"/>
              </a:lnSpc>
              <a:buClr>
                <a:schemeClr val="tx1"/>
              </a:buClr>
              <a:buFont typeface="Wingdings" pitchFamily="2" charset="2"/>
              <a:buChar char="v"/>
            </a:pPr>
            <a:r>
              <a:rPr lang="en-NZ" dirty="0" smtClean="0"/>
              <a:t>Only useful for long-term projects?</a:t>
            </a:r>
          </a:p>
          <a:p>
            <a:pPr>
              <a:lnSpc>
                <a:spcPct val="90000"/>
              </a:lnSpc>
              <a:buClr>
                <a:schemeClr val="tx1"/>
              </a:buClr>
              <a:buFont typeface="Wingdings" pitchFamily="2" charset="2"/>
              <a:buChar char="v"/>
            </a:pPr>
            <a:r>
              <a:rPr lang="en-NZ" dirty="0" smtClean="0"/>
              <a:t>Will I actually understand the end result?</a:t>
            </a:r>
          </a:p>
          <a:p>
            <a:pPr>
              <a:lnSpc>
                <a:spcPct val="90000"/>
              </a:lnSpc>
              <a:buClr>
                <a:schemeClr val="tx1"/>
              </a:buClr>
              <a:buFont typeface="Wingdings" pitchFamily="2" charset="2"/>
              <a:buChar char="v"/>
            </a:pPr>
            <a:r>
              <a:rPr lang="en-NZ" dirty="0" smtClean="0"/>
              <a:t>How can I protect our IPR?</a:t>
            </a:r>
          </a:p>
          <a:p>
            <a:pPr>
              <a:lnSpc>
                <a:spcPct val="90000"/>
              </a:lnSpc>
              <a:buClr>
                <a:schemeClr val="tx1"/>
              </a:buClr>
              <a:buFont typeface="Wingdings" pitchFamily="2" charset="2"/>
              <a:buChar char="v"/>
            </a:pPr>
            <a:r>
              <a:rPr lang="en-NZ" dirty="0" smtClean="0"/>
              <a:t>What’s in it for academics?</a:t>
            </a:r>
          </a:p>
          <a:p>
            <a:endParaRPr lang="en-NZ" dirty="0"/>
          </a:p>
        </p:txBody>
      </p:sp>
      <p:pic>
        <p:nvPicPr>
          <p:cNvPr id="4" name="Picture 3" descr="CMI-Logo-Large-Blue"/>
          <p:cNvPicPr/>
          <p:nvPr/>
        </p:nvPicPr>
        <p:blipFill>
          <a:blip r:embed="rId2" cstate="print"/>
          <a:srcRect/>
          <a:stretch>
            <a:fillRect/>
          </a:stretch>
        </p:blipFill>
        <p:spPr bwMode="auto">
          <a:xfrm>
            <a:off x="6553200" y="6096000"/>
            <a:ext cx="2590800" cy="762000"/>
          </a:xfrm>
          <a:prstGeom prst="rect">
            <a:avLst/>
          </a:prstGeom>
          <a:noFill/>
          <a:ln w="9525">
            <a:noFill/>
            <a:miter lim="800000"/>
            <a:headEnd/>
            <a:tailEnd/>
          </a:ln>
        </p:spPr>
      </p:pic>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C:\Users\Playtech\Desktop\FOUNDRY MAIN\CLIENTS\Massey\PPT WORK\New Massey PPT April 2011\new templates\MASSEY TEMPLATE STANDARD SLIDE 7.jpg"/>
          <p:cNvPicPr>
            <a:picLocks noChangeAspect="1" noChangeArrowheads="1"/>
          </p:cNvPicPr>
          <p:nvPr/>
        </p:nvPicPr>
        <p:blipFill>
          <a:blip r:embed="rId2" cstate="print"/>
          <a:srcRect/>
          <a:stretch>
            <a:fillRect/>
          </a:stretch>
        </p:blipFill>
        <p:spPr bwMode="auto">
          <a:xfrm>
            <a:off x="-9525" y="-9525"/>
            <a:ext cx="9163050" cy="6877050"/>
          </a:xfrm>
          <a:prstGeom prst="rect">
            <a:avLst/>
          </a:prstGeom>
          <a:noFill/>
        </p:spPr>
      </p:pic>
      <p:sp>
        <p:nvSpPr>
          <p:cNvPr id="39938" name="Rectangle 2"/>
          <p:cNvSpPr>
            <a:spLocks noGrp="1" noChangeArrowheads="1"/>
          </p:cNvSpPr>
          <p:nvPr>
            <p:ph type="title"/>
          </p:nvPr>
        </p:nvSpPr>
        <p:spPr>
          <a:xfrm>
            <a:off x="3347864" y="116632"/>
            <a:ext cx="5112568" cy="764704"/>
          </a:xfrm>
        </p:spPr>
        <p:txBody>
          <a:bodyPr>
            <a:normAutofit/>
          </a:bodyPr>
          <a:lstStyle/>
          <a:p>
            <a:pPr algn="l" eaLnBrk="1" hangingPunct="1"/>
            <a:r>
              <a:rPr lang="en-NZ" sz="3200" dirty="0" smtClean="0">
                <a:solidFill>
                  <a:srgbClr val="92D050"/>
                </a:solidFill>
                <a:latin typeface="+mn-lt"/>
                <a:cs typeface="Arial" pitchFamily="34" charset="0"/>
              </a:rPr>
              <a:t>Example Areas – G. Wake</a:t>
            </a:r>
          </a:p>
        </p:txBody>
      </p:sp>
      <p:sp>
        <p:nvSpPr>
          <p:cNvPr id="39939" name="Rectangle 3"/>
          <p:cNvSpPr>
            <a:spLocks noGrp="1" noChangeArrowheads="1"/>
          </p:cNvSpPr>
          <p:nvPr>
            <p:ph type="body" idx="1"/>
          </p:nvPr>
        </p:nvSpPr>
        <p:spPr>
          <a:xfrm>
            <a:off x="457200" y="1196975"/>
            <a:ext cx="8229600" cy="5184353"/>
          </a:xfrm>
        </p:spPr>
        <p:txBody>
          <a:bodyPr>
            <a:normAutofit/>
          </a:bodyPr>
          <a:lstStyle/>
          <a:p>
            <a:pPr eaLnBrk="1" hangingPunct="1">
              <a:lnSpc>
                <a:spcPct val="80000"/>
              </a:lnSpc>
              <a:buNone/>
            </a:pPr>
            <a:r>
              <a:rPr lang="en-NZ" dirty="0" smtClean="0">
                <a:solidFill>
                  <a:srgbClr val="92D050"/>
                </a:solidFill>
                <a:cs typeface="Arial" pitchFamily="34" charset="0"/>
              </a:rPr>
              <a:t>Began                * Still active</a:t>
            </a:r>
          </a:p>
          <a:p>
            <a:pPr eaLnBrk="1" hangingPunct="1">
              <a:lnSpc>
                <a:spcPct val="80000"/>
              </a:lnSpc>
              <a:buClr>
                <a:schemeClr val="tx1"/>
              </a:buClr>
              <a:buFont typeface="Wingdings" pitchFamily="2" charset="2"/>
              <a:buChar char="v"/>
            </a:pPr>
            <a:r>
              <a:rPr lang="en-NZ" sz="2000" dirty="0" smtClean="0">
                <a:solidFill>
                  <a:schemeClr val="tx1">
                    <a:lumMod val="50000"/>
                  </a:schemeClr>
                </a:solidFill>
                <a:cs typeface="Arial" pitchFamily="34" charset="0"/>
              </a:rPr>
              <a:t>1963 	</a:t>
            </a:r>
            <a:r>
              <a:rPr lang="en-NZ" sz="2000" dirty="0" smtClean="0">
                <a:solidFill>
                  <a:srgbClr val="92D050"/>
                </a:solidFill>
                <a:cs typeface="Arial" pitchFamily="34" charset="0"/>
              </a:rPr>
              <a:t>(1)  </a:t>
            </a:r>
            <a:r>
              <a:rPr lang="en-NZ" sz="2000" dirty="0" smtClean="0">
                <a:solidFill>
                  <a:schemeClr val="tx1">
                    <a:lumMod val="50000"/>
                  </a:schemeClr>
                </a:solidFill>
                <a:cs typeface="Arial" pitchFamily="34" charset="0"/>
              </a:rPr>
              <a:t>Thermal Ignition – Explosions Foodstuffs/Fuels *</a:t>
            </a:r>
          </a:p>
          <a:p>
            <a:pPr>
              <a:lnSpc>
                <a:spcPct val="80000"/>
              </a:lnSpc>
              <a:buClr>
                <a:schemeClr val="tx1"/>
              </a:buClr>
              <a:buFont typeface="Wingdings" pitchFamily="2" charset="2"/>
              <a:buChar char="v"/>
            </a:pPr>
            <a:r>
              <a:rPr lang="en-NZ" sz="2000" dirty="0" smtClean="0">
                <a:solidFill>
                  <a:schemeClr val="tx1">
                    <a:lumMod val="50000"/>
                  </a:schemeClr>
                </a:solidFill>
                <a:cs typeface="Arial" pitchFamily="34" charset="0"/>
              </a:rPr>
              <a:t>1969 	</a:t>
            </a:r>
            <a:r>
              <a:rPr lang="en-NZ" sz="2000" dirty="0" smtClean="0">
                <a:solidFill>
                  <a:srgbClr val="92D050"/>
                </a:solidFill>
                <a:cs typeface="Arial" pitchFamily="34" charset="0"/>
              </a:rPr>
              <a:t>(2)</a:t>
            </a:r>
            <a:r>
              <a:rPr lang="en-NZ" sz="2000" dirty="0" smtClean="0">
                <a:solidFill>
                  <a:schemeClr val="tx1">
                    <a:lumMod val="50000"/>
                  </a:schemeClr>
                </a:solidFill>
                <a:cs typeface="Arial" pitchFamily="34" charset="0"/>
              </a:rPr>
              <a:t>  Geothermal – Power</a:t>
            </a:r>
          </a:p>
          <a:p>
            <a:pPr eaLnBrk="1" hangingPunct="1">
              <a:lnSpc>
                <a:spcPct val="80000"/>
              </a:lnSpc>
              <a:buClr>
                <a:schemeClr val="tx1"/>
              </a:buClr>
              <a:buFont typeface="Wingdings" pitchFamily="2" charset="2"/>
              <a:buChar char="v"/>
            </a:pPr>
            <a:r>
              <a:rPr lang="en-NZ" sz="2000" dirty="0" smtClean="0">
                <a:solidFill>
                  <a:schemeClr val="tx1">
                    <a:lumMod val="50000"/>
                  </a:schemeClr>
                </a:solidFill>
                <a:cs typeface="Arial" pitchFamily="34" charset="0"/>
              </a:rPr>
              <a:t>1986  	</a:t>
            </a:r>
            <a:r>
              <a:rPr lang="en-NZ" sz="2000" dirty="0" smtClean="0">
                <a:solidFill>
                  <a:srgbClr val="92D050"/>
                </a:solidFill>
                <a:cs typeface="Arial" pitchFamily="34" charset="0"/>
              </a:rPr>
              <a:t>(3)  </a:t>
            </a:r>
            <a:r>
              <a:rPr lang="en-NZ" sz="2000" dirty="0" smtClean="0">
                <a:solidFill>
                  <a:schemeClr val="tx1">
                    <a:lumMod val="50000"/>
                  </a:schemeClr>
                </a:solidFill>
                <a:cs typeface="Arial" pitchFamily="34" charset="0"/>
              </a:rPr>
              <a:t>Water quality – weed in Lake </a:t>
            </a:r>
            <a:r>
              <a:rPr lang="en-NZ" sz="2000" dirty="0" err="1" smtClean="0">
                <a:solidFill>
                  <a:schemeClr val="tx1">
                    <a:lumMod val="50000"/>
                  </a:schemeClr>
                </a:solidFill>
                <a:cs typeface="Arial" pitchFamily="34" charset="0"/>
              </a:rPr>
              <a:t>Taupo</a:t>
            </a:r>
            <a:r>
              <a:rPr lang="en-NZ" sz="2000" dirty="0" smtClean="0">
                <a:solidFill>
                  <a:schemeClr val="tx1">
                    <a:lumMod val="50000"/>
                  </a:schemeClr>
                </a:solidFill>
                <a:cs typeface="Arial" pitchFamily="34" charset="0"/>
              </a:rPr>
              <a:t> and the Waikato</a:t>
            </a:r>
          </a:p>
          <a:p>
            <a:pPr eaLnBrk="1" hangingPunct="1">
              <a:lnSpc>
                <a:spcPct val="80000"/>
              </a:lnSpc>
              <a:buClr>
                <a:schemeClr val="tx1"/>
              </a:buClr>
              <a:buFont typeface="Wingdings" pitchFamily="2" charset="2"/>
              <a:buChar char="v"/>
            </a:pPr>
            <a:r>
              <a:rPr lang="en-NZ" sz="2000" dirty="0" smtClean="0">
                <a:solidFill>
                  <a:schemeClr val="tx1">
                    <a:lumMod val="50000"/>
                  </a:schemeClr>
                </a:solidFill>
                <a:cs typeface="Arial" pitchFamily="34" charset="0"/>
              </a:rPr>
              <a:t>1987  	</a:t>
            </a:r>
            <a:r>
              <a:rPr lang="en-NZ" sz="2000" dirty="0" smtClean="0">
                <a:solidFill>
                  <a:srgbClr val="92D050"/>
                </a:solidFill>
                <a:cs typeface="Arial" pitchFamily="34" charset="0"/>
              </a:rPr>
              <a:t>(4)  </a:t>
            </a:r>
            <a:r>
              <a:rPr lang="en-NZ" sz="2000" dirty="0" smtClean="0">
                <a:solidFill>
                  <a:schemeClr val="tx1">
                    <a:lumMod val="50000"/>
                  </a:schemeClr>
                </a:solidFill>
                <a:cs typeface="Arial" pitchFamily="34" charset="0"/>
              </a:rPr>
              <a:t>Cell-growth models – plants/muscle *</a:t>
            </a:r>
          </a:p>
          <a:p>
            <a:pPr>
              <a:lnSpc>
                <a:spcPct val="80000"/>
              </a:lnSpc>
              <a:buClr>
                <a:schemeClr val="tx1"/>
              </a:buClr>
              <a:buFont typeface="Wingdings" pitchFamily="2" charset="2"/>
              <a:buChar char="v"/>
            </a:pPr>
            <a:r>
              <a:rPr lang="en-NZ" sz="2000" dirty="0" smtClean="0">
                <a:solidFill>
                  <a:schemeClr val="tx1">
                    <a:lumMod val="50000"/>
                  </a:schemeClr>
                </a:solidFill>
                <a:cs typeface="Arial" pitchFamily="34" charset="0"/>
              </a:rPr>
              <a:t>1990  	</a:t>
            </a:r>
            <a:r>
              <a:rPr lang="en-NZ" sz="2000" dirty="0" smtClean="0">
                <a:solidFill>
                  <a:srgbClr val="92D050"/>
                </a:solidFill>
                <a:cs typeface="Arial" pitchFamily="34" charset="0"/>
              </a:rPr>
              <a:t>(5)  </a:t>
            </a:r>
            <a:r>
              <a:rPr lang="en-NZ" sz="2000" dirty="0" smtClean="0">
                <a:solidFill>
                  <a:schemeClr val="tx1">
                    <a:lumMod val="50000"/>
                  </a:schemeClr>
                </a:solidFill>
                <a:cs typeface="Arial" pitchFamily="34" charset="0"/>
              </a:rPr>
              <a:t>Pasture growth and utilisation</a:t>
            </a:r>
          </a:p>
          <a:p>
            <a:pPr>
              <a:lnSpc>
                <a:spcPct val="80000"/>
              </a:lnSpc>
              <a:buClr>
                <a:schemeClr val="tx1"/>
              </a:buClr>
              <a:buFont typeface="Wingdings" pitchFamily="2" charset="2"/>
              <a:buChar char="v"/>
            </a:pPr>
            <a:r>
              <a:rPr lang="en-NZ" sz="2000" dirty="0" smtClean="0">
                <a:solidFill>
                  <a:schemeClr val="tx1">
                    <a:lumMod val="50000"/>
                  </a:schemeClr>
                </a:solidFill>
                <a:cs typeface="Arial" pitchFamily="34" charset="0"/>
              </a:rPr>
              <a:t>1991  	</a:t>
            </a:r>
            <a:r>
              <a:rPr lang="en-NZ" sz="2000" dirty="0" smtClean="0">
                <a:solidFill>
                  <a:srgbClr val="92D050"/>
                </a:solidFill>
                <a:cs typeface="Arial" pitchFamily="34" charset="0"/>
              </a:rPr>
              <a:t>(6)  </a:t>
            </a:r>
            <a:r>
              <a:rPr lang="en-NZ" sz="2000" dirty="0" smtClean="0">
                <a:solidFill>
                  <a:schemeClr val="tx1">
                    <a:lumMod val="50000"/>
                  </a:schemeClr>
                </a:solidFill>
                <a:cs typeface="Arial" pitchFamily="34" charset="0"/>
              </a:rPr>
              <a:t>Population dynamics – Tb in possums</a:t>
            </a:r>
          </a:p>
          <a:p>
            <a:pPr>
              <a:lnSpc>
                <a:spcPct val="80000"/>
              </a:lnSpc>
              <a:buClr>
                <a:schemeClr val="tx1"/>
              </a:buClr>
              <a:buFont typeface="Wingdings" pitchFamily="2" charset="2"/>
              <a:buChar char="v"/>
            </a:pPr>
            <a:r>
              <a:rPr lang="en-NZ" sz="2000" dirty="0" smtClean="0">
                <a:solidFill>
                  <a:schemeClr val="tx1">
                    <a:lumMod val="50000"/>
                  </a:schemeClr>
                </a:solidFill>
                <a:cs typeface="Arial" pitchFamily="34" charset="0"/>
              </a:rPr>
              <a:t>1992  	</a:t>
            </a:r>
            <a:r>
              <a:rPr lang="en-NZ" sz="2000" dirty="0" smtClean="0">
                <a:solidFill>
                  <a:srgbClr val="92D050"/>
                </a:solidFill>
                <a:cs typeface="Arial" pitchFamily="34" charset="0"/>
              </a:rPr>
              <a:t>(7)) </a:t>
            </a:r>
            <a:r>
              <a:rPr lang="en-NZ" sz="2000" dirty="0" smtClean="0">
                <a:solidFill>
                  <a:schemeClr val="tx1">
                    <a:lumMod val="50000"/>
                  </a:schemeClr>
                </a:solidFill>
                <a:cs typeface="Arial" pitchFamily="34" charset="0"/>
              </a:rPr>
              <a:t>Survival thresholds for Kiwis</a:t>
            </a:r>
          </a:p>
          <a:p>
            <a:pPr eaLnBrk="1" hangingPunct="1">
              <a:lnSpc>
                <a:spcPct val="80000"/>
              </a:lnSpc>
              <a:buClr>
                <a:schemeClr val="tx1"/>
              </a:buClr>
              <a:buFont typeface="Wingdings" pitchFamily="2" charset="2"/>
              <a:buChar char="v"/>
            </a:pPr>
            <a:r>
              <a:rPr lang="en-NZ" sz="2000" dirty="0" smtClean="0">
                <a:solidFill>
                  <a:schemeClr val="tx1">
                    <a:lumMod val="50000"/>
                  </a:schemeClr>
                </a:solidFill>
                <a:cs typeface="Arial" pitchFamily="34" charset="0"/>
              </a:rPr>
              <a:t>1996  	</a:t>
            </a:r>
            <a:r>
              <a:rPr lang="en-NZ" sz="2000" dirty="0" smtClean="0">
                <a:solidFill>
                  <a:srgbClr val="92D050"/>
                </a:solidFill>
                <a:cs typeface="Arial" pitchFamily="34" charset="0"/>
              </a:rPr>
              <a:t>(8)  </a:t>
            </a:r>
            <a:r>
              <a:rPr lang="en-NZ" sz="2000" dirty="0" smtClean="0">
                <a:solidFill>
                  <a:schemeClr val="tx1">
                    <a:lumMod val="50000"/>
                  </a:schemeClr>
                </a:solidFill>
                <a:cs typeface="Arial" pitchFamily="34" charset="0"/>
              </a:rPr>
              <a:t>Carcass composition*</a:t>
            </a:r>
          </a:p>
          <a:p>
            <a:pPr eaLnBrk="1" hangingPunct="1">
              <a:lnSpc>
                <a:spcPct val="80000"/>
              </a:lnSpc>
              <a:buClr>
                <a:schemeClr val="tx1"/>
              </a:buClr>
              <a:buFont typeface="Wingdings" pitchFamily="2" charset="2"/>
              <a:buChar char="v"/>
            </a:pPr>
            <a:r>
              <a:rPr lang="en-NZ" sz="2000" dirty="0" smtClean="0">
                <a:solidFill>
                  <a:schemeClr val="tx1">
                    <a:lumMod val="50000"/>
                  </a:schemeClr>
                </a:solidFill>
                <a:cs typeface="Arial" pitchFamily="34" charset="0"/>
              </a:rPr>
              <a:t>1999                </a:t>
            </a:r>
            <a:r>
              <a:rPr lang="en-NZ" sz="2000" dirty="0" smtClean="0">
                <a:solidFill>
                  <a:srgbClr val="92D050"/>
                </a:solidFill>
                <a:cs typeface="Arial" pitchFamily="34" charset="0"/>
              </a:rPr>
              <a:t>(10) </a:t>
            </a:r>
            <a:r>
              <a:rPr lang="en-NZ" sz="2000" dirty="0" smtClean="0">
                <a:solidFill>
                  <a:schemeClr val="tx1">
                    <a:lumMod val="50000"/>
                  </a:schemeClr>
                </a:solidFill>
                <a:cs typeface="Arial" pitchFamily="34" charset="0"/>
              </a:rPr>
              <a:t>Dairy milk quality</a:t>
            </a:r>
          </a:p>
          <a:p>
            <a:pPr eaLnBrk="1" hangingPunct="1">
              <a:lnSpc>
                <a:spcPct val="80000"/>
              </a:lnSpc>
              <a:buClr>
                <a:schemeClr val="tx1"/>
              </a:buClr>
              <a:buFont typeface="Wingdings" pitchFamily="2" charset="2"/>
              <a:buChar char="v"/>
            </a:pPr>
            <a:r>
              <a:rPr lang="en-NZ" sz="2000" dirty="0" smtClean="0">
                <a:solidFill>
                  <a:schemeClr val="tx1">
                    <a:lumMod val="50000"/>
                  </a:schemeClr>
                </a:solidFill>
                <a:cs typeface="Arial" pitchFamily="34" charset="0"/>
              </a:rPr>
              <a:t>2000-11+        </a:t>
            </a:r>
            <a:r>
              <a:rPr lang="en-NZ" sz="2000" dirty="0" smtClean="0">
                <a:solidFill>
                  <a:srgbClr val="92D050"/>
                </a:solidFill>
                <a:cs typeface="Arial" pitchFamily="34" charset="0"/>
              </a:rPr>
              <a:t>(11) </a:t>
            </a:r>
            <a:r>
              <a:rPr lang="en-NZ" sz="2000" dirty="0" smtClean="0">
                <a:solidFill>
                  <a:schemeClr val="tx1">
                    <a:lumMod val="50000"/>
                  </a:schemeClr>
                </a:solidFill>
                <a:cs typeface="Arial" pitchFamily="34" charset="0"/>
              </a:rPr>
              <a:t>Maths in Medicine*</a:t>
            </a:r>
          </a:p>
          <a:p>
            <a:pPr lvl="4" eaLnBrk="1" hangingPunct="1">
              <a:lnSpc>
                <a:spcPct val="80000"/>
              </a:lnSpc>
              <a:buBlip>
                <a:blip r:embed="rId3"/>
              </a:buBlip>
            </a:pPr>
            <a:r>
              <a:rPr lang="en-NZ" b="1" dirty="0" smtClean="0">
                <a:solidFill>
                  <a:schemeClr val="tx1">
                    <a:lumMod val="50000"/>
                  </a:schemeClr>
                </a:solidFill>
                <a:cs typeface="Arial" pitchFamily="34" charset="0"/>
              </a:rPr>
              <a:t>Muscles</a:t>
            </a:r>
          </a:p>
          <a:p>
            <a:pPr lvl="4" eaLnBrk="1" hangingPunct="1">
              <a:lnSpc>
                <a:spcPct val="80000"/>
              </a:lnSpc>
              <a:buBlip>
                <a:blip r:embed="rId3"/>
              </a:buBlip>
            </a:pPr>
            <a:r>
              <a:rPr lang="en-NZ" b="1" dirty="0" smtClean="0">
                <a:solidFill>
                  <a:schemeClr val="tx1">
                    <a:lumMod val="50000"/>
                  </a:schemeClr>
                </a:solidFill>
                <a:cs typeface="Arial" pitchFamily="34" charset="0"/>
              </a:rPr>
              <a:t>Plankton</a:t>
            </a:r>
          </a:p>
          <a:p>
            <a:pPr lvl="4" eaLnBrk="1" hangingPunct="1">
              <a:lnSpc>
                <a:spcPct val="80000"/>
              </a:lnSpc>
              <a:buBlip>
                <a:blip r:embed="rId3"/>
              </a:buBlip>
            </a:pPr>
            <a:r>
              <a:rPr lang="en-NZ" b="1" dirty="0" smtClean="0">
                <a:solidFill>
                  <a:schemeClr val="tx1">
                    <a:lumMod val="50000"/>
                  </a:schemeClr>
                </a:solidFill>
                <a:cs typeface="Arial" pitchFamily="34" charset="0"/>
              </a:rPr>
              <a:t>Tumours*</a:t>
            </a:r>
          </a:p>
          <a:p>
            <a:pPr lvl="4" eaLnBrk="1" hangingPunct="1">
              <a:lnSpc>
                <a:spcPct val="80000"/>
              </a:lnSpc>
              <a:buBlip>
                <a:blip r:embed="rId3"/>
              </a:buBlip>
            </a:pPr>
            <a:r>
              <a:rPr lang="en-NZ" b="1" dirty="0" smtClean="0">
                <a:solidFill>
                  <a:schemeClr val="tx1">
                    <a:lumMod val="50000"/>
                  </a:schemeClr>
                </a:solidFill>
                <a:cs typeface="Arial" pitchFamily="34" charset="0"/>
              </a:rPr>
              <a:t>Epigenetics – watch this space!!! *</a:t>
            </a:r>
          </a:p>
          <a:p>
            <a:pPr lvl="4" eaLnBrk="1" hangingPunct="1">
              <a:lnSpc>
                <a:spcPct val="80000"/>
              </a:lnSpc>
              <a:buBlip>
                <a:blip r:embed="rId3"/>
              </a:buBlip>
            </a:pPr>
            <a:r>
              <a:rPr lang="en-NZ" b="1" dirty="0" smtClean="0">
                <a:solidFill>
                  <a:schemeClr val="tx1">
                    <a:lumMod val="50000"/>
                  </a:schemeClr>
                </a:solidFill>
                <a:cs typeface="Arial" pitchFamily="34" charset="0"/>
              </a:rPr>
              <a:t>Foetal Growth*	</a:t>
            </a: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fade">
                                      <p:cBhvr>
                                        <p:cTn id="7" dur="2000"/>
                                        <p:tgtEl>
                                          <p:spTgt spid="399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939">
                                            <p:txEl>
                                              <p:pRg st="0" end="0"/>
                                            </p:txEl>
                                          </p:spTgt>
                                        </p:tgtEl>
                                        <p:attrNameLst>
                                          <p:attrName>style.visibility</p:attrName>
                                        </p:attrNameLst>
                                      </p:cBhvr>
                                      <p:to>
                                        <p:strVal val="visible"/>
                                      </p:to>
                                    </p:set>
                                    <p:animEffect transition="in" filter="fade">
                                      <p:cBhvr>
                                        <p:cTn id="12" dur="2000"/>
                                        <p:tgtEl>
                                          <p:spTgt spid="399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939">
                                            <p:txEl>
                                              <p:pRg st="1" end="1"/>
                                            </p:txEl>
                                          </p:spTgt>
                                        </p:tgtEl>
                                        <p:attrNameLst>
                                          <p:attrName>style.visibility</p:attrName>
                                        </p:attrNameLst>
                                      </p:cBhvr>
                                      <p:to>
                                        <p:strVal val="visible"/>
                                      </p:to>
                                    </p:set>
                                    <p:animEffect transition="in" filter="fade">
                                      <p:cBhvr>
                                        <p:cTn id="17" dur="2000"/>
                                        <p:tgtEl>
                                          <p:spTgt spid="39939">
                                            <p:txEl>
                                              <p:pRg st="1" end="1"/>
                                            </p:txEl>
                                          </p:spTgt>
                                        </p:tgtEl>
                                      </p:cBhvr>
                                    </p:animEffect>
                                  </p:childTnLst>
                                  <p:subTnLst>
                                    <p:animClr clrSpc="rgb" dir="cw">
                                      <p:cBhvr override="childStyle">
                                        <p:cTn dur="1" fill="hold" display="0" masterRel="nextClick" afterEffect="1"/>
                                        <p:tgtEl>
                                          <p:spTgt spid="39939">
                                            <p:txEl>
                                              <p:pRg st="1" end="1"/>
                                            </p:txEl>
                                          </p:spTgt>
                                        </p:tgtEl>
                                        <p:attrNameLst>
                                          <p:attrName>ppt_c</p:attrName>
                                        </p:attrNameLst>
                                      </p:cBhvr>
                                      <p:to>
                                        <a:schemeClr val="tx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939">
                                            <p:txEl>
                                              <p:pRg st="2" end="2"/>
                                            </p:txEl>
                                          </p:spTgt>
                                        </p:tgtEl>
                                        <p:attrNameLst>
                                          <p:attrName>style.visibility</p:attrName>
                                        </p:attrNameLst>
                                      </p:cBhvr>
                                      <p:to>
                                        <p:strVal val="visible"/>
                                      </p:to>
                                    </p:set>
                                    <p:animEffect transition="in" filter="fade">
                                      <p:cBhvr>
                                        <p:cTn id="22" dur="2000"/>
                                        <p:tgtEl>
                                          <p:spTgt spid="39939">
                                            <p:txEl>
                                              <p:pRg st="2" end="2"/>
                                            </p:txEl>
                                          </p:spTgt>
                                        </p:tgtEl>
                                      </p:cBhvr>
                                    </p:animEffect>
                                  </p:childTnLst>
                                  <p:subTnLst>
                                    <p:animClr clrSpc="rgb" dir="cw">
                                      <p:cBhvr override="childStyle">
                                        <p:cTn dur="1" fill="hold" display="0" masterRel="nextClick" afterEffect="1"/>
                                        <p:tgtEl>
                                          <p:spTgt spid="39939">
                                            <p:txEl>
                                              <p:pRg st="2" end="2"/>
                                            </p:txEl>
                                          </p:spTgt>
                                        </p:tgtEl>
                                        <p:attrNameLst>
                                          <p:attrName>ppt_c</p:attrName>
                                        </p:attrNameLst>
                                      </p:cBhvr>
                                      <p:to>
                                        <a:schemeClr val="tx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9939">
                                            <p:txEl>
                                              <p:pRg st="3" end="3"/>
                                            </p:txEl>
                                          </p:spTgt>
                                        </p:tgtEl>
                                        <p:attrNameLst>
                                          <p:attrName>style.visibility</p:attrName>
                                        </p:attrNameLst>
                                      </p:cBhvr>
                                      <p:to>
                                        <p:strVal val="visible"/>
                                      </p:to>
                                    </p:set>
                                    <p:animEffect transition="in" filter="fade">
                                      <p:cBhvr>
                                        <p:cTn id="27" dur="2000"/>
                                        <p:tgtEl>
                                          <p:spTgt spid="39939">
                                            <p:txEl>
                                              <p:pRg st="3" end="3"/>
                                            </p:txEl>
                                          </p:spTgt>
                                        </p:tgtEl>
                                      </p:cBhvr>
                                    </p:animEffect>
                                  </p:childTnLst>
                                  <p:subTnLst>
                                    <p:animClr clrSpc="rgb" dir="cw">
                                      <p:cBhvr override="childStyle">
                                        <p:cTn dur="1" fill="hold" display="0" masterRel="nextClick" afterEffect="1"/>
                                        <p:tgtEl>
                                          <p:spTgt spid="39939">
                                            <p:txEl>
                                              <p:pRg st="3" end="3"/>
                                            </p:txEl>
                                          </p:spTgt>
                                        </p:tgtEl>
                                        <p:attrNameLst>
                                          <p:attrName>ppt_c</p:attrName>
                                        </p:attrNameLst>
                                      </p:cBhvr>
                                      <p:to>
                                        <a:schemeClr val="tx2"/>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939">
                                            <p:txEl>
                                              <p:pRg st="4" end="4"/>
                                            </p:txEl>
                                          </p:spTgt>
                                        </p:tgtEl>
                                        <p:attrNameLst>
                                          <p:attrName>style.visibility</p:attrName>
                                        </p:attrNameLst>
                                      </p:cBhvr>
                                      <p:to>
                                        <p:strVal val="visible"/>
                                      </p:to>
                                    </p:set>
                                    <p:animEffect transition="in" filter="fade">
                                      <p:cBhvr>
                                        <p:cTn id="32" dur="2000"/>
                                        <p:tgtEl>
                                          <p:spTgt spid="39939">
                                            <p:txEl>
                                              <p:pRg st="4" end="4"/>
                                            </p:txEl>
                                          </p:spTgt>
                                        </p:tgtEl>
                                      </p:cBhvr>
                                    </p:animEffect>
                                  </p:childTnLst>
                                  <p:subTnLst>
                                    <p:animClr clrSpc="rgb" dir="cw">
                                      <p:cBhvr override="childStyle">
                                        <p:cTn dur="1" fill="hold" display="0" masterRel="nextClick" afterEffect="1"/>
                                        <p:tgtEl>
                                          <p:spTgt spid="39939">
                                            <p:txEl>
                                              <p:pRg st="4" end="4"/>
                                            </p:txEl>
                                          </p:spTgt>
                                        </p:tgtEl>
                                        <p:attrNameLst>
                                          <p:attrName>ppt_c</p:attrName>
                                        </p:attrNameLst>
                                      </p:cBhvr>
                                      <p:to>
                                        <a:schemeClr val="tx2"/>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939">
                                            <p:txEl>
                                              <p:pRg st="5" end="5"/>
                                            </p:txEl>
                                          </p:spTgt>
                                        </p:tgtEl>
                                        <p:attrNameLst>
                                          <p:attrName>style.visibility</p:attrName>
                                        </p:attrNameLst>
                                      </p:cBhvr>
                                      <p:to>
                                        <p:strVal val="visible"/>
                                      </p:to>
                                    </p:set>
                                    <p:animEffect transition="in" filter="fade">
                                      <p:cBhvr>
                                        <p:cTn id="37" dur="2000"/>
                                        <p:tgtEl>
                                          <p:spTgt spid="39939">
                                            <p:txEl>
                                              <p:pRg st="5" end="5"/>
                                            </p:txEl>
                                          </p:spTgt>
                                        </p:tgtEl>
                                      </p:cBhvr>
                                    </p:animEffect>
                                  </p:childTnLst>
                                  <p:subTnLst>
                                    <p:animClr clrSpc="rgb" dir="cw">
                                      <p:cBhvr override="childStyle">
                                        <p:cTn dur="1" fill="hold" display="0" masterRel="nextClick" afterEffect="1"/>
                                        <p:tgtEl>
                                          <p:spTgt spid="39939">
                                            <p:txEl>
                                              <p:pRg st="5" end="5"/>
                                            </p:txEl>
                                          </p:spTgt>
                                        </p:tgtEl>
                                        <p:attrNameLst>
                                          <p:attrName>ppt_c</p:attrName>
                                        </p:attrNameLst>
                                      </p:cBhvr>
                                      <p:to>
                                        <a:schemeClr val="tx2"/>
                                      </p:to>
                                    </p:animClr>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9939">
                                            <p:txEl>
                                              <p:pRg st="6" end="6"/>
                                            </p:txEl>
                                          </p:spTgt>
                                        </p:tgtEl>
                                        <p:attrNameLst>
                                          <p:attrName>style.visibility</p:attrName>
                                        </p:attrNameLst>
                                      </p:cBhvr>
                                      <p:to>
                                        <p:strVal val="visible"/>
                                      </p:to>
                                    </p:set>
                                    <p:animEffect transition="in" filter="fade">
                                      <p:cBhvr>
                                        <p:cTn id="42" dur="2000"/>
                                        <p:tgtEl>
                                          <p:spTgt spid="39939">
                                            <p:txEl>
                                              <p:pRg st="6" end="6"/>
                                            </p:txEl>
                                          </p:spTgt>
                                        </p:tgtEl>
                                      </p:cBhvr>
                                    </p:animEffect>
                                  </p:childTnLst>
                                  <p:subTnLst>
                                    <p:animClr clrSpc="rgb" dir="cw">
                                      <p:cBhvr override="childStyle">
                                        <p:cTn dur="1" fill="hold" display="0" masterRel="nextClick" afterEffect="1"/>
                                        <p:tgtEl>
                                          <p:spTgt spid="39939">
                                            <p:txEl>
                                              <p:pRg st="6" end="6"/>
                                            </p:txEl>
                                          </p:spTgt>
                                        </p:tgtEl>
                                        <p:attrNameLst>
                                          <p:attrName>ppt_c</p:attrName>
                                        </p:attrNameLst>
                                      </p:cBhvr>
                                      <p:to>
                                        <a:schemeClr val="tx2"/>
                                      </p:to>
                                    </p:animClr>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9939">
                                            <p:txEl>
                                              <p:pRg st="7" end="7"/>
                                            </p:txEl>
                                          </p:spTgt>
                                        </p:tgtEl>
                                        <p:attrNameLst>
                                          <p:attrName>style.visibility</p:attrName>
                                        </p:attrNameLst>
                                      </p:cBhvr>
                                      <p:to>
                                        <p:strVal val="visible"/>
                                      </p:to>
                                    </p:set>
                                    <p:animEffect transition="in" filter="fade">
                                      <p:cBhvr>
                                        <p:cTn id="47" dur="2000"/>
                                        <p:tgtEl>
                                          <p:spTgt spid="39939">
                                            <p:txEl>
                                              <p:pRg st="7" end="7"/>
                                            </p:txEl>
                                          </p:spTgt>
                                        </p:tgtEl>
                                      </p:cBhvr>
                                    </p:animEffect>
                                  </p:childTnLst>
                                  <p:subTnLst>
                                    <p:animClr clrSpc="rgb" dir="cw">
                                      <p:cBhvr override="childStyle">
                                        <p:cTn dur="1" fill="hold" display="0" masterRel="nextClick" afterEffect="1"/>
                                        <p:tgtEl>
                                          <p:spTgt spid="39939">
                                            <p:txEl>
                                              <p:pRg st="7" end="7"/>
                                            </p:txEl>
                                          </p:spTgt>
                                        </p:tgtEl>
                                        <p:attrNameLst>
                                          <p:attrName>ppt_c</p:attrName>
                                        </p:attrNameLst>
                                      </p:cBhvr>
                                      <p:to>
                                        <a:schemeClr val="tx2"/>
                                      </p:to>
                                    </p:animClr>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939">
                                            <p:txEl>
                                              <p:pRg st="8" end="8"/>
                                            </p:txEl>
                                          </p:spTgt>
                                        </p:tgtEl>
                                        <p:attrNameLst>
                                          <p:attrName>style.visibility</p:attrName>
                                        </p:attrNameLst>
                                      </p:cBhvr>
                                      <p:to>
                                        <p:strVal val="visible"/>
                                      </p:to>
                                    </p:set>
                                    <p:animEffect transition="in" filter="fade">
                                      <p:cBhvr>
                                        <p:cTn id="52" dur="2000"/>
                                        <p:tgtEl>
                                          <p:spTgt spid="39939">
                                            <p:txEl>
                                              <p:pRg st="8" end="8"/>
                                            </p:txEl>
                                          </p:spTgt>
                                        </p:tgtEl>
                                      </p:cBhvr>
                                    </p:animEffect>
                                  </p:childTnLst>
                                  <p:subTnLst>
                                    <p:animClr clrSpc="rgb" dir="cw">
                                      <p:cBhvr override="childStyle">
                                        <p:cTn dur="1" fill="hold" display="0" masterRel="nextClick" afterEffect="1"/>
                                        <p:tgtEl>
                                          <p:spTgt spid="39939">
                                            <p:txEl>
                                              <p:pRg st="8" end="8"/>
                                            </p:txEl>
                                          </p:spTgt>
                                        </p:tgtEl>
                                        <p:attrNameLst>
                                          <p:attrName>ppt_c</p:attrName>
                                        </p:attrNameLst>
                                      </p:cBhvr>
                                      <p:to>
                                        <a:schemeClr val="tx2"/>
                                      </p:to>
                                    </p:animClr>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9939">
                                            <p:txEl>
                                              <p:pRg st="9" end="9"/>
                                            </p:txEl>
                                          </p:spTgt>
                                        </p:tgtEl>
                                        <p:attrNameLst>
                                          <p:attrName>style.visibility</p:attrName>
                                        </p:attrNameLst>
                                      </p:cBhvr>
                                      <p:to>
                                        <p:strVal val="visible"/>
                                      </p:to>
                                    </p:set>
                                    <p:animEffect transition="in" filter="fade">
                                      <p:cBhvr>
                                        <p:cTn id="57" dur="2000"/>
                                        <p:tgtEl>
                                          <p:spTgt spid="39939">
                                            <p:txEl>
                                              <p:pRg st="9" end="9"/>
                                            </p:txEl>
                                          </p:spTgt>
                                        </p:tgtEl>
                                      </p:cBhvr>
                                    </p:animEffect>
                                  </p:childTnLst>
                                  <p:subTnLst>
                                    <p:animClr clrSpc="rgb" dir="cw">
                                      <p:cBhvr override="childStyle">
                                        <p:cTn dur="1" fill="hold" display="0" masterRel="nextClick" afterEffect="1"/>
                                        <p:tgtEl>
                                          <p:spTgt spid="39939">
                                            <p:txEl>
                                              <p:pRg st="9" end="9"/>
                                            </p:txEl>
                                          </p:spTgt>
                                        </p:tgtEl>
                                        <p:attrNameLst>
                                          <p:attrName>ppt_c</p:attrName>
                                        </p:attrNameLst>
                                      </p:cBhvr>
                                      <p:to>
                                        <a:schemeClr val="tx2"/>
                                      </p:to>
                                    </p:animClr>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9939">
                                            <p:txEl>
                                              <p:pRg st="10" end="10"/>
                                            </p:txEl>
                                          </p:spTgt>
                                        </p:tgtEl>
                                        <p:attrNameLst>
                                          <p:attrName>style.visibility</p:attrName>
                                        </p:attrNameLst>
                                      </p:cBhvr>
                                      <p:to>
                                        <p:strVal val="visible"/>
                                      </p:to>
                                    </p:set>
                                    <p:animEffect transition="in" filter="fade">
                                      <p:cBhvr>
                                        <p:cTn id="62" dur="2000"/>
                                        <p:tgtEl>
                                          <p:spTgt spid="39939">
                                            <p:txEl>
                                              <p:pRg st="10" end="10"/>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9939">
                                            <p:txEl>
                                              <p:pRg st="11" end="11"/>
                                            </p:txEl>
                                          </p:spTgt>
                                        </p:tgtEl>
                                        <p:attrNameLst>
                                          <p:attrName>style.visibility</p:attrName>
                                        </p:attrNameLst>
                                      </p:cBhvr>
                                      <p:to>
                                        <p:strVal val="visible"/>
                                      </p:to>
                                    </p:set>
                                    <p:animEffect transition="in" filter="fade">
                                      <p:cBhvr>
                                        <p:cTn id="65" dur="2000"/>
                                        <p:tgtEl>
                                          <p:spTgt spid="39939">
                                            <p:txEl>
                                              <p:pRg st="11" end="11"/>
                                            </p:tx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9939">
                                            <p:txEl>
                                              <p:pRg st="12" end="12"/>
                                            </p:txEl>
                                          </p:spTgt>
                                        </p:tgtEl>
                                        <p:attrNameLst>
                                          <p:attrName>style.visibility</p:attrName>
                                        </p:attrNameLst>
                                      </p:cBhvr>
                                      <p:to>
                                        <p:strVal val="visible"/>
                                      </p:to>
                                    </p:set>
                                    <p:animEffect transition="in" filter="fade">
                                      <p:cBhvr>
                                        <p:cTn id="68" dur="2000"/>
                                        <p:tgtEl>
                                          <p:spTgt spid="39939">
                                            <p:txEl>
                                              <p:pRg st="12" end="12"/>
                                            </p:tx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9939">
                                            <p:txEl>
                                              <p:pRg st="13" end="13"/>
                                            </p:txEl>
                                          </p:spTgt>
                                        </p:tgtEl>
                                        <p:attrNameLst>
                                          <p:attrName>style.visibility</p:attrName>
                                        </p:attrNameLst>
                                      </p:cBhvr>
                                      <p:to>
                                        <p:strVal val="visible"/>
                                      </p:to>
                                    </p:set>
                                    <p:animEffect transition="in" filter="fade">
                                      <p:cBhvr>
                                        <p:cTn id="71" dur="2000"/>
                                        <p:tgtEl>
                                          <p:spTgt spid="39939">
                                            <p:txEl>
                                              <p:pRg st="13" end="13"/>
                                            </p:tx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9939">
                                            <p:txEl>
                                              <p:pRg st="14" end="14"/>
                                            </p:txEl>
                                          </p:spTgt>
                                        </p:tgtEl>
                                        <p:attrNameLst>
                                          <p:attrName>style.visibility</p:attrName>
                                        </p:attrNameLst>
                                      </p:cBhvr>
                                      <p:to>
                                        <p:strVal val="visible"/>
                                      </p:to>
                                    </p:set>
                                    <p:animEffect transition="in" filter="fade">
                                      <p:cBhvr>
                                        <p:cTn id="74" dur="2000"/>
                                        <p:tgtEl>
                                          <p:spTgt spid="39939">
                                            <p:txEl>
                                              <p:pRg st="14" end="14"/>
                                            </p:tx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9939">
                                            <p:txEl>
                                              <p:pRg st="15" end="15"/>
                                            </p:txEl>
                                          </p:spTgt>
                                        </p:tgtEl>
                                        <p:attrNameLst>
                                          <p:attrName>style.visibility</p:attrName>
                                        </p:attrNameLst>
                                      </p:cBhvr>
                                      <p:to>
                                        <p:strVal val="visible"/>
                                      </p:to>
                                    </p:set>
                                    <p:animEffect transition="in" filter="fade">
                                      <p:cBhvr>
                                        <p:cTn id="77" dur="2000"/>
                                        <p:tgtEl>
                                          <p:spTgt spid="39939">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P spid="39939"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Users\Playtech\Desktop\FOUNDRY MAIN\CLIENTS\Massey\PPT WORK\New Massey PPT April 2011\new templates\MASSEY TEMPLATE STANDARD SLIDE 8.jpg"/>
          <p:cNvPicPr>
            <a:picLocks noChangeAspect="1" noChangeArrowheads="1"/>
          </p:cNvPicPr>
          <p:nvPr/>
        </p:nvPicPr>
        <p:blipFill>
          <a:blip r:embed="rId2" cstate="print"/>
          <a:srcRect/>
          <a:stretch>
            <a:fillRect/>
          </a:stretch>
        </p:blipFill>
        <p:spPr bwMode="auto">
          <a:xfrm>
            <a:off x="-19051" y="0"/>
            <a:ext cx="9163051" cy="6877050"/>
          </a:xfrm>
          <a:prstGeom prst="rect">
            <a:avLst/>
          </a:prstGeom>
          <a:noFill/>
        </p:spPr>
      </p:pic>
      <p:pic>
        <p:nvPicPr>
          <p:cNvPr id="109572" name="Picture 4" descr="C:\Users\Playtech\Desktop\FOUNDRY MAIN\CLIENTS\Massey\PPT WORK\New Massey PPT April 2011\refreshed images\water+fire+wind+earth+1.jpg"/>
          <p:cNvPicPr>
            <a:picLocks noChangeAspect="1" noChangeArrowheads="1"/>
          </p:cNvPicPr>
          <p:nvPr/>
        </p:nvPicPr>
        <p:blipFill>
          <a:blip r:embed="rId3" cstate="print"/>
          <a:srcRect l="2688" t="2688" b="18636"/>
          <a:stretch>
            <a:fillRect/>
          </a:stretch>
        </p:blipFill>
        <p:spPr bwMode="auto">
          <a:xfrm>
            <a:off x="0" y="980728"/>
            <a:ext cx="8783960" cy="5392103"/>
          </a:xfrm>
          <a:prstGeom prst="rect">
            <a:avLst/>
          </a:prstGeom>
          <a:noFill/>
        </p:spPr>
      </p:pic>
      <p:sp>
        <p:nvSpPr>
          <p:cNvPr id="7" name="Rectangle 2"/>
          <p:cNvSpPr>
            <a:spLocks noGrp="1" noChangeArrowheads="1"/>
          </p:cNvSpPr>
          <p:nvPr>
            <p:ph type="title"/>
          </p:nvPr>
        </p:nvSpPr>
        <p:spPr>
          <a:xfrm>
            <a:off x="2699792" y="116632"/>
            <a:ext cx="5832648" cy="764704"/>
          </a:xfrm>
        </p:spPr>
        <p:txBody>
          <a:bodyPr>
            <a:normAutofit fontScale="90000"/>
          </a:bodyPr>
          <a:lstStyle/>
          <a:p>
            <a:pPr algn="l" eaLnBrk="1" hangingPunct="1"/>
            <a:r>
              <a:rPr lang="en-NZ" sz="3200" dirty="0" smtClean="0">
                <a:solidFill>
                  <a:srgbClr val="92D050"/>
                </a:solidFill>
                <a:latin typeface="+mn-lt"/>
                <a:cs typeface="Arial" pitchFamily="34" charset="0"/>
              </a:rPr>
              <a:t>PART 2 EXAMPLES – THE ELEMENTS</a:t>
            </a:r>
          </a:p>
        </p:txBody>
      </p:sp>
      <p:pic>
        <p:nvPicPr>
          <p:cNvPr id="9217" name="Picture 1" descr="C:\Documents and Settings\gcwake\My Documents\My Pictures\imagesCAN4U003.jpg"/>
          <p:cNvPicPr>
            <a:picLocks noChangeAspect="1" noChangeArrowheads="1"/>
          </p:cNvPicPr>
          <p:nvPr/>
        </p:nvPicPr>
        <p:blipFill>
          <a:blip r:embed="rId4" cstate="print"/>
          <a:srcRect/>
          <a:stretch>
            <a:fillRect/>
          </a:stretch>
        </p:blipFill>
        <p:spPr bwMode="auto">
          <a:xfrm>
            <a:off x="7308304" y="3789040"/>
            <a:ext cx="1018203" cy="848503"/>
          </a:xfrm>
          <a:prstGeom prst="rect">
            <a:avLst/>
          </a:prstGeom>
          <a:noFill/>
        </p:spPr>
      </p:pic>
      <p:sp>
        <p:nvSpPr>
          <p:cNvPr id="6" name="TextBox 5"/>
          <p:cNvSpPr txBox="1"/>
          <p:nvPr/>
        </p:nvSpPr>
        <p:spPr>
          <a:xfrm>
            <a:off x="7452320" y="3429000"/>
            <a:ext cx="504056" cy="369332"/>
          </a:xfrm>
          <a:prstGeom prst="rect">
            <a:avLst/>
          </a:prstGeom>
          <a:noFill/>
        </p:spPr>
        <p:txBody>
          <a:bodyPr wrap="square" rtlCol="0">
            <a:spAutoFit/>
          </a:bodyPr>
          <a:lstStyle/>
          <a:p>
            <a:r>
              <a:rPr lang="en-NZ" u="sng" dirty="0" smtClean="0"/>
              <a:t>life</a:t>
            </a:r>
            <a:endParaRPr lang="en-NZ" u="sng" dirty="0"/>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9572"/>
                                        </p:tgtEl>
                                        <p:attrNameLst>
                                          <p:attrName>style.visibility</p:attrName>
                                        </p:attrNameLst>
                                      </p:cBhvr>
                                      <p:to>
                                        <p:strVal val="visible"/>
                                      </p:to>
                                    </p:set>
                                    <p:animEffect transition="in" filter="fade">
                                      <p:cBhvr>
                                        <p:cTn id="10" dur="20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C:\Users\Playtech\Desktop\FOUNDRY MAIN\CLIENTS\Massey\PPT WORK\New Massey PPT April 2011\new templates\MASSEY TEMPLATE STANDARD SLIDE 8.jpg"/>
          <p:cNvPicPr>
            <a:picLocks noChangeAspect="1" noChangeArrowheads="1"/>
          </p:cNvPicPr>
          <p:nvPr/>
        </p:nvPicPr>
        <p:blipFill>
          <a:blip r:embed="rId2" cstate="print"/>
          <a:srcRect/>
          <a:stretch>
            <a:fillRect/>
          </a:stretch>
        </p:blipFill>
        <p:spPr bwMode="auto">
          <a:xfrm>
            <a:off x="-9525" y="-9525"/>
            <a:ext cx="9163050" cy="6877050"/>
          </a:xfrm>
          <a:prstGeom prst="rect">
            <a:avLst/>
          </a:prstGeom>
          <a:noFill/>
        </p:spPr>
      </p:pic>
      <p:sp>
        <p:nvSpPr>
          <p:cNvPr id="2" name="Title 1"/>
          <p:cNvSpPr>
            <a:spLocks noGrp="1"/>
          </p:cNvSpPr>
          <p:nvPr>
            <p:ph type="title"/>
          </p:nvPr>
        </p:nvSpPr>
        <p:spPr>
          <a:xfrm>
            <a:off x="914400" y="0"/>
            <a:ext cx="8229600" cy="1143000"/>
          </a:xfrm>
        </p:spPr>
        <p:txBody>
          <a:bodyPr/>
          <a:lstStyle/>
          <a:p>
            <a:r>
              <a:rPr lang="en-NZ" dirty="0" smtClean="0">
                <a:solidFill>
                  <a:srgbClr val="92D050"/>
                </a:solidFill>
              </a:rPr>
              <a:t>The Elements.</a:t>
            </a:r>
            <a:endParaRPr lang="en-US" dirty="0">
              <a:solidFill>
                <a:srgbClr val="92D050"/>
              </a:solidFill>
            </a:endParaRPr>
          </a:p>
        </p:txBody>
      </p:sp>
      <p:sp>
        <p:nvSpPr>
          <p:cNvPr id="3" name="Content Placeholder 2"/>
          <p:cNvSpPr>
            <a:spLocks noGrp="1"/>
          </p:cNvSpPr>
          <p:nvPr>
            <p:ph idx="1"/>
          </p:nvPr>
        </p:nvSpPr>
        <p:spPr/>
        <p:txBody>
          <a:bodyPr>
            <a:normAutofit fontScale="92500" lnSpcReduction="10000"/>
          </a:bodyPr>
          <a:lstStyle/>
          <a:p>
            <a:pPr>
              <a:buNone/>
            </a:pPr>
            <a:r>
              <a:rPr lang="en-NZ" b="1" dirty="0" smtClean="0">
                <a:solidFill>
                  <a:srgbClr val="92D050"/>
                </a:solidFill>
              </a:rPr>
              <a:t>Fire </a:t>
            </a:r>
            <a:r>
              <a:rPr lang="en-NZ" dirty="0" smtClean="0">
                <a:solidFill>
                  <a:schemeClr val="tx1">
                    <a:lumMod val="50000"/>
                  </a:schemeClr>
                </a:solidFill>
              </a:rPr>
              <a:t>               A. Spontaneous Ignition</a:t>
            </a:r>
          </a:p>
          <a:p>
            <a:pPr>
              <a:buNone/>
            </a:pPr>
            <a:r>
              <a:rPr lang="en-NZ" b="1" dirty="0" smtClean="0">
                <a:solidFill>
                  <a:srgbClr val="92D050"/>
                </a:solidFill>
              </a:rPr>
              <a:t>Earth</a:t>
            </a:r>
          </a:p>
          <a:p>
            <a:pPr>
              <a:buNone/>
            </a:pPr>
            <a:r>
              <a:rPr lang="en-NZ" dirty="0" smtClean="0">
                <a:solidFill>
                  <a:schemeClr val="tx1">
                    <a:lumMod val="50000"/>
                  </a:schemeClr>
                </a:solidFill>
              </a:rPr>
              <a:t>        </a:t>
            </a:r>
            <a:r>
              <a:rPr lang="en-NZ" b="1" dirty="0" smtClean="0">
                <a:solidFill>
                  <a:srgbClr val="92D050"/>
                </a:solidFill>
              </a:rPr>
              <a:t>Water</a:t>
            </a:r>
            <a:r>
              <a:rPr lang="en-NZ" b="1" dirty="0" smtClean="0">
                <a:solidFill>
                  <a:schemeClr val="tx1">
                    <a:lumMod val="50000"/>
                  </a:schemeClr>
                </a:solidFill>
              </a:rPr>
              <a:t>  </a:t>
            </a:r>
            <a:r>
              <a:rPr lang="en-NZ" dirty="0" smtClean="0">
                <a:solidFill>
                  <a:schemeClr val="tx1">
                    <a:lumMod val="50000"/>
                  </a:schemeClr>
                </a:solidFill>
              </a:rPr>
              <a:t>                             B. Pollution</a:t>
            </a:r>
          </a:p>
          <a:p>
            <a:pPr>
              <a:buNone/>
            </a:pPr>
            <a:r>
              <a:rPr lang="en-NZ" b="1" dirty="0" smtClean="0">
                <a:solidFill>
                  <a:srgbClr val="92D050"/>
                </a:solidFill>
              </a:rPr>
              <a:t>Air</a:t>
            </a:r>
          </a:p>
          <a:p>
            <a:pPr>
              <a:buNone/>
            </a:pPr>
            <a:r>
              <a:rPr lang="en-NZ" dirty="0" smtClean="0">
                <a:solidFill>
                  <a:schemeClr val="tx1">
                    <a:lumMod val="50000"/>
                  </a:schemeClr>
                </a:solidFill>
              </a:rPr>
              <a:t>                                                C.  The nitrogen cycle   </a:t>
            </a:r>
          </a:p>
          <a:p>
            <a:pPr>
              <a:buNone/>
            </a:pPr>
            <a:r>
              <a:rPr lang="en-NZ" b="1" dirty="0" smtClean="0">
                <a:solidFill>
                  <a:srgbClr val="92D050"/>
                </a:solidFill>
              </a:rPr>
              <a:t>Life</a:t>
            </a:r>
          </a:p>
          <a:p>
            <a:pPr>
              <a:buNone/>
            </a:pPr>
            <a:r>
              <a:rPr lang="en-NZ" sz="4400" dirty="0" smtClean="0">
                <a:solidFill>
                  <a:schemeClr val="tx1">
                    <a:lumMod val="50000"/>
                  </a:schemeClr>
                </a:solidFill>
              </a:rPr>
              <a:t>                     </a:t>
            </a:r>
            <a:r>
              <a:rPr lang="en-NZ" sz="4400" dirty="0" smtClean="0">
                <a:solidFill>
                  <a:schemeClr val="accent1">
                    <a:lumMod val="50000"/>
                  </a:schemeClr>
                </a:solidFill>
              </a:rPr>
              <a:t>             </a:t>
            </a:r>
            <a:r>
              <a:rPr lang="en-NZ" sz="3000" dirty="0" smtClean="0">
                <a:solidFill>
                  <a:schemeClr val="tx1">
                    <a:lumMod val="50000"/>
                  </a:schemeClr>
                </a:solidFill>
              </a:rPr>
              <a:t>D. Cell growth and division. </a:t>
            </a:r>
          </a:p>
          <a:p>
            <a:pPr>
              <a:buNone/>
            </a:pPr>
            <a:r>
              <a:rPr lang="en-NZ" sz="3000" dirty="0" smtClean="0">
                <a:solidFill>
                  <a:schemeClr val="tx1">
                    <a:lumMod val="50000"/>
                  </a:schemeClr>
                </a:solidFill>
              </a:rPr>
              <a:t>                                                                     Gene </a:t>
            </a:r>
            <a:r>
              <a:rPr lang="en-NZ" sz="2800" dirty="0" smtClean="0">
                <a:solidFill>
                  <a:schemeClr val="tx1">
                    <a:lumMod val="50000"/>
                  </a:schemeClr>
                </a:solidFill>
              </a:rPr>
              <a:t>expression</a:t>
            </a:r>
            <a:endParaRPr lang="en-US" sz="2800" dirty="0">
              <a:solidFill>
                <a:schemeClr val="tx1">
                  <a:lumMod val="50000"/>
                </a:schemeClr>
              </a:solidFill>
            </a:endParaRPr>
          </a:p>
        </p:txBody>
      </p:sp>
      <p:cxnSp>
        <p:nvCxnSpPr>
          <p:cNvPr id="5" name="Straight Arrow Connector 4"/>
          <p:cNvCxnSpPr/>
          <p:nvPr/>
        </p:nvCxnSpPr>
        <p:spPr>
          <a:xfrm rot="5400000">
            <a:off x="504342" y="2816138"/>
            <a:ext cx="648072" cy="15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7" name="Straight Arrow Connector 6"/>
          <p:cNvCxnSpPr/>
          <p:nvPr/>
        </p:nvCxnSpPr>
        <p:spPr>
          <a:xfrm>
            <a:off x="1763688" y="2348880"/>
            <a:ext cx="2952328" cy="504056"/>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9" name="Straight Arrow Connector 8"/>
          <p:cNvCxnSpPr/>
          <p:nvPr/>
        </p:nvCxnSpPr>
        <p:spPr>
          <a:xfrm flipV="1">
            <a:off x="2195736" y="2852936"/>
            <a:ext cx="2520280" cy="7200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3" name="Straight Arrow Connector 12"/>
          <p:cNvCxnSpPr/>
          <p:nvPr/>
        </p:nvCxnSpPr>
        <p:spPr>
          <a:xfrm>
            <a:off x="1403648" y="3429000"/>
            <a:ext cx="3168352" cy="36004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5" name="Straight Arrow Connector 14"/>
          <p:cNvCxnSpPr/>
          <p:nvPr/>
        </p:nvCxnSpPr>
        <p:spPr>
          <a:xfrm>
            <a:off x="1619672" y="4437112"/>
            <a:ext cx="2808312" cy="504056"/>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pic>
        <p:nvPicPr>
          <p:cNvPr id="9217" name="Picture 1"/>
          <p:cNvPicPr>
            <a:picLocks noChangeAspect="1" noChangeArrowheads="1"/>
          </p:cNvPicPr>
          <p:nvPr/>
        </p:nvPicPr>
        <p:blipFill>
          <a:blip r:embed="rId3" cstate="print"/>
          <a:srcRect/>
          <a:stretch>
            <a:fillRect/>
          </a:stretch>
        </p:blipFill>
        <p:spPr bwMode="auto">
          <a:xfrm>
            <a:off x="6804248" y="1268759"/>
            <a:ext cx="1955182" cy="19258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laytech\Desktop\FOUNDRY MAIN\CLIENTS\Massey\PPT WORK\New Massey PPT April 2011\new templates\MASSEY TEMPLATE STANDARD SLIDE1.jpg"/>
          <p:cNvPicPr>
            <a:picLocks noChangeAspect="1" noChangeArrowheads="1"/>
          </p:cNvPicPr>
          <p:nvPr/>
        </p:nvPicPr>
        <p:blipFill>
          <a:blip r:embed="rId2" cstate="print"/>
          <a:srcRect/>
          <a:stretch>
            <a:fillRect/>
          </a:stretch>
        </p:blipFill>
        <p:spPr bwMode="auto">
          <a:xfrm>
            <a:off x="0" y="0"/>
            <a:ext cx="9163050" cy="6877050"/>
          </a:xfrm>
          <a:prstGeom prst="rect">
            <a:avLst/>
          </a:prstGeom>
          <a:noFill/>
        </p:spPr>
      </p:pic>
      <p:sp>
        <p:nvSpPr>
          <p:cNvPr id="3" name="Rectangle 2"/>
          <p:cNvSpPr/>
          <p:nvPr/>
        </p:nvSpPr>
        <p:spPr>
          <a:xfrm>
            <a:off x="214282" y="1643050"/>
            <a:ext cx="8643998" cy="4265783"/>
          </a:xfrm>
          <a:prstGeom prst="rect">
            <a:avLst/>
          </a:prstGeom>
        </p:spPr>
        <p:txBody>
          <a:bodyPr wrap="square">
            <a:spAutoFit/>
          </a:bodyPr>
          <a:lstStyle/>
          <a:p>
            <a:pPr marL="457200" lvl="0" indent="-457200">
              <a:lnSpc>
                <a:spcPct val="80000"/>
              </a:lnSpc>
              <a:spcBef>
                <a:spcPct val="20000"/>
              </a:spcBef>
              <a:defRPr/>
            </a:pPr>
            <a:r>
              <a:rPr lang="en-NZ" sz="5400" dirty="0" smtClean="0">
                <a:solidFill>
                  <a:schemeClr val="tx1">
                    <a:lumMod val="50000"/>
                  </a:schemeClr>
                </a:solidFill>
              </a:rPr>
              <a:t>    </a:t>
            </a:r>
            <a:r>
              <a:rPr lang="en-NZ" sz="5400" dirty="0" smtClean="0">
                <a:solidFill>
                  <a:schemeClr val="bg1"/>
                </a:solidFill>
              </a:rPr>
              <a:t>Counting the Elements…</a:t>
            </a:r>
          </a:p>
          <a:p>
            <a:pPr marL="457200" lvl="0" indent="-457200">
              <a:lnSpc>
                <a:spcPct val="80000"/>
              </a:lnSpc>
              <a:spcBef>
                <a:spcPct val="20000"/>
              </a:spcBef>
              <a:defRPr/>
            </a:pPr>
            <a:r>
              <a:rPr lang="en-NZ" sz="5400" dirty="0" smtClean="0">
                <a:solidFill>
                  <a:schemeClr val="bg1"/>
                </a:solidFill>
              </a:rPr>
              <a:t> Earth, Fire, Water, Air and </a:t>
            </a:r>
            <a:r>
              <a:rPr lang="en-NZ" sz="5400" dirty="0" smtClean="0">
                <a:solidFill>
                  <a:srgbClr val="FF0000"/>
                </a:solidFill>
              </a:rPr>
              <a:t>Life</a:t>
            </a:r>
            <a:r>
              <a:rPr lang="en-NZ" sz="5400" dirty="0" smtClean="0">
                <a:solidFill>
                  <a:schemeClr val="bg1"/>
                </a:solidFill>
              </a:rPr>
              <a:t> </a:t>
            </a:r>
          </a:p>
          <a:p>
            <a:pPr marL="457200" lvl="0" indent="-457200">
              <a:lnSpc>
                <a:spcPct val="80000"/>
              </a:lnSpc>
              <a:spcBef>
                <a:spcPct val="20000"/>
              </a:spcBef>
              <a:defRPr/>
            </a:pPr>
            <a:r>
              <a:rPr lang="en-NZ" sz="5400" dirty="0" smtClean="0">
                <a:solidFill>
                  <a:schemeClr val="bg1"/>
                </a:solidFill>
              </a:rPr>
              <a:t>               </a:t>
            </a:r>
            <a:r>
              <a:rPr lang="en-NZ" sz="4400" dirty="0" smtClean="0">
                <a:solidFill>
                  <a:schemeClr val="bg1"/>
                </a:solidFill>
              </a:rPr>
              <a:t>Graeme Wake</a:t>
            </a:r>
          </a:p>
          <a:p>
            <a:pPr marL="457200" lvl="0" indent="-457200">
              <a:lnSpc>
                <a:spcPct val="80000"/>
              </a:lnSpc>
              <a:spcBef>
                <a:spcPct val="20000"/>
              </a:spcBef>
              <a:defRPr/>
            </a:pPr>
            <a:r>
              <a:rPr lang="en-NZ" sz="4400" dirty="0" smtClean="0">
                <a:solidFill>
                  <a:schemeClr val="bg1"/>
                </a:solidFill>
              </a:rPr>
              <a:t>  Professor of Industrial Mathematics</a:t>
            </a:r>
          </a:p>
          <a:p>
            <a:pPr marL="457200" lvl="0" indent="-457200">
              <a:lnSpc>
                <a:spcPct val="80000"/>
              </a:lnSpc>
              <a:spcBef>
                <a:spcPct val="20000"/>
              </a:spcBef>
              <a:defRPr/>
            </a:pPr>
            <a:r>
              <a:rPr lang="en-NZ" sz="4400" dirty="0" smtClean="0">
                <a:solidFill>
                  <a:schemeClr val="bg1"/>
                </a:solidFill>
              </a:rPr>
              <a:t>  </a:t>
            </a:r>
            <a:r>
              <a:rPr lang="en-NZ" sz="3200" dirty="0" smtClean="0">
                <a:solidFill>
                  <a:schemeClr val="bg1"/>
                </a:solidFill>
              </a:rPr>
              <a:t>From 8</a:t>
            </a:r>
            <a:r>
              <a:rPr lang="en-NZ" sz="3200" baseline="30000" dirty="0" smtClean="0">
                <a:solidFill>
                  <a:schemeClr val="bg1"/>
                </a:solidFill>
              </a:rPr>
              <a:t>th</a:t>
            </a:r>
            <a:r>
              <a:rPr lang="en-NZ" sz="3200" dirty="0" smtClean="0">
                <a:solidFill>
                  <a:schemeClr val="bg1"/>
                </a:solidFill>
              </a:rPr>
              <a:t> May, this lecture can be downloaded</a:t>
            </a:r>
          </a:p>
          <a:p>
            <a:pPr marL="457200" lvl="0" indent="-457200">
              <a:lnSpc>
                <a:spcPct val="80000"/>
              </a:lnSpc>
              <a:spcBef>
                <a:spcPct val="20000"/>
              </a:spcBef>
              <a:defRPr/>
            </a:pPr>
            <a:r>
              <a:rPr lang="en-NZ" sz="3200" dirty="0" smtClean="0">
                <a:solidFill>
                  <a:schemeClr val="bg1"/>
                </a:solidFill>
              </a:rPr>
              <a:t>      from: </a:t>
            </a:r>
            <a:r>
              <a:rPr lang="en-NZ" sz="3200" u="sng" dirty="0" smtClean="0">
                <a:solidFill>
                  <a:srgbClr val="0070C0"/>
                </a:solidFill>
              </a:rPr>
              <a:t>http://www.mathsinindustry.co.nz</a:t>
            </a: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C:\Users\Playtech\Desktop\FOUNDRY MAIN\CLIENTS\Massey\PPT WORK\New Massey PPT April 2011\new templates\MASSEY TEMPLATE STANDARD SLIDE 3.jpg"/>
          <p:cNvPicPr>
            <a:picLocks noChangeAspect="1" noChangeArrowheads="1"/>
          </p:cNvPicPr>
          <p:nvPr/>
        </p:nvPicPr>
        <p:blipFill>
          <a:blip r:embed="rId2" cstate="print"/>
          <a:srcRect/>
          <a:stretch>
            <a:fillRect/>
          </a:stretch>
        </p:blipFill>
        <p:spPr bwMode="auto">
          <a:xfrm>
            <a:off x="-9525" y="-9525"/>
            <a:ext cx="9163050" cy="6877050"/>
          </a:xfrm>
          <a:prstGeom prst="rect">
            <a:avLst/>
          </a:prstGeom>
          <a:noFill/>
        </p:spPr>
      </p:pic>
      <p:sp>
        <p:nvSpPr>
          <p:cNvPr id="14338" name="Slide Number Placeholder 5"/>
          <p:cNvSpPr>
            <a:spLocks noGrp="1"/>
          </p:cNvSpPr>
          <p:nvPr>
            <p:ph type="sldNum" sz="quarter" idx="12"/>
          </p:nvPr>
        </p:nvSpPr>
        <p:spPr>
          <a:noFill/>
        </p:spPr>
        <p:txBody>
          <a:bodyPr/>
          <a:lstStyle/>
          <a:p>
            <a:fld id="{9DA944E2-7CF2-4596-939E-C33B4A23A950}" type="slidenum">
              <a:rPr lang="en-US" smtClean="0"/>
              <a:pPr/>
              <a:t>20</a:t>
            </a:fld>
            <a:endParaRPr lang="en-US" smtClean="0"/>
          </a:p>
        </p:txBody>
      </p:sp>
      <p:pic>
        <p:nvPicPr>
          <p:cNvPr id="14341" name="Picture 4"/>
          <p:cNvPicPr>
            <a:picLocks noChangeAspect="1" noChangeArrowheads="1"/>
          </p:cNvPicPr>
          <p:nvPr/>
        </p:nvPicPr>
        <p:blipFill>
          <a:blip r:embed="rId3" cstate="print"/>
          <a:srcRect/>
          <a:stretch>
            <a:fillRect/>
          </a:stretch>
        </p:blipFill>
        <p:spPr bwMode="auto">
          <a:xfrm>
            <a:off x="323528" y="3313461"/>
            <a:ext cx="2968625" cy="25638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342" name="Picture 5"/>
          <p:cNvPicPr>
            <a:picLocks noChangeAspect="1" noChangeArrowheads="1"/>
          </p:cNvPicPr>
          <p:nvPr/>
        </p:nvPicPr>
        <p:blipFill>
          <a:blip r:embed="rId4" cstate="print"/>
          <a:srcRect/>
          <a:stretch>
            <a:fillRect/>
          </a:stretch>
        </p:blipFill>
        <p:spPr bwMode="auto">
          <a:xfrm>
            <a:off x="3491880" y="2924944"/>
            <a:ext cx="3527425" cy="25336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343" name="Picture 6"/>
          <p:cNvPicPr>
            <a:picLocks noChangeAspect="1" noChangeArrowheads="1"/>
          </p:cNvPicPr>
          <p:nvPr/>
        </p:nvPicPr>
        <p:blipFill>
          <a:blip r:embed="rId5" cstate="print"/>
          <a:srcRect/>
          <a:stretch>
            <a:fillRect/>
          </a:stretch>
        </p:blipFill>
        <p:spPr bwMode="auto">
          <a:xfrm>
            <a:off x="7236296" y="2132856"/>
            <a:ext cx="1774825" cy="33289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p:cNvSpPr/>
          <p:nvPr/>
        </p:nvSpPr>
        <p:spPr>
          <a:xfrm>
            <a:off x="0" y="1052736"/>
            <a:ext cx="7092280" cy="1323439"/>
          </a:xfrm>
          <a:prstGeom prst="rect">
            <a:avLst/>
          </a:prstGeom>
        </p:spPr>
        <p:txBody>
          <a:bodyPr wrap="square">
            <a:spAutoFit/>
          </a:bodyPr>
          <a:lstStyle/>
          <a:p>
            <a:pPr marL="742950" indent="-742950" algn="just">
              <a:buAutoNum type="alphaUcPeriod"/>
            </a:pPr>
            <a:r>
              <a:rPr lang="en-US" sz="2000" dirty="0" smtClean="0">
                <a:solidFill>
                  <a:schemeClr val="tx1">
                    <a:lumMod val="50000"/>
                  </a:schemeClr>
                </a:solidFill>
                <a:latin typeface="+mj-lt"/>
                <a:cs typeface="Arial" pitchFamily="34" charset="0"/>
              </a:rPr>
              <a:t>Spontaneous fires 2</a:t>
            </a:r>
            <a:r>
              <a:rPr lang="en-US" sz="2000" baseline="30000" dirty="0" smtClean="0">
                <a:solidFill>
                  <a:schemeClr val="tx1">
                    <a:lumMod val="50000"/>
                  </a:schemeClr>
                </a:solidFill>
                <a:latin typeface="+mj-lt"/>
                <a:cs typeface="Arial" pitchFamily="34" charset="0"/>
              </a:rPr>
              <a:t>nd</a:t>
            </a:r>
            <a:r>
              <a:rPr lang="en-US" sz="2000" dirty="0" smtClean="0">
                <a:solidFill>
                  <a:schemeClr val="tx1">
                    <a:lumMod val="50000"/>
                  </a:schemeClr>
                </a:solidFill>
                <a:latin typeface="+mj-lt"/>
                <a:cs typeface="Arial" pitchFamily="34" charset="0"/>
              </a:rPr>
              <a:t> only to “arson” in the number of occurrences. Arises from “self-heating” and has been reported in a wide range of industries, in manufacturing processes, storage, or transportation</a:t>
            </a: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47" presetClass="entr" presetSubtype="0" fill="hold" nodeType="withEffect">
                                  <p:stCondLst>
                                    <p:cond delay="0"/>
                                  </p:stCondLst>
                                  <p:childTnLst>
                                    <p:set>
                                      <p:cBhvr>
                                        <p:cTn id="9" dur="1" fill="hold">
                                          <p:stCondLst>
                                            <p:cond delay="0"/>
                                          </p:stCondLst>
                                        </p:cTn>
                                        <p:tgtEl>
                                          <p:spTgt spid="14342"/>
                                        </p:tgtEl>
                                        <p:attrNameLst>
                                          <p:attrName>style.visibility</p:attrName>
                                        </p:attrNameLst>
                                      </p:cBhvr>
                                      <p:to>
                                        <p:strVal val="visible"/>
                                      </p:to>
                                    </p:set>
                                    <p:animEffect transition="in" filter="fade">
                                      <p:cBhvr>
                                        <p:cTn id="10" dur="3000"/>
                                        <p:tgtEl>
                                          <p:spTgt spid="14342"/>
                                        </p:tgtEl>
                                      </p:cBhvr>
                                    </p:animEffect>
                                    <p:anim calcmode="lin" valueType="num">
                                      <p:cBhvr>
                                        <p:cTn id="11" dur="3000" fill="hold"/>
                                        <p:tgtEl>
                                          <p:spTgt spid="14342"/>
                                        </p:tgtEl>
                                        <p:attrNameLst>
                                          <p:attrName>ppt_x</p:attrName>
                                        </p:attrNameLst>
                                      </p:cBhvr>
                                      <p:tavLst>
                                        <p:tav tm="0">
                                          <p:val>
                                            <p:strVal val="#ppt_x"/>
                                          </p:val>
                                        </p:tav>
                                        <p:tav tm="100000">
                                          <p:val>
                                            <p:strVal val="#ppt_x"/>
                                          </p:val>
                                        </p:tav>
                                      </p:tavLst>
                                    </p:anim>
                                    <p:anim calcmode="lin" valueType="num">
                                      <p:cBhvr>
                                        <p:cTn id="12" dur="3000" fill="hold"/>
                                        <p:tgtEl>
                                          <p:spTgt spid="14342"/>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4341"/>
                                        </p:tgtEl>
                                        <p:attrNameLst>
                                          <p:attrName>style.visibility</p:attrName>
                                        </p:attrNameLst>
                                      </p:cBhvr>
                                      <p:to>
                                        <p:strVal val="visible"/>
                                      </p:to>
                                    </p:set>
                                    <p:animEffect transition="in" filter="fade">
                                      <p:cBhvr>
                                        <p:cTn id="15" dur="3000"/>
                                        <p:tgtEl>
                                          <p:spTgt spid="14341"/>
                                        </p:tgtEl>
                                      </p:cBhvr>
                                    </p:animEffect>
                                    <p:anim calcmode="lin" valueType="num">
                                      <p:cBhvr>
                                        <p:cTn id="16" dur="3000" fill="hold"/>
                                        <p:tgtEl>
                                          <p:spTgt spid="14341"/>
                                        </p:tgtEl>
                                        <p:attrNameLst>
                                          <p:attrName>ppt_x</p:attrName>
                                        </p:attrNameLst>
                                      </p:cBhvr>
                                      <p:tavLst>
                                        <p:tav tm="0">
                                          <p:val>
                                            <p:strVal val="#ppt_x"/>
                                          </p:val>
                                        </p:tav>
                                        <p:tav tm="100000">
                                          <p:val>
                                            <p:strVal val="#ppt_x"/>
                                          </p:val>
                                        </p:tav>
                                      </p:tavLst>
                                    </p:anim>
                                    <p:anim calcmode="lin" valueType="num">
                                      <p:cBhvr>
                                        <p:cTn id="17" dur="3000" fill="hold"/>
                                        <p:tgtEl>
                                          <p:spTgt spid="14341"/>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14343"/>
                                        </p:tgtEl>
                                        <p:attrNameLst>
                                          <p:attrName>style.visibility</p:attrName>
                                        </p:attrNameLst>
                                      </p:cBhvr>
                                      <p:to>
                                        <p:strVal val="visible"/>
                                      </p:to>
                                    </p:set>
                                    <p:animEffect transition="in" filter="fade">
                                      <p:cBhvr>
                                        <p:cTn id="20" dur="2000"/>
                                        <p:tgtEl>
                                          <p:spTgt spid="14343"/>
                                        </p:tgtEl>
                                      </p:cBhvr>
                                    </p:animEffect>
                                    <p:anim calcmode="lin" valueType="num">
                                      <p:cBhvr>
                                        <p:cTn id="21" dur="2000" fill="hold"/>
                                        <p:tgtEl>
                                          <p:spTgt spid="14343"/>
                                        </p:tgtEl>
                                        <p:attrNameLst>
                                          <p:attrName>ppt_x</p:attrName>
                                        </p:attrNameLst>
                                      </p:cBhvr>
                                      <p:tavLst>
                                        <p:tav tm="0">
                                          <p:val>
                                            <p:strVal val="#ppt_x"/>
                                          </p:val>
                                        </p:tav>
                                        <p:tav tm="100000">
                                          <p:val>
                                            <p:strVal val="#ppt_x"/>
                                          </p:val>
                                        </p:tav>
                                      </p:tavLst>
                                    </p:anim>
                                    <p:anim calcmode="lin" valueType="num">
                                      <p:cBhvr>
                                        <p:cTn id="22" dur="2000" fill="hold"/>
                                        <p:tgtEl>
                                          <p:spTgt spid="143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C:\Users\Playtech\Desktop\FOUNDRY MAIN\CLIENTS\Massey\PPT WORK\New Massey PPT April 2011\new templates\MASSEY TEMPLATE STANDARD SLIDE 8.jpg"/>
          <p:cNvPicPr>
            <a:picLocks noChangeAspect="1" noChangeArrowheads="1"/>
          </p:cNvPicPr>
          <p:nvPr/>
        </p:nvPicPr>
        <p:blipFill>
          <a:blip r:embed="rId2" cstate="print"/>
          <a:srcRect/>
          <a:stretch>
            <a:fillRect/>
          </a:stretch>
        </p:blipFill>
        <p:spPr bwMode="auto">
          <a:xfrm>
            <a:off x="-9525" y="-9525"/>
            <a:ext cx="9163050" cy="6877050"/>
          </a:xfrm>
          <a:prstGeom prst="rect">
            <a:avLst/>
          </a:prstGeom>
          <a:noFill/>
        </p:spPr>
      </p:pic>
      <p:sp>
        <p:nvSpPr>
          <p:cNvPr id="32770" name="Slide Number Placeholder 5"/>
          <p:cNvSpPr>
            <a:spLocks noGrp="1"/>
          </p:cNvSpPr>
          <p:nvPr>
            <p:ph type="sldNum" sz="quarter" idx="12"/>
          </p:nvPr>
        </p:nvSpPr>
        <p:spPr>
          <a:noFill/>
        </p:spPr>
        <p:txBody>
          <a:bodyPr/>
          <a:lstStyle/>
          <a:p>
            <a:fld id="{0CB347E9-5C7B-4A47-8609-371EF9E85CBB}" type="slidenum">
              <a:rPr lang="en-NZ" smtClean="0"/>
              <a:pPr/>
              <a:t>21</a:t>
            </a:fld>
            <a:endParaRPr lang="en-NZ" smtClean="0"/>
          </a:p>
        </p:txBody>
      </p:sp>
      <p:pic>
        <p:nvPicPr>
          <p:cNvPr id="32772" name="Picture 4"/>
          <p:cNvPicPr>
            <a:picLocks noGrp="1" noChangeAspect="1" noChangeArrowheads="1"/>
          </p:cNvPicPr>
          <p:nvPr>
            <p:ph idx="1"/>
          </p:nvPr>
        </p:nvPicPr>
        <p:blipFill>
          <a:blip r:embed="rId3" cstate="print"/>
          <a:srcRect t="20080" b="22851"/>
          <a:stretch>
            <a:fillRect/>
          </a:stretch>
        </p:blipFill>
        <p:spPr>
          <a:xfrm>
            <a:off x="107504" y="1556792"/>
            <a:ext cx="8711952" cy="37047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2773" name="Text Box 7"/>
          <p:cNvSpPr txBox="1">
            <a:spLocks noChangeArrowheads="1"/>
          </p:cNvSpPr>
          <p:nvPr/>
        </p:nvSpPr>
        <p:spPr bwMode="auto">
          <a:xfrm>
            <a:off x="251520" y="6021288"/>
            <a:ext cx="8713787" cy="276999"/>
          </a:xfrm>
          <a:prstGeom prst="rect">
            <a:avLst/>
          </a:prstGeom>
          <a:noFill/>
          <a:ln w="9525">
            <a:noFill/>
            <a:miter lim="800000"/>
            <a:headEnd/>
            <a:tailEnd/>
          </a:ln>
        </p:spPr>
        <p:txBody>
          <a:bodyPr>
            <a:spAutoFit/>
          </a:bodyPr>
          <a:lstStyle/>
          <a:p>
            <a:pPr>
              <a:spcBef>
                <a:spcPct val="50000"/>
              </a:spcBef>
            </a:pPr>
            <a:r>
              <a:rPr lang="en-NZ" sz="1100" dirty="0">
                <a:solidFill>
                  <a:schemeClr val="accent1">
                    <a:lumMod val="50000"/>
                  </a:schemeClr>
                </a:solidFill>
              </a:rPr>
              <a:t>Sourced from: </a:t>
            </a:r>
            <a:r>
              <a:rPr lang="en-NZ" sz="1100" dirty="0">
                <a:hlinkClick r:id="rId4"/>
              </a:rPr>
              <a:t>http://www.dnv.com/binaries/Internet%20Presentation%20Cargo%20Fires_tcm4-71851.PDF</a:t>
            </a:r>
            <a:r>
              <a:rPr lang="en-NZ" sz="1200" dirty="0"/>
              <a:t> </a:t>
            </a:r>
          </a:p>
        </p:txBody>
      </p:sp>
      <p:sp>
        <p:nvSpPr>
          <p:cNvPr id="32774" name="Rectangle 8"/>
          <p:cNvSpPr>
            <a:spLocks noChangeArrowheads="1"/>
          </p:cNvSpPr>
          <p:nvPr/>
        </p:nvSpPr>
        <p:spPr bwMode="auto">
          <a:xfrm>
            <a:off x="1285852" y="3429000"/>
            <a:ext cx="2664296" cy="287908"/>
          </a:xfrm>
          <a:prstGeom prst="rect">
            <a:avLst/>
          </a:prstGeom>
          <a:noFill/>
          <a:ln>
            <a:headEnd/>
            <a:tailEnd/>
          </a:ln>
        </p:spPr>
        <p:style>
          <a:lnRef idx="2">
            <a:schemeClr val="accent3"/>
          </a:lnRef>
          <a:fillRef idx="1">
            <a:schemeClr val="lt1"/>
          </a:fillRef>
          <a:effectRef idx="0">
            <a:schemeClr val="accent3"/>
          </a:effectRef>
          <a:fontRef idx="minor">
            <a:schemeClr val="dk1"/>
          </a:fontRef>
        </p:style>
        <p:txBody>
          <a:bodyPr wrap="none" anchor="ctr"/>
          <a:lstStyle/>
          <a:p>
            <a:endParaRPr lang="en-US"/>
          </a:p>
        </p:txBody>
      </p:sp>
      <p:sp>
        <p:nvSpPr>
          <p:cNvPr id="8" name="TextBox 7"/>
          <p:cNvSpPr txBox="1"/>
          <p:nvPr/>
        </p:nvSpPr>
        <p:spPr>
          <a:xfrm>
            <a:off x="2699792" y="188640"/>
            <a:ext cx="4057521" cy="584775"/>
          </a:xfrm>
          <a:prstGeom prst="rect">
            <a:avLst/>
          </a:prstGeom>
          <a:noFill/>
        </p:spPr>
        <p:txBody>
          <a:bodyPr wrap="none" rtlCol="0">
            <a:spAutoFit/>
          </a:bodyPr>
          <a:lstStyle/>
          <a:p>
            <a:r>
              <a:rPr lang="en-NZ" sz="3200" dirty="0" smtClean="0">
                <a:solidFill>
                  <a:srgbClr val="92D050"/>
                </a:solidFill>
                <a:latin typeface="Arial" pitchFamily="34" charset="0"/>
                <a:cs typeface="Arial" pitchFamily="34" charset="0"/>
              </a:rPr>
              <a:t>Calcium Hypochlorite</a:t>
            </a:r>
            <a:endParaRPr lang="en-NZ" sz="3200" dirty="0">
              <a:solidFill>
                <a:srgbClr val="92D050"/>
              </a:solidFill>
              <a:latin typeface="Arial" pitchFamily="34" charset="0"/>
              <a:cs typeface="Arial" pitchFamily="34" charset="0"/>
            </a:endParaRP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2772"/>
                                        </p:tgtEl>
                                        <p:attrNameLst>
                                          <p:attrName>style.visibility</p:attrName>
                                        </p:attrNameLst>
                                      </p:cBhvr>
                                      <p:to>
                                        <p:strVal val="visible"/>
                                      </p:to>
                                    </p:set>
                                    <p:animEffect transition="in" filter="fade">
                                      <p:cBhvr>
                                        <p:cTn id="12" dur="1000"/>
                                        <p:tgtEl>
                                          <p:spTgt spid="32772"/>
                                        </p:tgtEl>
                                      </p:cBhvr>
                                    </p:animEffect>
                                    <p:anim calcmode="lin" valueType="num">
                                      <p:cBhvr>
                                        <p:cTn id="13" dur="1000" fill="hold"/>
                                        <p:tgtEl>
                                          <p:spTgt spid="32772"/>
                                        </p:tgtEl>
                                        <p:attrNameLst>
                                          <p:attrName>ppt_x</p:attrName>
                                        </p:attrNameLst>
                                      </p:cBhvr>
                                      <p:tavLst>
                                        <p:tav tm="0">
                                          <p:val>
                                            <p:strVal val="#ppt_x"/>
                                          </p:val>
                                        </p:tav>
                                        <p:tav tm="100000">
                                          <p:val>
                                            <p:strVal val="#ppt_x"/>
                                          </p:val>
                                        </p:tav>
                                      </p:tavLst>
                                    </p:anim>
                                    <p:anim calcmode="lin" valueType="num">
                                      <p:cBhvr>
                                        <p:cTn id="14" dur="1000" fill="hold"/>
                                        <p:tgtEl>
                                          <p:spTgt spid="32772"/>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32774"/>
                                        </p:tgtEl>
                                        <p:attrNameLst>
                                          <p:attrName>style.visibility</p:attrName>
                                        </p:attrNameLst>
                                      </p:cBhvr>
                                      <p:to>
                                        <p:strVal val="visible"/>
                                      </p:to>
                                    </p:set>
                                    <p:animEffect transition="in" filter="fade">
                                      <p:cBhvr>
                                        <p:cTn id="17" dur="5000"/>
                                        <p:tgtEl>
                                          <p:spTgt spid="32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C:\Users\Playtech\Desktop\FOUNDRY MAIN\CLIENTS\Massey\PPT WORK\New Massey PPT April 2011\new templates\MASSEY TEMPLATE STANDARD SLIDE 5.jpg"/>
          <p:cNvPicPr>
            <a:picLocks noChangeAspect="1" noChangeArrowheads="1"/>
          </p:cNvPicPr>
          <p:nvPr/>
        </p:nvPicPr>
        <p:blipFill>
          <a:blip r:embed="rId2" cstate="print"/>
          <a:srcRect/>
          <a:stretch>
            <a:fillRect/>
          </a:stretch>
        </p:blipFill>
        <p:spPr bwMode="auto">
          <a:xfrm>
            <a:off x="-9525" y="-9525"/>
            <a:ext cx="9163050" cy="6877050"/>
          </a:xfrm>
          <a:prstGeom prst="rect">
            <a:avLst/>
          </a:prstGeom>
          <a:noFill/>
        </p:spPr>
      </p:pic>
      <p:sp>
        <p:nvSpPr>
          <p:cNvPr id="34818" name="Slide Number Placeholder 5"/>
          <p:cNvSpPr>
            <a:spLocks noGrp="1"/>
          </p:cNvSpPr>
          <p:nvPr>
            <p:ph type="sldNum" sz="quarter" idx="12"/>
          </p:nvPr>
        </p:nvSpPr>
        <p:spPr>
          <a:noFill/>
        </p:spPr>
        <p:txBody>
          <a:bodyPr/>
          <a:lstStyle/>
          <a:p>
            <a:fld id="{084674CC-FC2F-4E63-8854-8AADA88FB3A4}" type="slidenum">
              <a:rPr lang="en-NZ" smtClean="0"/>
              <a:pPr/>
              <a:t>22</a:t>
            </a:fld>
            <a:endParaRPr lang="en-NZ" smtClean="0"/>
          </a:p>
        </p:txBody>
      </p:sp>
      <p:pic>
        <p:nvPicPr>
          <p:cNvPr id="34820" name="Picture 4"/>
          <p:cNvPicPr>
            <a:picLocks noGrp="1" noChangeAspect="1" noChangeArrowheads="1"/>
          </p:cNvPicPr>
          <p:nvPr>
            <p:ph idx="1"/>
          </p:nvPr>
        </p:nvPicPr>
        <p:blipFill>
          <a:blip r:embed="rId3" cstate="print"/>
          <a:srcRect l="5113" t="20601" r="29525" b="23750"/>
          <a:stretch>
            <a:fillRect/>
          </a:stretch>
        </p:blipFill>
        <p:spPr>
          <a:xfrm>
            <a:off x="467543" y="1268760"/>
            <a:ext cx="6991569" cy="446449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4821" name="Text Box 7"/>
          <p:cNvSpPr txBox="1">
            <a:spLocks noChangeArrowheads="1"/>
          </p:cNvSpPr>
          <p:nvPr/>
        </p:nvSpPr>
        <p:spPr bwMode="auto">
          <a:xfrm>
            <a:off x="107504" y="6021288"/>
            <a:ext cx="8713787" cy="261610"/>
          </a:xfrm>
          <a:prstGeom prst="rect">
            <a:avLst/>
          </a:prstGeom>
          <a:noFill/>
          <a:ln w="9525">
            <a:noFill/>
            <a:miter lim="800000"/>
            <a:headEnd/>
            <a:tailEnd/>
          </a:ln>
        </p:spPr>
        <p:txBody>
          <a:bodyPr>
            <a:spAutoFit/>
          </a:bodyPr>
          <a:lstStyle/>
          <a:p>
            <a:pPr>
              <a:spcBef>
                <a:spcPct val="50000"/>
              </a:spcBef>
            </a:pPr>
            <a:r>
              <a:rPr lang="en-NZ" sz="1100" dirty="0">
                <a:solidFill>
                  <a:schemeClr val="accent1">
                    <a:lumMod val="50000"/>
                  </a:schemeClr>
                </a:solidFill>
              </a:rPr>
              <a:t>Sourced from: </a:t>
            </a:r>
            <a:r>
              <a:rPr lang="en-NZ" sz="1100" dirty="0">
                <a:solidFill>
                  <a:schemeClr val="accent1">
                    <a:lumMod val="50000"/>
                  </a:schemeClr>
                </a:solidFill>
                <a:hlinkClick r:id="rId4"/>
              </a:rPr>
              <a:t>http://www.dnv.com/binaries/Internet%20Presentation%20Cargo%20Fires_tcm4-71851.PDF</a:t>
            </a:r>
            <a:r>
              <a:rPr lang="en-NZ" sz="1100" dirty="0">
                <a:solidFill>
                  <a:schemeClr val="accent1">
                    <a:lumMod val="50000"/>
                  </a:schemeClr>
                </a:solidFill>
              </a:rPr>
              <a:t> </a:t>
            </a:r>
          </a:p>
        </p:txBody>
      </p:sp>
      <p:sp>
        <p:nvSpPr>
          <p:cNvPr id="7" name="TextBox 6"/>
          <p:cNvSpPr txBox="1"/>
          <p:nvPr/>
        </p:nvSpPr>
        <p:spPr>
          <a:xfrm>
            <a:off x="3491880" y="188640"/>
            <a:ext cx="4057521" cy="584775"/>
          </a:xfrm>
          <a:prstGeom prst="rect">
            <a:avLst/>
          </a:prstGeom>
          <a:noFill/>
        </p:spPr>
        <p:txBody>
          <a:bodyPr wrap="none" rtlCol="0">
            <a:spAutoFit/>
          </a:bodyPr>
          <a:lstStyle/>
          <a:p>
            <a:r>
              <a:rPr lang="en-NZ" sz="3200" dirty="0" smtClean="0">
                <a:solidFill>
                  <a:srgbClr val="92D050"/>
                </a:solidFill>
                <a:latin typeface="Arial" pitchFamily="34" charset="0"/>
                <a:cs typeface="Arial" pitchFamily="34" charset="0"/>
              </a:rPr>
              <a:t>Calcium Hypochlorite</a:t>
            </a:r>
            <a:endParaRPr lang="en-NZ" sz="3200" dirty="0">
              <a:solidFill>
                <a:srgbClr val="92D050"/>
              </a:solidFill>
              <a:latin typeface="Arial" pitchFamily="34" charset="0"/>
              <a:cs typeface="Arial" pitchFamily="34" charset="0"/>
            </a:endParaRP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34820"/>
                                        </p:tgtEl>
                                        <p:attrNameLst>
                                          <p:attrName>style.visibility</p:attrName>
                                        </p:attrNameLst>
                                      </p:cBhvr>
                                      <p:to>
                                        <p:strVal val="visible"/>
                                      </p:to>
                                    </p:set>
                                    <p:anim calcmode="lin" valueType="num">
                                      <p:cBhvr>
                                        <p:cTn id="12" dur="1000" fill="hold"/>
                                        <p:tgtEl>
                                          <p:spTgt spid="34820"/>
                                        </p:tgtEl>
                                        <p:attrNameLst>
                                          <p:attrName>ppt_w</p:attrName>
                                        </p:attrNameLst>
                                      </p:cBhvr>
                                      <p:tavLst>
                                        <p:tav tm="0">
                                          <p:val>
                                            <p:fltVal val="0"/>
                                          </p:val>
                                        </p:tav>
                                        <p:tav tm="100000">
                                          <p:val>
                                            <p:strVal val="#ppt_w"/>
                                          </p:val>
                                        </p:tav>
                                      </p:tavLst>
                                    </p:anim>
                                    <p:anim calcmode="lin" valueType="num">
                                      <p:cBhvr>
                                        <p:cTn id="13" dur="1000" fill="hold"/>
                                        <p:tgtEl>
                                          <p:spTgt spid="34820"/>
                                        </p:tgtEl>
                                        <p:attrNameLst>
                                          <p:attrName>ppt_h</p:attrName>
                                        </p:attrNameLst>
                                      </p:cBhvr>
                                      <p:tavLst>
                                        <p:tav tm="0">
                                          <p:val>
                                            <p:fltVal val="0"/>
                                          </p:val>
                                        </p:tav>
                                        <p:tav tm="100000">
                                          <p:val>
                                            <p:strVal val="#ppt_h"/>
                                          </p:val>
                                        </p:tav>
                                      </p:tavLst>
                                    </p:anim>
                                    <p:animEffect transition="in" filter="fade">
                                      <p:cBhvr>
                                        <p:cTn id="14" dur="10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C:\Users\Playtech\Desktop\FOUNDRY MAIN\CLIENTS\Massey\PPT WORK\New Massey PPT April 2011\new templates\MASSEY TEMPLATE STANDARD SLIDE 3.jpg"/>
          <p:cNvPicPr>
            <a:picLocks noChangeAspect="1" noChangeArrowheads="1"/>
          </p:cNvPicPr>
          <p:nvPr/>
        </p:nvPicPr>
        <p:blipFill>
          <a:blip r:embed="rId2" cstate="print"/>
          <a:srcRect/>
          <a:stretch>
            <a:fillRect/>
          </a:stretch>
        </p:blipFill>
        <p:spPr bwMode="auto">
          <a:xfrm>
            <a:off x="-19050" y="-19050"/>
            <a:ext cx="9163050" cy="6877050"/>
          </a:xfrm>
          <a:prstGeom prst="rect">
            <a:avLst/>
          </a:prstGeom>
          <a:noFill/>
        </p:spPr>
      </p:pic>
      <p:sp>
        <p:nvSpPr>
          <p:cNvPr id="15362" name="Slide Number Placeholder 5"/>
          <p:cNvSpPr>
            <a:spLocks noGrp="1"/>
          </p:cNvSpPr>
          <p:nvPr>
            <p:ph type="sldNum" sz="quarter" idx="12"/>
          </p:nvPr>
        </p:nvSpPr>
        <p:spPr>
          <a:noFill/>
        </p:spPr>
        <p:txBody>
          <a:bodyPr/>
          <a:lstStyle/>
          <a:p>
            <a:fld id="{235BDBA3-3943-47C6-A94D-F77C26D45728}" type="slidenum">
              <a:rPr lang="en-US" smtClean="0"/>
              <a:pPr/>
              <a:t>23</a:t>
            </a:fld>
            <a:endParaRPr lang="en-US" smtClean="0"/>
          </a:p>
        </p:txBody>
      </p:sp>
      <p:sp>
        <p:nvSpPr>
          <p:cNvPr id="7" name="Rectangle 6"/>
          <p:cNvSpPr/>
          <p:nvPr/>
        </p:nvSpPr>
        <p:spPr>
          <a:xfrm>
            <a:off x="395536" y="2492896"/>
            <a:ext cx="6084168" cy="2406813"/>
          </a:xfrm>
          <a:prstGeom prst="rect">
            <a:avLst/>
          </a:prstGeom>
        </p:spPr>
        <p:txBody>
          <a:bodyPr wrap="square">
            <a:spAutoFit/>
          </a:bodyPr>
          <a:lstStyle/>
          <a:p>
            <a:pPr algn="just">
              <a:lnSpc>
                <a:spcPct val="80000"/>
              </a:lnSpc>
              <a:spcBef>
                <a:spcPct val="0"/>
              </a:spcBef>
            </a:pPr>
            <a:endParaRPr lang="en-US" dirty="0" smtClean="0">
              <a:solidFill>
                <a:schemeClr val="tx1">
                  <a:lumMod val="50000"/>
                </a:schemeClr>
              </a:solidFill>
              <a:latin typeface="Arial" pitchFamily="34" charset="0"/>
              <a:cs typeface="Arial" pitchFamily="34" charset="0"/>
            </a:endParaRPr>
          </a:p>
          <a:p>
            <a:pPr algn="just">
              <a:lnSpc>
                <a:spcPct val="80000"/>
              </a:lnSpc>
              <a:spcBef>
                <a:spcPct val="0"/>
              </a:spcBef>
            </a:pPr>
            <a:endParaRPr lang="en-US" dirty="0" smtClean="0">
              <a:solidFill>
                <a:schemeClr val="tx1">
                  <a:lumMod val="50000"/>
                </a:schemeClr>
              </a:solidFill>
              <a:latin typeface="Arial" pitchFamily="34" charset="0"/>
              <a:cs typeface="Arial" pitchFamily="34" charset="0"/>
            </a:endParaRPr>
          </a:p>
          <a:p>
            <a:pPr algn="just">
              <a:lnSpc>
                <a:spcPct val="80000"/>
              </a:lnSpc>
              <a:spcBef>
                <a:spcPct val="0"/>
              </a:spcBef>
            </a:pPr>
            <a:r>
              <a:rPr lang="en-US" sz="2000" dirty="0" smtClean="0">
                <a:solidFill>
                  <a:schemeClr val="tx1">
                    <a:lumMod val="50000"/>
                  </a:schemeClr>
                </a:solidFill>
                <a:latin typeface="+mj-lt"/>
                <a:cs typeface="Arial" pitchFamily="34" charset="0"/>
              </a:rPr>
              <a:t>Resulting Temperature increases could degrade product or possibly lead to ignition.</a:t>
            </a:r>
          </a:p>
          <a:p>
            <a:pPr algn="just">
              <a:lnSpc>
                <a:spcPct val="80000"/>
              </a:lnSpc>
              <a:spcBef>
                <a:spcPct val="0"/>
              </a:spcBef>
            </a:pPr>
            <a:endParaRPr lang="en-US" sz="2000" dirty="0" smtClean="0">
              <a:solidFill>
                <a:schemeClr val="tx1">
                  <a:lumMod val="50000"/>
                </a:schemeClr>
              </a:solidFill>
              <a:latin typeface="+mj-lt"/>
              <a:cs typeface="Arial" pitchFamily="34" charset="0"/>
            </a:endParaRPr>
          </a:p>
          <a:p>
            <a:pPr algn="just">
              <a:lnSpc>
                <a:spcPct val="80000"/>
              </a:lnSpc>
              <a:spcBef>
                <a:spcPct val="0"/>
              </a:spcBef>
            </a:pPr>
            <a:r>
              <a:rPr lang="en-US" sz="2000" dirty="0" smtClean="0">
                <a:solidFill>
                  <a:schemeClr val="tx1">
                    <a:lumMod val="50000"/>
                  </a:schemeClr>
                </a:solidFill>
                <a:latin typeface="+mj-lt"/>
                <a:cs typeface="Arial" pitchFamily="34" charset="0"/>
              </a:rPr>
              <a:t>Many fires have resulted from the assembly of hot materials even though the storage conditions were known to be sub-critical based on steady-state theory </a:t>
            </a:r>
          </a:p>
          <a:p>
            <a:pPr algn="just">
              <a:lnSpc>
                <a:spcPct val="80000"/>
              </a:lnSpc>
              <a:spcBef>
                <a:spcPct val="0"/>
              </a:spcBef>
            </a:pPr>
            <a:endParaRPr lang="en-US" sz="1600" dirty="0" smtClean="0">
              <a:solidFill>
                <a:schemeClr val="tx1">
                  <a:lumMod val="50000"/>
                </a:schemeClr>
              </a:solidFill>
              <a:latin typeface="+mj-lt"/>
              <a:cs typeface="Arial" pitchFamily="34" charset="0"/>
            </a:endParaRPr>
          </a:p>
          <a:p>
            <a:pPr algn="just">
              <a:lnSpc>
                <a:spcPct val="80000"/>
              </a:lnSpc>
              <a:spcBef>
                <a:spcPct val="0"/>
              </a:spcBef>
            </a:pPr>
            <a:r>
              <a:rPr lang="en-US" sz="1400" dirty="0" smtClean="0">
                <a:solidFill>
                  <a:srgbClr val="92D050"/>
                </a:solidFill>
                <a:latin typeface="+mj-lt"/>
                <a:cs typeface="Arial" pitchFamily="34" charset="0"/>
              </a:rPr>
              <a:t>(Bowes, 1984)“Storage” problem versus “Assembly” problem</a:t>
            </a:r>
            <a:endParaRPr lang="en-US" dirty="0" smtClean="0">
              <a:solidFill>
                <a:srgbClr val="92D050"/>
              </a:solidFill>
              <a:latin typeface="+mj-lt"/>
              <a:cs typeface="Arial" pitchFamily="34" charset="0"/>
            </a:endParaRPr>
          </a:p>
        </p:txBody>
      </p:sp>
      <p:sp>
        <p:nvSpPr>
          <p:cNvPr id="5" name="TextBox 4"/>
          <p:cNvSpPr txBox="1"/>
          <p:nvPr/>
        </p:nvSpPr>
        <p:spPr>
          <a:xfrm>
            <a:off x="3779912" y="188640"/>
            <a:ext cx="2371162" cy="584775"/>
          </a:xfrm>
          <a:prstGeom prst="rect">
            <a:avLst/>
          </a:prstGeom>
          <a:noFill/>
        </p:spPr>
        <p:txBody>
          <a:bodyPr wrap="none" rtlCol="0">
            <a:spAutoFit/>
          </a:bodyPr>
          <a:lstStyle/>
          <a:p>
            <a:r>
              <a:rPr lang="en-NZ" sz="3200" dirty="0" smtClean="0">
                <a:solidFill>
                  <a:srgbClr val="92D050"/>
                </a:solidFill>
                <a:latin typeface="Arial" pitchFamily="34" charset="0"/>
                <a:cs typeface="Arial" pitchFamily="34" charset="0"/>
              </a:rPr>
              <a:t>Background</a:t>
            </a:r>
            <a:endParaRPr lang="en-NZ" sz="3200" dirty="0">
              <a:solidFill>
                <a:srgbClr val="92D050"/>
              </a:solidFill>
              <a:latin typeface="Arial" pitchFamily="34" charset="0"/>
              <a:cs typeface="Arial" pitchFamily="34" charset="0"/>
            </a:endParaRPr>
          </a:p>
        </p:txBody>
      </p:sp>
      <p:pic>
        <p:nvPicPr>
          <p:cNvPr id="4097" name="Picture 1"/>
          <p:cNvPicPr>
            <a:picLocks noChangeAspect="1" noChangeArrowheads="1"/>
          </p:cNvPicPr>
          <p:nvPr/>
        </p:nvPicPr>
        <p:blipFill>
          <a:blip r:embed="rId3" cstate="print"/>
          <a:srcRect/>
          <a:stretch>
            <a:fillRect/>
          </a:stretch>
        </p:blipFill>
        <p:spPr bwMode="auto">
          <a:xfrm>
            <a:off x="5220072" y="4653136"/>
            <a:ext cx="3548777" cy="14786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p:cNvSpPr/>
          <p:nvPr/>
        </p:nvSpPr>
        <p:spPr>
          <a:xfrm>
            <a:off x="395536" y="1196752"/>
            <a:ext cx="5976664" cy="1569660"/>
          </a:xfrm>
          <a:prstGeom prst="rect">
            <a:avLst/>
          </a:prstGeom>
        </p:spPr>
        <p:txBody>
          <a:bodyPr wrap="square">
            <a:spAutoFit/>
          </a:bodyPr>
          <a:lstStyle/>
          <a:p>
            <a:pPr algn="just">
              <a:lnSpc>
                <a:spcPct val="80000"/>
              </a:lnSpc>
              <a:spcBef>
                <a:spcPct val="0"/>
              </a:spcBef>
            </a:pPr>
            <a:r>
              <a:rPr lang="en-US" sz="2000" dirty="0" smtClean="0">
                <a:solidFill>
                  <a:schemeClr val="tx1">
                    <a:lumMod val="50000"/>
                  </a:schemeClr>
                </a:solidFill>
                <a:cs typeface="Arial" pitchFamily="34" charset="0"/>
              </a:rPr>
              <a:t>In many process manufacturing industries, materials are often produced at elevated temperatures and subsequently packed prior to cooling.</a:t>
            </a:r>
          </a:p>
          <a:p>
            <a:pPr algn="just">
              <a:lnSpc>
                <a:spcPct val="80000"/>
              </a:lnSpc>
              <a:spcBef>
                <a:spcPct val="0"/>
              </a:spcBef>
            </a:pPr>
            <a:endParaRPr lang="en-US" sz="2000" dirty="0" smtClean="0">
              <a:solidFill>
                <a:schemeClr val="tx1">
                  <a:lumMod val="50000"/>
                </a:schemeClr>
              </a:solidFill>
              <a:cs typeface="Arial" pitchFamily="34" charset="0"/>
            </a:endParaRPr>
          </a:p>
          <a:p>
            <a:pPr algn="just">
              <a:lnSpc>
                <a:spcPct val="80000"/>
              </a:lnSpc>
              <a:spcBef>
                <a:spcPct val="0"/>
              </a:spcBef>
            </a:pPr>
            <a:r>
              <a:rPr lang="en-US" sz="2000" dirty="0" smtClean="0">
                <a:solidFill>
                  <a:schemeClr val="tx1">
                    <a:lumMod val="50000"/>
                  </a:schemeClr>
                </a:solidFill>
                <a:cs typeface="Arial" pitchFamily="34" charset="0"/>
              </a:rPr>
              <a:t>Some organic products (e.g. milk powder) could undergo further exothermic oxidation.</a:t>
            </a: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tx2"/>
                                      </p:to>
                                    </p:animClr>
                                  </p:subTnLst>
                                </p:cTn>
                              </p:par>
                              <p:par>
                                <p:cTn id="13" presetID="47" presetClass="entr" presetSubtype="0" fill="hold" nodeType="withEffect">
                                  <p:stCondLst>
                                    <p:cond delay="0"/>
                                  </p:stCondLst>
                                  <p:childTnLst>
                                    <p:set>
                                      <p:cBhvr>
                                        <p:cTn id="14" dur="1" fill="hold">
                                          <p:stCondLst>
                                            <p:cond delay="0"/>
                                          </p:stCondLst>
                                        </p:cTn>
                                        <p:tgtEl>
                                          <p:spTgt spid="4097"/>
                                        </p:tgtEl>
                                        <p:attrNameLst>
                                          <p:attrName>style.visibility</p:attrName>
                                        </p:attrNameLst>
                                      </p:cBhvr>
                                      <p:to>
                                        <p:strVal val="visible"/>
                                      </p:to>
                                    </p:set>
                                    <p:animEffect transition="in" filter="fade">
                                      <p:cBhvr>
                                        <p:cTn id="15" dur="1000"/>
                                        <p:tgtEl>
                                          <p:spTgt spid="4097"/>
                                        </p:tgtEl>
                                      </p:cBhvr>
                                    </p:animEffect>
                                    <p:anim calcmode="lin" valueType="num">
                                      <p:cBhvr>
                                        <p:cTn id="16" dur="1000" fill="hold"/>
                                        <p:tgtEl>
                                          <p:spTgt spid="4097"/>
                                        </p:tgtEl>
                                        <p:attrNameLst>
                                          <p:attrName>ppt_x</p:attrName>
                                        </p:attrNameLst>
                                      </p:cBhvr>
                                      <p:tavLst>
                                        <p:tav tm="0">
                                          <p:val>
                                            <p:strVal val="#ppt_x"/>
                                          </p:val>
                                        </p:tav>
                                        <p:tav tm="100000">
                                          <p:val>
                                            <p:strVal val="#ppt_x"/>
                                          </p:val>
                                        </p:tav>
                                      </p:tavLst>
                                    </p:anim>
                                    <p:anim calcmode="lin" valueType="num">
                                      <p:cBhvr>
                                        <p:cTn id="17" dur="1000" fill="hold"/>
                                        <p:tgtEl>
                                          <p:spTgt spid="409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C:\Users\Playtech\Desktop\FOUNDRY MAIN\CLIENTS\Massey\PPT WORK\New Massey PPT April 2011\new templates\MASSEY TEMPLATE STANDARD SLIDE 6.jpg"/>
          <p:cNvPicPr>
            <a:picLocks noChangeAspect="1" noChangeArrowheads="1"/>
          </p:cNvPicPr>
          <p:nvPr/>
        </p:nvPicPr>
        <p:blipFill>
          <a:blip r:embed="rId2" cstate="print"/>
          <a:srcRect/>
          <a:stretch>
            <a:fillRect/>
          </a:stretch>
        </p:blipFill>
        <p:spPr bwMode="auto">
          <a:xfrm>
            <a:off x="-19050" y="-19050"/>
            <a:ext cx="9163050" cy="6877050"/>
          </a:xfrm>
          <a:prstGeom prst="rect">
            <a:avLst/>
          </a:prstGeom>
          <a:noFill/>
        </p:spPr>
      </p:pic>
      <p:sp>
        <p:nvSpPr>
          <p:cNvPr id="16386" name="Title 1"/>
          <p:cNvSpPr>
            <a:spLocks noGrp="1"/>
          </p:cNvSpPr>
          <p:nvPr>
            <p:ph type="title"/>
          </p:nvPr>
        </p:nvSpPr>
        <p:spPr>
          <a:xfrm>
            <a:off x="2699792" y="0"/>
            <a:ext cx="1810544" cy="850106"/>
          </a:xfrm>
        </p:spPr>
        <p:txBody>
          <a:bodyPr/>
          <a:lstStyle/>
          <a:p>
            <a:pPr algn="l"/>
            <a:r>
              <a:rPr lang="en-NZ" dirty="0" smtClean="0">
                <a:solidFill>
                  <a:srgbClr val="92D050"/>
                </a:solidFill>
              </a:rPr>
              <a:t>Needs</a:t>
            </a:r>
            <a:endParaRPr lang="en-US" dirty="0" smtClean="0">
              <a:solidFill>
                <a:srgbClr val="92D050"/>
              </a:solidFill>
            </a:endParaRPr>
          </a:p>
        </p:txBody>
      </p:sp>
      <p:sp>
        <p:nvSpPr>
          <p:cNvPr id="16388" name="Slide Number Placeholder 3"/>
          <p:cNvSpPr>
            <a:spLocks noGrp="1"/>
          </p:cNvSpPr>
          <p:nvPr>
            <p:ph type="sldNum" sz="quarter" idx="12"/>
          </p:nvPr>
        </p:nvSpPr>
        <p:spPr>
          <a:noFill/>
        </p:spPr>
        <p:txBody>
          <a:bodyPr/>
          <a:lstStyle/>
          <a:p>
            <a:fld id="{7EA2D69E-42BC-4851-ADEC-0D00CF53F301}" type="slidenum">
              <a:rPr lang="en-US" smtClean="0"/>
              <a:pPr/>
              <a:t>24</a:t>
            </a:fld>
            <a:endParaRPr lang="en-US" smtClean="0"/>
          </a:p>
        </p:txBody>
      </p:sp>
      <p:sp>
        <p:nvSpPr>
          <p:cNvPr id="6" name="Rectangle 5"/>
          <p:cNvSpPr/>
          <p:nvPr/>
        </p:nvSpPr>
        <p:spPr>
          <a:xfrm>
            <a:off x="395536" y="1340768"/>
            <a:ext cx="8208912" cy="1135054"/>
          </a:xfrm>
          <a:prstGeom prst="rect">
            <a:avLst/>
          </a:prstGeom>
        </p:spPr>
        <p:txBody>
          <a:bodyPr wrap="square">
            <a:spAutoFit/>
          </a:bodyPr>
          <a:lstStyle/>
          <a:p>
            <a:pPr>
              <a:lnSpc>
                <a:spcPct val="80000"/>
              </a:lnSpc>
              <a:spcBef>
                <a:spcPct val="50000"/>
              </a:spcBef>
            </a:pPr>
            <a:r>
              <a:rPr lang="en-US" sz="2800" dirty="0" smtClean="0">
                <a:solidFill>
                  <a:schemeClr val="tx1">
                    <a:lumMod val="50000"/>
                  </a:schemeClr>
                </a:solidFill>
                <a:latin typeface="+mj-lt"/>
                <a:cs typeface="Arial" pitchFamily="34" charset="0"/>
              </a:rPr>
              <a:t>Accurate predictive capability is needed to distinguish between safe and potentially hazardous assembly and storage conditions.</a:t>
            </a:r>
          </a:p>
        </p:txBody>
      </p:sp>
      <p:pic>
        <p:nvPicPr>
          <p:cNvPr id="51201" name="Picture 1"/>
          <p:cNvPicPr>
            <a:picLocks noChangeAspect="1" noChangeArrowheads="1"/>
          </p:cNvPicPr>
          <p:nvPr/>
        </p:nvPicPr>
        <p:blipFill>
          <a:blip r:embed="rId3" cstate="print"/>
          <a:srcRect/>
          <a:stretch>
            <a:fillRect/>
          </a:stretch>
        </p:blipFill>
        <p:spPr bwMode="auto">
          <a:xfrm>
            <a:off x="3131840" y="4581128"/>
            <a:ext cx="1411970" cy="1146520"/>
          </a:xfrm>
          <a:prstGeom prst="rect">
            <a:avLst/>
          </a:prstGeom>
          <a:noFill/>
          <a:ln w="9525">
            <a:noFill/>
            <a:miter lim="800000"/>
            <a:headEnd/>
            <a:tailEnd/>
          </a:ln>
        </p:spPr>
      </p:pic>
      <p:pic>
        <p:nvPicPr>
          <p:cNvPr id="51202" name="Picture 2"/>
          <p:cNvPicPr>
            <a:picLocks noChangeAspect="1" noChangeArrowheads="1"/>
          </p:cNvPicPr>
          <p:nvPr/>
        </p:nvPicPr>
        <p:blipFill>
          <a:blip r:embed="rId4" cstate="print"/>
          <a:srcRect/>
          <a:stretch>
            <a:fillRect/>
          </a:stretch>
        </p:blipFill>
        <p:spPr bwMode="auto">
          <a:xfrm>
            <a:off x="467544" y="4293096"/>
            <a:ext cx="1368152" cy="144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03" name="Picture 3"/>
          <p:cNvPicPr>
            <a:picLocks noChangeAspect="1" noChangeArrowheads="1"/>
          </p:cNvPicPr>
          <p:nvPr/>
        </p:nvPicPr>
        <p:blipFill>
          <a:blip r:embed="rId5" cstate="print"/>
          <a:srcRect l="4048" t="5416" r="7012" b="11231"/>
          <a:stretch>
            <a:fillRect/>
          </a:stretch>
        </p:blipFill>
        <p:spPr bwMode="auto">
          <a:xfrm>
            <a:off x="5148064" y="3789040"/>
            <a:ext cx="3240359" cy="2322257"/>
          </a:xfrm>
          <a:prstGeom prst="rect">
            <a:avLst/>
          </a:prstGeom>
          <a:ln>
            <a:noFill/>
          </a:ln>
          <a:effectLst>
            <a:softEdge rad="112500"/>
          </a:effectLst>
        </p:spPr>
      </p:pic>
      <p:sp>
        <p:nvSpPr>
          <p:cNvPr id="9" name="Rectangle 8"/>
          <p:cNvSpPr/>
          <p:nvPr/>
        </p:nvSpPr>
        <p:spPr>
          <a:xfrm>
            <a:off x="395536" y="2492896"/>
            <a:ext cx="8208912" cy="997196"/>
          </a:xfrm>
          <a:prstGeom prst="rect">
            <a:avLst/>
          </a:prstGeom>
        </p:spPr>
        <p:txBody>
          <a:bodyPr wrap="square">
            <a:spAutoFit/>
          </a:bodyPr>
          <a:lstStyle/>
          <a:p>
            <a:pPr>
              <a:lnSpc>
                <a:spcPct val="80000"/>
              </a:lnSpc>
              <a:spcBef>
                <a:spcPct val="50000"/>
              </a:spcBef>
            </a:pPr>
            <a:r>
              <a:rPr lang="en-US" sz="2800" b="1" dirty="0" smtClean="0">
                <a:solidFill>
                  <a:srgbClr val="92D050"/>
                </a:solidFill>
                <a:cs typeface="Arial" pitchFamily="34" charset="0"/>
              </a:rPr>
              <a:t>Hazards Assessment / Definition of Safety Standards</a:t>
            </a:r>
          </a:p>
          <a:p>
            <a:pPr>
              <a:lnSpc>
                <a:spcPct val="80000"/>
              </a:lnSpc>
              <a:spcBef>
                <a:spcPct val="50000"/>
              </a:spcBef>
            </a:pPr>
            <a:r>
              <a:rPr lang="en-US" sz="2800" b="1" dirty="0" smtClean="0">
                <a:solidFill>
                  <a:srgbClr val="92D050"/>
                </a:solidFill>
                <a:cs typeface="Arial" pitchFamily="34" charset="0"/>
              </a:rPr>
              <a:t>Actuarial Risk Assessment / Industrial Fire Forensics</a:t>
            </a:r>
            <a:endParaRPr lang="en-US" sz="2800" b="1" dirty="0">
              <a:solidFill>
                <a:srgbClr val="92D050"/>
              </a:solidFill>
              <a:cs typeface="Arial" pitchFamily="34" charset="0"/>
            </a:endParaRP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20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par>
                                <p:cTn id="13" presetID="31" presetClass="entr" presetSubtype="0" fill="hold" nodeType="withEffect">
                                  <p:stCondLst>
                                    <p:cond delay="0"/>
                                  </p:stCondLst>
                                  <p:iterate type="lt">
                                    <p:tmPct val="5000"/>
                                  </p:iterate>
                                  <p:childTnLst>
                                    <p:set>
                                      <p:cBhvr>
                                        <p:cTn id="14" dur="1" fill="hold">
                                          <p:stCondLst>
                                            <p:cond delay="0"/>
                                          </p:stCondLst>
                                        </p:cTn>
                                        <p:tgtEl>
                                          <p:spTgt spid="51202"/>
                                        </p:tgtEl>
                                        <p:attrNameLst>
                                          <p:attrName>style.visibility</p:attrName>
                                        </p:attrNameLst>
                                      </p:cBhvr>
                                      <p:to>
                                        <p:strVal val="visible"/>
                                      </p:to>
                                    </p:set>
                                    <p:anim calcmode="lin" valueType="num">
                                      <p:cBhvr>
                                        <p:cTn id="15" dur="1000" fill="hold"/>
                                        <p:tgtEl>
                                          <p:spTgt spid="51202"/>
                                        </p:tgtEl>
                                        <p:attrNameLst>
                                          <p:attrName>ppt_w</p:attrName>
                                        </p:attrNameLst>
                                      </p:cBhvr>
                                      <p:tavLst>
                                        <p:tav tm="0">
                                          <p:val>
                                            <p:fltVal val="0"/>
                                          </p:val>
                                        </p:tav>
                                        <p:tav tm="100000">
                                          <p:val>
                                            <p:strVal val="#ppt_w"/>
                                          </p:val>
                                        </p:tav>
                                      </p:tavLst>
                                    </p:anim>
                                    <p:anim calcmode="lin" valueType="num">
                                      <p:cBhvr>
                                        <p:cTn id="16" dur="1000" fill="hold"/>
                                        <p:tgtEl>
                                          <p:spTgt spid="51202"/>
                                        </p:tgtEl>
                                        <p:attrNameLst>
                                          <p:attrName>ppt_h</p:attrName>
                                        </p:attrNameLst>
                                      </p:cBhvr>
                                      <p:tavLst>
                                        <p:tav tm="0">
                                          <p:val>
                                            <p:fltVal val="0"/>
                                          </p:val>
                                        </p:tav>
                                        <p:tav tm="100000">
                                          <p:val>
                                            <p:strVal val="#ppt_h"/>
                                          </p:val>
                                        </p:tav>
                                      </p:tavLst>
                                    </p:anim>
                                    <p:anim calcmode="lin" valueType="num">
                                      <p:cBhvr>
                                        <p:cTn id="17" dur="1000" fill="hold"/>
                                        <p:tgtEl>
                                          <p:spTgt spid="51202"/>
                                        </p:tgtEl>
                                        <p:attrNameLst>
                                          <p:attrName>style.rotation</p:attrName>
                                        </p:attrNameLst>
                                      </p:cBhvr>
                                      <p:tavLst>
                                        <p:tav tm="0">
                                          <p:val>
                                            <p:fltVal val="90"/>
                                          </p:val>
                                        </p:tav>
                                        <p:tav tm="100000">
                                          <p:val>
                                            <p:fltVal val="0"/>
                                          </p:val>
                                        </p:tav>
                                      </p:tavLst>
                                    </p:anim>
                                    <p:animEffect transition="in" filter="fade">
                                      <p:cBhvr>
                                        <p:cTn id="18" dur="1000"/>
                                        <p:tgtEl>
                                          <p:spTgt spid="51202"/>
                                        </p:tgtEl>
                                      </p:cBhvr>
                                    </p:animEffect>
                                  </p:childTnLst>
                                </p:cTn>
                              </p:par>
                              <p:par>
                                <p:cTn id="19" presetID="53" presetClass="entr" presetSubtype="0" fill="hold" nodeType="withEffect">
                                  <p:stCondLst>
                                    <p:cond delay="0"/>
                                  </p:stCondLst>
                                  <p:childTnLst>
                                    <p:set>
                                      <p:cBhvr>
                                        <p:cTn id="20" dur="1" fill="hold">
                                          <p:stCondLst>
                                            <p:cond delay="0"/>
                                          </p:stCondLst>
                                        </p:cTn>
                                        <p:tgtEl>
                                          <p:spTgt spid="51203"/>
                                        </p:tgtEl>
                                        <p:attrNameLst>
                                          <p:attrName>style.visibility</p:attrName>
                                        </p:attrNameLst>
                                      </p:cBhvr>
                                      <p:to>
                                        <p:strVal val="visible"/>
                                      </p:to>
                                    </p:set>
                                    <p:anim calcmode="lin" valueType="num">
                                      <p:cBhvr>
                                        <p:cTn id="21" dur="500" fill="hold"/>
                                        <p:tgtEl>
                                          <p:spTgt spid="51203"/>
                                        </p:tgtEl>
                                        <p:attrNameLst>
                                          <p:attrName>ppt_w</p:attrName>
                                        </p:attrNameLst>
                                      </p:cBhvr>
                                      <p:tavLst>
                                        <p:tav tm="0">
                                          <p:val>
                                            <p:fltVal val="0"/>
                                          </p:val>
                                        </p:tav>
                                        <p:tav tm="100000">
                                          <p:val>
                                            <p:strVal val="#ppt_w"/>
                                          </p:val>
                                        </p:tav>
                                      </p:tavLst>
                                    </p:anim>
                                    <p:anim calcmode="lin" valueType="num">
                                      <p:cBhvr>
                                        <p:cTn id="22" dur="500" fill="hold"/>
                                        <p:tgtEl>
                                          <p:spTgt spid="51203"/>
                                        </p:tgtEl>
                                        <p:attrNameLst>
                                          <p:attrName>ppt_h</p:attrName>
                                        </p:attrNameLst>
                                      </p:cBhvr>
                                      <p:tavLst>
                                        <p:tav tm="0">
                                          <p:val>
                                            <p:fltVal val="0"/>
                                          </p:val>
                                        </p:tav>
                                        <p:tav tm="100000">
                                          <p:val>
                                            <p:strVal val="#ppt_h"/>
                                          </p:val>
                                        </p:tav>
                                      </p:tavLst>
                                    </p:anim>
                                    <p:animEffect transition="in" filter="fade">
                                      <p:cBhvr>
                                        <p:cTn id="23" dur="500"/>
                                        <p:tgtEl>
                                          <p:spTgt spid="5120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000"/>
                                        <p:tgtEl>
                                          <p:spTgt spid="9"/>
                                        </p:tgtEl>
                                      </p:cBhvr>
                                    </p:animEffect>
                                  </p:childTnLst>
                                </p:cTn>
                              </p:par>
                              <p:par>
                                <p:cTn id="29" presetID="31" presetClass="entr" presetSubtype="0" fill="hold" nodeType="withEffect">
                                  <p:stCondLst>
                                    <p:cond delay="0"/>
                                  </p:stCondLst>
                                  <p:iterate type="lt">
                                    <p:tmPct val="5000"/>
                                  </p:iterate>
                                  <p:childTnLst>
                                    <p:set>
                                      <p:cBhvr>
                                        <p:cTn id="30" dur="1" fill="hold">
                                          <p:stCondLst>
                                            <p:cond delay="0"/>
                                          </p:stCondLst>
                                        </p:cTn>
                                        <p:tgtEl>
                                          <p:spTgt spid="51201"/>
                                        </p:tgtEl>
                                        <p:attrNameLst>
                                          <p:attrName>style.visibility</p:attrName>
                                        </p:attrNameLst>
                                      </p:cBhvr>
                                      <p:to>
                                        <p:strVal val="visible"/>
                                      </p:to>
                                    </p:set>
                                    <p:anim calcmode="lin" valueType="num">
                                      <p:cBhvr>
                                        <p:cTn id="31" dur="1000" fill="hold"/>
                                        <p:tgtEl>
                                          <p:spTgt spid="51201"/>
                                        </p:tgtEl>
                                        <p:attrNameLst>
                                          <p:attrName>ppt_w</p:attrName>
                                        </p:attrNameLst>
                                      </p:cBhvr>
                                      <p:tavLst>
                                        <p:tav tm="0">
                                          <p:val>
                                            <p:fltVal val="0"/>
                                          </p:val>
                                        </p:tav>
                                        <p:tav tm="100000">
                                          <p:val>
                                            <p:strVal val="#ppt_w"/>
                                          </p:val>
                                        </p:tav>
                                      </p:tavLst>
                                    </p:anim>
                                    <p:anim calcmode="lin" valueType="num">
                                      <p:cBhvr>
                                        <p:cTn id="32" dur="1000" fill="hold"/>
                                        <p:tgtEl>
                                          <p:spTgt spid="51201"/>
                                        </p:tgtEl>
                                        <p:attrNameLst>
                                          <p:attrName>ppt_h</p:attrName>
                                        </p:attrNameLst>
                                      </p:cBhvr>
                                      <p:tavLst>
                                        <p:tav tm="0">
                                          <p:val>
                                            <p:fltVal val="0"/>
                                          </p:val>
                                        </p:tav>
                                        <p:tav tm="100000">
                                          <p:val>
                                            <p:strVal val="#ppt_h"/>
                                          </p:val>
                                        </p:tav>
                                      </p:tavLst>
                                    </p:anim>
                                    <p:anim calcmode="lin" valueType="num">
                                      <p:cBhvr>
                                        <p:cTn id="33" dur="1000" fill="hold"/>
                                        <p:tgtEl>
                                          <p:spTgt spid="51201"/>
                                        </p:tgtEl>
                                        <p:attrNameLst>
                                          <p:attrName>style.rotation</p:attrName>
                                        </p:attrNameLst>
                                      </p:cBhvr>
                                      <p:tavLst>
                                        <p:tav tm="0">
                                          <p:val>
                                            <p:fltVal val="90"/>
                                          </p:val>
                                        </p:tav>
                                        <p:tav tm="100000">
                                          <p:val>
                                            <p:fltVal val="0"/>
                                          </p:val>
                                        </p:tav>
                                      </p:tavLst>
                                    </p:anim>
                                    <p:animEffect transition="in" filter="fade">
                                      <p:cBhvr>
                                        <p:cTn id="34" dur="1000"/>
                                        <p:tgtEl>
                                          <p:spTgt spid="51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6"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descr="C:\Users\Playtech\Desktop\FOUNDRY MAIN\CLIENTS\Massey\PPT WORK\New Massey PPT April 2011\new templates\MASSEY TEMPLATE STANDARD SLIDE1.jpg"/>
          <p:cNvPicPr>
            <a:picLocks noChangeAspect="1" noChangeArrowheads="1"/>
          </p:cNvPicPr>
          <p:nvPr/>
        </p:nvPicPr>
        <p:blipFill>
          <a:blip r:embed="rId4" cstate="print"/>
          <a:srcRect/>
          <a:stretch>
            <a:fillRect/>
          </a:stretch>
        </p:blipFill>
        <p:spPr bwMode="auto">
          <a:xfrm>
            <a:off x="-9525" y="-9525"/>
            <a:ext cx="9163050" cy="6877050"/>
          </a:xfrm>
          <a:prstGeom prst="rect">
            <a:avLst/>
          </a:prstGeom>
          <a:noFill/>
        </p:spPr>
      </p:pic>
      <p:sp>
        <p:nvSpPr>
          <p:cNvPr id="5" name="Rectangle 4"/>
          <p:cNvSpPr/>
          <p:nvPr/>
        </p:nvSpPr>
        <p:spPr>
          <a:xfrm>
            <a:off x="3707904" y="188640"/>
            <a:ext cx="1517338" cy="646331"/>
          </a:xfrm>
          <a:prstGeom prst="rect">
            <a:avLst/>
          </a:prstGeom>
        </p:spPr>
        <p:txBody>
          <a:bodyPr wrap="none">
            <a:spAutoFit/>
          </a:bodyPr>
          <a:lstStyle/>
          <a:p>
            <a:r>
              <a:rPr lang="en-NZ" sz="3600" dirty="0" smtClean="0">
                <a:solidFill>
                  <a:srgbClr val="92D050"/>
                </a:solidFill>
                <a:cs typeface="Arial" pitchFamily="34" charset="0"/>
              </a:rPr>
              <a:t>History</a:t>
            </a:r>
            <a:endParaRPr lang="en-NZ" sz="3600" dirty="0">
              <a:solidFill>
                <a:srgbClr val="92D050"/>
              </a:solidFill>
            </a:endParaRPr>
          </a:p>
        </p:txBody>
      </p:sp>
      <p:sp>
        <p:nvSpPr>
          <p:cNvPr id="7" name="Rectangle 6"/>
          <p:cNvSpPr/>
          <p:nvPr/>
        </p:nvSpPr>
        <p:spPr>
          <a:xfrm>
            <a:off x="395536" y="1412776"/>
            <a:ext cx="5040560" cy="2037481"/>
          </a:xfrm>
          <a:prstGeom prst="rect">
            <a:avLst/>
          </a:prstGeom>
        </p:spPr>
        <p:txBody>
          <a:bodyPr wrap="square">
            <a:spAutoFit/>
          </a:bodyPr>
          <a:lstStyle/>
          <a:p>
            <a:pPr algn="just">
              <a:lnSpc>
                <a:spcPct val="80000"/>
              </a:lnSpc>
              <a:spcBef>
                <a:spcPct val="50000"/>
              </a:spcBef>
            </a:pPr>
            <a:r>
              <a:rPr lang="en-US" sz="2800" dirty="0" smtClean="0">
                <a:solidFill>
                  <a:schemeClr val="tx1">
                    <a:lumMod val="50000"/>
                  </a:schemeClr>
                </a:solidFill>
                <a:latin typeface="+mj-lt"/>
                <a:cs typeface="Arial" pitchFamily="34" charset="0"/>
              </a:rPr>
              <a:t>Previous mathematical studies of reaction-diffusion equation have deepened our knowledge and enabled </a:t>
            </a:r>
            <a:r>
              <a:rPr lang="en-US" sz="2800" b="1" i="1" dirty="0" smtClean="0">
                <a:solidFill>
                  <a:schemeClr val="tx1">
                    <a:lumMod val="50000"/>
                  </a:schemeClr>
                </a:solidFill>
                <a:latin typeface="+mj-lt"/>
                <a:cs typeface="Arial" pitchFamily="34" charset="0"/>
              </a:rPr>
              <a:t>predictive</a:t>
            </a:r>
            <a:r>
              <a:rPr lang="en-US" sz="2800" dirty="0" smtClean="0">
                <a:solidFill>
                  <a:schemeClr val="tx1">
                    <a:lumMod val="50000"/>
                  </a:schemeClr>
                </a:solidFill>
                <a:latin typeface="+mj-lt"/>
                <a:cs typeface="Arial" pitchFamily="34" charset="0"/>
              </a:rPr>
              <a:t> capabilities for thermal ignition.</a:t>
            </a:r>
          </a:p>
          <a:p>
            <a:pPr lvl="1" algn="just">
              <a:lnSpc>
                <a:spcPct val="80000"/>
              </a:lnSpc>
            </a:pPr>
            <a:r>
              <a:rPr lang="en-US" dirty="0" smtClean="0">
                <a:latin typeface="Arial" pitchFamily="34" charset="0"/>
                <a:cs typeface="Arial" pitchFamily="34" charset="0"/>
              </a:rPr>
              <a:t> </a:t>
            </a:r>
          </a:p>
        </p:txBody>
      </p:sp>
      <p:pic>
        <p:nvPicPr>
          <p:cNvPr id="9" name="bur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5724128" y="1340768"/>
            <a:ext cx="3158969" cy="2527175"/>
          </a:xfrm>
          <a:prstGeom prst="rect">
            <a:avLst/>
          </a:prstGeom>
          <a:ln>
            <a:noFill/>
          </a:ln>
          <a:effectLst>
            <a:softEdge rad="112500"/>
          </a:effectLst>
        </p:spPr>
      </p:pic>
      <p:sp>
        <p:nvSpPr>
          <p:cNvPr id="10" name="Rectangle 9"/>
          <p:cNvSpPr/>
          <p:nvPr/>
        </p:nvSpPr>
        <p:spPr>
          <a:xfrm>
            <a:off x="-180528" y="3717032"/>
            <a:ext cx="9144000" cy="1668149"/>
          </a:xfrm>
          <a:prstGeom prst="rect">
            <a:avLst/>
          </a:prstGeom>
        </p:spPr>
        <p:txBody>
          <a:bodyPr wrap="square">
            <a:spAutoFit/>
          </a:bodyPr>
          <a:lstStyle/>
          <a:p>
            <a:pPr lvl="1" algn="just">
              <a:lnSpc>
                <a:spcPct val="80000"/>
              </a:lnSpc>
            </a:pPr>
            <a:endParaRPr lang="en-US" sz="1600" dirty="0" smtClean="0">
              <a:solidFill>
                <a:srgbClr val="92D050"/>
              </a:solidFill>
              <a:latin typeface="Arial" pitchFamily="34" charset="0"/>
              <a:cs typeface="Arial" pitchFamily="34" charset="0"/>
            </a:endParaRPr>
          </a:p>
          <a:p>
            <a:pPr lvl="1">
              <a:lnSpc>
                <a:spcPct val="80000"/>
              </a:lnSpc>
              <a:buBlip>
                <a:blip r:embed="rId6"/>
              </a:buBlip>
            </a:pPr>
            <a:r>
              <a:rPr lang="en-US" sz="1600" dirty="0" smtClean="0">
                <a:solidFill>
                  <a:srgbClr val="92D050"/>
                </a:solidFill>
                <a:latin typeface="Arial" pitchFamily="34" charset="0"/>
                <a:cs typeface="Arial" pitchFamily="34" charset="0"/>
              </a:rPr>
              <a:t>  </a:t>
            </a:r>
            <a:r>
              <a:rPr lang="en-US" sz="1600" b="1" dirty="0" smtClean="0">
                <a:solidFill>
                  <a:srgbClr val="92D050"/>
                </a:solidFill>
                <a:latin typeface="Arial" pitchFamily="34" charset="0"/>
                <a:cs typeface="Arial" pitchFamily="34" charset="0"/>
              </a:rPr>
              <a:t>Identification of stable low-temperature &amp; high-temperature steady-state branches</a:t>
            </a:r>
          </a:p>
          <a:p>
            <a:pPr lvl="1">
              <a:lnSpc>
                <a:spcPct val="80000"/>
              </a:lnSpc>
              <a:buBlip>
                <a:blip r:embed="rId6"/>
              </a:buBlip>
            </a:pPr>
            <a:endParaRPr lang="en-US" sz="1600" b="1" dirty="0" smtClean="0">
              <a:solidFill>
                <a:srgbClr val="92D050"/>
              </a:solidFill>
              <a:latin typeface="Arial" pitchFamily="34" charset="0"/>
              <a:cs typeface="Arial" pitchFamily="34" charset="0"/>
            </a:endParaRPr>
          </a:p>
          <a:p>
            <a:pPr lvl="1">
              <a:lnSpc>
                <a:spcPct val="80000"/>
              </a:lnSpc>
              <a:buBlip>
                <a:blip r:embed="rId6"/>
              </a:buBlip>
            </a:pPr>
            <a:r>
              <a:rPr lang="en-US" sz="1600" b="1" dirty="0" smtClean="0">
                <a:solidFill>
                  <a:srgbClr val="92D050"/>
                </a:solidFill>
                <a:latin typeface="Arial" pitchFamily="34" charset="0"/>
                <a:cs typeface="Arial" pitchFamily="34" charset="0"/>
              </a:rPr>
              <a:t>  Existence of an unstable intermediary branch</a:t>
            </a:r>
          </a:p>
          <a:p>
            <a:pPr lvl="1">
              <a:lnSpc>
                <a:spcPct val="80000"/>
              </a:lnSpc>
              <a:buBlip>
                <a:blip r:embed="rId6"/>
              </a:buBlip>
            </a:pPr>
            <a:endParaRPr lang="en-US" sz="1600" b="1" dirty="0" smtClean="0">
              <a:solidFill>
                <a:srgbClr val="92D050"/>
              </a:solidFill>
              <a:latin typeface="Arial" pitchFamily="34" charset="0"/>
              <a:cs typeface="Arial" pitchFamily="34" charset="0"/>
            </a:endParaRPr>
          </a:p>
          <a:p>
            <a:pPr lvl="1">
              <a:lnSpc>
                <a:spcPct val="80000"/>
              </a:lnSpc>
              <a:buBlip>
                <a:blip r:embed="rId6"/>
              </a:buBlip>
            </a:pPr>
            <a:r>
              <a:rPr lang="en-US" sz="1600" b="1" dirty="0" smtClean="0">
                <a:solidFill>
                  <a:srgbClr val="92D050"/>
                </a:solidFill>
                <a:latin typeface="Arial" pitchFamily="34" charset="0"/>
                <a:cs typeface="Arial" pitchFamily="34" charset="0"/>
              </a:rPr>
              <a:t>  Existence of critical ambient temperature(</a:t>
            </a:r>
            <a:r>
              <a:rPr lang="en-US" sz="1600" b="1" i="1" dirty="0" err="1" smtClean="0">
                <a:solidFill>
                  <a:srgbClr val="92D050"/>
                </a:solidFill>
                <a:latin typeface="Arial" pitchFamily="34" charset="0"/>
                <a:cs typeface="Arial" pitchFamily="34" charset="0"/>
              </a:rPr>
              <a:t>T</a:t>
            </a:r>
            <a:r>
              <a:rPr lang="en-US" sz="1600" b="1" baseline="-25000" dirty="0" err="1" smtClean="0">
                <a:solidFill>
                  <a:srgbClr val="92D050"/>
                </a:solidFill>
                <a:latin typeface="Arial" pitchFamily="34" charset="0"/>
                <a:cs typeface="Arial" pitchFamily="34" charset="0"/>
              </a:rPr>
              <a:t>a,cr</a:t>
            </a:r>
            <a:r>
              <a:rPr lang="en-US" sz="1600" b="1" baseline="-25000" dirty="0" smtClean="0">
                <a:solidFill>
                  <a:srgbClr val="92D050"/>
                </a:solidFill>
                <a:latin typeface="Arial" pitchFamily="34" charset="0"/>
                <a:cs typeface="Arial" pitchFamily="34" charset="0"/>
              </a:rPr>
              <a:t> </a:t>
            </a:r>
            <a:r>
              <a:rPr lang="en-US" sz="1600" b="1" dirty="0" smtClean="0">
                <a:solidFill>
                  <a:srgbClr val="92D050"/>
                </a:solidFill>
                <a:latin typeface="Arial" pitchFamily="34" charset="0"/>
                <a:cs typeface="Arial" pitchFamily="34" charset="0"/>
              </a:rPr>
              <a:t>) for “safe storage”</a:t>
            </a:r>
          </a:p>
          <a:p>
            <a:pPr lvl="1">
              <a:lnSpc>
                <a:spcPct val="80000"/>
              </a:lnSpc>
            </a:pPr>
            <a:endParaRPr lang="en-US" sz="1600" b="1" dirty="0" smtClean="0">
              <a:solidFill>
                <a:srgbClr val="92D050"/>
              </a:solidFill>
              <a:latin typeface="Arial" pitchFamily="34" charset="0"/>
              <a:cs typeface="Arial" pitchFamily="34" charset="0"/>
            </a:endParaRPr>
          </a:p>
          <a:p>
            <a:pPr lvl="1">
              <a:lnSpc>
                <a:spcPct val="80000"/>
              </a:lnSpc>
              <a:buBlip>
                <a:blip r:embed="rId6"/>
              </a:buBlip>
            </a:pPr>
            <a:r>
              <a:rPr lang="en-US" sz="1600" b="1" dirty="0" smtClean="0">
                <a:solidFill>
                  <a:srgbClr val="92D050"/>
                </a:solidFill>
                <a:latin typeface="Arial" pitchFamily="34" charset="0"/>
                <a:cs typeface="Arial" pitchFamily="34" charset="0"/>
              </a:rPr>
              <a:t>  Existence of critical initial temperature threshold (</a:t>
            </a:r>
            <a:r>
              <a:rPr lang="en-US" sz="1600" b="1" i="1" dirty="0" err="1" smtClean="0">
                <a:solidFill>
                  <a:srgbClr val="92D050"/>
                </a:solidFill>
                <a:latin typeface="Arial" pitchFamily="34" charset="0"/>
                <a:cs typeface="Arial" pitchFamily="34" charset="0"/>
              </a:rPr>
              <a:t>T</a:t>
            </a:r>
            <a:r>
              <a:rPr lang="en-US" sz="1600" b="1" i="1" baseline="-25000" dirty="0" err="1" smtClean="0">
                <a:solidFill>
                  <a:srgbClr val="92D050"/>
                </a:solidFill>
                <a:latin typeface="Arial" pitchFamily="34" charset="0"/>
                <a:cs typeface="Arial" pitchFamily="34" charset="0"/>
              </a:rPr>
              <a:t>o,cr</a:t>
            </a:r>
            <a:r>
              <a:rPr lang="en-US" sz="1600" b="1" i="1" baseline="-25000" dirty="0" smtClean="0">
                <a:solidFill>
                  <a:srgbClr val="92D050"/>
                </a:solidFill>
                <a:latin typeface="Arial" pitchFamily="34" charset="0"/>
                <a:cs typeface="Arial" pitchFamily="34" charset="0"/>
              </a:rPr>
              <a:t> </a:t>
            </a:r>
            <a:r>
              <a:rPr lang="en-US" sz="1600" b="1" dirty="0" smtClean="0">
                <a:solidFill>
                  <a:srgbClr val="92D050"/>
                </a:solidFill>
                <a:latin typeface="Arial" pitchFamily="34" charset="0"/>
                <a:cs typeface="Arial" pitchFamily="34" charset="0"/>
              </a:rPr>
              <a:t>) for “safe assembly” </a:t>
            </a: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240" fill="hold"/>
                                        <p:tgtEl>
                                          <p:spTgt spid="9"/>
                                        </p:tgtEl>
                                      </p:cBhvr>
                                    </p:cmd>
                                  </p:childTnLst>
                                </p:cTn>
                              </p:par>
                              <p:par>
                                <p:cTn id="7" presetID="10" presetClass="entr" presetSubtype="0" fill="hold" grpId="0" nodeType="withEffect">
                                  <p:stCondLst>
                                    <p:cond delay="3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5" repeatCount="indefinite" fill="hold" display="0">
                  <p:stCondLst>
                    <p:cond delay="indefinite"/>
                  </p:stCondLst>
                  <p:endCondLst>
                    <p:cond evt="onPrev" delay="0">
                      <p:tgtEl>
                        <p:sldTgt/>
                      </p:tgtEl>
                    </p:cond>
                  </p:endCondLst>
                </p:cTn>
                <p:tgtEl>
                  <p:spTgt spid="9"/>
                </p:tgtEl>
              </p:cMediaNode>
            </p:video>
          </p:childTnLst>
        </p:cTn>
      </p:par>
    </p:tnLst>
    <p:bldLst>
      <p:bldP spid="7"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C:\Users\Playtech\Desktop\FOUNDRY MAIN\CLIENTS\Massey\PPT WORK\New Massey PPT April 2011\new templates\MASSEY TEMPLATE STANDARD SLIDE 4.jpg"/>
          <p:cNvPicPr>
            <a:picLocks noChangeAspect="1" noChangeArrowheads="1"/>
          </p:cNvPicPr>
          <p:nvPr/>
        </p:nvPicPr>
        <p:blipFill>
          <a:blip r:embed="rId3" cstate="print"/>
          <a:srcRect/>
          <a:stretch>
            <a:fillRect/>
          </a:stretch>
        </p:blipFill>
        <p:spPr bwMode="auto">
          <a:xfrm>
            <a:off x="-9525" y="-9525"/>
            <a:ext cx="9163050" cy="6877050"/>
          </a:xfrm>
          <a:prstGeom prst="rect">
            <a:avLst/>
          </a:prstGeom>
          <a:noFill/>
        </p:spPr>
      </p:pic>
      <p:sp>
        <p:nvSpPr>
          <p:cNvPr id="1032" name="Rectangle 2"/>
          <p:cNvSpPr>
            <a:spLocks noGrp="1" noChangeArrowheads="1"/>
          </p:cNvSpPr>
          <p:nvPr>
            <p:ph type="title"/>
          </p:nvPr>
        </p:nvSpPr>
        <p:spPr>
          <a:xfrm>
            <a:off x="179512" y="908720"/>
            <a:ext cx="8856984" cy="1143000"/>
          </a:xfrm>
        </p:spPr>
        <p:txBody>
          <a:bodyPr>
            <a:normAutofit/>
          </a:bodyPr>
          <a:lstStyle/>
          <a:p>
            <a:pPr algn="l" eaLnBrk="1" hangingPunct="1"/>
            <a:r>
              <a:rPr lang="en-NZ" sz="4000" dirty="0" smtClean="0">
                <a:solidFill>
                  <a:srgbClr val="92D050"/>
                </a:solidFill>
              </a:rPr>
              <a:t> </a:t>
            </a:r>
            <a:r>
              <a:rPr lang="en-NZ" sz="3600" dirty="0" smtClean="0">
                <a:solidFill>
                  <a:srgbClr val="92D050"/>
                </a:solidFill>
              </a:rPr>
              <a:t>Background Maths (grossly simplified)</a:t>
            </a:r>
          </a:p>
        </p:txBody>
      </p:sp>
      <p:sp>
        <p:nvSpPr>
          <p:cNvPr id="1033" name="Rectangle 3"/>
          <p:cNvSpPr>
            <a:spLocks noGrp="1" noChangeArrowheads="1"/>
          </p:cNvSpPr>
          <p:nvPr>
            <p:ph type="body" sz="half" idx="1"/>
          </p:nvPr>
        </p:nvSpPr>
        <p:spPr>
          <a:xfrm>
            <a:off x="457200" y="1600200"/>
            <a:ext cx="8291513" cy="4525963"/>
          </a:xfrm>
        </p:spPr>
        <p:txBody>
          <a:bodyPr/>
          <a:lstStyle/>
          <a:p>
            <a:pPr eaLnBrk="1" hangingPunct="1">
              <a:buFontTx/>
              <a:buNone/>
            </a:pPr>
            <a:endParaRPr lang="en-NZ" sz="2400" dirty="0" smtClean="0"/>
          </a:p>
          <a:p>
            <a:pPr eaLnBrk="1" hangingPunct="1">
              <a:buFontTx/>
              <a:buNone/>
            </a:pPr>
            <a:endParaRPr lang="en-NZ" sz="2400" dirty="0" smtClean="0"/>
          </a:p>
          <a:p>
            <a:pPr eaLnBrk="1" hangingPunct="1">
              <a:buFontTx/>
              <a:buNone/>
            </a:pPr>
            <a:endParaRPr lang="en-NZ" sz="2400" dirty="0" smtClean="0"/>
          </a:p>
          <a:p>
            <a:pPr eaLnBrk="1" hangingPunct="1">
              <a:buFontTx/>
              <a:buNone/>
            </a:pPr>
            <a:endParaRPr lang="en-NZ" sz="2400" dirty="0" smtClean="0"/>
          </a:p>
          <a:p>
            <a:pPr eaLnBrk="1" hangingPunct="1">
              <a:buFontTx/>
              <a:buNone/>
            </a:pPr>
            <a:r>
              <a:rPr lang="en-NZ" sz="2400" dirty="0" smtClean="0"/>
              <a:t> </a:t>
            </a:r>
          </a:p>
          <a:p>
            <a:pPr eaLnBrk="1" hangingPunct="1">
              <a:buFontTx/>
              <a:buNone/>
            </a:pPr>
            <a:endParaRPr lang="en-NZ" sz="2400" dirty="0" smtClean="0"/>
          </a:p>
        </p:txBody>
      </p:sp>
      <p:graphicFrame>
        <p:nvGraphicFramePr>
          <p:cNvPr id="1026" name="Object 6"/>
          <p:cNvGraphicFramePr>
            <a:graphicFrameLocks noChangeAspect="1"/>
          </p:cNvGraphicFramePr>
          <p:nvPr/>
        </p:nvGraphicFramePr>
        <p:xfrm>
          <a:off x="251520" y="2348880"/>
          <a:ext cx="4968017" cy="3576165"/>
        </p:xfrm>
        <a:graphic>
          <a:graphicData uri="http://schemas.openxmlformats.org/presentationml/2006/ole">
            <mc:AlternateContent xmlns:mc="http://schemas.openxmlformats.org/markup-compatibility/2006">
              <mc:Choice xmlns:v="urn:schemas-microsoft-com:vml" Requires="v">
                <p:oleObj spid="_x0000_s1032" name="Equation" r:id="rId4" imgW="2400120" imgH="1726920" progId="Equation.DSMT4">
                  <p:embed/>
                </p:oleObj>
              </mc:Choice>
              <mc:Fallback>
                <p:oleObj name="Equation" r:id="rId4" imgW="2400120" imgH="1726920" progId="Equation.DSMT4">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2348880"/>
                        <a:ext cx="4968017" cy="35761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27"/>
          <p:cNvGrpSpPr>
            <a:grpSpLocks/>
          </p:cNvGrpSpPr>
          <p:nvPr/>
        </p:nvGrpSpPr>
        <p:grpSpPr bwMode="auto">
          <a:xfrm>
            <a:off x="5148064" y="2780928"/>
            <a:ext cx="3671888" cy="1622425"/>
            <a:chOff x="3334" y="1728"/>
            <a:chExt cx="2313" cy="1022"/>
          </a:xfrm>
        </p:grpSpPr>
        <p:sp>
          <p:nvSpPr>
            <p:cNvPr id="1035" name="Line 8"/>
            <p:cNvSpPr>
              <a:spLocks noChangeShapeType="1"/>
            </p:cNvSpPr>
            <p:nvPr/>
          </p:nvSpPr>
          <p:spPr bwMode="auto">
            <a:xfrm>
              <a:off x="3334" y="2614"/>
              <a:ext cx="2313" cy="0"/>
            </a:xfrm>
            <a:prstGeom prst="line">
              <a:avLst/>
            </a:prstGeom>
            <a:noFill/>
            <a:ln w="38100">
              <a:solidFill>
                <a:schemeClr val="tx1"/>
              </a:solidFill>
              <a:round/>
              <a:headEnd/>
              <a:tailEnd/>
            </a:ln>
          </p:spPr>
          <p:txBody>
            <a:bodyPr/>
            <a:lstStyle/>
            <a:p>
              <a:endParaRPr lang="en-US"/>
            </a:p>
          </p:txBody>
        </p:sp>
        <p:sp>
          <p:nvSpPr>
            <p:cNvPr id="1036" name="Line 9"/>
            <p:cNvSpPr>
              <a:spLocks noChangeShapeType="1"/>
            </p:cNvSpPr>
            <p:nvPr/>
          </p:nvSpPr>
          <p:spPr bwMode="auto">
            <a:xfrm flipH="1">
              <a:off x="3334" y="2614"/>
              <a:ext cx="136" cy="136"/>
            </a:xfrm>
            <a:prstGeom prst="line">
              <a:avLst/>
            </a:prstGeom>
            <a:noFill/>
            <a:ln w="38100">
              <a:solidFill>
                <a:schemeClr val="tx1"/>
              </a:solidFill>
              <a:round/>
              <a:headEnd/>
              <a:tailEnd/>
            </a:ln>
          </p:spPr>
          <p:txBody>
            <a:bodyPr/>
            <a:lstStyle/>
            <a:p>
              <a:endParaRPr lang="en-US"/>
            </a:p>
          </p:txBody>
        </p:sp>
        <p:sp>
          <p:nvSpPr>
            <p:cNvPr id="1037" name="Line 10"/>
            <p:cNvSpPr>
              <a:spLocks noChangeShapeType="1"/>
            </p:cNvSpPr>
            <p:nvPr/>
          </p:nvSpPr>
          <p:spPr bwMode="auto">
            <a:xfrm flipH="1">
              <a:off x="3470" y="2614"/>
              <a:ext cx="136" cy="136"/>
            </a:xfrm>
            <a:prstGeom prst="line">
              <a:avLst/>
            </a:prstGeom>
            <a:noFill/>
            <a:ln w="38100">
              <a:solidFill>
                <a:schemeClr val="tx1"/>
              </a:solidFill>
              <a:round/>
              <a:headEnd/>
              <a:tailEnd/>
            </a:ln>
          </p:spPr>
          <p:txBody>
            <a:bodyPr/>
            <a:lstStyle/>
            <a:p>
              <a:endParaRPr lang="en-US"/>
            </a:p>
          </p:txBody>
        </p:sp>
        <p:sp>
          <p:nvSpPr>
            <p:cNvPr id="1038" name="Line 11"/>
            <p:cNvSpPr>
              <a:spLocks noChangeShapeType="1"/>
            </p:cNvSpPr>
            <p:nvPr/>
          </p:nvSpPr>
          <p:spPr bwMode="auto">
            <a:xfrm flipH="1">
              <a:off x="3606" y="2614"/>
              <a:ext cx="136" cy="136"/>
            </a:xfrm>
            <a:prstGeom prst="line">
              <a:avLst/>
            </a:prstGeom>
            <a:noFill/>
            <a:ln w="38100">
              <a:solidFill>
                <a:schemeClr val="tx1"/>
              </a:solidFill>
              <a:round/>
              <a:headEnd/>
              <a:tailEnd/>
            </a:ln>
          </p:spPr>
          <p:txBody>
            <a:bodyPr/>
            <a:lstStyle/>
            <a:p>
              <a:endParaRPr lang="en-US"/>
            </a:p>
          </p:txBody>
        </p:sp>
        <p:sp>
          <p:nvSpPr>
            <p:cNvPr id="1039" name="Line 12"/>
            <p:cNvSpPr>
              <a:spLocks noChangeShapeType="1"/>
            </p:cNvSpPr>
            <p:nvPr/>
          </p:nvSpPr>
          <p:spPr bwMode="auto">
            <a:xfrm flipH="1">
              <a:off x="3742" y="2614"/>
              <a:ext cx="136" cy="136"/>
            </a:xfrm>
            <a:prstGeom prst="line">
              <a:avLst/>
            </a:prstGeom>
            <a:noFill/>
            <a:ln w="38100">
              <a:solidFill>
                <a:schemeClr val="tx1"/>
              </a:solidFill>
              <a:round/>
              <a:headEnd/>
              <a:tailEnd/>
            </a:ln>
          </p:spPr>
          <p:txBody>
            <a:bodyPr/>
            <a:lstStyle/>
            <a:p>
              <a:endParaRPr lang="en-US"/>
            </a:p>
          </p:txBody>
        </p:sp>
        <p:sp>
          <p:nvSpPr>
            <p:cNvPr id="1040" name="Line 13"/>
            <p:cNvSpPr>
              <a:spLocks noChangeShapeType="1"/>
            </p:cNvSpPr>
            <p:nvPr/>
          </p:nvSpPr>
          <p:spPr bwMode="auto">
            <a:xfrm flipH="1">
              <a:off x="3878" y="2614"/>
              <a:ext cx="136" cy="136"/>
            </a:xfrm>
            <a:prstGeom prst="line">
              <a:avLst/>
            </a:prstGeom>
            <a:noFill/>
            <a:ln w="38100">
              <a:solidFill>
                <a:schemeClr val="tx1"/>
              </a:solidFill>
              <a:round/>
              <a:headEnd/>
              <a:tailEnd/>
            </a:ln>
          </p:spPr>
          <p:txBody>
            <a:bodyPr/>
            <a:lstStyle/>
            <a:p>
              <a:endParaRPr lang="en-US"/>
            </a:p>
          </p:txBody>
        </p:sp>
        <p:sp>
          <p:nvSpPr>
            <p:cNvPr id="1041" name="Line 14"/>
            <p:cNvSpPr>
              <a:spLocks noChangeShapeType="1"/>
            </p:cNvSpPr>
            <p:nvPr/>
          </p:nvSpPr>
          <p:spPr bwMode="auto">
            <a:xfrm flipH="1">
              <a:off x="4014" y="2614"/>
              <a:ext cx="136" cy="136"/>
            </a:xfrm>
            <a:prstGeom prst="line">
              <a:avLst/>
            </a:prstGeom>
            <a:noFill/>
            <a:ln w="38100">
              <a:solidFill>
                <a:schemeClr val="tx1"/>
              </a:solidFill>
              <a:round/>
              <a:headEnd/>
              <a:tailEnd/>
            </a:ln>
          </p:spPr>
          <p:txBody>
            <a:bodyPr/>
            <a:lstStyle/>
            <a:p>
              <a:endParaRPr lang="en-US"/>
            </a:p>
          </p:txBody>
        </p:sp>
        <p:sp>
          <p:nvSpPr>
            <p:cNvPr id="1042" name="Line 15"/>
            <p:cNvSpPr>
              <a:spLocks noChangeShapeType="1"/>
            </p:cNvSpPr>
            <p:nvPr/>
          </p:nvSpPr>
          <p:spPr bwMode="auto">
            <a:xfrm flipH="1">
              <a:off x="4150" y="2614"/>
              <a:ext cx="136" cy="136"/>
            </a:xfrm>
            <a:prstGeom prst="line">
              <a:avLst/>
            </a:prstGeom>
            <a:noFill/>
            <a:ln w="38100">
              <a:solidFill>
                <a:schemeClr val="tx1"/>
              </a:solidFill>
              <a:round/>
              <a:headEnd/>
              <a:tailEnd/>
            </a:ln>
          </p:spPr>
          <p:txBody>
            <a:bodyPr/>
            <a:lstStyle/>
            <a:p>
              <a:endParaRPr lang="en-US"/>
            </a:p>
          </p:txBody>
        </p:sp>
        <p:sp>
          <p:nvSpPr>
            <p:cNvPr id="1043" name="Line 16"/>
            <p:cNvSpPr>
              <a:spLocks noChangeShapeType="1"/>
            </p:cNvSpPr>
            <p:nvPr/>
          </p:nvSpPr>
          <p:spPr bwMode="auto">
            <a:xfrm flipH="1">
              <a:off x="4286" y="2614"/>
              <a:ext cx="136" cy="136"/>
            </a:xfrm>
            <a:prstGeom prst="line">
              <a:avLst/>
            </a:prstGeom>
            <a:noFill/>
            <a:ln w="38100">
              <a:solidFill>
                <a:schemeClr val="tx1"/>
              </a:solidFill>
              <a:round/>
              <a:headEnd/>
              <a:tailEnd/>
            </a:ln>
          </p:spPr>
          <p:txBody>
            <a:bodyPr/>
            <a:lstStyle/>
            <a:p>
              <a:endParaRPr lang="en-US"/>
            </a:p>
          </p:txBody>
        </p:sp>
        <p:sp>
          <p:nvSpPr>
            <p:cNvPr id="1044" name="Line 17"/>
            <p:cNvSpPr>
              <a:spLocks noChangeShapeType="1"/>
            </p:cNvSpPr>
            <p:nvPr/>
          </p:nvSpPr>
          <p:spPr bwMode="auto">
            <a:xfrm flipH="1">
              <a:off x="4422" y="2614"/>
              <a:ext cx="136" cy="136"/>
            </a:xfrm>
            <a:prstGeom prst="line">
              <a:avLst/>
            </a:prstGeom>
            <a:noFill/>
            <a:ln w="38100">
              <a:solidFill>
                <a:schemeClr val="tx1"/>
              </a:solidFill>
              <a:round/>
              <a:headEnd/>
              <a:tailEnd/>
            </a:ln>
          </p:spPr>
          <p:txBody>
            <a:bodyPr/>
            <a:lstStyle/>
            <a:p>
              <a:endParaRPr lang="en-US"/>
            </a:p>
          </p:txBody>
        </p:sp>
        <p:sp>
          <p:nvSpPr>
            <p:cNvPr id="1045" name="Line 18"/>
            <p:cNvSpPr>
              <a:spLocks noChangeShapeType="1"/>
            </p:cNvSpPr>
            <p:nvPr/>
          </p:nvSpPr>
          <p:spPr bwMode="auto">
            <a:xfrm flipH="1">
              <a:off x="4558" y="2614"/>
              <a:ext cx="136" cy="136"/>
            </a:xfrm>
            <a:prstGeom prst="line">
              <a:avLst/>
            </a:prstGeom>
            <a:noFill/>
            <a:ln w="38100">
              <a:solidFill>
                <a:schemeClr val="tx1"/>
              </a:solidFill>
              <a:round/>
              <a:headEnd/>
              <a:tailEnd/>
            </a:ln>
          </p:spPr>
          <p:txBody>
            <a:bodyPr/>
            <a:lstStyle/>
            <a:p>
              <a:endParaRPr lang="en-US"/>
            </a:p>
          </p:txBody>
        </p:sp>
        <p:sp>
          <p:nvSpPr>
            <p:cNvPr id="1046" name="Line 19"/>
            <p:cNvSpPr>
              <a:spLocks noChangeShapeType="1"/>
            </p:cNvSpPr>
            <p:nvPr/>
          </p:nvSpPr>
          <p:spPr bwMode="auto">
            <a:xfrm flipH="1">
              <a:off x="4694" y="2614"/>
              <a:ext cx="136" cy="136"/>
            </a:xfrm>
            <a:prstGeom prst="line">
              <a:avLst/>
            </a:prstGeom>
            <a:noFill/>
            <a:ln w="38100">
              <a:solidFill>
                <a:schemeClr val="tx1"/>
              </a:solidFill>
              <a:round/>
              <a:headEnd/>
              <a:tailEnd/>
            </a:ln>
          </p:spPr>
          <p:txBody>
            <a:bodyPr/>
            <a:lstStyle/>
            <a:p>
              <a:endParaRPr lang="en-US"/>
            </a:p>
          </p:txBody>
        </p:sp>
        <p:sp>
          <p:nvSpPr>
            <p:cNvPr id="1047" name="Line 20"/>
            <p:cNvSpPr>
              <a:spLocks noChangeShapeType="1"/>
            </p:cNvSpPr>
            <p:nvPr/>
          </p:nvSpPr>
          <p:spPr bwMode="auto">
            <a:xfrm flipH="1">
              <a:off x="4831" y="2614"/>
              <a:ext cx="136" cy="136"/>
            </a:xfrm>
            <a:prstGeom prst="line">
              <a:avLst/>
            </a:prstGeom>
            <a:noFill/>
            <a:ln w="38100">
              <a:solidFill>
                <a:schemeClr val="tx1"/>
              </a:solidFill>
              <a:round/>
              <a:headEnd/>
              <a:tailEnd/>
            </a:ln>
          </p:spPr>
          <p:txBody>
            <a:bodyPr/>
            <a:lstStyle/>
            <a:p>
              <a:endParaRPr lang="en-US"/>
            </a:p>
          </p:txBody>
        </p:sp>
        <p:sp>
          <p:nvSpPr>
            <p:cNvPr id="1048" name="Line 21"/>
            <p:cNvSpPr>
              <a:spLocks noChangeShapeType="1"/>
            </p:cNvSpPr>
            <p:nvPr/>
          </p:nvSpPr>
          <p:spPr bwMode="auto">
            <a:xfrm flipH="1">
              <a:off x="4967" y="2614"/>
              <a:ext cx="136" cy="136"/>
            </a:xfrm>
            <a:prstGeom prst="line">
              <a:avLst/>
            </a:prstGeom>
            <a:noFill/>
            <a:ln w="38100">
              <a:solidFill>
                <a:schemeClr val="tx1"/>
              </a:solidFill>
              <a:round/>
              <a:headEnd/>
              <a:tailEnd/>
            </a:ln>
          </p:spPr>
          <p:txBody>
            <a:bodyPr/>
            <a:lstStyle/>
            <a:p>
              <a:endParaRPr lang="en-US"/>
            </a:p>
          </p:txBody>
        </p:sp>
        <p:sp>
          <p:nvSpPr>
            <p:cNvPr id="1049" name="Line 22"/>
            <p:cNvSpPr>
              <a:spLocks noChangeShapeType="1"/>
            </p:cNvSpPr>
            <p:nvPr/>
          </p:nvSpPr>
          <p:spPr bwMode="auto">
            <a:xfrm flipH="1">
              <a:off x="5103" y="2614"/>
              <a:ext cx="136" cy="136"/>
            </a:xfrm>
            <a:prstGeom prst="line">
              <a:avLst/>
            </a:prstGeom>
            <a:noFill/>
            <a:ln w="38100">
              <a:solidFill>
                <a:schemeClr val="tx1"/>
              </a:solidFill>
              <a:round/>
              <a:headEnd/>
              <a:tailEnd/>
            </a:ln>
          </p:spPr>
          <p:txBody>
            <a:bodyPr/>
            <a:lstStyle/>
            <a:p>
              <a:endParaRPr lang="en-US"/>
            </a:p>
          </p:txBody>
        </p:sp>
        <p:sp>
          <p:nvSpPr>
            <p:cNvPr id="1050" name="Line 23"/>
            <p:cNvSpPr>
              <a:spLocks noChangeShapeType="1"/>
            </p:cNvSpPr>
            <p:nvPr/>
          </p:nvSpPr>
          <p:spPr bwMode="auto">
            <a:xfrm flipH="1">
              <a:off x="5239" y="2614"/>
              <a:ext cx="136" cy="136"/>
            </a:xfrm>
            <a:prstGeom prst="line">
              <a:avLst/>
            </a:prstGeom>
            <a:noFill/>
            <a:ln w="38100">
              <a:solidFill>
                <a:schemeClr val="tx1"/>
              </a:solidFill>
              <a:round/>
              <a:headEnd/>
              <a:tailEnd/>
            </a:ln>
          </p:spPr>
          <p:txBody>
            <a:bodyPr/>
            <a:lstStyle/>
            <a:p>
              <a:endParaRPr lang="en-US"/>
            </a:p>
          </p:txBody>
        </p:sp>
        <p:sp>
          <p:nvSpPr>
            <p:cNvPr id="1051" name="Line 24"/>
            <p:cNvSpPr>
              <a:spLocks noChangeShapeType="1"/>
            </p:cNvSpPr>
            <p:nvPr/>
          </p:nvSpPr>
          <p:spPr bwMode="auto">
            <a:xfrm flipH="1">
              <a:off x="5375" y="2614"/>
              <a:ext cx="136" cy="136"/>
            </a:xfrm>
            <a:prstGeom prst="line">
              <a:avLst/>
            </a:prstGeom>
            <a:noFill/>
            <a:ln w="38100">
              <a:solidFill>
                <a:schemeClr val="tx1"/>
              </a:solidFill>
              <a:round/>
              <a:headEnd/>
              <a:tailEnd/>
            </a:ln>
          </p:spPr>
          <p:txBody>
            <a:bodyPr/>
            <a:lstStyle/>
            <a:p>
              <a:endParaRPr lang="en-US"/>
            </a:p>
          </p:txBody>
        </p:sp>
        <p:sp>
          <p:nvSpPr>
            <p:cNvPr id="1052" name="Line 25"/>
            <p:cNvSpPr>
              <a:spLocks noChangeShapeType="1"/>
            </p:cNvSpPr>
            <p:nvPr/>
          </p:nvSpPr>
          <p:spPr bwMode="auto">
            <a:xfrm flipH="1">
              <a:off x="5511" y="2614"/>
              <a:ext cx="136" cy="136"/>
            </a:xfrm>
            <a:prstGeom prst="line">
              <a:avLst/>
            </a:prstGeom>
            <a:noFill/>
            <a:ln w="38100">
              <a:solidFill>
                <a:schemeClr val="tx1"/>
              </a:solidFill>
              <a:round/>
              <a:headEnd/>
              <a:tailEnd/>
            </a:ln>
          </p:spPr>
          <p:txBody>
            <a:bodyPr/>
            <a:lstStyle/>
            <a:p>
              <a:endParaRPr lang="en-US"/>
            </a:p>
          </p:txBody>
        </p:sp>
        <p:sp>
          <p:nvSpPr>
            <p:cNvPr id="1053" name="Freeform 26"/>
            <p:cNvSpPr>
              <a:spLocks/>
            </p:cNvSpPr>
            <p:nvPr/>
          </p:nvSpPr>
          <p:spPr bwMode="auto">
            <a:xfrm>
              <a:off x="3397" y="1728"/>
              <a:ext cx="2157" cy="870"/>
            </a:xfrm>
            <a:custGeom>
              <a:avLst/>
              <a:gdLst>
                <a:gd name="T0" fmla="*/ 2 w 2157"/>
                <a:gd name="T1" fmla="*/ 853 h 870"/>
                <a:gd name="T2" fmla="*/ 9 w 2157"/>
                <a:gd name="T3" fmla="*/ 725 h 870"/>
                <a:gd name="T4" fmla="*/ 66 w 2157"/>
                <a:gd name="T5" fmla="*/ 704 h 870"/>
                <a:gd name="T6" fmla="*/ 109 w 2157"/>
                <a:gd name="T7" fmla="*/ 690 h 870"/>
                <a:gd name="T8" fmla="*/ 194 w 2157"/>
                <a:gd name="T9" fmla="*/ 597 h 870"/>
                <a:gd name="T10" fmla="*/ 223 w 2157"/>
                <a:gd name="T11" fmla="*/ 462 h 870"/>
                <a:gd name="T12" fmla="*/ 265 w 2157"/>
                <a:gd name="T13" fmla="*/ 420 h 870"/>
                <a:gd name="T14" fmla="*/ 343 w 2157"/>
                <a:gd name="T15" fmla="*/ 405 h 870"/>
                <a:gd name="T16" fmla="*/ 422 w 2157"/>
                <a:gd name="T17" fmla="*/ 313 h 870"/>
                <a:gd name="T18" fmla="*/ 543 w 2157"/>
                <a:gd name="T19" fmla="*/ 242 h 870"/>
                <a:gd name="T20" fmla="*/ 557 w 2157"/>
                <a:gd name="T21" fmla="*/ 199 h 870"/>
                <a:gd name="T22" fmla="*/ 649 w 2157"/>
                <a:gd name="T23" fmla="*/ 142 h 870"/>
                <a:gd name="T24" fmla="*/ 692 w 2157"/>
                <a:gd name="T25" fmla="*/ 107 h 870"/>
                <a:gd name="T26" fmla="*/ 770 w 2157"/>
                <a:gd name="T27" fmla="*/ 100 h 870"/>
                <a:gd name="T28" fmla="*/ 941 w 2157"/>
                <a:gd name="T29" fmla="*/ 71 h 870"/>
                <a:gd name="T30" fmla="*/ 998 w 2157"/>
                <a:gd name="T31" fmla="*/ 28 h 870"/>
                <a:gd name="T32" fmla="*/ 1040 w 2157"/>
                <a:gd name="T33" fmla="*/ 0 h 870"/>
                <a:gd name="T34" fmla="*/ 1247 w 2157"/>
                <a:gd name="T35" fmla="*/ 7 h 870"/>
                <a:gd name="T36" fmla="*/ 1318 w 2157"/>
                <a:gd name="T37" fmla="*/ 36 h 870"/>
                <a:gd name="T38" fmla="*/ 1403 w 2157"/>
                <a:gd name="T39" fmla="*/ 43 h 870"/>
                <a:gd name="T40" fmla="*/ 1410 w 2157"/>
                <a:gd name="T41" fmla="*/ 64 h 870"/>
                <a:gd name="T42" fmla="*/ 1545 w 2157"/>
                <a:gd name="T43" fmla="*/ 185 h 870"/>
                <a:gd name="T44" fmla="*/ 1616 w 2157"/>
                <a:gd name="T45" fmla="*/ 228 h 870"/>
                <a:gd name="T46" fmla="*/ 1652 w 2157"/>
                <a:gd name="T47" fmla="*/ 270 h 870"/>
                <a:gd name="T48" fmla="*/ 1716 w 2157"/>
                <a:gd name="T49" fmla="*/ 284 h 870"/>
                <a:gd name="T50" fmla="*/ 1794 w 2157"/>
                <a:gd name="T51" fmla="*/ 320 h 870"/>
                <a:gd name="T52" fmla="*/ 1837 w 2157"/>
                <a:gd name="T53" fmla="*/ 334 h 870"/>
                <a:gd name="T54" fmla="*/ 1830 w 2157"/>
                <a:gd name="T55" fmla="*/ 405 h 870"/>
                <a:gd name="T56" fmla="*/ 1915 w 2157"/>
                <a:gd name="T57" fmla="*/ 505 h 870"/>
                <a:gd name="T58" fmla="*/ 1951 w 2157"/>
                <a:gd name="T59" fmla="*/ 562 h 870"/>
                <a:gd name="T60" fmla="*/ 2015 w 2157"/>
                <a:gd name="T61" fmla="*/ 633 h 870"/>
                <a:gd name="T62" fmla="*/ 2022 w 2157"/>
                <a:gd name="T63" fmla="*/ 690 h 870"/>
                <a:gd name="T64" fmla="*/ 2043 w 2157"/>
                <a:gd name="T65" fmla="*/ 704 h 870"/>
                <a:gd name="T66" fmla="*/ 2071 w 2157"/>
                <a:gd name="T67" fmla="*/ 768 h 870"/>
                <a:gd name="T68" fmla="*/ 2143 w 2157"/>
                <a:gd name="T69" fmla="*/ 782 h 870"/>
                <a:gd name="T70" fmla="*/ 2157 w 2157"/>
                <a:gd name="T71" fmla="*/ 868 h 87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57"/>
                <a:gd name="T109" fmla="*/ 0 h 870"/>
                <a:gd name="T110" fmla="*/ 2157 w 2157"/>
                <a:gd name="T111" fmla="*/ 870 h 87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57" h="870">
                  <a:moveTo>
                    <a:pt x="2" y="853"/>
                  </a:moveTo>
                  <a:cubicBezTo>
                    <a:pt x="4" y="810"/>
                    <a:pt x="0" y="767"/>
                    <a:pt x="9" y="725"/>
                  </a:cubicBezTo>
                  <a:cubicBezTo>
                    <a:pt x="12" y="710"/>
                    <a:pt x="62" y="705"/>
                    <a:pt x="66" y="704"/>
                  </a:cubicBezTo>
                  <a:cubicBezTo>
                    <a:pt x="81" y="700"/>
                    <a:pt x="109" y="690"/>
                    <a:pt x="109" y="690"/>
                  </a:cubicBezTo>
                  <a:cubicBezTo>
                    <a:pt x="140" y="659"/>
                    <a:pt x="165" y="628"/>
                    <a:pt x="194" y="597"/>
                  </a:cubicBezTo>
                  <a:cubicBezTo>
                    <a:pt x="207" y="559"/>
                    <a:pt x="206" y="484"/>
                    <a:pt x="223" y="462"/>
                  </a:cubicBezTo>
                  <a:cubicBezTo>
                    <a:pt x="235" y="446"/>
                    <a:pt x="251" y="434"/>
                    <a:pt x="265" y="420"/>
                  </a:cubicBezTo>
                  <a:cubicBezTo>
                    <a:pt x="284" y="401"/>
                    <a:pt x="317" y="408"/>
                    <a:pt x="343" y="405"/>
                  </a:cubicBezTo>
                  <a:cubicBezTo>
                    <a:pt x="376" y="375"/>
                    <a:pt x="377" y="327"/>
                    <a:pt x="422" y="313"/>
                  </a:cubicBezTo>
                  <a:cubicBezTo>
                    <a:pt x="457" y="260"/>
                    <a:pt x="479" y="250"/>
                    <a:pt x="543" y="242"/>
                  </a:cubicBezTo>
                  <a:cubicBezTo>
                    <a:pt x="548" y="228"/>
                    <a:pt x="544" y="207"/>
                    <a:pt x="557" y="199"/>
                  </a:cubicBezTo>
                  <a:cubicBezTo>
                    <a:pt x="586" y="180"/>
                    <a:pt x="620" y="162"/>
                    <a:pt x="649" y="142"/>
                  </a:cubicBezTo>
                  <a:cubicBezTo>
                    <a:pt x="659" y="135"/>
                    <a:pt x="678" y="110"/>
                    <a:pt x="692" y="107"/>
                  </a:cubicBezTo>
                  <a:cubicBezTo>
                    <a:pt x="718" y="102"/>
                    <a:pt x="744" y="103"/>
                    <a:pt x="770" y="100"/>
                  </a:cubicBezTo>
                  <a:cubicBezTo>
                    <a:pt x="829" y="93"/>
                    <a:pt x="882" y="77"/>
                    <a:pt x="941" y="71"/>
                  </a:cubicBezTo>
                  <a:cubicBezTo>
                    <a:pt x="982" y="57"/>
                    <a:pt x="971" y="51"/>
                    <a:pt x="998" y="28"/>
                  </a:cubicBezTo>
                  <a:cubicBezTo>
                    <a:pt x="1011" y="17"/>
                    <a:pt x="1040" y="0"/>
                    <a:pt x="1040" y="0"/>
                  </a:cubicBezTo>
                  <a:cubicBezTo>
                    <a:pt x="1109" y="2"/>
                    <a:pt x="1178" y="1"/>
                    <a:pt x="1247" y="7"/>
                  </a:cubicBezTo>
                  <a:cubicBezTo>
                    <a:pt x="1272" y="9"/>
                    <a:pt x="1294" y="28"/>
                    <a:pt x="1318" y="36"/>
                  </a:cubicBezTo>
                  <a:cubicBezTo>
                    <a:pt x="1345" y="45"/>
                    <a:pt x="1375" y="41"/>
                    <a:pt x="1403" y="43"/>
                  </a:cubicBezTo>
                  <a:cubicBezTo>
                    <a:pt x="1405" y="50"/>
                    <a:pt x="1409" y="57"/>
                    <a:pt x="1410" y="64"/>
                  </a:cubicBezTo>
                  <a:cubicBezTo>
                    <a:pt x="1426" y="205"/>
                    <a:pt x="1392" y="175"/>
                    <a:pt x="1545" y="185"/>
                  </a:cubicBezTo>
                  <a:cubicBezTo>
                    <a:pt x="1578" y="193"/>
                    <a:pt x="1594" y="202"/>
                    <a:pt x="1616" y="228"/>
                  </a:cubicBezTo>
                  <a:cubicBezTo>
                    <a:pt x="1626" y="240"/>
                    <a:pt x="1637" y="263"/>
                    <a:pt x="1652" y="270"/>
                  </a:cubicBezTo>
                  <a:cubicBezTo>
                    <a:pt x="1672" y="280"/>
                    <a:pt x="1695" y="279"/>
                    <a:pt x="1716" y="284"/>
                  </a:cubicBezTo>
                  <a:cubicBezTo>
                    <a:pt x="1740" y="301"/>
                    <a:pt x="1767" y="309"/>
                    <a:pt x="1794" y="320"/>
                  </a:cubicBezTo>
                  <a:cubicBezTo>
                    <a:pt x="1808" y="326"/>
                    <a:pt x="1837" y="334"/>
                    <a:pt x="1837" y="334"/>
                  </a:cubicBezTo>
                  <a:cubicBezTo>
                    <a:pt x="1846" y="363"/>
                    <a:pt x="1837" y="376"/>
                    <a:pt x="1830" y="405"/>
                  </a:cubicBezTo>
                  <a:cubicBezTo>
                    <a:pt x="1839" y="460"/>
                    <a:pt x="1860" y="487"/>
                    <a:pt x="1915" y="505"/>
                  </a:cubicBezTo>
                  <a:cubicBezTo>
                    <a:pt x="1965" y="555"/>
                    <a:pt x="1906" y="491"/>
                    <a:pt x="1951" y="562"/>
                  </a:cubicBezTo>
                  <a:cubicBezTo>
                    <a:pt x="1967" y="587"/>
                    <a:pt x="1993" y="613"/>
                    <a:pt x="2015" y="633"/>
                  </a:cubicBezTo>
                  <a:cubicBezTo>
                    <a:pt x="2017" y="652"/>
                    <a:pt x="2015" y="672"/>
                    <a:pt x="2022" y="690"/>
                  </a:cubicBezTo>
                  <a:cubicBezTo>
                    <a:pt x="2025" y="698"/>
                    <a:pt x="2038" y="697"/>
                    <a:pt x="2043" y="704"/>
                  </a:cubicBezTo>
                  <a:cubicBezTo>
                    <a:pt x="2055" y="719"/>
                    <a:pt x="2057" y="755"/>
                    <a:pt x="2071" y="768"/>
                  </a:cubicBezTo>
                  <a:cubicBezTo>
                    <a:pt x="2089" y="785"/>
                    <a:pt x="2119" y="779"/>
                    <a:pt x="2143" y="782"/>
                  </a:cubicBezTo>
                  <a:cubicBezTo>
                    <a:pt x="2150" y="870"/>
                    <a:pt x="2121" y="868"/>
                    <a:pt x="2157" y="868"/>
                  </a:cubicBezTo>
                </a:path>
              </a:pathLst>
            </a:custGeom>
            <a:pattFill prst="pct5">
              <a:fgClr>
                <a:schemeClr val="accent2"/>
              </a:fgClr>
              <a:bgClr>
                <a:srgbClr val="FFF9E3"/>
              </a:bgClr>
            </a:pattFill>
            <a:ln w="38100">
              <a:solidFill>
                <a:schemeClr val="accent2"/>
              </a:solidFill>
              <a:round/>
              <a:headEnd/>
              <a:tailEnd/>
            </a:ln>
          </p:spPr>
          <p:txBody>
            <a:bodyPr/>
            <a:lstStyle/>
            <a:p>
              <a:endParaRPr lang="en-US"/>
            </a:p>
          </p:txBody>
        </p:sp>
      </p:grpSp>
      <p:graphicFrame>
        <p:nvGraphicFramePr>
          <p:cNvPr id="1027" name="Object 28"/>
          <p:cNvGraphicFramePr>
            <a:graphicFrameLocks noChangeAspect="1"/>
          </p:cNvGraphicFramePr>
          <p:nvPr/>
        </p:nvGraphicFramePr>
        <p:xfrm>
          <a:off x="6877050" y="3213100"/>
          <a:ext cx="504825" cy="504825"/>
        </p:xfrm>
        <a:graphic>
          <a:graphicData uri="http://schemas.openxmlformats.org/presentationml/2006/ole">
            <mc:AlternateContent xmlns:mc="http://schemas.openxmlformats.org/markup-compatibility/2006">
              <mc:Choice xmlns:v="urn:schemas-microsoft-com:vml" Requires="v">
                <p:oleObj spid="_x0000_s1033" name="Equation" r:id="rId6" imgW="164880" imgH="164880" progId="Equation.DSMT4">
                  <p:embed/>
                </p:oleObj>
              </mc:Choice>
              <mc:Fallback>
                <p:oleObj name="Equation" r:id="rId6" imgW="164880" imgH="164880" progId="Equation.DSMT4">
                  <p:embed/>
                  <p:pic>
                    <p:nvPicPr>
                      <p:cNvPr id="0" name="Object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7050" y="3213100"/>
                        <a:ext cx="504825" cy="50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29"/>
          <p:cNvGraphicFramePr>
            <a:graphicFrameLocks noChangeAspect="1"/>
          </p:cNvGraphicFramePr>
          <p:nvPr/>
        </p:nvGraphicFramePr>
        <p:xfrm>
          <a:off x="8028384" y="2636912"/>
          <a:ext cx="720725" cy="531812"/>
        </p:xfrm>
        <a:graphic>
          <a:graphicData uri="http://schemas.openxmlformats.org/presentationml/2006/ole">
            <mc:AlternateContent xmlns:mc="http://schemas.openxmlformats.org/markup-compatibility/2006">
              <mc:Choice xmlns:v="urn:schemas-microsoft-com:vml" Requires="v">
                <p:oleObj spid="_x0000_s1034" name="Equation" r:id="rId8" imgW="241200" imgH="177480" progId="Equation.DSMT4">
                  <p:embed/>
                </p:oleObj>
              </mc:Choice>
              <mc:Fallback>
                <p:oleObj name="Equation" r:id="rId8" imgW="241200" imgH="177480" progId="Equation.DSMT4">
                  <p:embed/>
                  <p:pic>
                    <p:nvPicPr>
                      <p:cNvPr id="0" name="Object 2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28384" y="2636912"/>
                        <a:ext cx="720725" cy="531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9" name="Object 30"/>
          <p:cNvGraphicFramePr>
            <a:graphicFrameLocks noChangeAspect="1"/>
          </p:cNvGraphicFramePr>
          <p:nvPr/>
        </p:nvGraphicFramePr>
        <p:xfrm>
          <a:off x="5148064" y="2060848"/>
          <a:ext cx="1584325" cy="674688"/>
        </p:xfrm>
        <a:graphic>
          <a:graphicData uri="http://schemas.openxmlformats.org/presentationml/2006/ole">
            <mc:AlternateContent xmlns:mc="http://schemas.openxmlformats.org/markup-compatibility/2006">
              <mc:Choice xmlns:v="urn:schemas-microsoft-com:vml" Requires="v">
                <p:oleObj spid="_x0000_s1035" name="Equation" r:id="rId10" imgW="507960" imgH="215640" progId="Equation.DSMT4">
                  <p:embed/>
                </p:oleObj>
              </mc:Choice>
              <mc:Fallback>
                <p:oleObj name="Equation" r:id="rId10" imgW="507960" imgH="215640" progId="Equation.DSMT4">
                  <p:embed/>
                  <p:pic>
                    <p:nvPicPr>
                      <p:cNvPr id="0" name="Object 3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48064" y="2060848"/>
                        <a:ext cx="1584325" cy="674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0" name="Object 31"/>
          <p:cNvGraphicFramePr>
            <a:graphicFrameLocks noGrp="1" noChangeAspect="1"/>
          </p:cNvGraphicFramePr>
          <p:nvPr>
            <p:ph sz="half" idx="2"/>
          </p:nvPr>
        </p:nvGraphicFramePr>
        <p:xfrm>
          <a:off x="7884368" y="4437112"/>
          <a:ext cx="720725" cy="531812"/>
        </p:xfrm>
        <a:graphic>
          <a:graphicData uri="http://schemas.openxmlformats.org/presentationml/2006/ole">
            <mc:AlternateContent xmlns:mc="http://schemas.openxmlformats.org/markup-compatibility/2006">
              <mc:Choice xmlns:v="urn:schemas-microsoft-com:vml" Requires="v">
                <p:oleObj spid="_x0000_s1036" name="Equation" r:id="rId12" imgW="241200" imgH="177480" progId="Equation.DSMT4">
                  <p:embed/>
                </p:oleObj>
              </mc:Choice>
              <mc:Fallback>
                <p:oleObj name="Equation" r:id="rId12" imgW="241200" imgH="177480" progId="Equation.DSMT4">
                  <p:embed/>
                  <p:pic>
                    <p:nvPicPr>
                      <p:cNvPr id="0" name="Object 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84368" y="4437112"/>
                        <a:ext cx="720725" cy="531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29"/>
                                        </p:tgtEl>
                                        <p:attrNameLst>
                                          <p:attrName>style.visibility</p:attrName>
                                        </p:attrNameLst>
                                      </p:cBhvr>
                                      <p:to>
                                        <p:strVal val="visible"/>
                                      </p:to>
                                    </p:set>
                                    <p:animEffect transition="in" filter="fade">
                                      <p:cBhvr>
                                        <p:cTn id="10" dur="2000"/>
                                        <p:tgtEl>
                                          <p:spTgt spid="1029"/>
                                        </p:tgtEl>
                                      </p:cBhvr>
                                    </p:animEffect>
                                  </p:childTnLst>
                                </p:cTn>
                              </p:par>
                              <p:par>
                                <p:cTn id="11" presetID="10"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2000"/>
                                        <p:tgtEl>
                                          <p:spTgt spid="102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fade">
                                      <p:cBhvr>
                                        <p:cTn id="19" dur="2000"/>
                                        <p:tgtEl>
                                          <p:spTgt spid="1030"/>
                                        </p:tgtEl>
                                      </p:cBhvr>
                                    </p:animEffect>
                                  </p:childTnLst>
                                </p:cTn>
                              </p:par>
                              <p:par>
                                <p:cTn id="20" presetID="10" presetClass="entr" presetSubtype="0" fill="hold" nodeType="with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fade">
                                      <p:cBhvr>
                                        <p:cTn id="22"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Playtech\Desktop\FOUNDRY MAIN\CLIENTS\Massey\PPT WORK\New Massey PPT April 2011\new templates\MASSEY TEMPLATE STANDARD SLIDE 3.jpg"/>
          <p:cNvPicPr>
            <a:picLocks noChangeAspect="1" noChangeArrowheads="1"/>
          </p:cNvPicPr>
          <p:nvPr/>
        </p:nvPicPr>
        <p:blipFill>
          <a:blip r:embed="rId3" cstate="print"/>
          <a:srcRect/>
          <a:stretch>
            <a:fillRect/>
          </a:stretch>
        </p:blipFill>
        <p:spPr bwMode="auto">
          <a:xfrm>
            <a:off x="-428660" y="214290"/>
            <a:ext cx="9163050" cy="6877050"/>
          </a:xfrm>
          <a:prstGeom prst="rect">
            <a:avLst/>
          </a:prstGeom>
          <a:noFill/>
        </p:spPr>
      </p:pic>
      <p:sp>
        <p:nvSpPr>
          <p:cNvPr id="2053" name="Rectangle 2"/>
          <p:cNvSpPr>
            <a:spLocks noGrp="1" noChangeArrowheads="1"/>
          </p:cNvSpPr>
          <p:nvPr>
            <p:ph type="title"/>
          </p:nvPr>
        </p:nvSpPr>
        <p:spPr>
          <a:xfrm>
            <a:off x="3203848" y="116632"/>
            <a:ext cx="5745832" cy="782960"/>
          </a:xfrm>
        </p:spPr>
        <p:txBody>
          <a:bodyPr>
            <a:noAutofit/>
          </a:bodyPr>
          <a:lstStyle/>
          <a:p>
            <a:pPr algn="l" eaLnBrk="1" hangingPunct="1"/>
            <a:r>
              <a:rPr lang="en-NZ" sz="3200" dirty="0" smtClean="0">
                <a:solidFill>
                  <a:srgbClr val="92D050"/>
                </a:solidFill>
                <a:latin typeface="+mn-lt"/>
                <a:cs typeface="Arial" pitchFamily="34" charset="0"/>
              </a:rPr>
              <a:t>“Cheque-book “balance act”</a:t>
            </a:r>
          </a:p>
        </p:txBody>
      </p:sp>
      <p:sp>
        <p:nvSpPr>
          <p:cNvPr id="2054" name="Rectangle 3"/>
          <p:cNvSpPr>
            <a:spLocks noGrp="1" noChangeArrowheads="1"/>
          </p:cNvSpPr>
          <p:nvPr>
            <p:ph type="body" idx="1"/>
          </p:nvPr>
        </p:nvSpPr>
        <p:spPr>
          <a:xfrm>
            <a:off x="467544" y="1196752"/>
            <a:ext cx="8229600" cy="420836"/>
          </a:xfrm>
        </p:spPr>
        <p:txBody>
          <a:bodyPr>
            <a:noAutofit/>
          </a:bodyPr>
          <a:lstStyle/>
          <a:p>
            <a:pPr eaLnBrk="1" hangingPunct="1">
              <a:buFontTx/>
              <a:buNone/>
            </a:pPr>
            <a:r>
              <a:rPr lang="en-NZ" sz="2800" dirty="0" smtClean="0">
                <a:solidFill>
                  <a:schemeClr val="tx1">
                    <a:lumMod val="50000"/>
                  </a:schemeClr>
                </a:solidFill>
                <a:latin typeface="+mj-lt"/>
                <a:cs typeface="Arial" pitchFamily="34" charset="0"/>
              </a:rPr>
              <a:t>Rate of change of heat content:</a:t>
            </a:r>
          </a:p>
        </p:txBody>
      </p:sp>
      <p:graphicFrame>
        <p:nvGraphicFramePr>
          <p:cNvPr id="2050" name="Object 4"/>
          <p:cNvGraphicFramePr>
            <a:graphicFrameLocks noChangeAspect="1"/>
          </p:cNvGraphicFramePr>
          <p:nvPr/>
        </p:nvGraphicFramePr>
        <p:xfrm>
          <a:off x="500034" y="1785926"/>
          <a:ext cx="8281988" cy="1382712"/>
        </p:xfrm>
        <a:graphic>
          <a:graphicData uri="http://schemas.openxmlformats.org/presentationml/2006/ole">
            <mc:AlternateContent xmlns:mc="http://schemas.openxmlformats.org/markup-compatibility/2006">
              <mc:Choice xmlns:v="urn:schemas-microsoft-com:vml" Requires="v">
                <p:oleObj spid="_x0000_s2053" name="Equation" r:id="rId4" imgW="4254480" imgH="711000" progId="Equation.DSMT4">
                  <p:embed/>
                </p:oleObj>
              </mc:Choice>
              <mc:Fallback>
                <p:oleObj name="Equation" r:id="rId4" imgW="4254480" imgH="711000"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34" y="1785926"/>
                        <a:ext cx="8281988" cy="1382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5"/>
          <p:cNvGraphicFramePr>
            <a:graphicFrameLocks noChangeAspect="1"/>
          </p:cNvGraphicFramePr>
          <p:nvPr/>
        </p:nvGraphicFramePr>
        <p:xfrm>
          <a:off x="357188" y="2709863"/>
          <a:ext cx="8307387" cy="3403600"/>
        </p:xfrm>
        <a:graphic>
          <a:graphicData uri="http://schemas.openxmlformats.org/presentationml/2006/ole">
            <mc:AlternateContent xmlns:mc="http://schemas.openxmlformats.org/markup-compatibility/2006">
              <mc:Choice xmlns:v="urn:schemas-microsoft-com:vml" Requires="v">
                <p:oleObj spid="_x0000_s2054" name="Equation" r:id="rId6" imgW="3974760" imgH="1777680" progId="Equation.DSMT4">
                  <p:embed/>
                </p:oleObj>
              </mc:Choice>
              <mc:Fallback>
                <p:oleObj name="Equation" r:id="rId6" imgW="3974760" imgH="1777680" progId="Equation.DSMT4">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188" y="2709863"/>
                        <a:ext cx="8307387" cy="340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5" name="Text Box 6"/>
          <p:cNvSpPr txBox="1">
            <a:spLocks noChangeArrowheads="1"/>
          </p:cNvSpPr>
          <p:nvPr/>
        </p:nvSpPr>
        <p:spPr bwMode="auto">
          <a:xfrm>
            <a:off x="7429521" y="3214686"/>
            <a:ext cx="1606530" cy="461665"/>
          </a:xfrm>
          <a:prstGeom prst="rect">
            <a:avLst/>
          </a:prstGeom>
          <a:noFill/>
          <a:ln w="9525">
            <a:noFill/>
            <a:miter lim="800000"/>
            <a:headEnd/>
            <a:tailEnd/>
          </a:ln>
        </p:spPr>
        <p:txBody>
          <a:bodyPr wrap="square">
            <a:spAutoFit/>
          </a:bodyPr>
          <a:lstStyle/>
          <a:p>
            <a:pPr>
              <a:spcBef>
                <a:spcPct val="50000"/>
              </a:spcBef>
            </a:pPr>
            <a:r>
              <a:rPr lang="en-NZ" sz="2400" dirty="0" smtClean="0">
                <a:solidFill>
                  <a:srgbClr val="FF3300"/>
                </a:solidFill>
              </a:rPr>
              <a:t>credits</a:t>
            </a:r>
            <a:endParaRPr lang="en-NZ" sz="2400" dirty="0">
              <a:solidFill>
                <a:srgbClr val="FF3300"/>
              </a:solidFill>
            </a:endParaRPr>
          </a:p>
        </p:txBody>
      </p:sp>
      <p:sp>
        <p:nvSpPr>
          <p:cNvPr id="2056" name="Text Box 7"/>
          <p:cNvSpPr txBox="1">
            <a:spLocks noChangeArrowheads="1"/>
          </p:cNvSpPr>
          <p:nvPr/>
        </p:nvSpPr>
        <p:spPr bwMode="auto">
          <a:xfrm>
            <a:off x="2071670" y="3786190"/>
            <a:ext cx="1285884" cy="461665"/>
          </a:xfrm>
          <a:prstGeom prst="rect">
            <a:avLst/>
          </a:prstGeom>
          <a:noFill/>
          <a:ln w="9525">
            <a:noFill/>
            <a:miter lim="800000"/>
            <a:headEnd/>
            <a:tailEnd/>
          </a:ln>
        </p:spPr>
        <p:txBody>
          <a:bodyPr wrap="square">
            <a:spAutoFit/>
          </a:bodyPr>
          <a:lstStyle/>
          <a:p>
            <a:pPr>
              <a:spcBef>
                <a:spcPct val="50000"/>
              </a:spcBef>
            </a:pPr>
            <a:r>
              <a:rPr lang="en-NZ" sz="2400" dirty="0">
                <a:solidFill>
                  <a:srgbClr val="FF3300"/>
                </a:solidFill>
              </a:rPr>
              <a:t>debits</a:t>
            </a:r>
          </a:p>
        </p:txBody>
      </p:sp>
      <p:grpSp>
        <p:nvGrpSpPr>
          <p:cNvPr id="2" name="Group 16"/>
          <p:cNvGrpSpPr>
            <a:grpSpLocks/>
          </p:cNvGrpSpPr>
          <p:nvPr/>
        </p:nvGrpSpPr>
        <p:grpSpPr bwMode="auto">
          <a:xfrm>
            <a:off x="4859338" y="3789363"/>
            <a:ext cx="4032250" cy="2093912"/>
            <a:chOff x="3061" y="2387"/>
            <a:chExt cx="2540" cy="1319"/>
          </a:xfrm>
        </p:grpSpPr>
        <p:sp>
          <p:nvSpPr>
            <p:cNvPr id="2058" name="Line 8"/>
            <p:cNvSpPr>
              <a:spLocks noChangeShapeType="1"/>
            </p:cNvSpPr>
            <p:nvPr/>
          </p:nvSpPr>
          <p:spPr bwMode="auto">
            <a:xfrm flipV="1">
              <a:off x="3741" y="2387"/>
              <a:ext cx="0" cy="1134"/>
            </a:xfrm>
            <a:prstGeom prst="line">
              <a:avLst/>
            </a:prstGeom>
            <a:noFill/>
            <a:ln w="25400">
              <a:solidFill>
                <a:schemeClr val="accent2"/>
              </a:solidFill>
              <a:round/>
              <a:headEnd/>
              <a:tailEnd type="triangle" w="med" len="med"/>
            </a:ln>
          </p:spPr>
          <p:txBody>
            <a:bodyPr/>
            <a:lstStyle/>
            <a:p>
              <a:endParaRPr lang="en-US"/>
            </a:p>
          </p:txBody>
        </p:sp>
        <p:sp>
          <p:nvSpPr>
            <p:cNvPr id="2059" name="Line 9"/>
            <p:cNvSpPr>
              <a:spLocks noChangeShapeType="1"/>
            </p:cNvSpPr>
            <p:nvPr/>
          </p:nvSpPr>
          <p:spPr bwMode="auto">
            <a:xfrm>
              <a:off x="3061" y="3430"/>
              <a:ext cx="2268" cy="0"/>
            </a:xfrm>
            <a:prstGeom prst="line">
              <a:avLst/>
            </a:prstGeom>
            <a:noFill/>
            <a:ln w="25400">
              <a:solidFill>
                <a:schemeClr val="accent2"/>
              </a:solidFill>
              <a:round/>
              <a:headEnd/>
              <a:tailEnd type="triangle" w="med" len="med"/>
            </a:ln>
          </p:spPr>
          <p:txBody>
            <a:bodyPr/>
            <a:lstStyle/>
            <a:p>
              <a:endParaRPr lang="en-US"/>
            </a:p>
          </p:txBody>
        </p:sp>
        <p:sp>
          <p:nvSpPr>
            <p:cNvPr id="2060" name="Freeform 11"/>
            <p:cNvSpPr>
              <a:spLocks/>
            </p:cNvSpPr>
            <p:nvPr/>
          </p:nvSpPr>
          <p:spPr bwMode="auto">
            <a:xfrm>
              <a:off x="3288" y="2689"/>
              <a:ext cx="2124" cy="741"/>
            </a:xfrm>
            <a:custGeom>
              <a:avLst/>
              <a:gdLst>
                <a:gd name="T0" fmla="*/ 0 w 2124"/>
                <a:gd name="T1" fmla="*/ 741 h 741"/>
                <a:gd name="T2" fmla="*/ 317 w 2124"/>
                <a:gd name="T3" fmla="*/ 559 h 741"/>
                <a:gd name="T4" fmla="*/ 726 w 2124"/>
                <a:gd name="T5" fmla="*/ 514 h 741"/>
                <a:gd name="T6" fmla="*/ 998 w 2124"/>
                <a:gd name="T7" fmla="*/ 106 h 741"/>
                <a:gd name="T8" fmla="*/ 1950 w 2124"/>
                <a:gd name="T9" fmla="*/ 15 h 741"/>
                <a:gd name="T10" fmla="*/ 2041 w 2124"/>
                <a:gd name="T11" fmla="*/ 15 h 741"/>
                <a:gd name="T12" fmla="*/ 0 60000 65536"/>
                <a:gd name="T13" fmla="*/ 0 60000 65536"/>
                <a:gd name="T14" fmla="*/ 0 60000 65536"/>
                <a:gd name="T15" fmla="*/ 0 60000 65536"/>
                <a:gd name="T16" fmla="*/ 0 60000 65536"/>
                <a:gd name="T17" fmla="*/ 0 60000 65536"/>
                <a:gd name="T18" fmla="*/ 0 w 2124"/>
                <a:gd name="T19" fmla="*/ 0 h 741"/>
                <a:gd name="T20" fmla="*/ 2124 w 2124"/>
                <a:gd name="T21" fmla="*/ 741 h 741"/>
              </a:gdLst>
              <a:ahLst/>
              <a:cxnLst>
                <a:cxn ang="T12">
                  <a:pos x="T0" y="T1"/>
                </a:cxn>
                <a:cxn ang="T13">
                  <a:pos x="T2" y="T3"/>
                </a:cxn>
                <a:cxn ang="T14">
                  <a:pos x="T4" y="T5"/>
                </a:cxn>
                <a:cxn ang="T15">
                  <a:pos x="T6" y="T7"/>
                </a:cxn>
                <a:cxn ang="T16">
                  <a:pos x="T8" y="T9"/>
                </a:cxn>
                <a:cxn ang="T17">
                  <a:pos x="T10" y="T11"/>
                </a:cxn>
              </a:cxnLst>
              <a:rect l="T18" t="T19" r="T20" b="T21"/>
              <a:pathLst>
                <a:path w="2124" h="741">
                  <a:moveTo>
                    <a:pt x="0" y="741"/>
                  </a:moveTo>
                  <a:cubicBezTo>
                    <a:pt x="98" y="669"/>
                    <a:pt x="196" y="597"/>
                    <a:pt x="317" y="559"/>
                  </a:cubicBezTo>
                  <a:cubicBezTo>
                    <a:pt x="438" y="521"/>
                    <a:pt x="613" y="589"/>
                    <a:pt x="726" y="514"/>
                  </a:cubicBezTo>
                  <a:cubicBezTo>
                    <a:pt x="839" y="439"/>
                    <a:pt x="794" y="189"/>
                    <a:pt x="998" y="106"/>
                  </a:cubicBezTo>
                  <a:cubicBezTo>
                    <a:pt x="1202" y="23"/>
                    <a:pt x="1776" y="30"/>
                    <a:pt x="1950" y="15"/>
                  </a:cubicBezTo>
                  <a:cubicBezTo>
                    <a:pt x="2124" y="0"/>
                    <a:pt x="2082" y="7"/>
                    <a:pt x="2041" y="15"/>
                  </a:cubicBezTo>
                </a:path>
              </a:pathLst>
            </a:custGeom>
            <a:noFill/>
            <a:ln w="31750">
              <a:solidFill>
                <a:schemeClr val="accent2"/>
              </a:solidFill>
              <a:round/>
              <a:headEnd/>
              <a:tailEnd/>
            </a:ln>
          </p:spPr>
          <p:txBody>
            <a:bodyPr/>
            <a:lstStyle/>
            <a:p>
              <a:endParaRPr lang="en-US"/>
            </a:p>
          </p:txBody>
        </p:sp>
        <p:sp>
          <p:nvSpPr>
            <p:cNvPr id="2061" name="Text Box 12"/>
            <p:cNvSpPr txBox="1">
              <a:spLocks noChangeArrowheads="1"/>
            </p:cNvSpPr>
            <p:nvPr/>
          </p:nvSpPr>
          <p:spPr bwMode="auto">
            <a:xfrm>
              <a:off x="3197" y="3475"/>
              <a:ext cx="272" cy="231"/>
            </a:xfrm>
            <a:prstGeom prst="rect">
              <a:avLst/>
            </a:prstGeom>
            <a:noFill/>
            <a:ln w="9525">
              <a:noFill/>
              <a:miter lim="800000"/>
              <a:headEnd/>
              <a:tailEnd/>
            </a:ln>
          </p:spPr>
          <p:txBody>
            <a:bodyPr>
              <a:spAutoFit/>
            </a:bodyPr>
            <a:lstStyle/>
            <a:p>
              <a:pPr>
                <a:spcBef>
                  <a:spcPct val="50000"/>
                </a:spcBef>
              </a:pPr>
              <a:r>
                <a:rPr lang="en-NZ"/>
                <a:t>0</a:t>
              </a:r>
            </a:p>
          </p:txBody>
        </p:sp>
        <p:sp>
          <p:nvSpPr>
            <p:cNvPr id="2062" name="Text Box 13"/>
            <p:cNvSpPr txBox="1">
              <a:spLocks noChangeArrowheads="1"/>
            </p:cNvSpPr>
            <p:nvPr/>
          </p:nvSpPr>
          <p:spPr bwMode="auto">
            <a:xfrm>
              <a:off x="3651" y="3475"/>
              <a:ext cx="272" cy="231"/>
            </a:xfrm>
            <a:prstGeom prst="rect">
              <a:avLst/>
            </a:prstGeom>
            <a:noFill/>
            <a:ln w="9525">
              <a:noFill/>
              <a:miter lim="800000"/>
              <a:headEnd/>
              <a:tailEnd/>
            </a:ln>
          </p:spPr>
          <p:txBody>
            <a:bodyPr>
              <a:spAutoFit/>
            </a:bodyPr>
            <a:lstStyle/>
            <a:p>
              <a:pPr>
                <a:spcBef>
                  <a:spcPct val="50000"/>
                </a:spcBef>
              </a:pPr>
              <a:r>
                <a:rPr lang="en-NZ" i="1"/>
                <a:t>u</a:t>
              </a:r>
              <a:r>
                <a:rPr lang="en-NZ" i="1" baseline="-25000"/>
                <a:t>a</a:t>
              </a:r>
            </a:p>
          </p:txBody>
        </p:sp>
        <p:sp>
          <p:nvSpPr>
            <p:cNvPr id="2063" name="Text Box 14"/>
            <p:cNvSpPr txBox="1">
              <a:spLocks noChangeArrowheads="1"/>
            </p:cNvSpPr>
            <p:nvPr/>
          </p:nvSpPr>
          <p:spPr bwMode="auto">
            <a:xfrm>
              <a:off x="5329" y="3294"/>
              <a:ext cx="272" cy="231"/>
            </a:xfrm>
            <a:prstGeom prst="rect">
              <a:avLst/>
            </a:prstGeom>
            <a:noFill/>
            <a:ln w="9525">
              <a:noFill/>
              <a:miter lim="800000"/>
              <a:headEnd/>
              <a:tailEnd/>
            </a:ln>
          </p:spPr>
          <p:txBody>
            <a:bodyPr>
              <a:spAutoFit/>
            </a:bodyPr>
            <a:lstStyle/>
            <a:p>
              <a:pPr>
                <a:spcBef>
                  <a:spcPct val="50000"/>
                </a:spcBef>
              </a:pPr>
              <a:r>
                <a:rPr lang="en-NZ" i="1" dirty="0"/>
                <a:t> </a:t>
              </a:r>
            </a:p>
          </p:txBody>
        </p:sp>
      </p:grpSp>
      <p:cxnSp>
        <p:nvCxnSpPr>
          <p:cNvPr id="17" name="Straight Arrow Connector 16"/>
          <p:cNvCxnSpPr/>
          <p:nvPr/>
        </p:nvCxnSpPr>
        <p:spPr>
          <a:xfrm>
            <a:off x="1500166" y="3143248"/>
            <a:ext cx="4429156" cy="15001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358082" y="5643578"/>
            <a:ext cx="1214446" cy="369332"/>
          </a:xfrm>
          <a:prstGeom prst="rect">
            <a:avLst/>
          </a:prstGeom>
          <a:noFill/>
        </p:spPr>
        <p:txBody>
          <a:bodyPr wrap="square" rtlCol="0">
            <a:spAutoFit/>
          </a:bodyPr>
          <a:lstStyle/>
          <a:p>
            <a:r>
              <a:rPr lang="en-NZ" i="1" dirty="0" smtClean="0">
                <a:solidFill>
                  <a:schemeClr val="bg1"/>
                </a:solidFill>
              </a:rPr>
              <a:t>u</a:t>
            </a:r>
            <a:endParaRPr lang="en-US" i="1" dirty="0">
              <a:solidFill>
                <a:schemeClr val="bg1"/>
              </a:solidFill>
            </a:endParaRP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2000"/>
                                        <p:tgtEl>
                                          <p:spTgt spid="20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54">
                                            <p:txEl>
                                              <p:pRg st="0" end="0"/>
                                            </p:txEl>
                                          </p:spTgt>
                                        </p:tgtEl>
                                        <p:attrNameLst>
                                          <p:attrName>style.visibility</p:attrName>
                                        </p:attrNameLst>
                                      </p:cBhvr>
                                      <p:to>
                                        <p:strVal val="visible"/>
                                      </p:to>
                                    </p:set>
                                    <p:animEffect transition="in" filter="fade">
                                      <p:cBhvr>
                                        <p:cTn id="10" dur="2000"/>
                                        <p:tgtEl>
                                          <p:spTgt spid="205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20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fade">
                                      <p:cBhvr>
                                        <p:cTn id="20" dur="2000"/>
                                        <p:tgtEl>
                                          <p:spTgt spid="2051"/>
                                        </p:tgtEl>
                                      </p:cBhvr>
                                    </p:animEffect>
                                  </p:childTnLst>
                                </p:cTn>
                              </p:par>
                            </p:childTnLst>
                          </p:cTn>
                        </p:par>
                        <p:par>
                          <p:cTn id="21" fill="hold">
                            <p:stCondLst>
                              <p:cond delay="200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2055"/>
                                        </p:tgtEl>
                                        <p:attrNameLst>
                                          <p:attrName>style.visibility</p:attrName>
                                        </p:attrNameLst>
                                      </p:cBhvr>
                                      <p:to>
                                        <p:strVal val="visible"/>
                                      </p:to>
                                    </p:set>
                                    <p:anim calcmode="discrete" valueType="clr">
                                      <p:cBhvr override="childStyle">
                                        <p:cTn id="24" dur="500"/>
                                        <p:tgtEl>
                                          <p:spTgt spid="2055"/>
                                        </p:tgtEl>
                                        <p:attrNameLst>
                                          <p:attrName>style.color</p:attrName>
                                        </p:attrNameLst>
                                      </p:cBhvr>
                                      <p:tavLst>
                                        <p:tav tm="0">
                                          <p:val>
                                            <p:clrVal>
                                              <a:schemeClr val="accent2"/>
                                            </p:clrVal>
                                          </p:val>
                                        </p:tav>
                                        <p:tav tm="50000">
                                          <p:val>
                                            <p:clrVal>
                                              <a:schemeClr val="hlink"/>
                                            </p:clrVal>
                                          </p:val>
                                        </p:tav>
                                      </p:tavLst>
                                    </p:anim>
                                    <p:anim calcmode="discrete" valueType="clr">
                                      <p:cBhvr>
                                        <p:cTn id="25" dur="500"/>
                                        <p:tgtEl>
                                          <p:spTgt spid="2055"/>
                                        </p:tgtEl>
                                        <p:attrNameLst>
                                          <p:attrName>fillcolor</p:attrName>
                                        </p:attrNameLst>
                                      </p:cBhvr>
                                      <p:tavLst>
                                        <p:tav tm="0">
                                          <p:val>
                                            <p:clrVal>
                                              <a:schemeClr val="accent2"/>
                                            </p:clrVal>
                                          </p:val>
                                        </p:tav>
                                        <p:tav tm="50000">
                                          <p:val>
                                            <p:clrVal>
                                              <a:schemeClr val="hlink"/>
                                            </p:clrVal>
                                          </p:val>
                                        </p:tav>
                                      </p:tavLst>
                                    </p:anim>
                                    <p:set>
                                      <p:cBhvr>
                                        <p:cTn id="26" dur="500"/>
                                        <p:tgtEl>
                                          <p:spTgt spid="2055"/>
                                        </p:tgtEl>
                                        <p:attrNameLst>
                                          <p:attrName>fill.type</p:attrName>
                                        </p:attrNameLst>
                                      </p:cBhvr>
                                      <p:to>
                                        <p:strVal val="solid"/>
                                      </p:to>
                                    </p:set>
                                  </p:childTnLst>
                                </p:cTn>
                              </p:par>
                            </p:childTnLst>
                          </p:cTn>
                        </p:par>
                        <p:par>
                          <p:cTn id="27" fill="hold">
                            <p:stCondLst>
                              <p:cond delay="400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2056"/>
                                        </p:tgtEl>
                                        <p:attrNameLst>
                                          <p:attrName>style.visibility</p:attrName>
                                        </p:attrNameLst>
                                      </p:cBhvr>
                                      <p:to>
                                        <p:strVal val="visible"/>
                                      </p:to>
                                    </p:set>
                                    <p:anim calcmode="discrete" valueType="clr">
                                      <p:cBhvr override="childStyle">
                                        <p:cTn id="30" dur="500"/>
                                        <p:tgtEl>
                                          <p:spTgt spid="2056"/>
                                        </p:tgtEl>
                                        <p:attrNameLst>
                                          <p:attrName>style.color</p:attrName>
                                        </p:attrNameLst>
                                      </p:cBhvr>
                                      <p:tavLst>
                                        <p:tav tm="0">
                                          <p:val>
                                            <p:clrVal>
                                              <a:schemeClr val="accent2"/>
                                            </p:clrVal>
                                          </p:val>
                                        </p:tav>
                                        <p:tav tm="50000">
                                          <p:val>
                                            <p:clrVal>
                                              <a:schemeClr val="hlink"/>
                                            </p:clrVal>
                                          </p:val>
                                        </p:tav>
                                      </p:tavLst>
                                    </p:anim>
                                    <p:anim calcmode="discrete" valueType="clr">
                                      <p:cBhvr>
                                        <p:cTn id="31" dur="500"/>
                                        <p:tgtEl>
                                          <p:spTgt spid="2056"/>
                                        </p:tgtEl>
                                        <p:attrNameLst>
                                          <p:attrName>fillcolor</p:attrName>
                                        </p:attrNameLst>
                                      </p:cBhvr>
                                      <p:tavLst>
                                        <p:tav tm="0">
                                          <p:val>
                                            <p:clrVal>
                                              <a:schemeClr val="accent2"/>
                                            </p:clrVal>
                                          </p:val>
                                        </p:tav>
                                        <p:tav tm="50000">
                                          <p:val>
                                            <p:clrVal>
                                              <a:schemeClr val="hlink"/>
                                            </p:clrVal>
                                          </p:val>
                                        </p:tav>
                                      </p:tavLst>
                                    </p:anim>
                                    <p:set>
                                      <p:cBhvr>
                                        <p:cTn id="32" dur="500"/>
                                        <p:tgtEl>
                                          <p:spTgt spid="2056"/>
                                        </p:tgtEl>
                                        <p:attrNameLst>
                                          <p:attrName>fill.type</p:attrName>
                                        </p:attrNameLst>
                                      </p:cBhvr>
                                      <p:to>
                                        <p:strVal val="solid"/>
                                      </p:to>
                                    </p:set>
                                  </p:childTnLst>
                                </p:cTn>
                              </p:par>
                              <p:par>
                                <p:cTn id="33" presetID="53"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3000" fill="hold"/>
                                        <p:tgtEl>
                                          <p:spTgt spid="2"/>
                                        </p:tgtEl>
                                        <p:attrNameLst>
                                          <p:attrName>ppt_w</p:attrName>
                                        </p:attrNameLst>
                                      </p:cBhvr>
                                      <p:tavLst>
                                        <p:tav tm="0">
                                          <p:val>
                                            <p:fltVal val="0"/>
                                          </p:val>
                                        </p:tav>
                                        <p:tav tm="100000">
                                          <p:val>
                                            <p:strVal val="#ppt_w"/>
                                          </p:val>
                                        </p:tav>
                                      </p:tavLst>
                                    </p:anim>
                                    <p:anim calcmode="lin" valueType="num">
                                      <p:cBhvr>
                                        <p:cTn id="36" dur="3000" fill="hold"/>
                                        <p:tgtEl>
                                          <p:spTgt spid="2"/>
                                        </p:tgtEl>
                                        <p:attrNameLst>
                                          <p:attrName>ppt_h</p:attrName>
                                        </p:attrNameLst>
                                      </p:cBhvr>
                                      <p:tavLst>
                                        <p:tav tm="0">
                                          <p:val>
                                            <p:fltVal val="0"/>
                                          </p:val>
                                        </p:tav>
                                        <p:tav tm="100000">
                                          <p:val>
                                            <p:strVal val="#ppt_h"/>
                                          </p:val>
                                        </p:tav>
                                      </p:tavLst>
                                    </p:anim>
                                    <p:animEffect transition="in" filter="fade">
                                      <p:cBhvr>
                                        <p:cTn id="3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P spid="2054" grpId="0" build="p"/>
      <p:bldP spid="2055" grpId="0"/>
      <p:bldP spid="205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Playtech\Desktop\FOUNDRY MAIN\CLIENTS\Massey\PPT WORK\New Massey PPT April 2011\new templates\MASSEY TEMPLATE STANDARD SLIDE2.jpg"/>
          <p:cNvPicPr>
            <a:picLocks noChangeAspect="1" noChangeArrowheads="1"/>
          </p:cNvPicPr>
          <p:nvPr/>
        </p:nvPicPr>
        <p:blipFill>
          <a:blip r:embed="rId3" cstate="print"/>
          <a:srcRect/>
          <a:stretch>
            <a:fillRect/>
          </a:stretch>
        </p:blipFill>
        <p:spPr bwMode="auto">
          <a:xfrm>
            <a:off x="0" y="0"/>
            <a:ext cx="9163050" cy="6877050"/>
          </a:xfrm>
          <a:prstGeom prst="rect">
            <a:avLst/>
          </a:prstGeom>
          <a:noFill/>
        </p:spPr>
      </p:pic>
      <p:sp>
        <p:nvSpPr>
          <p:cNvPr id="3077" name="Rectangle 2"/>
          <p:cNvSpPr>
            <a:spLocks noGrp="1" noChangeArrowheads="1"/>
          </p:cNvSpPr>
          <p:nvPr>
            <p:ph type="title"/>
          </p:nvPr>
        </p:nvSpPr>
        <p:spPr>
          <a:xfrm>
            <a:off x="2483768" y="188640"/>
            <a:ext cx="4392488" cy="692696"/>
          </a:xfrm>
        </p:spPr>
        <p:txBody>
          <a:bodyPr>
            <a:normAutofit/>
          </a:bodyPr>
          <a:lstStyle/>
          <a:p>
            <a:pPr algn="l" eaLnBrk="1" hangingPunct="1"/>
            <a:r>
              <a:rPr lang="en-NZ" sz="2800" dirty="0" smtClean="0">
                <a:solidFill>
                  <a:srgbClr val="92D050"/>
                </a:solidFill>
                <a:latin typeface="+mn-lt"/>
                <a:cs typeface="Arial" pitchFamily="34" charset="0"/>
              </a:rPr>
              <a:t>“Cheque-book balance act”</a:t>
            </a:r>
          </a:p>
        </p:txBody>
      </p:sp>
      <p:sp>
        <p:nvSpPr>
          <p:cNvPr id="3078" name="Rectangle 3"/>
          <p:cNvSpPr>
            <a:spLocks noGrp="1" noChangeArrowheads="1"/>
          </p:cNvSpPr>
          <p:nvPr>
            <p:ph type="body" idx="1"/>
          </p:nvPr>
        </p:nvSpPr>
        <p:spPr>
          <a:xfrm>
            <a:off x="467544" y="1700808"/>
            <a:ext cx="8229600" cy="4525963"/>
          </a:xfrm>
        </p:spPr>
        <p:txBody>
          <a:bodyPr/>
          <a:lstStyle/>
          <a:p>
            <a:pPr eaLnBrk="1" hangingPunct="1">
              <a:buNone/>
            </a:pPr>
            <a:r>
              <a:rPr lang="en-NZ" sz="2400" dirty="0" smtClean="0">
                <a:solidFill>
                  <a:schemeClr val="tx1">
                    <a:lumMod val="50000"/>
                  </a:schemeClr>
                </a:solidFill>
                <a:latin typeface="+mj-lt"/>
                <a:cs typeface="Arial" pitchFamily="34" charset="0"/>
              </a:rPr>
              <a:t>We get the nonlinear heat production-transfer equation</a:t>
            </a:r>
          </a:p>
          <a:p>
            <a:pPr eaLnBrk="1" hangingPunct="1"/>
            <a:endParaRPr lang="en-NZ" dirty="0" smtClean="0">
              <a:solidFill>
                <a:schemeClr val="accent1">
                  <a:lumMod val="50000"/>
                </a:schemeClr>
              </a:solidFill>
              <a:latin typeface="+mj-lt"/>
              <a:cs typeface="Arial" pitchFamily="34" charset="0"/>
            </a:endParaRPr>
          </a:p>
          <a:p>
            <a:pPr eaLnBrk="1" hangingPunct="1">
              <a:buFontTx/>
              <a:buNone/>
            </a:pPr>
            <a:r>
              <a:rPr lang="en-NZ" dirty="0" smtClean="0">
                <a:solidFill>
                  <a:schemeClr val="accent1">
                    <a:lumMod val="50000"/>
                  </a:schemeClr>
                </a:solidFill>
                <a:latin typeface="+mj-lt"/>
                <a:cs typeface="Arial" pitchFamily="34" charset="0"/>
              </a:rPr>
              <a:t>	</a:t>
            </a:r>
          </a:p>
          <a:p>
            <a:pPr eaLnBrk="1" hangingPunct="1">
              <a:buFontTx/>
              <a:buNone/>
            </a:pPr>
            <a:endParaRPr lang="en-NZ" sz="2400" dirty="0" smtClean="0">
              <a:solidFill>
                <a:schemeClr val="accent1">
                  <a:lumMod val="50000"/>
                </a:schemeClr>
              </a:solidFill>
              <a:latin typeface="+mj-lt"/>
              <a:cs typeface="Arial" pitchFamily="34" charset="0"/>
            </a:endParaRPr>
          </a:p>
          <a:p>
            <a:pPr eaLnBrk="1" hangingPunct="1">
              <a:buFontTx/>
              <a:buNone/>
            </a:pPr>
            <a:r>
              <a:rPr lang="en-NZ" sz="2400" dirty="0" smtClean="0">
                <a:solidFill>
                  <a:schemeClr val="tx1">
                    <a:lumMod val="50000"/>
                  </a:schemeClr>
                </a:solidFill>
                <a:latin typeface="+mj-lt"/>
                <a:cs typeface="Arial" pitchFamily="34" charset="0"/>
              </a:rPr>
              <a:t>with boundary conditions on </a:t>
            </a:r>
            <a:r>
              <a:rPr lang="en-NZ" dirty="0" smtClean="0">
                <a:solidFill>
                  <a:schemeClr val="tx1">
                    <a:lumMod val="50000"/>
                  </a:schemeClr>
                </a:solidFill>
                <a:latin typeface="+mj-lt"/>
                <a:cs typeface="Arial" pitchFamily="34" charset="0"/>
              </a:rPr>
              <a:t>	</a:t>
            </a:r>
            <a:r>
              <a:rPr lang="en-NZ" dirty="0" smtClean="0">
                <a:solidFill>
                  <a:schemeClr val="accent1">
                    <a:lumMod val="50000"/>
                  </a:schemeClr>
                </a:solidFill>
                <a:latin typeface="+mj-lt"/>
                <a:cs typeface="Arial" pitchFamily="34" charset="0"/>
              </a:rPr>
              <a:t>         </a:t>
            </a:r>
            <a:r>
              <a:rPr lang="en-NZ" dirty="0" smtClean="0">
                <a:solidFill>
                  <a:srgbClr val="92D050"/>
                </a:solidFill>
                <a:latin typeface="+mj-lt"/>
                <a:cs typeface="Arial" pitchFamily="34" charset="0"/>
              </a:rPr>
              <a:t>(</a:t>
            </a:r>
            <a:r>
              <a:rPr lang="en-NZ" sz="2800" dirty="0" smtClean="0">
                <a:solidFill>
                  <a:srgbClr val="92D050"/>
                </a:solidFill>
                <a:latin typeface="+mj-lt"/>
                <a:cs typeface="Arial" pitchFamily="34" charset="0"/>
              </a:rPr>
              <a:t>e.g. </a:t>
            </a:r>
            <a:r>
              <a:rPr lang="en-NZ" sz="2800" i="1" dirty="0" smtClean="0">
                <a:solidFill>
                  <a:srgbClr val="92D050"/>
                </a:solidFill>
                <a:latin typeface="+mj-lt"/>
                <a:cs typeface="Arial" pitchFamily="34" charset="0"/>
              </a:rPr>
              <a:t>u= U:</a:t>
            </a:r>
            <a:r>
              <a:rPr lang="en-NZ" sz="2800" baseline="-25000" dirty="0" smtClean="0">
                <a:solidFill>
                  <a:srgbClr val="92D050"/>
                </a:solidFill>
                <a:latin typeface="+mj-lt"/>
                <a:cs typeface="Arial" pitchFamily="34" charset="0"/>
              </a:rPr>
              <a:t> </a:t>
            </a:r>
            <a:r>
              <a:rPr lang="en-NZ" sz="2800" dirty="0" err="1" smtClean="0">
                <a:solidFill>
                  <a:srgbClr val="92D050"/>
                </a:solidFill>
                <a:latin typeface="+mj-lt"/>
                <a:cs typeface="Arial" pitchFamily="34" charset="0"/>
              </a:rPr>
              <a:t>Dirichlet</a:t>
            </a:r>
            <a:r>
              <a:rPr lang="en-NZ" sz="2800" dirty="0" smtClean="0">
                <a:solidFill>
                  <a:srgbClr val="92D050"/>
                </a:solidFill>
                <a:latin typeface="+mj-lt"/>
                <a:cs typeface="Arial" pitchFamily="34" charset="0"/>
              </a:rPr>
              <a:t>);</a:t>
            </a:r>
          </a:p>
          <a:p>
            <a:pPr eaLnBrk="1" hangingPunct="1">
              <a:buFontTx/>
              <a:buNone/>
            </a:pPr>
            <a:r>
              <a:rPr lang="en-NZ" sz="2800" dirty="0" smtClean="0">
                <a:solidFill>
                  <a:schemeClr val="bg2"/>
                </a:solidFill>
                <a:latin typeface="+mj-lt"/>
                <a:cs typeface="Arial" pitchFamily="34" charset="0"/>
              </a:rPr>
              <a:t>This formulation uses what is now called </a:t>
            </a:r>
          </a:p>
          <a:p>
            <a:pPr eaLnBrk="1" hangingPunct="1">
              <a:buFontTx/>
              <a:buNone/>
            </a:pPr>
            <a:r>
              <a:rPr lang="en-NZ" sz="2800" dirty="0" smtClean="0">
                <a:solidFill>
                  <a:schemeClr val="bg2"/>
                </a:solidFill>
                <a:latin typeface="+mj-lt"/>
                <a:cs typeface="Arial" pitchFamily="34" charset="0"/>
              </a:rPr>
              <a:t>       “the Gray-Wake variables”.</a:t>
            </a:r>
          </a:p>
        </p:txBody>
      </p:sp>
      <p:graphicFrame>
        <p:nvGraphicFramePr>
          <p:cNvPr id="3074" name="Object 4"/>
          <p:cNvGraphicFramePr>
            <a:graphicFrameLocks noChangeAspect="1"/>
          </p:cNvGraphicFramePr>
          <p:nvPr/>
        </p:nvGraphicFramePr>
        <p:xfrm>
          <a:off x="2536825" y="2420938"/>
          <a:ext cx="4359275" cy="979487"/>
        </p:xfrm>
        <a:graphic>
          <a:graphicData uri="http://schemas.openxmlformats.org/presentationml/2006/ole">
            <mc:AlternateContent xmlns:mc="http://schemas.openxmlformats.org/markup-compatibility/2006">
              <mc:Choice xmlns:v="urn:schemas-microsoft-com:vml" Requires="v">
                <p:oleObj spid="_x0000_s89089" name="Equation" r:id="rId4" imgW="1866600" imgH="419040" progId="">
                  <p:embed/>
                </p:oleObj>
              </mc:Choice>
              <mc:Fallback>
                <p:oleObj name="Equation" r:id="rId4" imgW="1866600" imgH="41904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6825" y="2420938"/>
                        <a:ext cx="4359275" cy="979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5" name="Object 5"/>
          <p:cNvGraphicFramePr>
            <a:graphicFrameLocks noChangeAspect="1"/>
          </p:cNvGraphicFramePr>
          <p:nvPr/>
        </p:nvGraphicFramePr>
        <p:xfrm>
          <a:off x="4283968" y="3861048"/>
          <a:ext cx="719137" cy="530225"/>
        </p:xfrm>
        <a:graphic>
          <a:graphicData uri="http://schemas.openxmlformats.org/presentationml/2006/ole">
            <mc:AlternateContent xmlns:mc="http://schemas.openxmlformats.org/markup-compatibility/2006">
              <mc:Choice xmlns:v="urn:schemas-microsoft-com:vml" Requires="v">
                <p:oleObj spid="_x0000_s89090" name="Equation" r:id="rId6" imgW="241200" imgH="177480" progId="">
                  <p:embed/>
                </p:oleObj>
              </mc:Choice>
              <mc:Fallback>
                <p:oleObj name="Equation" r:id="rId6" imgW="241200" imgH="17748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3968" y="3861048"/>
                        <a:ext cx="719137" cy="53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17579062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2000"/>
                                        <p:tgtEl>
                                          <p:spTgt spid="307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fade">
                                      <p:cBhvr>
                                        <p:cTn id="17" dur="1000"/>
                                        <p:tgtEl>
                                          <p:spTgt spid="3075"/>
                                        </p:tgtEl>
                                      </p:cBhvr>
                                    </p:animEffect>
                                    <p:anim calcmode="lin" valueType="num">
                                      <p:cBhvr>
                                        <p:cTn id="18" dur="1000" fill="hold"/>
                                        <p:tgtEl>
                                          <p:spTgt spid="3075"/>
                                        </p:tgtEl>
                                        <p:attrNameLst>
                                          <p:attrName>ppt_x</p:attrName>
                                        </p:attrNameLst>
                                      </p:cBhvr>
                                      <p:tavLst>
                                        <p:tav tm="0">
                                          <p:val>
                                            <p:strVal val="#ppt_x"/>
                                          </p:val>
                                        </p:tav>
                                        <p:tav tm="100000">
                                          <p:val>
                                            <p:strVal val="#ppt_x"/>
                                          </p:val>
                                        </p:tav>
                                      </p:tavLst>
                                    </p:anim>
                                    <p:anim calcmode="lin" valueType="num">
                                      <p:cBhvr>
                                        <p:cTn id="19" dur="1000" fill="hold"/>
                                        <p:tgtEl>
                                          <p:spTgt spid="3075"/>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3078">
                                            <p:txEl>
                                              <p:pRg st="0" end="0"/>
                                            </p:txEl>
                                          </p:spTgt>
                                        </p:tgtEl>
                                        <p:attrNameLst>
                                          <p:attrName>style.visibility</p:attrName>
                                        </p:attrNameLst>
                                      </p:cBhvr>
                                      <p:to>
                                        <p:strVal val="visible"/>
                                      </p:to>
                                    </p:set>
                                    <p:animEffect transition="in" filter="fade">
                                      <p:cBhvr>
                                        <p:cTn id="22" dur="2000"/>
                                        <p:tgtEl>
                                          <p:spTgt spid="3078">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78">
                                            <p:txEl>
                                              <p:pRg st="2" end="2"/>
                                            </p:txEl>
                                          </p:spTgt>
                                        </p:tgtEl>
                                        <p:attrNameLst>
                                          <p:attrName>style.visibility</p:attrName>
                                        </p:attrNameLst>
                                      </p:cBhvr>
                                      <p:to>
                                        <p:strVal val="visible"/>
                                      </p:to>
                                    </p:set>
                                    <p:animEffect transition="in" filter="fade">
                                      <p:cBhvr>
                                        <p:cTn id="25" dur="2000"/>
                                        <p:tgtEl>
                                          <p:spTgt spid="3078">
                                            <p:txEl>
                                              <p:pRg st="2" end="2"/>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78">
                                            <p:txEl>
                                              <p:pRg st="4" end="4"/>
                                            </p:txEl>
                                          </p:spTgt>
                                        </p:tgtEl>
                                        <p:attrNameLst>
                                          <p:attrName>style.visibility</p:attrName>
                                        </p:attrNameLst>
                                      </p:cBhvr>
                                      <p:to>
                                        <p:strVal val="visible"/>
                                      </p:to>
                                    </p:set>
                                    <p:animEffect transition="in" filter="fade">
                                      <p:cBhvr>
                                        <p:cTn id="28" dur="2000"/>
                                        <p:tgtEl>
                                          <p:spTgt spid="3078">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078">
                                            <p:txEl>
                                              <p:pRg st="5" end="5"/>
                                            </p:txEl>
                                          </p:spTgt>
                                        </p:tgtEl>
                                        <p:attrNameLst>
                                          <p:attrName>style.visibility</p:attrName>
                                        </p:attrNameLst>
                                      </p:cBhvr>
                                      <p:to>
                                        <p:strVal val="visible"/>
                                      </p:to>
                                    </p:set>
                                    <p:animEffect transition="in" filter="fade">
                                      <p:cBhvr>
                                        <p:cTn id="33" dur="2000"/>
                                        <p:tgtEl>
                                          <p:spTgt spid="3078">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78">
                                            <p:txEl>
                                              <p:pRg st="6" end="6"/>
                                            </p:txEl>
                                          </p:spTgt>
                                        </p:tgtEl>
                                        <p:attrNameLst>
                                          <p:attrName>style.visibility</p:attrName>
                                        </p:attrNameLst>
                                      </p:cBhvr>
                                      <p:to>
                                        <p:strVal val="visible"/>
                                      </p:to>
                                    </p:set>
                                    <p:animEffect transition="in" filter="fade">
                                      <p:cBhvr>
                                        <p:cTn id="38" dur="2000"/>
                                        <p:tgtEl>
                                          <p:spTgt spid="307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p:bldP spid="307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descr="C:\Users\Playtech\Desktop\FOUNDRY MAIN\CLIENTS\Massey\PPT WORK\New Massey PPT April 2011\new templates\MASSEY TEMPLATE STANDARD SLIDE1.jpg"/>
          <p:cNvPicPr>
            <a:picLocks noChangeAspect="1" noChangeArrowheads="1"/>
          </p:cNvPicPr>
          <p:nvPr/>
        </p:nvPicPr>
        <p:blipFill>
          <a:blip r:embed="rId2" cstate="print"/>
          <a:srcRect/>
          <a:stretch>
            <a:fillRect/>
          </a:stretch>
        </p:blipFill>
        <p:spPr bwMode="auto">
          <a:xfrm>
            <a:off x="-19050" y="0"/>
            <a:ext cx="9163050" cy="6877050"/>
          </a:xfrm>
          <a:prstGeom prst="rect">
            <a:avLst/>
          </a:prstGeom>
          <a:noFill/>
        </p:spPr>
      </p:pic>
      <p:sp>
        <p:nvSpPr>
          <p:cNvPr id="23555" name="Text Box 3"/>
          <p:cNvSpPr txBox="1">
            <a:spLocks noChangeArrowheads="1"/>
          </p:cNvSpPr>
          <p:nvPr/>
        </p:nvSpPr>
        <p:spPr bwMode="auto">
          <a:xfrm>
            <a:off x="8572528" y="130175"/>
            <a:ext cx="571473" cy="369332"/>
          </a:xfrm>
          <a:prstGeom prst="rect">
            <a:avLst/>
          </a:prstGeom>
          <a:noFill/>
          <a:ln w="9525" algn="ctr">
            <a:noFill/>
            <a:miter lim="800000"/>
            <a:headEnd/>
            <a:tailEnd/>
          </a:ln>
        </p:spPr>
        <p:txBody>
          <a:bodyPr wrap="square">
            <a:spAutoFit/>
          </a:bodyPr>
          <a:lstStyle/>
          <a:p>
            <a:r>
              <a:rPr lang="en-US" dirty="0">
                <a:solidFill>
                  <a:srgbClr val="000066"/>
                </a:solidFill>
              </a:rPr>
              <a:t>8</a:t>
            </a:r>
          </a:p>
        </p:txBody>
      </p:sp>
      <p:pic>
        <p:nvPicPr>
          <p:cNvPr id="23556" name="Picture 4"/>
          <p:cNvPicPr>
            <a:picLocks noChangeAspect="1" noChangeArrowheads="1"/>
          </p:cNvPicPr>
          <p:nvPr/>
        </p:nvPicPr>
        <p:blipFill>
          <a:blip r:embed="rId3" cstate="print"/>
          <a:stretch>
            <a:fillRect/>
          </a:stretch>
        </p:blipFill>
        <p:spPr bwMode="auto">
          <a:xfrm>
            <a:off x="3851920" y="1268760"/>
            <a:ext cx="4808851" cy="42325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554" name="Rectangle 2"/>
          <p:cNvSpPr>
            <a:spLocks noChangeArrowheads="1"/>
          </p:cNvSpPr>
          <p:nvPr/>
        </p:nvSpPr>
        <p:spPr bwMode="auto">
          <a:xfrm>
            <a:off x="107504" y="1124744"/>
            <a:ext cx="4104456" cy="1152128"/>
          </a:xfrm>
          <a:prstGeom prst="rect">
            <a:avLst/>
          </a:prstGeom>
          <a:noFill/>
          <a:ln w="9525">
            <a:noFill/>
            <a:miter lim="800000"/>
            <a:headEnd/>
            <a:tailEnd/>
          </a:ln>
        </p:spPr>
        <p:txBody>
          <a:bodyPr lIns="46038" tIns="46038" rIns="46038" bIns="46038" anchor="ctr"/>
          <a:lstStyle/>
          <a:p>
            <a:pPr eaLnBrk="0" hangingPunct="0"/>
            <a:r>
              <a:rPr lang="en-US" sz="2800" dirty="0" smtClean="0">
                <a:solidFill>
                  <a:srgbClr val="92D050"/>
                </a:solidFill>
              </a:rPr>
              <a:t>Baseline </a:t>
            </a:r>
            <a:r>
              <a:rPr lang="en-US" sz="2800" dirty="0">
                <a:solidFill>
                  <a:srgbClr val="92D050"/>
                </a:solidFill>
              </a:rPr>
              <a:t>Bifurcation Diagram: </a:t>
            </a:r>
            <a:r>
              <a:rPr lang="en-US" sz="2800" b="1" dirty="0">
                <a:solidFill>
                  <a:srgbClr val="92D050"/>
                </a:solidFill>
                <a:sym typeface="Symbol" pitchFamily="18" charset="2"/>
              </a:rPr>
              <a:t> = </a:t>
            </a:r>
            <a:r>
              <a:rPr lang="en-US" sz="2800" b="1" dirty="0" smtClean="0">
                <a:solidFill>
                  <a:srgbClr val="92D050"/>
                </a:solidFill>
                <a:sym typeface="Symbol" pitchFamily="18" charset="2"/>
              </a:rPr>
              <a:t>10</a:t>
            </a:r>
            <a:r>
              <a:rPr lang="en-US" sz="2800" b="1" baseline="30000" dirty="0" smtClean="0">
                <a:solidFill>
                  <a:srgbClr val="92D050"/>
                </a:solidFill>
                <a:sym typeface="Symbol" pitchFamily="18" charset="2"/>
              </a:rPr>
              <a:t>8</a:t>
            </a:r>
            <a:endParaRPr lang="en-US" sz="2800" b="1" baseline="30000" dirty="0">
              <a:solidFill>
                <a:srgbClr val="92D050"/>
              </a:solidFill>
              <a:sym typeface="Symbol" pitchFamily="18" charset="2"/>
            </a:endParaRPr>
          </a:p>
        </p:txBody>
      </p:sp>
      <p:sp>
        <p:nvSpPr>
          <p:cNvPr id="6" name="Rectangle 5"/>
          <p:cNvSpPr/>
          <p:nvPr/>
        </p:nvSpPr>
        <p:spPr>
          <a:xfrm>
            <a:off x="3419872" y="260648"/>
            <a:ext cx="2781146" cy="523220"/>
          </a:xfrm>
          <a:prstGeom prst="rect">
            <a:avLst/>
          </a:prstGeom>
        </p:spPr>
        <p:txBody>
          <a:bodyPr wrap="none">
            <a:spAutoFit/>
          </a:bodyPr>
          <a:lstStyle/>
          <a:p>
            <a:pPr eaLnBrk="0" hangingPunct="0"/>
            <a:r>
              <a:rPr lang="en-US" sz="2800" dirty="0" smtClean="0">
                <a:solidFill>
                  <a:srgbClr val="92D050"/>
                </a:solidFill>
              </a:rPr>
              <a:t>Storage problem: </a:t>
            </a: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554"/>
                                        </p:tgtEl>
                                        <p:attrNameLst>
                                          <p:attrName>style.visibility</p:attrName>
                                        </p:attrNameLst>
                                      </p:cBhvr>
                                      <p:to>
                                        <p:strVal val="visible"/>
                                      </p:to>
                                    </p:set>
                                    <p:anim calcmode="lin" valueType="num">
                                      <p:cBhvr>
                                        <p:cTn id="12" dur="1000" fill="hold"/>
                                        <p:tgtEl>
                                          <p:spTgt spid="23554"/>
                                        </p:tgtEl>
                                        <p:attrNameLst>
                                          <p:attrName>ppt_w</p:attrName>
                                        </p:attrNameLst>
                                      </p:cBhvr>
                                      <p:tavLst>
                                        <p:tav tm="0">
                                          <p:val>
                                            <p:strVal val="#ppt_w*0.70"/>
                                          </p:val>
                                        </p:tav>
                                        <p:tav tm="100000">
                                          <p:val>
                                            <p:strVal val="#ppt_w"/>
                                          </p:val>
                                        </p:tav>
                                      </p:tavLst>
                                    </p:anim>
                                    <p:anim calcmode="lin" valueType="num">
                                      <p:cBhvr>
                                        <p:cTn id="13" dur="1000" fill="hold"/>
                                        <p:tgtEl>
                                          <p:spTgt spid="23554"/>
                                        </p:tgtEl>
                                        <p:attrNameLst>
                                          <p:attrName>ppt_h</p:attrName>
                                        </p:attrNameLst>
                                      </p:cBhvr>
                                      <p:tavLst>
                                        <p:tav tm="0">
                                          <p:val>
                                            <p:strVal val="#ppt_h"/>
                                          </p:val>
                                        </p:tav>
                                        <p:tav tm="100000">
                                          <p:val>
                                            <p:strVal val="#ppt_h"/>
                                          </p:val>
                                        </p:tav>
                                      </p:tavLst>
                                    </p:anim>
                                    <p:animEffect transition="in" filter="fade">
                                      <p:cBhvr>
                                        <p:cTn id="14" dur="1000"/>
                                        <p:tgtEl>
                                          <p:spTgt spid="23554"/>
                                        </p:tgtEl>
                                      </p:cBhvr>
                                    </p:animEffect>
                                  </p:childTnLst>
                                </p:cTn>
                              </p:par>
                              <p:par>
                                <p:cTn id="15" presetID="47" presetClass="entr" presetSubtype="0" fill="hold" nodeType="withEffect">
                                  <p:stCondLst>
                                    <p:cond delay="0"/>
                                  </p:stCondLst>
                                  <p:childTnLst>
                                    <p:set>
                                      <p:cBhvr>
                                        <p:cTn id="16" dur="1" fill="hold">
                                          <p:stCondLst>
                                            <p:cond delay="0"/>
                                          </p:stCondLst>
                                        </p:cTn>
                                        <p:tgtEl>
                                          <p:spTgt spid="23556"/>
                                        </p:tgtEl>
                                        <p:attrNameLst>
                                          <p:attrName>style.visibility</p:attrName>
                                        </p:attrNameLst>
                                      </p:cBhvr>
                                      <p:to>
                                        <p:strVal val="visible"/>
                                      </p:to>
                                    </p:set>
                                    <p:animEffect transition="in" filter="fade">
                                      <p:cBhvr>
                                        <p:cTn id="17" dur="1000"/>
                                        <p:tgtEl>
                                          <p:spTgt spid="23556"/>
                                        </p:tgtEl>
                                      </p:cBhvr>
                                    </p:animEffect>
                                    <p:anim calcmode="lin" valueType="num">
                                      <p:cBhvr>
                                        <p:cTn id="18" dur="1000" fill="hold"/>
                                        <p:tgtEl>
                                          <p:spTgt spid="23556"/>
                                        </p:tgtEl>
                                        <p:attrNameLst>
                                          <p:attrName>ppt_x</p:attrName>
                                        </p:attrNameLst>
                                      </p:cBhvr>
                                      <p:tavLst>
                                        <p:tav tm="0">
                                          <p:val>
                                            <p:strVal val="#ppt_x"/>
                                          </p:val>
                                        </p:tav>
                                        <p:tav tm="100000">
                                          <p:val>
                                            <p:strVal val="#ppt_x"/>
                                          </p:val>
                                        </p:tav>
                                      </p:tavLst>
                                    </p:anim>
                                    <p:anim calcmode="lin" valueType="num">
                                      <p:cBhvr>
                                        <p:cTn id="19" dur="1000" fill="hold"/>
                                        <p:tgtEl>
                                          <p:spTgt spid="235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2657"/>
            <a:ext cx="7772400" cy="1296144"/>
          </a:xfrm>
        </p:spPr>
        <p:txBody>
          <a:bodyPr>
            <a:normAutofit fontScale="90000"/>
          </a:bodyPr>
          <a:lstStyle/>
          <a:p>
            <a:r>
              <a:rPr lang="en-NZ" dirty="0" smtClean="0"/>
              <a:t>Other past professorial lectures on this kind of theme:</a:t>
            </a:r>
            <a:endParaRPr lang="en-NZ" dirty="0"/>
          </a:p>
        </p:txBody>
      </p:sp>
      <p:sp>
        <p:nvSpPr>
          <p:cNvPr id="3" name="Subtitle 2"/>
          <p:cNvSpPr>
            <a:spLocks noGrp="1"/>
          </p:cNvSpPr>
          <p:nvPr>
            <p:ph type="subTitle" idx="1"/>
          </p:nvPr>
        </p:nvSpPr>
        <p:spPr>
          <a:xfrm>
            <a:off x="467544" y="1628800"/>
            <a:ext cx="8424936" cy="5040560"/>
          </a:xfrm>
        </p:spPr>
        <p:txBody>
          <a:bodyPr>
            <a:normAutofit fontScale="92500"/>
          </a:bodyPr>
          <a:lstStyle/>
          <a:p>
            <a:pPr algn="l"/>
            <a:r>
              <a:rPr lang="en-NZ" sz="3500" b="1" dirty="0" smtClean="0">
                <a:solidFill>
                  <a:schemeClr val="tx1"/>
                </a:solidFill>
              </a:rPr>
              <a:t>1.“Whether, whither, wither: Mathematics? ”</a:t>
            </a:r>
          </a:p>
          <a:p>
            <a:r>
              <a:rPr lang="en-NZ" dirty="0" smtClean="0">
                <a:solidFill>
                  <a:schemeClr val="tx1"/>
                </a:solidFill>
              </a:rPr>
              <a:t>July 1988, Massey </a:t>
            </a:r>
            <a:r>
              <a:rPr lang="en-NZ" dirty="0" err="1" smtClean="0">
                <a:solidFill>
                  <a:schemeClr val="tx1"/>
                </a:solidFill>
              </a:rPr>
              <a:t>Manawatu</a:t>
            </a:r>
            <a:endParaRPr lang="en-NZ" dirty="0" smtClean="0">
              <a:solidFill>
                <a:schemeClr val="tx1"/>
              </a:solidFill>
            </a:endParaRPr>
          </a:p>
          <a:p>
            <a:r>
              <a:rPr lang="en-NZ" dirty="0" smtClean="0">
                <a:solidFill>
                  <a:schemeClr val="tx1"/>
                </a:solidFill>
              </a:rPr>
              <a:t>(Professor of Applied Mathematics)</a:t>
            </a:r>
          </a:p>
          <a:p>
            <a:pPr algn="l"/>
            <a:r>
              <a:rPr lang="en-NZ" b="1" dirty="0" smtClean="0">
                <a:solidFill>
                  <a:schemeClr val="tx1"/>
                </a:solidFill>
              </a:rPr>
              <a:t>2.“Hi-tech Angles”</a:t>
            </a:r>
          </a:p>
          <a:p>
            <a:r>
              <a:rPr lang="en-NZ" dirty="0" smtClean="0">
                <a:solidFill>
                  <a:schemeClr val="tx1"/>
                </a:solidFill>
              </a:rPr>
              <a:t>August 1995, University of Auckland</a:t>
            </a:r>
          </a:p>
          <a:p>
            <a:r>
              <a:rPr lang="en-NZ" dirty="0" smtClean="0">
                <a:solidFill>
                  <a:schemeClr val="tx1"/>
                </a:solidFill>
              </a:rPr>
              <a:t>(Professor of Industrial and Applied Mathematics)</a:t>
            </a:r>
          </a:p>
          <a:p>
            <a:pPr algn="l"/>
            <a:r>
              <a:rPr lang="en-NZ" b="1" dirty="0" smtClean="0">
                <a:solidFill>
                  <a:schemeClr val="tx1"/>
                </a:solidFill>
              </a:rPr>
              <a:t>3.“Industrial Mathematics Initiatives”</a:t>
            </a:r>
          </a:p>
          <a:p>
            <a:r>
              <a:rPr lang="en-NZ" dirty="0" smtClean="0">
                <a:solidFill>
                  <a:schemeClr val="tx1"/>
                </a:solidFill>
              </a:rPr>
              <a:t>July  2003, Daejon, South Korea</a:t>
            </a:r>
          </a:p>
          <a:p>
            <a:r>
              <a:rPr lang="en-NZ" dirty="0" smtClean="0">
                <a:solidFill>
                  <a:schemeClr val="tx1"/>
                </a:solidFill>
              </a:rPr>
              <a:t>(Visiting Foreign Professor in Applied Mathematics)</a:t>
            </a:r>
          </a:p>
          <a:p>
            <a:endParaRPr lang="en-NZ" dirty="0">
              <a:solidFill>
                <a:schemeClr val="tx1"/>
              </a:solidFill>
            </a:endParaRP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descr="C:\Users\Playtech\Desktop\FOUNDRY MAIN\CLIENTS\Massey\PPT WORK\New Massey PPT April 2011\new templates\MASSEY TEMPLATE STANDARD SLIDE 3.jpg"/>
          <p:cNvPicPr>
            <a:picLocks noChangeAspect="1" noChangeArrowheads="1"/>
          </p:cNvPicPr>
          <p:nvPr/>
        </p:nvPicPr>
        <p:blipFill>
          <a:blip r:embed="rId2" cstate="print"/>
          <a:srcRect/>
          <a:stretch>
            <a:fillRect/>
          </a:stretch>
        </p:blipFill>
        <p:spPr bwMode="auto">
          <a:xfrm>
            <a:off x="0" y="-19050"/>
            <a:ext cx="9163050" cy="6877050"/>
          </a:xfrm>
          <a:prstGeom prst="rect">
            <a:avLst/>
          </a:prstGeom>
          <a:noFill/>
        </p:spPr>
      </p:pic>
      <p:sp>
        <p:nvSpPr>
          <p:cNvPr id="49154" name="Slide Number Placeholder 5"/>
          <p:cNvSpPr>
            <a:spLocks noGrp="1"/>
          </p:cNvSpPr>
          <p:nvPr>
            <p:ph type="sldNum" sz="quarter" idx="12"/>
          </p:nvPr>
        </p:nvSpPr>
        <p:spPr>
          <a:noFill/>
        </p:spPr>
        <p:txBody>
          <a:bodyPr/>
          <a:lstStyle/>
          <a:p>
            <a:fld id="{68831728-1E4D-4023-BF8C-4DFD2F84553F}" type="slidenum">
              <a:rPr lang="en-NZ" smtClean="0"/>
              <a:pPr/>
              <a:t>30</a:t>
            </a:fld>
            <a:endParaRPr lang="en-NZ" dirty="0" smtClean="0"/>
          </a:p>
        </p:txBody>
      </p:sp>
      <p:pic>
        <p:nvPicPr>
          <p:cNvPr id="49156" name="Picture 3"/>
          <p:cNvPicPr>
            <a:picLocks noGrp="1" noChangeAspect="1" noChangeArrowheads="1"/>
          </p:cNvPicPr>
          <p:nvPr>
            <p:ph type="body" idx="1"/>
          </p:nvPr>
        </p:nvPicPr>
        <p:blipFill>
          <a:blip r:embed="rId3" cstate="print"/>
          <a:srcRect/>
          <a:stretch>
            <a:fillRect/>
          </a:stretch>
        </p:blipFill>
        <p:spPr>
          <a:xfrm>
            <a:off x="3923928" y="1412776"/>
            <a:ext cx="4609207" cy="3172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9155" name="Rectangle 2"/>
          <p:cNvSpPr>
            <a:spLocks noGrp="1" noChangeArrowheads="1"/>
          </p:cNvSpPr>
          <p:nvPr>
            <p:ph type="title"/>
          </p:nvPr>
        </p:nvSpPr>
        <p:spPr>
          <a:xfrm>
            <a:off x="755576" y="2132856"/>
            <a:ext cx="3456384" cy="1143000"/>
          </a:xfrm>
          <a:noFill/>
        </p:spPr>
        <p:txBody>
          <a:bodyPr>
            <a:normAutofit fontScale="90000"/>
          </a:bodyPr>
          <a:lstStyle/>
          <a:p>
            <a:pPr algn="l" eaLnBrk="1" hangingPunct="1"/>
            <a:r>
              <a:rPr lang="en-US" sz="4000" dirty="0" smtClean="0">
                <a:solidFill>
                  <a:srgbClr val="92D050"/>
                </a:solidFill>
              </a:rPr>
              <a:t/>
            </a:r>
            <a:br>
              <a:rPr lang="en-US" sz="4000" dirty="0" smtClean="0">
                <a:solidFill>
                  <a:srgbClr val="92D050"/>
                </a:solidFill>
              </a:rPr>
            </a:br>
            <a:r>
              <a:rPr lang="en-US" sz="4000" dirty="0" smtClean="0">
                <a:solidFill>
                  <a:srgbClr val="92D050"/>
                </a:solidFill>
              </a:rPr>
              <a:t>Dynamic </a:t>
            </a:r>
            <a:r>
              <a:rPr lang="en-US" sz="4000" dirty="0" err="1" smtClean="0">
                <a:solidFill>
                  <a:srgbClr val="92D050"/>
                </a:solidFill>
              </a:rPr>
              <a:t>b.c</a:t>
            </a:r>
            <a:r>
              <a:rPr lang="en-US" sz="4000" dirty="0" smtClean="0">
                <a:solidFill>
                  <a:srgbClr val="92D050"/>
                </a:solidFill>
              </a:rPr>
              <a:t>.</a:t>
            </a:r>
          </a:p>
        </p:txBody>
      </p:sp>
      <p:sp>
        <p:nvSpPr>
          <p:cNvPr id="6" name="Rectangle 5"/>
          <p:cNvSpPr/>
          <p:nvPr/>
        </p:nvSpPr>
        <p:spPr>
          <a:xfrm>
            <a:off x="3347864" y="188640"/>
            <a:ext cx="4263539" cy="584775"/>
          </a:xfrm>
          <a:prstGeom prst="rect">
            <a:avLst/>
          </a:prstGeom>
        </p:spPr>
        <p:txBody>
          <a:bodyPr wrap="none">
            <a:spAutoFit/>
          </a:bodyPr>
          <a:lstStyle/>
          <a:p>
            <a:r>
              <a:rPr lang="en-US" sz="3200" dirty="0" smtClean="0">
                <a:solidFill>
                  <a:srgbClr val="92D050"/>
                </a:solidFill>
              </a:rPr>
              <a:t>Computational outputs: </a:t>
            </a:r>
            <a:endParaRPr lang="en-NZ" sz="3200" dirty="0"/>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9155"/>
                                        </p:tgtEl>
                                        <p:attrNameLst>
                                          <p:attrName>style.visibility</p:attrName>
                                        </p:attrNameLst>
                                      </p:cBhvr>
                                      <p:to>
                                        <p:strVal val="visible"/>
                                      </p:to>
                                    </p:set>
                                    <p:anim calcmode="lin" valueType="num">
                                      <p:cBhvr>
                                        <p:cTn id="12" dur="1000" fill="hold"/>
                                        <p:tgtEl>
                                          <p:spTgt spid="49155"/>
                                        </p:tgtEl>
                                        <p:attrNameLst>
                                          <p:attrName>ppt_w</p:attrName>
                                        </p:attrNameLst>
                                      </p:cBhvr>
                                      <p:tavLst>
                                        <p:tav tm="0">
                                          <p:val>
                                            <p:strVal val="#ppt_w*0.70"/>
                                          </p:val>
                                        </p:tav>
                                        <p:tav tm="100000">
                                          <p:val>
                                            <p:strVal val="#ppt_w"/>
                                          </p:val>
                                        </p:tav>
                                      </p:tavLst>
                                    </p:anim>
                                    <p:anim calcmode="lin" valueType="num">
                                      <p:cBhvr>
                                        <p:cTn id="13" dur="1000" fill="hold"/>
                                        <p:tgtEl>
                                          <p:spTgt spid="49155"/>
                                        </p:tgtEl>
                                        <p:attrNameLst>
                                          <p:attrName>ppt_h</p:attrName>
                                        </p:attrNameLst>
                                      </p:cBhvr>
                                      <p:tavLst>
                                        <p:tav tm="0">
                                          <p:val>
                                            <p:strVal val="#ppt_h"/>
                                          </p:val>
                                        </p:tav>
                                        <p:tav tm="100000">
                                          <p:val>
                                            <p:strVal val="#ppt_h"/>
                                          </p:val>
                                        </p:tav>
                                      </p:tavLst>
                                    </p:anim>
                                    <p:animEffect transition="in" filter="fade">
                                      <p:cBhvr>
                                        <p:cTn id="14" dur="1000"/>
                                        <p:tgtEl>
                                          <p:spTgt spid="49155"/>
                                        </p:tgtEl>
                                      </p:cBhvr>
                                    </p:animEffect>
                                  </p:childTnLst>
                                </p:cTn>
                              </p:par>
                              <p:par>
                                <p:cTn id="15" presetID="47" presetClass="entr" presetSubtype="0" fill="hold" nodeType="withEffect">
                                  <p:stCondLst>
                                    <p:cond delay="0"/>
                                  </p:stCondLst>
                                  <p:childTnLst>
                                    <p:set>
                                      <p:cBhvr>
                                        <p:cTn id="16" dur="1" fill="hold">
                                          <p:stCondLst>
                                            <p:cond delay="0"/>
                                          </p:stCondLst>
                                        </p:cTn>
                                        <p:tgtEl>
                                          <p:spTgt spid="49156"/>
                                        </p:tgtEl>
                                        <p:attrNameLst>
                                          <p:attrName>style.visibility</p:attrName>
                                        </p:attrNameLst>
                                      </p:cBhvr>
                                      <p:to>
                                        <p:strVal val="visible"/>
                                      </p:to>
                                    </p:set>
                                    <p:animEffect transition="in" filter="fade">
                                      <p:cBhvr>
                                        <p:cTn id="17" dur="1000"/>
                                        <p:tgtEl>
                                          <p:spTgt spid="49156"/>
                                        </p:tgtEl>
                                      </p:cBhvr>
                                    </p:animEffect>
                                    <p:anim calcmode="lin" valueType="num">
                                      <p:cBhvr>
                                        <p:cTn id="18" dur="1000" fill="hold"/>
                                        <p:tgtEl>
                                          <p:spTgt spid="49156"/>
                                        </p:tgtEl>
                                        <p:attrNameLst>
                                          <p:attrName>ppt_x</p:attrName>
                                        </p:attrNameLst>
                                      </p:cBhvr>
                                      <p:tavLst>
                                        <p:tav tm="0">
                                          <p:val>
                                            <p:strVal val="#ppt_x"/>
                                          </p:val>
                                        </p:tav>
                                        <p:tav tm="100000">
                                          <p:val>
                                            <p:strVal val="#ppt_x"/>
                                          </p:val>
                                        </p:tav>
                                      </p:tavLst>
                                    </p:anim>
                                    <p:anim calcmode="lin" valueType="num">
                                      <p:cBhvr>
                                        <p:cTn id="19" dur="1000" fill="hold"/>
                                        <p:tgtEl>
                                          <p:spTgt spid="491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descr="C:\Users\Playtech\Desktop\FOUNDRY MAIN\CLIENTS\Massey\PPT WORK\New Massey PPT April 2011\new templates\MASSEY TEMPLATE STANDARD SLIDE 6.jpg"/>
          <p:cNvPicPr>
            <a:picLocks noChangeAspect="1" noChangeArrowheads="1"/>
          </p:cNvPicPr>
          <p:nvPr/>
        </p:nvPicPr>
        <p:blipFill>
          <a:blip r:embed="rId2" cstate="print"/>
          <a:srcRect/>
          <a:stretch>
            <a:fillRect/>
          </a:stretch>
        </p:blipFill>
        <p:spPr bwMode="auto">
          <a:xfrm>
            <a:off x="-19051" y="-19050"/>
            <a:ext cx="9163051" cy="6877050"/>
          </a:xfrm>
          <a:prstGeom prst="rect">
            <a:avLst/>
          </a:prstGeom>
          <a:noFill/>
        </p:spPr>
      </p:pic>
      <p:sp>
        <p:nvSpPr>
          <p:cNvPr id="50178" name="Slide Number Placeholder 5"/>
          <p:cNvSpPr>
            <a:spLocks noGrp="1"/>
          </p:cNvSpPr>
          <p:nvPr>
            <p:ph type="sldNum" sz="quarter" idx="12"/>
          </p:nvPr>
        </p:nvSpPr>
        <p:spPr>
          <a:noFill/>
        </p:spPr>
        <p:txBody>
          <a:bodyPr/>
          <a:lstStyle/>
          <a:p>
            <a:fld id="{A2FB1C5A-4C4C-4AD7-A47A-8474517EC97B}" type="slidenum">
              <a:rPr lang="en-NZ" smtClean="0"/>
              <a:pPr/>
              <a:t>31</a:t>
            </a:fld>
            <a:endParaRPr lang="en-NZ" smtClean="0"/>
          </a:p>
        </p:txBody>
      </p:sp>
      <p:sp>
        <p:nvSpPr>
          <p:cNvPr id="50180" name="Rectangle 3"/>
          <p:cNvSpPr>
            <a:spLocks noGrp="1" noChangeArrowheads="1"/>
          </p:cNvSpPr>
          <p:nvPr>
            <p:ph type="body" idx="1"/>
          </p:nvPr>
        </p:nvSpPr>
        <p:spPr/>
        <p:txBody>
          <a:bodyPr/>
          <a:lstStyle/>
          <a:p>
            <a:pPr eaLnBrk="1" hangingPunct="1"/>
            <a:endParaRPr lang="en-US" dirty="0" smtClean="0"/>
          </a:p>
          <a:p>
            <a:pPr eaLnBrk="1" hangingPunct="1"/>
            <a:endParaRPr lang="en-US" dirty="0" smtClean="0"/>
          </a:p>
          <a:p>
            <a:pPr eaLnBrk="1" hangingPunct="1"/>
            <a:endParaRPr lang="en-US" dirty="0" smtClean="0"/>
          </a:p>
          <a:p>
            <a:pPr eaLnBrk="1" hangingPunct="1">
              <a:buFontTx/>
              <a:buNone/>
            </a:pPr>
            <a:r>
              <a:rPr lang="en-US" dirty="0" smtClean="0"/>
              <a:t>                                 </a:t>
            </a:r>
          </a:p>
        </p:txBody>
      </p:sp>
      <p:pic>
        <p:nvPicPr>
          <p:cNvPr id="50181" name="Picture 4"/>
          <p:cNvPicPr>
            <a:picLocks noChangeAspect="1" noChangeArrowheads="1"/>
          </p:cNvPicPr>
          <p:nvPr/>
        </p:nvPicPr>
        <p:blipFill>
          <a:blip r:embed="rId3" cstate="print"/>
          <a:srcRect/>
          <a:stretch>
            <a:fillRect/>
          </a:stretch>
        </p:blipFill>
        <p:spPr bwMode="auto">
          <a:xfrm>
            <a:off x="2699792" y="1484784"/>
            <a:ext cx="5905351" cy="3910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0179" name="Rectangle 2"/>
          <p:cNvSpPr>
            <a:spLocks noGrp="1" noChangeArrowheads="1"/>
          </p:cNvSpPr>
          <p:nvPr>
            <p:ph type="title"/>
          </p:nvPr>
        </p:nvSpPr>
        <p:spPr>
          <a:xfrm>
            <a:off x="251520" y="2060848"/>
            <a:ext cx="3970784" cy="1143000"/>
          </a:xfrm>
          <a:noFill/>
        </p:spPr>
        <p:txBody>
          <a:bodyPr>
            <a:normAutofit fontScale="90000"/>
          </a:bodyPr>
          <a:lstStyle/>
          <a:p>
            <a:pPr algn="l" eaLnBrk="1" hangingPunct="1"/>
            <a:r>
              <a:rPr lang="en-US" dirty="0" smtClean="0">
                <a:solidFill>
                  <a:srgbClr val="92D050"/>
                </a:solidFill>
              </a:rPr>
              <a:t>Oscillatory </a:t>
            </a:r>
            <a:r>
              <a:rPr lang="en-US" dirty="0" err="1" smtClean="0">
                <a:solidFill>
                  <a:srgbClr val="92D050"/>
                </a:solidFill>
              </a:rPr>
              <a:t>b.c</a:t>
            </a:r>
            <a:r>
              <a:rPr lang="en-US" dirty="0" smtClean="0">
                <a:solidFill>
                  <a:srgbClr val="92D050"/>
                </a:solidFill>
              </a:rPr>
              <a:t>. </a:t>
            </a:r>
            <a:br>
              <a:rPr lang="en-US" dirty="0" smtClean="0">
                <a:solidFill>
                  <a:srgbClr val="92D050"/>
                </a:solidFill>
              </a:rPr>
            </a:br>
            <a:r>
              <a:rPr lang="en-US" dirty="0" smtClean="0">
                <a:solidFill>
                  <a:srgbClr val="92D050"/>
                </a:solidFill>
              </a:rPr>
              <a:t>→ instability</a:t>
            </a: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 calcmode="lin" valueType="num">
                                      <p:cBhvr>
                                        <p:cTn id="7" dur="1000" fill="hold"/>
                                        <p:tgtEl>
                                          <p:spTgt spid="50179"/>
                                        </p:tgtEl>
                                        <p:attrNameLst>
                                          <p:attrName>ppt_w</p:attrName>
                                        </p:attrNameLst>
                                      </p:cBhvr>
                                      <p:tavLst>
                                        <p:tav tm="0">
                                          <p:val>
                                            <p:strVal val="#ppt_w*0.70"/>
                                          </p:val>
                                        </p:tav>
                                        <p:tav tm="100000">
                                          <p:val>
                                            <p:strVal val="#ppt_w"/>
                                          </p:val>
                                        </p:tav>
                                      </p:tavLst>
                                    </p:anim>
                                    <p:anim calcmode="lin" valueType="num">
                                      <p:cBhvr>
                                        <p:cTn id="8" dur="1000" fill="hold"/>
                                        <p:tgtEl>
                                          <p:spTgt spid="50179"/>
                                        </p:tgtEl>
                                        <p:attrNameLst>
                                          <p:attrName>ppt_h</p:attrName>
                                        </p:attrNameLst>
                                      </p:cBhvr>
                                      <p:tavLst>
                                        <p:tav tm="0">
                                          <p:val>
                                            <p:strVal val="#ppt_h"/>
                                          </p:val>
                                        </p:tav>
                                        <p:tav tm="100000">
                                          <p:val>
                                            <p:strVal val="#ppt_h"/>
                                          </p:val>
                                        </p:tav>
                                      </p:tavLst>
                                    </p:anim>
                                    <p:animEffect transition="in" filter="fade">
                                      <p:cBhvr>
                                        <p:cTn id="9" dur="1000"/>
                                        <p:tgtEl>
                                          <p:spTgt spid="50179"/>
                                        </p:tgtEl>
                                      </p:cBhvr>
                                    </p:animEffect>
                                  </p:childTnLst>
                                </p:cTn>
                              </p:par>
                              <p:par>
                                <p:cTn id="10" presetID="47" presetClass="entr" presetSubtype="0" fill="hold" nodeType="withEffect">
                                  <p:stCondLst>
                                    <p:cond delay="0"/>
                                  </p:stCondLst>
                                  <p:childTnLst>
                                    <p:set>
                                      <p:cBhvr>
                                        <p:cTn id="11" dur="1" fill="hold">
                                          <p:stCondLst>
                                            <p:cond delay="0"/>
                                          </p:stCondLst>
                                        </p:cTn>
                                        <p:tgtEl>
                                          <p:spTgt spid="50181"/>
                                        </p:tgtEl>
                                        <p:attrNameLst>
                                          <p:attrName>style.visibility</p:attrName>
                                        </p:attrNameLst>
                                      </p:cBhvr>
                                      <p:to>
                                        <p:strVal val="visible"/>
                                      </p:to>
                                    </p:set>
                                    <p:animEffect transition="in" filter="fade">
                                      <p:cBhvr>
                                        <p:cTn id="12" dur="1000"/>
                                        <p:tgtEl>
                                          <p:spTgt spid="50181"/>
                                        </p:tgtEl>
                                      </p:cBhvr>
                                    </p:animEffect>
                                    <p:anim calcmode="lin" valueType="num">
                                      <p:cBhvr>
                                        <p:cTn id="13" dur="1000" fill="hold"/>
                                        <p:tgtEl>
                                          <p:spTgt spid="50181"/>
                                        </p:tgtEl>
                                        <p:attrNameLst>
                                          <p:attrName>ppt_x</p:attrName>
                                        </p:attrNameLst>
                                      </p:cBhvr>
                                      <p:tavLst>
                                        <p:tav tm="0">
                                          <p:val>
                                            <p:strVal val="#ppt_x"/>
                                          </p:val>
                                        </p:tav>
                                        <p:tav tm="100000">
                                          <p:val>
                                            <p:strVal val="#ppt_x"/>
                                          </p:val>
                                        </p:tav>
                                      </p:tavLst>
                                    </p:anim>
                                    <p:anim calcmode="lin" valueType="num">
                                      <p:cBhvr>
                                        <p:cTn id="14" dur="1000" fill="hold"/>
                                        <p:tgtEl>
                                          <p:spTgt spid="501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Users\Playtech\Desktop\FOUNDRY MAIN\CLIENTS\Massey\PPT WORK\New Massey PPT April 2011\new templates\MASSEY TEMPLATE STANDARD SLIDE 5 video.jpg"/>
          <p:cNvPicPr>
            <a:picLocks noChangeAspect="1" noChangeArrowheads="1"/>
          </p:cNvPicPr>
          <p:nvPr/>
        </p:nvPicPr>
        <p:blipFill>
          <a:blip r:embed="rId4" cstate="print"/>
          <a:srcRect/>
          <a:stretch>
            <a:fillRect/>
          </a:stretch>
        </p:blipFill>
        <p:spPr bwMode="auto">
          <a:xfrm>
            <a:off x="-19051" y="0"/>
            <a:ext cx="9163051" cy="6877050"/>
          </a:xfrm>
          <a:prstGeom prst="rect">
            <a:avLst/>
          </a:prstGeom>
          <a:noFill/>
        </p:spPr>
      </p:pic>
      <p:sp>
        <p:nvSpPr>
          <p:cNvPr id="2" name="Title 1"/>
          <p:cNvSpPr>
            <a:spLocks noGrp="1"/>
          </p:cNvSpPr>
          <p:nvPr>
            <p:ph type="title"/>
          </p:nvPr>
        </p:nvSpPr>
        <p:spPr>
          <a:xfrm>
            <a:off x="1428728" y="188640"/>
            <a:ext cx="7258072" cy="562074"/>
          </a:xfrm>
        </p:spPr>
        <p:txBody>
          <a:bodyPr>
            <a:normAutofit fontScale="90000"/>
          </a:bodyPr>
          <a:lstStyle/>
          <a:p>
            <a:pPr algn="l"/>
            <a:r>
              <a:rPr lang="en-NZ" dirty="0" smtClean="0">
                <a:solidFill>
                  <a:srgbClr val="92D050"/>
                </a:solidFill>
              </a:rPr>
              <a:t/>
            </a:r>
            <a:br>
              <a:rPr lang="en-NZ" dirty="0" smtClean="0">
                <a:solidFill>
                  <a:srgbClr val="92D050"/>
                </a:solidFill>
              </a:rPr>
            </a:br>
            <a:r>
              <a:rPr lang="en-NZ" dirty="0" smtClean="0">
                <a:solidFill>
                  <a:srgbClr val="92D050"/>
                </a:solidFill>
              </a:rPr>
              <a:t>                      Flashover: Pike River? </a:t>
            </a:r>
            <a:r>
              <a:rPr lang="en-NZ" dirty="0" smtClean="0">
                <a:solidFill>
                  <a:schemeClr val="bg1"/>
                </a:solidFill>
              </a:rPr>
              <a:t>Professor Andy McIntosh, Leeds</a:t>
            </a:r>
            <a:endParaRPr lang="en-NZ" dirty="0">
              <a:solidFill>
                <a:schemeClr val="bg1"/>
              </a:solidFill>
            </a:endParaRPr>
          </a:p>
        </p:txBody>
      </p:sp>
      <p:pic>
        <p:nvPicPr>
          <p:cNvPr id="4" name="flashover lecture.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323528" y="1844824"/>
            <a:ext cx="6404986" cy="3600000"/>
          </a:xfrm>
          <a:prstGeom prst="rect">
            <a:avLst/>
          </a:prstGeom>
        </p:spPr>
      </p:pic>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p:cTn id="13" fill="hold" display="0">
                  <p:stCondLst>
                    <p:cond delay="indefinite"/>
                  </p:stCondLst>
                  <p:endCondLst>
                    <p:cond evt="onNext" delay="0">
                      <p:tgtEl>
                        <p:sldTgt/>
                      </p:tgtEl>
                    </p:cond>
                    <p:cond evt="onPrev" delay="0">
                      <p:tgtEl>
                        <p:sldTgt/>
                      </p:tgtEl>
                    </p:cond>
                  </p:endCondLst>
                </p:cTn>
                <p:tgtEl>
                  <p:spTgt spid="4"/>
                </p:tgtEl>
              </p:cMediaNode>
            </p:video>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descr="C:\Users\Playtech\Desktop\FOUNDRY MAIN\CLIENTS\Massey\PPT WORK\New Massey PPT April 2011\new templates\MASSEY TEMPLATE STANDARD SLIDE 6.jpg"/>
          <p:cNvPicPr>
            <a:picLocks noChangeAspect="1" noChangeArrowheads="1"/>
          </p:cNvPicPr>
          <p:nvPr/>
        </p:nvPicPr>
        <p:blipFill>
          <a:blip r:embed="rId2" cstate="print"/>
          <a:srcRect/>
          <a:stretch>
            <a:fillRect/>
          </a:stretch>
        </p:blipFill>
        <p:spPr bwMode="auto">
          <a:xfrm>
            <a:off x="-19050" y="-19050"/>
            <a:ext cx="9163050" cy="6877050"/>
          </a:xfrm>
          <a:prstGeom prst="rect">
            <a:avLst/>
          </a:prstGeom>
          <a:noFill/>
        </p:spPr>
      </p:pic>
      <p:sp>
        <p:nvSpPr>
          <p:cNvPr id="2" name="Title 1"/>
          <p:cNvSpPr>
            <a:spLocks noGrp="1"/>
          </p:cNvSpPr>
          <p:nvPr>
            <p:ph type="title"/>
          </p:nvPr>
        </p:nvSpPr>
        <p:spPr>
          <a:xfrm>
            <a:off x="827584" y="0"/>
            <a:ext cx="8229600" cy="1143000"/>
          </a:xfrm>
        </p:spPr>
        <p:txBody>
          <a:bodyPr/>
          <a:lstStyle/>
          <a:p>
            <a:r>
              <a:rPr lang="en-NZ" dirty="0" smtClean="0">
                <a:solidFill>
                  <a:srgbClr val="92D050"/>
                </a:solidFill>
              </a:rPr>
              <a:t>Water Pollution</a:t>
            </a:r>
            <a:endParaRPr lang="en-NZ" dirty="0">
              <a:solidFill>
                <a:srgbClr val="92D050"/>
              </a:solidFill>
            </a:endParaRPr>
          </a:p>
        </p:txBody>
      </p:sp>
      <p:pic>
        <p:nvPicPr>
          <p:cNvPr id="70658" name="Picture 2"/>
          <p:cNvPicPr>
            <a:picLocks noChangeAspect="1" noChangeArrowheads="1"/>
          </p:cNvPicPr>
          <p:nvPr/>
        </p:nvPicPr>
        <p:blipFill>
          <a:blip r:embed="rId3" cstate="print"/>
          <a:srcRect/>
          <a:stretch>
            <a:fillRect/>
          </a:stretch>
        </p:blipFill>
        <p:spPr bwMode="auto">
          <a:xfrm>
            <a:off x="4716016" y="1196752"/>
            <a:ext cx="4273848" cy="2715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0660" name="Picture 4"/>
          <p:cNvPicPr>
            <a:picLocks noChangeAspect="1" noChangeArrowheads="1"/>
          </p:cNvPicPr>
          <p:nvPr/>
        </p:nvPicPr>
        <p:blipFill>
          <a:blip r:embed="rId4" cstate="print"/>
          <a:srcRect/>
          <a:stretch>
            <a:fillRect/>
          </a:stretch>
        </p:blipFill>
        <p:spPr bwMode="auto">
          <a:xfrm>
            <a:off x="611560" y="1196752"/>
            <a:ext cx="2952750" cy="3714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70660"/>
                                        </p:tgtEl>
                                        <p:attrNameLst>
                                          <p:attrName>style.visibility</p:attrName>
                                        </p:attrNameLst>
                                      </p:cBhvr>
                                      <p:to>
                                        <p:strVal val="visible"/>
                                      </p:to>
                                    </p:set>
                                    <p:animEffect transition="in" filter="fade">
                                      <p:cBhvr>
                                        <p:cTn id="12" dur="3000"/>
                                        <p:tgtEl>
                                          <p:spTgt spid="70660"/>
                                        </p:tgtEl>
                                      </p:cBhvr>
                                    </p:animEffect>
                                    <p:anim calcmode="lin" valueType="num">
                                      <p:cBhvr>
                                        <p:cTn id="13" dur="3000" fill="hold"/>
                                        <p:tgtEl>
                                          <p:spTgt spid="70660"/>
                                        </p:tgtEl>
                                        <p:attrNameLst>
                                          <p:attrName>ppt_x</p:attrName>
                                        </p:attrNameLst>
                                      </p:cBhvr>
                                      <p:tavLst>
                                        <p:tav tm="0">
                                          <p:val>
                                            <p:strVal val="#ppt_x"/>
                                          </p:val>
                                        </p:tav>
                                        <p:tav tm="100000">
                                          <p:val>
                                            <p:strVal val="#ppt_x"/>
                                          </p:val>
                                        </p:tav>
                                      </p:tavLst>
                                    </p:anim>
                                    <p:anim calcmode="lin" valueType="num">
                                      <p:cBhvr>
                                        <p:cTn id="14" dur="3000" fill="hold"/>
                                        <p:tgtEl>
                                          <p:spTgt spid="7066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0658"/>
                                        </p:tgtEl>
                                        <p:attrNameLst>
                                          <p:attrName>style.visibility</p:attrName>
                                        </p:attrNameLst>
                                      </p:cBhvr>
                                      <p:to>
                                        <p:strVal val="visible"/>
                                      </p:to>
                                    </p:set>
                                    <p:animEffect transition="in" filter="fade">
                                      <p:cBhvr>
                                        <p:cTn id="17" dur="2000"/>
                                        <p:tgtEl>
                                          <p:spTgt spid="70658"/>
                                        </p:tgtEl>
                                      </p:cBhvr>
                                    </p:animEffect>
                                    <p:anim calcmode="lin" valueType="num">
                                      <p:cBhvr>
                                        <p:cTn id="18" dur="2000" fill="hold"/>
                                        <p:tgtEl>
                                          <p:spTgt spid="70658"/>
                                        </p:tgtEl>
                                        <p:attrNameLst>
                                          <p:attrName>ppt_x</p:attrName>
                                        </p:attrNameLst>
                                      </p:cBhvr>
                                      <p:tavLst>
                                        <p:tav tm="0">
                                          <p:val>
                                            <p:strVal val="#ppt_x"/>
                                          </p:val>
                                        </p:tav>
                                        <p:tav tm="100000">
                                          <p:val>
                                            <p:strVal val="#ppt_x"/>
                                          </p:val>
                                        </p:tav>
                                      </p:tavLst>
                                    </p:anim>
                                    <p:anim calcmode="lin" valueType="num">
                                      <p:cBhvr>
                                        <p:cTn id="19" dur="2000" fill="hold"/>
                                        <p:tgtEl>
                                          <p:spTgt spid="706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C:\Users\Playtech\Desktop\FOUNDRY MAIN\CLIENTS\Massey\PPT WORK\New Massey PPT April 2011\new templates\MASSEY TEMPLATE STANDARD SLIDE 7.jpg"/>
          <p:cNvPicPr>
            <a:picLocks noChangeAspect="1" noChangeArrowheads="1"/>
          </p:cNvPicPr>
          <p:nvPr/>
        </p:nvPicPr>
        <p:blipFill>
          <a:blip r:embed="rId3" cstate="print"/>
          <a:srcRect/>
          <a:stretch>
            <a:fillRect/>
          </a:stretch>
        </p:blipFill>
        <p:spPr bwMode="auto">
          <a:xfrm>
            <a:off x="0" y="-19050"/>
            <a:ext cx="9163050" cy="6877050"/>
          </a:xfrm>
          <a:prstGeom prst="rect">
            <a:avLst/>
          </a:prstGeom>
          <a:noFill/>
        </p:spPr>
      </p:pic>
      <p:sp>
        <p:nvSpPr>
          <p:cNvPr id="8194" name="Text Box 2"/>
          <p:cNvSpPr txBox="1">
            <a:spLocks noChangeArrowheads="1"/>
          </p:cNvSpPr>
          <p:nvPr/>
        </p:nvSpPr>
        <p:spPr bwMode="auto">
          <a:xfrm>
            <a:off x="467544" y="908720"/>
            <a:ext cx="8340725" cy="584775"/>
          </a:xfrm>
          <a:prstGeom prst="rect">
            <a:avLst/>
          </a:prstGeom>
          <a:noFill/>
          <a:ln w="9525">
            <a:noFill/>
            <a:miter lim="800000"/>
            <a:headEnd/>
            <a:tailEnd/>
          </a:ln>
        </p:spPr>
        <p:txBody>
          <a:bodyPr>
            <a:spAutoFit/>
          </a:bodyPr>
          <a:lstStyle/>
          <a:p>
            <a:pPr>
              <a:spcBef>
                <a:spcPct val="50000"/>
              </a:spcBef>
            </a:pPr>
            <a:r>
              <a:rPr lang="en-US" sz="3200" dirty="0" err="1" smtClean="0">
                <a:solidFill>
                  <a:srgbClr val="92D050"/>
                </a:solidFill>
              </a:rPr>
              <a:t>Modelling</a:t>
            </a:r>
            <a:r>
              <a:rPr lang="en-US" sz="3200" dirty="0" smtClean="0">
                <a:solidFill>
                  <a:srgbClr val="92D050"/>
                </a:solidFill>
              </a:rPr>
              <a:t> </a:t>
            </a:r>
            <a:r>
              <a:rPr lang="en-US" sz="3200" dirty="0">
                <a:solidFill>
                  <a:srgbClr val="92D050"/>
                </a:solidFill>
              </a:rPr>
              <a:t>River Pollution </a:t>
            </a:r>
            <a:r>
              <a:rPr lang="en-US" sz="3200" dirty="0" smtClean="0">
                <a:solidFill>
                  <a:srgbClr val="92D050"/>
                </a:solidFill>
              </a:rPr>
              <a:t>&amp; </a:t>
            </a:r>
            <a:r>
              <a:rPr lang="en-US" sz="3200" dirty="0">
                <a:solidFill>
                  <a:srgbClr val="92D050"/>
                </a:solidFill>
              </a:rPr>
              <a:t>Removal by </a:t>
            </a:r>
            <a:r>
              <a:rPr lang="en-US" sz="3200" dirty="0" smtClean="0">
                <a:solidFill>
                  <a:srgbClr val="92D050"/>
                </a:solidFill>
              </a:rPr>
              <a:t>Aeration</a:t>
            </a:r>
            <a:endParaRPr lang="en-US" sz="3200" dirty="0">
              <a:solidFill>
                <a:srgbClr val="92D050"/>
              </a:solidFill>
            </a:endParaRPr>
          </a:p>
        </p:txBody>
      </p:sp>
      <p:grpSp>
        <p:nvGrpSpPr>
          <p:cNvPr id="2" name="Group 9"/>
          <p:cNvGrpSpPr>
            <a:grpSpLocks noChangeAspect="1"/>
          </p:cNvGrpSpPr>
          <p:nvPr/>
        </p:nvGrpSpPr>
        <p:grpSpPr bwMode="auto">
          <a:xfrm>
            <a:off x="35496" y="5733256"/>
            <a:ext cx="9096375" cy="781050"/>
            <a:chOff x="793" y="2069"/>
            <a:chExt cx="4763" cy="409"/>
          </a:xfrm>
        </p:grpSpPr>
        <p:sp>
          <p:nvSpPr>
            <p:cNvPr id="8199" name="Rectangle 7"/>
            <p:cNvSpPr>
              <a:spLocks noChangeAspect="1" noChangeArrowheads="1"/>
            </p:cNvSpPr>
            <p:nvPr/>
          </p:nvSpPr>
          <p:spPr bwMode="auto">
            <a:xfrm>
              <a:off x="793" y="2069"/>
              <a:ext cx="4763" cy="409"/>
            </a:xfrm>
            <a:prstGeom prst="rect">
              <a:avLst/>
            </a:prstGeom>
            <a:solidFill>
              <a:schemeClr val="tx1"/>
            </a:solidFill>
            <a:ln w="9525">
              <a:noFill/>
              <a:miter lim="800000"/>
              <a:headEnd/>
              <a:tailEnd/>
            </a:ln>
          </p:spPr>
          <p:txBody>
            <a:bodyPr anchor="ctr">
              <a:spAutoFit/>
            </a:bodyPr>
            <a:lstStyle/>
            <a:p>
              <a:endParaRPr lang="en-US"/>
            </a:p>
          </p:txBody>
        </p:sp>
        <p:pic>
          <p:nvPicPr>
            <p:cNvPr id="8200" name="Picture 3" descr="mi1"/>
            <p:cNvPicPr>
              <a:picLocks noChangeAspect="1" noChangeArrowheads="1"/>
            </p:cNvPicPr>
            <p:nvPr/>
          </p:nvPicPr>
          <p:blipFill>
            <a:blip r:embed="rId4" cstate="print"/>
            <a:srcRect/>
            <a:stretch>
              <a:fillRect/>
            </a:stretch>
          </p:blipFill>
          <p:spPr bwMode="auto">
            <a:xfrm>
              <a:off x="839" y="2098"/>
              <a:ext cx="479" cy="296"/>
            </a:xfrm>
            <a:prstGeom prst="rect">
              <a:avLst/>
            </a:prstGeom>
            <a:noFill/>
            <a:ln w="9525">
              <a:noFill/>
              <a:miter lim="800000"/>
              <a:headEnd/>
              <a:tailEnd/>
            </a:ln>
          </p:spPr>
        </p:pic>
        <p:pic>
          <p:nvPicPr>
            <p:cNvPr id="8201" name="Picture 4" descr="head1"/>
            <p:cNvPicPr>
              <a:picLocks noChangeAspect="1" noChangeArrowheads="1"/>
            </p:cNvPicPr>
            <p:nvPr/>
          </p:nvPicPr>
          <p:blipFill>
            <a:blip r:embed="rId5" cstate="print"/>
            <a:srcRect/>
            <a:stretch>
              <a:fillRect/>
            </a:stretch>
          </p:blipFill>
          <p:spPr bwMode="auto">
            <a:xfrm>
              <a:off x="1383" y="2098"/>
              <a:ext cx="1946" cy="292"/>
            </a:xfrm>
            <a:prstGeom prst="rect">
              <a:avLst/>
            </a:prstGeom>
            <a:noFill/>
            <a:ln w="9525">
              <a:noFill/>
              <a:miter lim="800000"/>
              <a:headEnd/>
              <a:tailEnd/>
            </a:ln>
          </p:spPr>
        </p:pic>
        <p:pic>
          <p:nvPicPr>
            <p:cNvPr id="8202" name="Picture 5" descr="logo_massey"/>
            <p:cNvPicPr>
              <a:picLocks noChangeAspect="1" noChangeArrowheads="1"/>
            </p:cNvPicPr>
            <p:nvPr/>
          </p:nvPicPr>
          <p:blipFill>
            <a:blip r:embed="rId6" cstate="print"/>
            <a:srcRect/>
            <a:stretch>
              <a:fillRect/>
            </a:stretch>
          </p:blipFill>
          <p:spPr bwMode="auto">
            <a:xfrm>
              <a:off x="3424" y="2115"/>
              <a:ext cx="1160" cy="261"/>
            </a:xfrm>
            <a:prstGeom prst="rect">
              <a:avLst/>
            </a:prstGeom>
            <a:noFill/>
            <a:ln w="9525">
              <a:noFill/>
              <a:miter lim="800000"/>
              <a:headEnd/>
              <a:tailEnd/>
            </a:ln>
          </p:spPr>
        </p:pic>
        <p:pic>
          <p:nvPicPr>
            <p:cNvPr id="8203" name="Picture 6" descr="banner-niwa-logo"/>
            <p:cNvPicPr>
              <a:picLocks noChangeAspect="1" noChangeArrowheads="1"/>
            </p:cNvPicPr>
            <p:nvPr/>
          </p:nvPicPr>
          <p:blipFill>
            <a:blip r:embed="rId7" cstate="print"/>
            <a:srcRect/>
            <a:stretch>
              <a:fillRect/>
            </a:stretch>
          </p:blipFill>
          <p:spPr bwMode="auto">
            <a:xfrm>
              <a:off x="4653" y="2160"/>
              <a:ext cx="903" cy="237"/>
            </a:xfrm>
            <a:prstGeom prst="rect">
              <a:avLst/>
            </a:prstGeom>
            <a:noFill/>
            <a:ln w="9525">
              <a:noFill/>
              <a:miter lim="800000"/>
              <a:headEnd/>
              <a:tailEnd/>
            </a:ln>
          </p:spPr>
        </p:pic>
      </p:grpSp>
      <p:pic>
        <p:nvPicPr>
          <p:cNvPr id="8196" name="Picture 11"/>
          <p:cNvPicPr>
            <a:picLocks noChangeAspect="1" noChangeArrowheads="1"/>
          </p:cNvPicPr>
          <p:nvPr/>
        </p:nvPicPr>
        <p:blipFill>
          <a:blip r:embed="rId8" cstate="print"/>
          <a:srcRect/>
          <a:stretch>
            <a:fillRect/>
          </a:stretch>
        </p:blipFill>
        <p:spPr bwMode="auto">
          <a:xfrm>
            <a:off x="323528" y="1916832"/>
            <a:ext cx="4701223" cy="28585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97" name="Picture 13" descr="IMG_3074"/>
          <p:cNvPicPr>
            <a:picLocks noChangeAspect="1" noChangeArrowheads="1"/>
          </p:cNvPicPr>
          <p:nvPr/>
        </p:nvPicPr>
        <p:blipFill>
          <a:blip r:embed="rId9" cstate="print"/>
          <a:srcRect/>
          <a:stretch>
            <a:fillRect/>
          </a:stretch>
        </p:blipFill>
        <p:spPr bwMode="auto">
          <a:xfrm>
            <a:off x="5364088" y="3645024"/>
            <a:ext cx="1316037" cy="1727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8" name="Picture 14" descr="DSCN0874"/>
          <p:cNvPicPr>
            <a:picLocks noChangeAspect="1" noChangeArrowheads="1"/>
          </p:cNvPicPr>
          <p:nvPr/>
        </p:nvPicPr>
        <p:blipFill>
          <a:blip r:embed="rId10" cstate="print"/>
          <a:srcRect/>
          <a:stretch>
            <a:fillRect/>
          </a:stretch>
        </p:blipFill>
        <p:spPr bwMode="auto">
          <a:xfrm>
            <a:off x="7236296" y="3645024"/>
            <a:ext cx="1192212" cy="17287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p:cNvSpPr/>
          <p:nvPr/>
        </p:nvSpPr>
        <p:spPr>
          <a:xfrm>
            <a:off x="5076056" y="1916832"/>
            <a:ext cx="3744416" cy="1138773"/>
          </a:xfrm>
          <a:prstGeom prst="rect">
            <a:avLst/>
          </a:prstGeom>
        </p:spPr>
        <p:txBody>
          <a:bodyPr wrap="square">
            <a:spAutoFit/>
          </a:bodyPr>
          <a:lstStyle/>
          <a:p>
            <a:pPr algn="just">
              <a:spcBef>
                <a:spcPct val="50000"/>
              </a:spcBef>
            </a:pPr>
            <a:r>
              <a:rPr lang="en-GB" sz="3200" dirty="0" smtClean="0">
                <a:solidFill>
                  <a:schemeClr val="tx1">
                    <a:lumMod val="50000"/>
                  </a:schemeClr>
                </a:solidFill>
              </a:rPr>
              <a:t>Authors:</a:t>
            </a:r>
            <a:r>
              <a:rPr lang="en-GB" sz="3600" dirty="0" smtClean="0">
                <a:solidFill>
                  <a:schemeClr val="tx1">
                    <a:lumMod val="50000"/>
                  </a:schemeClr>
                </a:solidFill>
              </a:rPr>
              <a:t> </a:t>
            </a:r>
            <a:r>
              <a:rPr lang="en-GB" sz="1600" dirty="0" err="1" smtClean="0">
                <a:solidFill>
                  <a:srgbClr val="92D050"/>
                </a:solidFill>
              </a:rPr>
              <a:t>Busayamas</a:t>
            </a:r>
            <a:r>
              <a:rPr lang="en-GB" sz="1600" dirty="0" smtClean="0">
                <a:solidFill>
                  <a:srgbClr val="92D050"/>
                </a:solidFill>
              </a:rPr>
              <a:t> </a:t>
            </a:r>
            <a:r>
              <a:rPr lang="en-GB" sz="1600" dirty="0" err="1" smtClean="0">
                <a:solidFill>
                  <a:srgbClr val="92D050"/>
                </a:solidFill>
              </a:rPr>
              <a:t>Pimpunchat</a:t>
            </a:r>
            <a:r>
              <a:rPr lang="en-GB" sz="1600" dirty="0" smtClean="0">
                <a:solidFill>
                  <a:srgbClr val="92D050"/>
                </a:solidFill>
              </a:rPr>
              <a:t>, Winston </a:t>
            </a:r>
            <a:r>
              <a:rPr lang="en-GB" sz="1600" dirty="0" err="1" smtClean="0">
                <a:solidFill>
                  <a:srgbClr val="92D050"/>
                </a:solidFill>
              </a:rPr>
              <a:t>Sweatman</a:t>
            </a:r>
            <a:r>
              <a:rPr lang="en-GB" sz="1600" dirty="0" smtClean="0">
                <a:solidFill>
                  <a:srgbClr val="92D050"/>
                </a:solidFill>
              </a:rPr>
              <a:t>, </a:t>
            </a:r>
            <a:r>
              <a:rPr lang="en-GB" sz="1600" dirty="0" err="1" smtClean="0">
                <a:solidFill>
                  <a:srgbClr val="92D050"/>
                </a:solidFill>
              </a:rPr>
              <a:t>Wannapong</a:t>
            </a:r>
            <a:r>
              <a:rPr lang="en-GB" sz="1600" dirty="0" smtClean="0">
                <a:solidFill>
                  <a:srgbClr val="92D050"/>
                </a:solidFill>
              </a:rPr>
              <a:t> </a:t>
            </a:r>
            <a:r>
              <a:rPr lang="en-GB" sz="1600" dirty="0" err="1" smtClean="0">
                <a:solidFill>
                  <a:srgbClr val="92D050"/>
                </a:solidFill>
              </a:rPr>
              <a:t>Triampo</a:t>
            </a:r>
            <a:r>
              <a:rPr lang="en-GB" sz="1600" dirty="0" smtClean="0">
                <a:solidFill>
                  <a:srgbClr val="92D050"/>
                </a:solidFill>
              </a:rPr>
              <a:t>, Graeme Wake and </a:t>
            </a:r>
            <a:r>
              <a:rPr lang="en-GB" sz="1600" dirty="0" err="1" smtClean="0">
                <a:solidFill>
                  <a:srgbClr val="92D050"/>
                </a:solidFill>
              </a:rPr>
              <a:t>Aroon</a:t>
            </a:r>
            <a:r>
              <a:rPr lang="en-GB" sz="1600" dirty="0" smtClean="0">
                <a:solidFill>
                  <a:srgbClr val="92D050"/>
                </a:solidFill>
              </a:rPr>
              <a:t> </a:t>
            </a:r>
            <a:r>
              <a:rPr lang="en-GB" sz="1600" dirty="0" err="1" smtClean="0">
                <a:solidFill>
                  <a:srgbClr val="92D050"/>
                </a:solidFill>
              </a:rPr>
              <a:t>Parshotam</a:t>
            </a:r>
            <a:endParaRPr lang="en-US" sz="4000" b="1" dirty="0">
              <a:solidFill>
                <a:srgbClr val="92D050"/>
              </a:solidFill>
            </a:endParaRP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1000"/>
                                        <p:tgtEl>
                                          <p:spTgt spid="8196"/>
                                        </p:tgtEl>
                                      </p:cBhvr>
                                    </p:animEffect>
                                    <p:anim calcmode="lin" valueType="num">
                                      <p:cBhvr>
                                        <p:cTn id="13" dur="1000" fill="hold"/>
                                        <p:tgtEl>
                                          <p:spTgt spid="8196"/>
                                        </p:tgtEl>
                                        <p:attrNameLst>
                                          <p:attrName>ppt_x</p:attrName>
                                        </p:attrNameLst>
                                      </p:cBhvr>
                                      <p:tavLst>
                                        <p:tav tm="0">
                                          <p:val>
                                            <p:strVal val="#ppt_x"/>
                                          </p:val>
                                        </p:tav>
                                        <p:tav tm="100000">
                                          <p:val>
                                            <p:strVal val="#ppt_x"/>
                                          </p:val>
                                        </p:tav>
                                      </p:tavLst>
                                    </p:anim>
                                    <p:anim calcmode="lin" valueType="num">
                                      <p:cBhvr>
                                        <p:cTn id="14" dur="1000" fill="hold"/>
                                        <p:tgtEl>
                                          <p:spTgt spid="8196"/>
                                        </p:tgtEl>
                                        <p:attrNameLst>
                                          <p:attrName>ppt_y</p:attrName>
                                        </p:attrNameLst>
                                      </p:cBhvr>
                                      <p:tavLst>
                                        <p:tav tm="0">
                                          <p:val>
                                            <p:strVal val="#ppt_y-.1"/>
                                          </p:val>
                                        </p:tav>
                                        <p:tav tm="100000">
                                          <p:val>
                                            <p:strVal val="#ppt_y"/>
                                          </p:val>
                                        </p:tav>
                                      </p:tavLst>
                                    </p:anim>
                                  </p:childTnLst>
                                </p:cTn>
                              </p:par>
                              <p:par>
                                <p:cTn id="15" presetID="29" presetClass="entr" presetSubtype="0" fill="hold" nodeType="withEffect">
                                  <p:stCondLst>
                                    <p:cond delay="0"/>
                                  </p:stCondLst>
                                  <p:childTnLst>
                                    <p:set>
                                      <p:cBhvr>
                                        <p:cTn id="16" dur="1" fill="hold">
                                          <p:stCondLst>
                                            <p:cond delay="0"/>
                                          </p:stCondLst>
                                        </p:cTn>
                                        <p:tgtEl>
                                          <p:spTgt spid="8197"/>
                                        </p:tgtEl>
                                        <p:attrNameLst>
                                          <p:attrName>style.visibility</p:attrName>
                                        </p:attrNameLst>
                                      </p:cBhvr>
                                      <p:to>
                                        <p:strVal val="visible"/>
                                      </p:to>
                                    </p:set>
                                    <p:anim calcmode="lin" valueType="num">
                                      <p:cBhvr>
                                        <p:cTn id="17" dur="1000" fill="hold"/>
                                        <p:tgtEl>
                                          <p:spTgt spid="8197"/>
                                        </p:tgtEl>
                                        <p:attrNameLst>
                                          <p:attrName>ppt_x</p:attrName>
                                        </p:attrNameLst>
                                      </p:cBhvr>
                                      <p:tavLst>
                                        <p:tav tm="0">
                                          <p:val>
                                            <p:strVal val="#ppt_x-.2"/>
                                          </p:val>
                                        </p:tav>
                                        <p:tav tm="100000">
                                          <p:val>
                                            <p:strVal val="#ppt_x"/>
                                          </p:val>
                                        </p:tav>
                                      </p:tavLst>
                                    </p:anim>
                                    <p:anim calcmode="lin" valueType="num">
                                      <p:cBhvr>
                                        <p:cTn id="18" dur="1000" fill="hold"/>
                                        <p:tgtEl>
                                          <p:spTgt spid="819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197"/>
                                        </p:tgtEl>
                                      </p:cBhvr>
                                    </p:animEffect>
                                  </p:childTnLst>
                                </p:cTn>
                              </p:par>
                              <p:par>
                                <p:cTn id="20" presetID="47"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9" presetClass="entr" presetSubtype="0" fill="hold" nodeType="afterEffect">
                                  <p:stCondLst>
                                    <p:cond delay="0"/>
                                  </p:stCondLst>
                                  <p:childTnLst>
                                    <p:set>
                                      <p:cBhvr>
                                        <p:cTn id="27" dur="1" fill="hold">
                                          <p:stCondLst>
                                            <p:cond delay="0"/>
                                          </p:stCondLst>
                                        </p:cTn>
                                        <p:tgtEl>
                                          <p:spTgt spid="8198"/>
                                        </p:tgtEl>
                                        <p:attrNameLst>
                                          <p:attrName>style.visibility</p:attrName>
                                        </p:attrNameLst>
                                      </p:cBhvr>
                                      <p:to>
                                        <p:strVal val="visible"/>
                                      </p:to>
                                    </p:set>
                                    <p:anim calcmode="lin" valueType="num">
                                      <p:cBhvr>
                                        <p:cTn id="28" dur="1000" fill="hold"/>
                                        <p:tgtEl>
                                          <p:spTgt spid="8198"/>
                                        </p:tgtEl>
                                        <p:attrNameLst>
                                          <p:attrName>ppt_x</p:attrName>
                                        </p:attrNameLst>
                                      </p:cBhvr>
                                      <p:tavLst>
                                        <p:tav tm="0">
                                          <p:val>
                                            <p:strVal val="#ppt_x-.2"/>
                                          </p:val>
                                        </p:tav>
                                        <p:tav tm="100000">
                                          <p:val>
                                            <p:strVal val="#ppt_x"/>
                                          </p:val>
                                        </p:tav>
                                      </p:tavLst>
                                    </p:anim>
                                    <p:anim calcmode="lin" valueType="num">
                                      <p:cBhvr>
                                        <p:cTn id="29" dur="1000" fill="hold"/>
                                        <p:tgtEl>
                                          <p:spTgt spid="8198"/>
                                        </p:tgtEl>
                                        <p:attrNameLst>
                                          <p:attrName>ppt_y</p:attrName>
                                        </p:attrNameLst>
                                      </p:cBhvr>
                                      <p:tavLst>
                                        <p:tav tm="0">
                                          <p:val>
                                            <p:strVal val="#ppt_y"/>
                                          </p:val>
                                        </p:tav>
                                        <p:tav tm="100000">
                                          <p:val>
                                            <p:strVal val="#ppt_y"/>
                                          </p:val>
                                        </p:tav>
                                      </p:tavLst>
                                    </p:anim>
                                    <p:animEffect transition="in" filter="wipe(right)" prLst="gradientSize: 0.1">
                                      <p:cBhvr>
                                        <p:cTn id="30" dur="10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descr="C:\Users\Playtech\Desktop\FOUNDRY MAIN\CLIENTS\Massey\PPT WORK\New Massey PPT April 2011\new templates\MASSEY TEMPLATE STANDARD SLIDE 8.jpg"/>
          <p:cNvPicPr>
            <a:picLocks noChangeAspect="1" noChangeArrowheads="1"/>
          </p:cNvPicPr>
          <p:nvPr/>
        </p:nvPicPr>
        <p:blipFill>
          <a:blip r:embed="rId2" cstate="print"/>
          <a:srcRect/>
          <a:stretch>
            <a:fillRect/>
          </a:stretch>
        </p:blipFill>
        <p:spPr bwMode="auto">
          <a:xfrm>
            <a:off x="0" y="0"/>
            <a:ext cx="9163050" cy="6877050"/>
          </a:xfrm>
          <a:prstGeom prst="rect">
            <a:avLst/>
          </a:prstGeom>
          <a:noFill/>
        </p:spPr>
      </p:pic>
      <p:sp>
        <p:nvSpPr>
          <p:cNvPr id="9218" name="Rectangle 2"/>
          <p:cNvSpPr>
            <a:spLocks noGrp="1" noChangeArrowheads="1"/>
          </p:cNvSpPr>
          <p:nvPr>
            <p:ph type="title"/>
          </p:nvPr>
        </p:nvSpPr>
        <p:spPr>
          <a:xfrm>
            <a:off x="3347864" y="188640"/>
            <a:ext cx="2160240" cy="692696"/>
          </a:xfrm>
        </p:spPr>
        <p:txBody>
          <a:bodyPr>
            <a:noAutofit/>
          </a:bodyPr>
          <a:lstStyle/>
          <a:p>
            <a:pPr algn="l" eaLnBrk="1" hangingPunct="1"/>
            <a:r>
              <a:rPr lang="en-US" sz="3600" b="1" dirty="0" smtClean="0">
                <a:solidFill>
                  <a:srgbClr val="92D050"/>
                </a:solidFill>
                <a:latin typeface="+mn-lt"/>
              </a:rPr>
              <a:t>Outline</a:t>
            </a:r>
          </a:p>
        </p:txBody>
      </p:sp>
      <p:pic>
        <p:nvPicPr>
          <p:cNvPr id="67586" name="Picture 2"/>
          <p:cNvPicPr>
            <a:picLocks noChangeAspect="1" noChangeArrowheads="1"/>
          </p:cNvPicPr>
          <p:nvPr/>
        </p:nvPicPr>
        <p:blipFill>
          <a:blip r:embed="rId3" cstate="print"/>
          <a:srcRect/>
          <a:stretch>
            <a:fillRect/>
          </a:stretch>
        </p:blipFill>
        <p:spPr bwMode="auto">
          <a:xfrm>
            <a:off x="611560" y="2852936"/>
            <a:ext cx="7724775" cy="2876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219" name="Rectangle 3"/>
          <p:cNvSpPr>
            <a:spLocks noGrp="1" noChangeArrowheads="1"/>
          </p:cNvSpPr>
          <p:nvPr>
            <p:ph type="body" sz="half" idx="1"/>
          </p:nvPr>
        </p:nvSpPr>
        <p:spPr>
          <a:xfrm>
            <a:off x="683568" y="1556792"/>
            <a:ext cx="8136259" cy="3240088"/>
          </a:xfrm>
        </p:spPr>
        <p:txBody>
          <a:bodyPr>
            <a:normAutofit/>
          </a:bodyPr>
          <a:lstStyle/>
          <a:p>
            <a:pPr lvl="0">
              <a:lnSpc>
                <a:spcPct val="80000"/>
              </a:lnSpc>
              <a:buClr>
                <a:srgbClr val="92D050"/>
              </a:buClr>
              <a:buSzPct val="80000"/>
              <a:buBlip>
                <a:blip r:embed="rId4"/>
              </a:buBlip>
              <a:defRPr/>
            </a:pPr>
            <a:r>
              <a:rPr lang="en-NZ" sz="2800" dirty="0" smtClean="0">
                <a:solidFill>
                  <a:schemeClr val="tx1">
                    <a:lumMod val="50000"/>
                  </a:schemeClr>
                </a:solidFill>
                <a:latin typeface="+mj-lt"/>
                <a:cs typeface="Arial" pitchFamily="34" charset="0"/>
              </a:rPr>
              <a:t>Motivation – </a:t>
            </a:r>
            <a:r>
              <a:rPr lang="en-NZ" sz="2800" dirty="0" err="1" smtClean="0">
                <a:solidFill>
                  <a:schemeClr val="tx1">
                    <a:lumMod val="50000"/>
                  </a:schemeClr>
                </a:solidFill>
                <a:latin typeface="+mj-lt"/>
                <a:cs typeface="Arial" pitchFamily="34" charset="0"/>
              </a:rPr>
              <a:t>Tha</a:t>
            </a:r>
            <a:r>
              <a:rPr lang="en-NZ" sz="2800" dirty="0" smtClean="0">
                <a:solidFill>
                  <a:schemeClr val="tx1">
                    <a:lumMod val="50000"/>
                  </a:schemeClr>
                </a:solidFill>
                <a:latin typeface="+mj-lt"/>
                <a:cs typeface="Arial" pitchFamily="34" charset="0"/>
              </a:rPr>
              <a:t> Chin River</a:t>
            </a:r>
          </a:p>
          <a:p>
            <a:pPr lvl="0">
              <a:lnSpc>
                <a:spcPct val="80000"/>
              </a:lnSpc>
              <a:buClr>
                <a:srgbClr val="92D050"/>
              </a:buClr>
              <a:buSzPct val="80000"/>
              <a:buBlip>
                <a:blip r:embed="rId4"/>
              </a:buBlip>
              <a:defRPr/>
            </a:pPr>
            <a:r>
              <a:rPr lang="en-NZ" sz="2800" dirty="0" smtClean="0">
                <a:solidFill>
                  <a:schemeClr val="tx1">
                    <a:lumMod val="50000"/>
                  </a:schemeClr>
                </a:solidFill>
                <a:latin typeface="+mj-lt"/>
                <a:cs typeface="Arial" pitchFamily="34" charset="0"/>
              </a:rPr>
              <a:t>The Model description</a:t>
            </a:r>
          </a:p>
          <a:p>
            <a:pPr lvl="0">
              <a:lnSpc>
                <a:spcPct val="80000"/>
              </a:lnSpc>
              <a:buClr>
                <a:srgbClr val="92D050"/>
              </a:buClr>
              <a:buSzPct val="80000"/>
              <a:buBlip>
                <a:blip r:embed="rId4"/>
              </a:buBlip>
              <a:defRPr/>
            </a:pPr>
            <a:r>
              <a:rPr lang="en-NZ" sz="2800" dirty="0" smtClean="0">
                <a:solidFill>
                  <a:schemeClr val="tx1">
                    <a:lumMod val="50000"/>
                  </a:schemeClr>
                </a:solidFill>
                <a:latin typeface="+mj-lt"/>
                <a:cs typeface="Arial" pitchFamily="34" charset="0"/>
              </a:rPr>
              <a:t>Special Cases of the model</a:t>
            </a:r>
          </a:p>
          <a:p>
            <a:pPr lvl="0">
              <a:lnSpc>
                <a:spcPct val="80000"/>
              </a:lnSpc>
              <a:buClr>
                <a:srgbClr val="92D050"/>
              </a:buClr>
              <a:buSzPct val="80000"/>
              <a:buBlip>
                <a:blip r:embed="rId4"/>
              </a:buBlip>
              <a:defRPr/>
            </a:pPr>
            <a:r>
              <a:rPr lang="en-NZ" sz="2800" dirty="0" smtClean="0">
                <a:solidFill>
                  <a:schemeClr val="tx1">
                    <a:lumMod val="50000"/>
                  </a:schemeClr>
                </a:solidFill>
                <a:latin typeface="+mj-lt"/>
                <a:cs typeface="Arial" pitchFamily="34" charset="0"/>
              </a:rPr>
              <a:t>Numerical procedure</a:t>
            </a:r>
          </a:p>
          <a:p>
            <a:pPr lvl="0">
              <a:lnSpc>
                <a:spcPct val="80000"/>
              </a:lnSpc>
              <a:buClr>
                <a:srgbClr val="92D050"/>
              </a:buClr>
              <a:buSzPct val="80000"/>
              <a:buBlip>
                <a:blip r:embed="rId4"/>
              </a:buBlip>
              <a:defRPr/>
            </a:pPr>
            <a:r>
              <a:rPr lang="en-NZ" sz="2800" dirty="0" smtClean="0">
                <a:solidFill>
                  <a:schemeClr val="tx1">
                    <a:lumMod val="50000"/>
                  </a:schemeClr>
                </a:solidFill>
                <a:latin typeface="+mj-lt"/>
                <a:cs typeface="Arial" pitchFamily="34" charset="0"/>
              </a:rPr>
              <a:t>Discussions and conclusions</a:t>
            </a:r>
          </a:p>
          <a:p>
            <a:pPr lvl="0">
              <a:lnSpc>
                <a:spcPct val="80000"/>
              </a:lnSpc>
              <a:buClr>
                <a:srgbClr val="92D050"/>
              </a:buClr>
              <a:buSzPct val="80000"/>
              <a:buNone/>
              <a:defRPr/>
            </a:pPr>
            <a:endParaRPr lang="en-NZ" sz="2800" b="1" dirty="0" smtClean="0">
              <a:solidFill>
                <a:schemeClr val="tx2">
                  <a:lumMod val="75000"/>
                </a:schemeClr>
              </a:solidFill>
              <a:latin typeface="Arial" pitchFamily="34" charset="0"/>
              <a:cs typeface="Arial" pitchFamily="34" charset="0"/>
            </a:endParaRP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19">
                                            <p:txEl>
                                              <p:pRg st="0" end="0"/>
                                            </p:txEl>
                                          </p:spTgt>
                                        </p:tgtEl>
                                        <p:attrNameLst>
                                          <p:attrName>style.visibility</p:attrName>
                                        </p:attrNameLst>
                                      </p:cBhvr>
                                      <p:to>
                                        <p:strVal val="visible"/>
                                      </p:to>
                                    </p:set>
                                    <p:animEffect transition="in" filter="fade">
                                      <p:cBhvr>
                                        <p:cTn id="12" dur="2000"/>
                                        <p:tgtEl>
                                          <p:spTgt spid="92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219">
                                            <p:txEl>
                                              <p:pRg st="1" end="1"/>
                                            </p:txEl>
                                          </p:spTgt>
                                        </p:tgtEl>
                                        <p:attrNameLst>
                                          <p:attrName>style.visibility</p:attrName>
                                        </p:attrNameLst>
                                      </p:cBhvr>
                                      <p:to>
                                        <p:strVal val="visible"/>
                                      </p:to>
                                    </p:set>
                                    <p:animEffect transition="in" filter="fade">
                                      <p:cBhvr>
                                        <p:cTn id="17" dur="2000"/>
                                        <p:tgtEl>
                                          <p:spTgt spid="92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19">
                                            <p:txEl>
                                              <p:pRg st="2" end="2"/>
                                            </p:txEl>
                                          </p:spTgt>
                                        </p:tgtEl>
                                        <p:attrNameLst>
                                          <p:attrName>style.visibility</p:attrName>
                                        </p:attrNameLst>
                                      </p:cBhvr>
                                      <p:to>
                                        <p:strVal val="visible"/>
                                      </p:to>
                                    </p:set>
                                    <p:animEffect transition="in" filter="fade">
                                      <p:cBhvr>
                                        <p:cTn id="22" dur="2000"/>
                                        <p:tgtEl>
                                          <p:spTgt spid="92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219">
                                            <p:txEl>
                                              <p:pRg st="3" end="3"/>
                                            </p:txEl>
                                          </p:spTgt>
                                        </p:tgtEl>
                                        <p:attrNameLst>
                                          <p:attrName>style.visibility</p:attrName>
                                        </p:attrNameLst>
                                      </p:cBhvr>
                                      <p:to>
                                        <p:strVal val="visible"/>
                                      </p:to>
                                    </p:set>
                                    <p:animEffect transition="in" filter="fade">
                                      <p:cBhvr>
                                        <p:cTn id="27" dur="2000"/>
                                        <p:tgtEl>
                                          <p:spTgt spid="921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219">
                                            <p:txEl>
                                              <p:pRg st="4" end="4"/>
                                            </p:txEl>
                                          </p:spTgt>
                                        </p:tgtEl>
                                        <p:attrNameLst>
                                          <p:attrName>style.visibility</p:attrName>
                                        </p:attrNameLst>
                                      </p:cBhvr>
                                      <p:to>
                                        <p:strVal val="visible"/>
                                      </p:to>
                                    </p:set>
                                    <p:animEffect transition="in" filter="fade">
                                      <p:cBhvr>
                                        <p:cTn id="32" dur="2000"/>
                                        <p:tgtEl>
                                          <p:spTgt spid="9219">
                                            <p:txEl>
                                              <p:pRg st="4" end="4"/>
                                            </p:txEl>
                                          </p:spTgt>
                                        </p:tgtEl>
                                      </p:cBhvr>
                                    </p:animEffect>
                                  </p:childTnLst>
                                </p:cTn>
                              </p:par>
                              <p:par>
                                <p:cTn id="33" presetID="47" presetClass="entr" presetSubtype="0" fill="hold" nodeType="withEffect">
                                  <p:stCondLst>
                                    <p:cond delay="0"/>
                                  </p:stCondLst>
                                  <p:childTnLst>
                                    <p:set>
                                      <p:cBhvr>
                                        <p:cTn id="34" dur="1" fill="hold">
                                          <p:stCondLst>
                                            <p:cond delay="0"/>
                                          </p:stCondLst>
                                        </p:cTn>
                                        <p:tgtEl>
                                          <p:spTgt spid="67586"/>
                                        </p:tgtEl>
                                        <p:attrNameLst>
                                          <p:attrName>style.visibility</p:attrName>
                                        </p:attrNameLst>
                                      </p:cBhvr>
                                      <p:to>
                                        <p:strVal val="visible"/>
                                      </p:to>
                                    </p:set>
                                    <p:animEffect transition="in" filter="fade">
                                      <p:cBhvr>
                                        <p:cTn id="35" dur="5000"/>
                                        <p:tgtEl>
                                          <p:spTgt spid="67586"/>
                                        </p:tgtEl>
                                      </p:cBhvr>
                                    </p:animEffect>
                                    <p:anim calcmode="lin" valueType="num">
                                      <p:cBhvr>
                                        <p:cTn id="36" dur="5000" fill="hold"/>
                                        <p:tgtEl>
                                          <p:spTgt spid="67586"/>
                                        </p:tgtEl>
                                        <p:attrNameLst>
                                          <p:attrName>ppt_x</p:attrName>
                                        </p:attrNameLst>
                                      </p:cBhvr>
                                      <p:tavLst>
                                        <p:tav tm="0">
                                          <p:val>
                                            <p:strVal val="#ppt_x"/>
                                          </p:val>
                                        </p:tav>
                                        <p:tav tm="100000">
                                          <p:val>
                                            <p:strVal val="#ppt_x"/>
                                          </p:val>
                                        </p:tav>
                                      </p:tavLst>
                                    </p:anim>
                                    <p:anim calcmode="lin" valueType="num">
                                      <p:cBhvr>
                                        <p:cTn id="37" dur="5000" fill="hold"/>
                                        <p:tgtEl>
                                          <p:spTgt spid="675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19"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descr="C:\Users\Playtech\Desktop\FOUNDRY MAIN\CLIENTS\Massey\PPT WORK\New Massey PPT April 2011\new templates\MASSEY TEMPLATE STANDARD SLIDE 3.jpg"/>
          <p:cNvPicPr>
            <a:picLocks noChangeAspect="1" noChangeArrowheads="1"/>
          </p:cNvPicPr>
          <p:nvPr/>
        </p:nvPicPr>
        <p:blipFill>
          <a:blip r:embed="rId2" cstate="print"/>
          <a:srcRect/>
          <a:stretch>
            <a:fillRect/>
          </a:stretch>
        </p:blipFill>
        <p:spPr bwMode="auto">
          <a:xfrm>
            <a:off x="-19051" y="0"/>
            <a:ext cx="9163051" cy="6877050"/>
          </a:xfrm>
          <a:prstGeom prst="rect">
            <a:avLst/>
          </a:prstGeom>
          <a:noFill/>
        </p:spPr>
      </p:pic>
      <p:sp>
        <p:nvSpPr>
          <p:cNvPr id="10242" name="Rectangle 2"/>
          <p:cNvSpPr>
            <a:spLocks noGrp="1" noChangeArrowheads="1"/>
          </p:cNvSpPr>
          <p:nvPr>
            <p:ph type="title"/>
          </p:nvPr>
        </p:nvSpPr>
        <p:spPr>
          <a:xfrm>
            <a:off x="3707904" y="-99392"/>
            <a:ext cx="3383607" cy="1143000"/>
          </a:xfrm>
        </p:spPr>
        <p:txBody>
          <a:bodyPr/>
          <a:lstStyle/>
          <a:p>
            <a:pPr algn="l" eaLnBrk="1" hangingPunct="1"/>
            <a:r>
              <a:rPr lang="en-US" sz="3200" b="1" dirty="0" smtClean="0">
                <a:solidFill>
                  <a:srgbClr val="92D050"/>
                </a:solidFill>
                <a:latin typeface="+mn-lt"/>
              </a:rPr>
              <a:t>Motivation</a:t>
            </a:r>
            <a:endParaRPr lang="en-NZ" sz="3200" b="1" dirty="0" smtClean="0">
              <a:solidFill>
                <a:srgbClr val="92D050"/>
              </a:solidFill>
              <a:latin typeface="+mn-lt"/>
            </a:endParaRPr>
          </a:p>
        </p:txBody>
      </p:sp>
      <p:sp>
        <p:nvSpPr>
          <p:cNvPr id="10243" name="Rectangle 3"/>
          <p:cNvSpPr>
            <a:spLocks noGrp="1" noChangeArrowheads="1"/>
          </p:cNvSpPr>
          <p:nvPr>
            <p:ph type="body" idx="1"/>
          </p:nvPr>
        </p:nvSpPr>
        <p:spPr>
          <a:xfrm>
            <a:off x="179512" y="1484784"/>
            <a:ext cx="8713787" cy="3816771"/>
          </a:xfrm>
        </p:spPr>
        <p:txBody>
          <a:bodyPr>
            <a:normAutofit/>
          </a:bodyPr>
          <a:lstStyle/>
          <a:p>
            <a:pPr>
              <a:lnSpc>
                <a:spcPct val="80000"/>
              </a:lnSpc>
              <a:buClr>
                <a:srgbClr val="92D050"/>
              </a:buClr>
              <a:buSzPct val="80000"/>
              <a:buBlip>
                <a:blip r:embed="rId3"/>
              </a:buBlip>
              <a:defRPr/>
            </a:pPr>
            <a:r>
              <a:rPr lang="en-US" sz="2400" dirty="0" smtClean="0">
                <a:solidFill>
                  <a:schemeClr val="tx1">
                    <a:lumMod val="50000"/>
                  </a:schemeClr>
                </a:solidFill>
                <a:latin typeface="+mj-lt"/>
              </a:rPr>
              <a:t>Economic activities were developed rapidly within the </a:t>
            </a:r>
            <a:r>
              <a:rPr lang="en-US" sz="2400" dirty="0" err="1" smtClean="0">
                <a:solidFill>
                  <a:schemeClr val="tx1">
                    <a:lumMod val="50000"/>
                  </a:schemeClr>
                </a:solidFill>
                <a:latin typeface="+mj-lt"/>
              </a:rPr>
              <a:t>Tha</a:t>
            </a:r>
            <a:r>
              <a:rPr lang="en-US" sz="2400" dirty="0" smtClean="0">
                <a:solidFill>
                  <a:schemeClr val="tx1">
                    <a:lumMod val="50000"/>
                  </a:schemeClr>
                </a:solidFill>
                <a:latin typeface="+mj-lt"/>
              </a:rPr>
              <a:t> Chin River Basin increasing amounts of contaminants discharge</a:t>
            </a:r>
          </a:p>
          <a:p>
            <a:pPr>
              <a:lnSpc>
                <a:spcPct val="80000"/>
              </a:lnSpc>
              <a:buClr>
                <a:srgbClr val="92D050"/>
              </a:buClr>
              <a:buSzPct val="80000"/>
              <a:buNone/>
              <a:defRPr/>
            </a:pPr>
            <a:endParaRPr lang="en-US" sz="2400" dirty="0" smtClean="0">
              <a:solidFill>
                <a:schemeClr val="tx1">
                  <a:lumMod val="50000"/>
                </a:schemeClr>
              </a:solidFill>
              <a:latin typeface="+mj-lt"/>
            </a:endParaRPr>
          </a:p>
          <a:p>
            <a:pPr>
              <a:lnSpc>
                <a:spcPct val="80000"/>
              </a:lnSpc>
              <a:buClr>
                <a:srgbClr val="92D050"/>
              </a:buClr>
              <a:buSzPct val="80000"/>
              <a:buBlip>
                <a:blip r:embed="rId3"/>
              </a:buBlip>
              <a:defRPr/>
            </a:pPr>
            <a:r>
              <a:rPr lang="en-US" sz="2400" dirty="0" smtClean="0">
                <a:solidFill>
                  <a:schemeClr val="tx1">
                    <a:lumMod val="50000"/>
                  </a:schemeClr>
                </a:solidFill>
              </a:rPr>
              <a:t>Water pollution, through point and non-point sources, have become a major environmental  concern in the basin </a:t>
            </a:r>
          </a:p>
          <a:p>
            <a:pPr>
              <a:lnSpc>
                <a:spcPct val="80000"/>
              </a:lnSpc>
              <a:buClr>
                <a:srgbClr val="92D050"/>
              </a:buClr>
              <a:buSzPct val="80000"/>
              <a:buNone/>
              <a:defRPr/>
            </a:pPr>
            <a:endParaRPr lang="en-US" sz="2400" dirty="0" smtClean="0">
              <a:solidFill>
                <a:schemeClr val="tx1">
                  <a:lumMod val="50000"/>
                </a:schemeClr>
              </a:solidFill>
            </a:endParaRPr>
          </a:p>
          <a:p>
            <a:pPr>
              <a:lnSpc>
                <a:spcPct val="80000"/>
              </a:lnSpc>
              <a:buClr>
                <a:srgbClr val="92D050"/>
              </a:buClr>
              <a:buSzPct val="80000"/>
              <a:buBlip>
                <a:blip r:embed="rId3"/>
              </a:buBlip>
              <a:defRPr/>
            </a:pPr>
            <a:r>
              <a:rPr lang="en-US" sz="2400" dirty="0" smtClean="0">
                <a:solidFill>
                  <a:schemeClr val="tx1">
                    <a:lumMod val="50000"/>
                  </a:schemeClr>
                </a:solidFill>
                <a:latin typeface="+mj-lt"/>
              </a:rPr>
              <a:t>Hence, studies of mathematical models of water pollution for this basin are desirable, in order to make effective management of water quality </a:t>
            </a:r>
          </a:p>
          <a:p>
            <a:pPr>
              <a:lnSpc>
                <a:spcPct val="80000"/>
              </a:lnSpc>
              <a:buClr>
                <a:srgbClr val="92D050"/>
              </a:buClr>
              <a:buSzPct val="80000"/>
              <a:buNone/>
              <a:defRPr/>
            </a:pPr>
            <a:endParaRPr lang="en-NZ" sz="2400" dirty="0" smtClean="0">
              <a:solidFill>
                <a:schemeClr val="tx1">
                  <a:lumMod val="50000"/>
                </a:schemeClr>
              </a:solidFill>
              <a:latin typeface="+mj-lt"/>
            </a:endParaRPr>
          </a:p>
          <a:p>
            <a:pPr lvl="0">
              <a:lnSpc>
                <a:spcPct val="80000"/>
              </a:lnSpc>
              <a:buClr>
                <a:srgbClr val="92D050"/>
              </a:buClr>
              <a:buSzPct val="80000"/>
              <a:buBlip>
                <a:blip r:embed="rId3"/>
              </a:buBlip>
              <a:defRPr/>
            </a:pPr>
            <a:r>
              <a:rPr lang="en-NZ" sz="2400" dirty="0" smtClean="0">
                <a:solidFill>
                  <a:schemeClr val="tx1">
                    <a:lumMod val="50000"/>
                  </a:schemeClr>
                </a:solidFill>
                <a:cs typeface="Arial" pitchFamily="34" charset="0"/>
              </a:rPr>
              <a:t>The Model…..</a:t>
            </a:r>
            <a:endParaRPr lang="en-US" sz="2400" dirty="0" smtClean="0">
              <a:solidFill>
                <a:schemeClr val="tx1">
                  <a:lumMod val="50000"/>
                </a:schemeClr>
              </a:solidFill>
              <a:latin typeface="Tahoma" pitchFamily="34" charset="0"/>
            </a:endParaRPr>
          </a:p>
          <a:p>
            <a:pPr eaLnBrk="1" hangingPunct="1"/>
            <a:endParaRPr lang="en-US" sz="2800" dirty="0" smtClean="0">
              <a:solidFill>
                <a:schemeClr val="tx1">
                  <a:lumMod val="50000"/>
                </a:schemeClr>
              </a:solidFill>
              <a:latin typeface="Tahoma" pitchFamily="34" charset="0"/>
            </a:endParaRPr>
          </a:p>
          <a:p>
            <a:pPr eaLnBrk="1" hangingPunct="1"/>
            <a:endParaRPr lang="en-US" sz="2800" dirty="0" smtClean="0">
              <a:solidFill>
                <a:schemeClr val="tx1">
                  <a:lumMod val="50000"/>
                </a:schemeClr>
              </a:solidFill>
              <a:latin typeface="Tahoma" pitchFamily="34" charset="0"/>
            </a:endParaRPr>
          </a:p>
          <a:p>
            <a:pPr eaLnBrk="1" hangingPunct="1"/>
            <a:endParaRPr lang="en-US" sz="2800" dirty="0" smtClean="0">
              <a:solidFill>
                <a:schemeClr val="tx1">
                  <a:lumMod val="50000"/>
                </a:schemeClr>
              </a:solidFill>
              <a:latin typeface="Tahoma" pitchFamily="34" charset="0"/>
            </a:endParaRP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43">
                                            <p:txEl>
                                              <p:pRg st="0" end="0"/>
                                            </p:txEl>
                                          </p:spTgt>
                                        </p:tgtEl>
                                        <p:attrNameLst>
                                          <p:attrName>style.visibility</p:attrName>
                                        </p:attrNameLst>
                                      </p:cBhvr>
                                      <p:to>
                                        <p:strVal val="visible"/>
                                      </p:to>
                                    </p:set>
                                    <p:animEffect transition="in" filter="fade">
                                      <p:cBhvr>
                                        <p:cTn id="12" dur="2000"/>
                                        <p:tgtEl>
                                          <p:spTgt spid="1024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fade">
                                      <p:cBhvr>
                                        <p:cTn id="17" dur="2000"/>
                                        <p:tgtEl>
                                          <p:spTgt spid="102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243">
                                            <p:txEl>
                                              <p:pRg st="4" end="4"/>
                                            </p:txEl>
                                          </p:spTgt>
                                        </p:tgtEl>
                                        <p:attrNameLst>
                                          <p:attrName>style.visibility</p:attrName>
                                        </p:attrNameLst>
                                      </p:cBhvr>
                                      <p:to>
                                        <p:strVal val="visible"/>
                                      </p:to>
                                    </p:set>
                                    <p:animEffect transition="in" filter="fade">
                                      <p:cBhvr>
                                        <p:cTn id="22" dur="2000"/>
                                        <p:tgtEl>
                                          <p:spTgt spid="1024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243">
                                            <p:txEl>
                                              <p:pRg st="6" end="6"/>
                                            </p:txEl>
                                          </p:spTgt>
                                        </p:tgtEl>
                                        <p:attrNameLst>
                                          <p:attrName>style.visibility</p:attrName>
                                        </p:attrNameLst>
                                      </p:cBhvr>
                                      <p:to>
                                        <p:strVal val="visible"/>
                                      </p:to>
                                    </p:set>
                                    <p:animEffect transition="in" filter="fade">
                                      <p:cBhvr>
                                        <p:cTn id="27" dur="2000"/>
                                        <p:tgtEl>
                                          <p:spTgt spid="102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3"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5537" name="Picture 1" descr="C:\Users\Playtech\Desktop\FOUNDRY MAIN\CLIENTS\Massey\PPT WORK\New Massey PPT April 2011\new templates\MASSEY TEMPLATE STANDARD SLIDE2.jpg"/>
          <p:cNvPicPr>
            <a:picLocks noChangeAspect="1" noChangeArrowheads="1"/>
          </p:cNvPicPr>
          <p:nvPr/>
        </p:nvPicPr>
        <p:blipFill>
          <a:blip r:embed="rId2" cstate="print"/>
          <a:srcRect/>
          <a:stretch>
            <a:fillRect/>
          </a:stretch>
        </p:blipFill>
        <p:spPr bwMode="auto">
          <a:xfrm>
            <a:off x="0" y="-19050"/>
            <a:ext cx="9163050" cy="6877050"/>
          </a:xfrm>
          <a:prstGeom prst="rect">
            <a:avLst/>
          </a:prstGeom>
          <a:noFill/>
        </p:spPr>
      </p:pic>
      <p:sp>
        <p:nvSpPr>
          <p:cNvPr id="11268" name="Text Box 10"/>
          <p:cNvSpPr txBox="1">
            <a:spLocks noChangeArrowheads="1"/>
          </p:cNvSpPr>
          <p:nvPr/>
        </p:nvSpPr>
        <p:spPr bwMode="auto">
          <a:xfrm>
            <a:off x="2915816" y="188640"/>
            <a:ext cx="2543710" cy="584775"/>
          </a:xfrm>
          <a:prstGeom prst="rect">
            <a:avLst/>
          </a:prstGeom>
          <a:noFill/>
          <a:ln w="9525">
            <a:noFill/>
            <a:miter lim="800000"/>
            <a:headEnd/>
            <a:tailEnd/>
          </a:ln>
        </p:spPr>
        <p:txBody>
          <a:bodyPr wrap="none">
            <a:spAutoFit/>
          </a:bodyPr>
          <a:lstStyle/>
          <a:p>
            <a:r>
              <a:rPr lang="en-US" sz="3200" b="1" dirty="0" err="1">
                <a:solidFill>
                  <a:srgbClr val="92D050"/>
                </a:solidFill>
              </a:rPr>
              <a:t>Tha</a:t>
            </a:r>
            <a:r>
              <a:rPr lang="en-US" sz="3200" b="1" dirty="0">
                <a:solidFill>
                  <a:srgbClr val="92D050"/>
                </a:solidFill>
              </a:rPr>
              <a:t> Chin river</a:t>
            </a:r>
            <a:endParaRPr lang="en-NZ" sz="3200" b="1" dirty="0">
              <a:solidFill>
                <a:srgbClr val="92D050"/>
              </a:solidFill>
            </a:endParaRPr>
          </a:p>
        </p:txBody>
      </p:sp>
      <p:sp>
        <p:nvSpPr>
          <p:cNvPr id="11270" name="Rectangle 57"/>
          <p:cNvSpPr>
            <a:spLocks noChangeArrowheads="1"/>
          </p:cNvSpPr>
          <p:nvPr/>
        </p:nvSpPr>
        <p:spPr bwMode="auto">
          <a:xfrm>
            <a:off x="179512" y="2852936"/>
            <a:ext cx="5112568" cy="2142125"/>
          </a:xfrm>
          <a:prstGeom prst="rect">
            <a:avLst/>
          </a:prstGeom>
          <a:noFill/>
          <a:ln w="9525">
            <a:noFill/>
            <a:miter lim="800000"/>
            <a:headEnd/>
            <a:tailEnd/>
          </a:ln>
        </p:spPr>
        <p:txBody>
          <a:bodyPr wrap="square" anchor="ctr">
            <a:spAutoFit/>
          </a:bodyPr>
          <a:lstStyle/>
          <a:p>
            <a:pPr>
              <a:spcBef>
                <a:spcPct val="50000"/>
              </a:spcBef>
              <a:tabLst>
                <a:tab pos="266700" algn="l"/>
              </a:tabLst>
            </a:pPr>
            <a:r>
              <a:rPr lang="en-NZ" dirty="0" smtClean="0">
                <a:solidFill>
                  <a:schemeClr val="tx1">
                    <a:lumMod val="50000"/>
                  </a:schemeClr>
                </a:solidFill>
              </a:rPr>
              <a:t> </a:t>
            </a:r>
          </a:p>
          <a:p>
            <a:pPr>
              <a:lnSpc>
                <a:spcPct val="80000"/>
              </a:lnSpc>
              <a:buClr>
                <a:srgbClr val="92D050"/>
              </a:buClr>
              <a:buSzPct val="80000"/>
              <a:buBlip>
                <a:blip r:embed="rId3"/>
              </a:buBlip>
              <a:defRPr/>
            </a:pPr>
            <a:r>
              <a:rPr lang="en-NZ" dirty="0" smtClean="0">
                <a:solidFill>
                  <a:schemeClr val="tx1">
                    <a:lumMod val="50000"/>
                  </a:schemeClr>
                </a:solidFill>
              </a:rPr>
              <a:t>  Latitude from 6 N to 21 N </a:t>
            </a:r>
            <a:r>
              <a:rPr lang="en-US" dirty="0" smtClean="0">
                <a:solidFill>
                  <a:schemeClr val="tx1">
                    <a:lumMod val="50000"/>
                  </a:schemeClr>
                </a:solidFill>
              </a:rPr>
              <a:t> </a:t>
            </a:r>
          </a:p>
          <a:p>
            <a:pPr>
              <a:lnSpc>
                <a:spcPct val="80000"/>
              </a:lnSpc>
              <a:buClr>
                <a:srgbClr val="92D050"/>
              </a:buClr>
              <a:buSzPct val="80000"/>
              <a:buBlip>
                <a:blip r:embed="rId3"/>
              </a:buBlip>
              <a:defRPr/>
            </a:pPr>
            <a:r>
              <a:rPr lang="en-NZ" dirty="0" smtClean="0">
                <a:solidFill>
                  <a:schemeClr val="tx1">
                    <a:lumMod val="50000"/>
                  </a:schemeClr>
                </a:solidFill>
              </a:rPr>
              <a:t>  Longitude from 98 E to 106 E</a:t>
            </a:r>
          </a:p>
          <a:p>
            <a:pPr>
              <a:lnSpc>
                <a:spcPct val="80000"/>
              </a:lnSpc>
              <a:buClr>
                <a:srgbClr val="92D050"/>
              </a:buClr>
              <a:buSzPct val="80000"/>
              <a:buBlip>
                <a:blip r:embed="rId3"/>
              </a:buBlip>
              <a:defRPr/>
            </a:pPr>
            <a:r>
              <a:rPr lang="en-NZ" dirty="0" smtClean="0">
                <a:solidFill>
                  <a:schemeClr val="tx1">
                    <a:lumMod val="50000"/>
                  </a:schemeClr>
                </a:solidFill>
              </a:rPr>
              <a:t>  </a:t>
            </a:r>
            <a:r>
              <a:rPr lang="en-US" dirty="0" err="1" smtClean="0">
                <a:solidFill>
                  <a:schemeClr val="tx1">
                    <a:lumMod val="50000"/>
                  </a:schemeClr>
                </a:solidFill>
              </a:rPr>
              <a:t>Tha</a:t>
            </a:r>
            <a:r>
              <a:rPr lang="en-US" dirty="0" smtClean="0">
                <a:solidFill>
                  <a:schemeClr val="tx1">
                    <a:lumMod val="50000"/>
                  </a:schemeClr>
                </a:solidFill>
              </a:rPr>
              <a:t> Chin is a major river  in the Central Plain</a:t>
            </a:r>
          </a:p>
          <a:p>
            <a:pPr>
              <a:lnSpc>
                <a:spcPct val="80000"/>
              </a:lnSpc>
              <a:buClr>
                <a:srgbClr val="92D050"/>
              </a:buClr>
              <a:buSzPct val="80000"/>
              <a:buBlip>
                <a:blip r:embed="rId3"/>
              </a:buBlip>
              <a:defRPr/>
            </a:pPr>
            <a:r>
              <a:rPr lang="en-US" dirty="0" smtClean="0">
                <a:solidFill>
                  <a:schemeClr val="tx1">
                    <a:lumMod val="50000"/>
                  </a:schemeClr>
                </a:solidFill>
              </a:rPr>
              <a:t>  Catchment area  covering area of 13,000 km</a:t>
            </a:r>
            <a:r>
              <a:rPr lang="en-US" baseline="30000" dirty="0" smtClean="0">
                <a:solidFill>
                  <a:schemeClr val="tx1">
                    <a:lumMod val="50000"/>
                  </a:schemeClr>
                </a:solidFill>
              </a:rPr>
              <a:t>2</a:t>
            </a:r>
            <a:endParaRPr lang="en-US" dirty="0" smtClean="0">
              <a:solidFill>
                <a:schemeClr val="tx1">
                  <a:lumMod val="50000"/>
                </a:schemeClr>
              </a:solidFill>
            </a:endParaRPr>
          </a:p>
          <a:p>
            <a:pPr>
              <a:lnSpc>
                <a:spcPct val="80000"/>
              </a:lnSpc>
              <a:buClr>
                <a:srgbClr val="92D050"/>
              </a:buClr>
              <a:buSzPct val="80000"/>
              <a:buBlip>
                <a:blip r:embed="rId3"/>
              </a:buBlip>
              <a:defRPr/>
            </a:pPr>
            <a:r>
              <a:rPr lang="en-US" dirty="0" smtClean="0">
                <a:solidFill>
                  <a:schemeClr val="tx1">
                    <a:lumMod val="50000"/>
                  </a:schemeClr>
                </a:solidFill>
              </a:rPr>
              <a:t>  Population of around 2 million</a:t>
            </a:r>
          </a:p>
          <a:p>
            <a:pPr>
              <a:lnSpc>
                <a:spcPct val="80000"/>
              </a:lnSpc>
              <a:buClr>
                <a:srgbClr val="92D050"/>
              </a:buClr>
              <a:buSzPct val="80000"/>
              <a:buBlip>
                <a:blip r:embed="rId3"/>
              </a:buBlip>
              <a:defRPr/>
            </a:pPr>
            <a:r>
              <a:rPr lang="en-US" dirty="0" smtClean="0">
                <a:solidFill>
                  <a:schemeClr val="tx1">
                    <a:lumMod val="50000"/>
                  </a:schemeClr>
                </a:solidFill>
              </a:rPr>
              <a:t>  Total length is 325 km</a:t>
            </a:r>
          </a:p>
          <a:p>
            <a:pPr>
              <a:lnSpc>
                <a:spcPct val="80000"/>
              </a:lnSpc>
              <a:buClr>
                <a:srgbClr val="92D050"/>
              </a:buClr>
              <a:buSzPct val="80000"/>
              <a:buBlip>
                <a:blip r:embed="rId3"/>
              </a:buBlip>
              <a:defRPr/>
            </a:pPr>
            <a:endParaRPr lang="en-US" dirty="0" smtClean="0">
              <a:solidFill>
                <a:schemeClr val="tx1">
                  <a:lumMod val="50000"/>
                </a:schemeClr>
              </a:solidFill>
            </a:endParaRPr>
          </a:p>
          <a:p>
            <a:pPr>
              <a:lnSpc>
                <a:spcPct val="80000"/>
              </a:lnSpc>
              <a:buClr>
                <a:srgbClr val="92D050"/>
              </a:buClr>
              <a:buSzPct val="80000"/>
              <a:buBlip>
                <a:blip r:embed="rId3"/>
              </a:buBlip>
              <a:defRPr/>
            </a:pPr>
            <a:endParaRPr lang="en-US" dirty="0" smtClean="0">
              <a:solidFill>
                <a:schemeClr val="tx1">
                  <a:lumMod val="50000"/>
                </a:schemeClr>
              </a:solidFill>
            </a:endParaRPr>
          </a:p>
        </p:txBody>
      </p:sp>
      <p:pic>
        <p:nvPicPr>
          <p:cNvPr id="65538" name="Picture 2" descr="C:\Users\Playtech\Desktop\FOUNDRY MAIN\CLIENTS\Massey\PPT WORK\New Massey PPT April 2011\refreshed images\tha chin 1.jpg"/>
          <p:cNvPicPr>
            <a:picLocks noChangeAspect="1" noChangeArrowheads="1"/>
          </p:cNvPicPr>
          <p:nvPr/>
        </p:nvPicPr>
        <p:blipFill>
          <a:blip r:embed="rId4" cstate="print"/>
          <a:srcRect/>
          <a:stretch>
            <a:fillRect/>
          </a:stretch>
        </p:blipFill>
        <p:spPr bwMode="auto">
          <a:xfrm>
            <a:off x="611560" y="1124744"/>
            <a:ext cx="1008112" cy="110783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65539" name="Picture 3" descr="C:\Users\Playtech\Desktop\FOUNDRY MAIN\CLIENTS\Massey\PPT WORK\New Massey PPT April 2011\refreshed images\tha chin 2.jpg"/>
          <p:cNvPicPr>
            <a:picLocks noChangeAspect="1" noChangeArrowheads="1"/>
          </p:cNvPicPr>
          <p:nvPr/>
        </p:nvPicPr>
        <p:blipFill>
          <a:blip r:embed="rId5" cstate="print"/>
          <a:srcRect/>
          <a:stretch>
            <a:fillRect/>
          </a:stretch>
        </p:blipFill>
        <p:spPr bwMode="auto">
          <a:xfrm>
            <a:off x="1907704" y="1124744"/>
            <a:ext cx="1048418" cy="115212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65540" name="Picture 4" descr="C:\Users\Playtech\Desktop\FOUNDRY MAIN\CLIENTS\Massey\PPT WORK\New Massey PPT April 2011\refreshed images\tha chin pic 3.jpg"/>
          <p:cNvPicPr>
            <a:picLocks noChangeAspect="1" noChangeArrowheads="1"/>
          </p:cNvPicPr>
          <p:nvPr/>
        </p:nvPicPr>
        <p:blipFill>
          <a:blip r:embed="rId6" cstate="print"/>
          <a:srcRect/>
          <a:stretch>
            <a:fillRect/>
          </a:stretch>
        </p:blipFill>
        <p:spPr bwMode="auto">
          <a:xfrm>
            <a:off x="3307558" y="1124744"/>
            <a:ext cx="1048418" cy="115212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7" name="Rectangle 16"/>
          <p:cNvSpPr/>
          <p:nvPr/>
        </p:nvSpPr>
        <p:spPr>
          <a:xfrm>
            <a:off x="539552" y="2132856"/>
            <a:ext cx="989373" cy="369332"/>
          </a:xfrm>
          <a:prstGeom prst="rect">
            <a:avLst/>
          </a:prstGeom>
        </p:spPr>
        <p:txBody>
          <a:bodyPr wrap="none">
            <a:spAutoFit/>
          </a:bodyPr>
          <a:lstStyle/>
          <a:p>
            <a:r>
              <a:rPr lang="en-NZ" dirty="0" smtClean="0">
                <a:solidFill>
                  <a:srgbClr val="92D050"/>
                </a:solidFill>
              </a:rPr>
              <a:t>Thailand</a:t>
            </a:r>
            <a:endParaRPr lang="en-NZ" dirty="0">
              <a:solidFill>
                <a:srgbClr val="92D050"/>
              </a:solidFill>
            </a:endParaRPr>
          </a:p>
        </p:txBody>
      </p:sp>
      <p:sp>
        <p:nvSpPr>
          <p:cNvPr id="18" name="Rectangle 17"/>
          <p:cNvSpPr/>
          <p:nvPr/>
        </p:nvSpPr>
        <p:spPr>
          <a:xfrm>
            <a:off x="1907704" y="2132856"/>
            <a:ext cx="1213153" cy="369332"/>
          </a:xfrm>
          <a:prstGeom prst="rect">
            <a:avLst/>
          </a:prstGeom>
        </p:spPr>
        <p:txBody>
          <a:bodyPr wrap="none">
            <a:spAutoFit/>
          </a:bodyPr>
          <a:lstStyle/>
          <a:p>
            <a:r>
              <a:rPr lang="en-NZ" dirty="0" smtClean="0">
                <a:solidFill>
                  <a:srgbClr val="92D050"/>
                </a:solidFill>
              </a:rPr>
              <a:t>River Basin</a:t>
            </a:r>
            <a:endParaRPr lang="en-NZ" dirty="0">
              <a:solidFill>
                <a:srgbClr val="92D050"/>
              </a:solidFill>
            </a:endParaRPr>
          </a:p>
        </p:txBody>
      </p:sp>
      <p:sp>
        <p:nvSpPr>
          <p:cNvPr id="19" name="Rectangle 18"/>
          <p:cNvSpPr/>
          <p:nvPr/>
        </p:nvSpPr>
        <p:spPr>
          <a:xfrm>
            <a:off x="3275856" y="2132856"/>
            <a:ext cx="1002197" cy="369332"/>
          </a:xfrm>
          <a:prstGeom prst="rect">
            <a:avLst/>
          </a:prstGeom>
        </p:spPr>
        <p:txBody>
          <a:bodyPr wrap="none">
            <a:spAutoFit/>
          </a:bodyPr>
          <a:lstStyle/>
          <a:p>
            <a:r>
              <a:rPr lang="en-NZ" dirty="0" err="1" smtClean="0">
                <a:solidFill>
                  <a:srgbClr val="92D050"/>
                </a:solidFill>
              </a:rPr>
              <a:t>Tha</a:t>
            </a:r>
            <a:r>
              <a:rPr lang="en-NZ" dirty="0" smtClean="0">
                <a:solidFill>
                  <a:srgbClr val="92D050"/>
                </a:solidFill>
              </a:rPr>
              <a:t> Chin</a:t>
            </a:r>
            <a:endParaRPr lang="en-NZ" dirty="0">
              <a:solidFill>
                <a:srgbClr val="92D050"/>
              </a:solidFill>
            </a:endParaRP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2000"/>
                                        <p:tgtEl>
                                          <p:spTgt spid="11268"/>
                                        </p:tgtEl>
                                      </p:cBhvr>
                                    </p:animEffect>
                                  </p:childTnLst>
                                </p:cTn>
                              </p:par>
                              <p:par>
                                <p:cTn id="8" presetID="47" presetClass="entr" presetSubtype="0" fill="hold" nodeType="withEffect">
                                  <p:stCondLst>
                                    <p:cond delay="0"/>
                                  </p:stCondLst>
                                  <p:childTnLst>
                                    <p:set>
                                      <p:cBhvr>
                                        <p:cTn id="9" dur="1" fill="hold">
                                          <p:stCondLst>
                                            <p:cond delay="0"/>
                                          </p:stCondLst>
                                        </p:cTn>
                                        <p:tgtEl>
                                          <p:spTgt spid="65538"/>
                                        </p:tgtEl>
                                        <p:attrNameLst>
                                          <p:attrName>style.visibility</p:attrName>
                                        </p:attrNameLst>
                                      </p:cBhvr>
                                      <p:to>
                                        <p:strVal val="visible"/>
                                      </p:to>
                                    </p:set>
                                    <p:animEffect transition="in" filter="fade">
                                      <p:cBhvr>
                                        <p:cTn id="10" dur="1000"/>
                                        <p:tgtEl>
                                          <p:spTgt spid="65538"/>
                                        </p:tgtEl>
                                      </p:cBhvr>
                                    </p:animEffect>
                                    <p:anim calcmode="lin" valueType="num">
                                      <p:cBhvr>
                                        <p:cTn id="11" dur="1000" fill="hold"/>
                                        <p:tgtEl>
                                          <p:spTgt spid="65538"/>
                                        </p:tgtEl>
                                        <p:attrNameLst>
                                          <p:attrName>ppt_x</p:attrName>
                                        </p:attrNameLst>
                                      </p:cBhvr>
                                      <p:tavLst>
                                        <p:tav tm="0">
                                          <p:val>
                                            <p:strVal val="#ppt_x"/>
                                          </p:val>
                                        </p:tav>
                                        <p:tav tm="100000">
                                          <p:val>
                                            <p:strVal val="#ppt_x"/>
                                          </p:val>
                                        </p:tav>
                                      </p:tavLst>
                                    </p:anim>
                                    <p:anim calcmode="lin" valueType="num">
                                      <p:cBhvr>
                                        <p:cTn id="12" dur="1000" fill="hold"/>
                                        <p:tgtEl>
                                          <p:spTgt spid="65538"/>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65539"/>
                                        </p:tgtEl>
                                        <p:attrNameLst>
                                          <p:attrName>style.visibility</p:attrName>
                                        </p:attrNameLst>
                                      </p:cBhvr>
                                      <p:to>
                                        <p:strVal val="visible"/>
                                      </p:to>
                                    </p:set>
                                    <p:animEffect transition="in" filter="fade">
                                      <p:cBhvr>
                                        <p:cTn id="15" dur="1000"/>
                                        <p:tgtEl>
                                          <p:spTgt spid="65539"/>
                                        </p:tgtEl>
                                      </p:cBhvr>
                                    </p:animEffect>
                                    <p:anim calcmode="lin" valueType="num">
                                      <p:cBhvr>
                                        <p:cTn id="16" dur="1000" fill="hold"/>
                                        <p:tgtEl>
                                          <p:spTgt spid="65539"/>
                                        </p:tgtEl>
                                        <p:attrNameLst>
                                          <p:attrName>ppt_x</p:attrName>
                                        </p:attrNameLst>
                                      </p:cBhvr>
                                      <p:tavLst>
                                        <p:tav tm="0">
                                          <p:val>
                                            <p:strVal val="#ppt_x"/>
                                          </p:val>
                                        </p:tav>
                                        <p:tav tm="100000">
                                          <p:val>
                                            <p:strVal val="#ppt_x"/>
                                          </p:val>
                                        </p:tav>
                                      </p:tavLst>
                                    </p:anim>
                                    <p:anim calcmode="lin" valueType="num">
                                      <p:cBhvr>
                                        <p:cTn id="17" dur="1000" fill="hold"/>
                                        <p:tgtEl>
                                          <p:spTgt spid="65539"/>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65540"/>
                                        </p:tgtEl>
                                        <p:attrNameLst>
                                          <p:attrName>style.visibility</p:attrName>
                                        </p:attrNameLst>
                                      </p:cBhvr>
                                      <p:to>
                                        <p:strVal val="visible"/>
                                      </p:to>
                                    </p:set>
                                    <p:animEffect transition="in" filter="fade">
                                      <p:cBhvr>
                                        <p:cTn id="20" dur="1000"/>
                                        <p:tgtEl>
                                          <p:spTgt spid="65540"/>
                                        </p:tgtEl>
                                      </p:cBhvr>
                                    </p:animEffect>
                                    <p:anim calcmode="lin" valueType="num">
                                      <p:cBhvr>
                                        <p:cTn id="21" dur="1000" fill="hold"/>
                                        <p:tgtEl>
                                          <p:spTgt spid="65540"/>
                                        </p:tgtEl>
                                        <p:attrNameLst>
                                          <p:attrName>ppt_x</p:attrName>
                                        </p:attrNameLst>
                                      </p:cBhvr>
                                      <p:tavLst>
                                        <p:tav tm="0">
                                          <p:val>
                                            <p:strVal val="#ppt_x"/>
                                          </p:val>
                                        </p:tav>
                                        <p:tav tm="100000">
                                          <p:val>
                                            <p:strVal val="#ppt_x"/>
                                          </p:val>
                                        </p:tav>
                                      </p:tavLst>
                                    </p:anim>
                                    <p:anim calcmode="lin" valueType="num">
                                      <p:cBhvr>
                                        <p:cTn id="22" dur="1000" fill="hold"/>
                                        <p:tgtEl>
                                          <p:spTgt spid="65540"/>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11270"/>
                                        </p:tgtEl>
                                        <p:attrNameLst>
                                          <p:attrName>style.visibility</p:attrName>
                                        </p:attrNameLst>
                                      </p:cBhvr>
                                      <p:to>
                                        <p:strVal val="visible"/>
                                      </p:to>
                                    </p:set>
                                    <p:animEffect transition="in" filter="fade">
                                      <p:cBhvr>
                                        <p:cTn id="25" dur="20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11270" grpId="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5537" name="Picture 1" descr="C:\Users\Playtech\Desktop\FOUNDRY MAIN\CLIENTS\Massey\PPT WORK\New Massey PPT April 2011\new templates\MASSEY TEMPLATE STANDARD SLIDE2.jpg"/>
          <p:cNvPicPr>
            <a:picLocks noChangeAspect="1" noChangeArrowheads="1"/>
          </p:cNvPicPr>
          <p:nvPr/>
        </p:nvPicPr>
        <p:blipFill>
          <a:blip r:embed="rId2" cstate="print"/>
          <a:srcRect/>
          <a:stretch>
            <a:fillRect/>
          </a:stretch>
        </p:blipFill>
        <p:spPr bwMode="auto">
          <a:xfrm>
            <a:off x="-19050" y="0"/>
            <a:ext cx="9163050" cy="6877050"/>
          </a:xfrm>
          <a:prstGeom prst="rect">
            <a:avLst/>
          </a:prstGeom>
          <a:noFill/>
        </p:spPr>
      </p:pic>
      <p:sp>
        <p:nvSpPr>
          <p:cNvPr id="11268" name="Text Box 10"/>
          <p:cNvSpPr txBox="1">
            <a:spLocks noChangeArrowheads="1"/>
          </p:cNvSpPr>
          <p:nvPr/>
        </p:nvSpPr>
        <p:spPr bwMode="auto">
          <a:xfrm>
            <a:off x="2627784" y="188640"/>
            <a:ext cx="1745991" cy="584775"/>
          </a:xfrm>
          <a:prstGeom prst="rect">
            <a:avLst/>
          </a:prstGeom>
          <a:noFill/>
          <a:ln w="9525">
            <a:noFill/>
            <a:miter lim="800000"/>
            <a:headEnd/>
            <a:tailEnd/>
          </a:ln>
        </p:spPr>
        <p:txBody>
          <a:bodyPr wrap="none">
            <a:spAutoFit/>
          </a:bodyPr>
          <a:lstStyle/>
          <a:p>
            <a:r>
              <a:rPr lang="en-US" sz="3200" b="1" dirty="0" smtClean="0">
                <a:solidFill>
                  <a:srgbClr val="92D050"/>
                </a:solidFill>
              </a:rPr>
              <a:t>Thailand </a:t>
            </a:r>
            <a:endParaRPr lang="en-NZ" sz="3200" b="1" dirty="0">
              <a:solidFill>
                <a:srgbClr val="92D050"/>
              </a:solidFill>
            </a:endParaRPr>
          </a:p>
        </p:txBody>
      </p:sp>
      <p:sp>
        <p:nvSpPr>
          <p:cNvPr id="11270" name="Rectangle 57"/>
          <p:cNvSpPr>
            <a:spLocks noChangeArrowheads="1"/>
          </p:cNvSpPr>
          <p:nvPr/>
        </p:nvSpPr>
        <p:spPr bwMode="auto">
          <a:xfrm>
            <a:off x="179512" y="2852936"/>
            <a:ext cx="4536504" cy="2142125"/>
          </a:xfrm>
          <a:prstGeom prst="rect">
            <a:avLst/>
          </a:prstGeom>
          <a:noFill/>
          <a:ln w="9525">
            <a:noFill/>
            <a:miter lim="800000"/>
            <a:headEnd/>
            <a:tailEnd/>
          </a:ln>
        </p:spPr>
        <p:txBody>
          <a:bodyPr wrap="square" anchor="ctr">
            <a:spAutoFit/>
          </a:bodyPr>
          <a:lstStyle/>
          <a:p>
            <a:pPr>
              <a:spcBef>
                <a:spcPct val="50000"/>
              </a:spcBef>
              <a:tabLst>
                <a:tab pos="266700" algn="l"/>
              </a:tabLst>
            </a:pPr>
            <a:r>
              <a:rPr lang="en-NZ" dirty="0" smtClean="0">
                <a:solidFill>
                  <a:schemeClr val="tx1">
                    <a:lumMod val="50000"/>
                  </a:schemeClr>
                </a:solidFill>
              </a:rPr>
              <a:t> </a:t>
            </a:r>
          </a:p>
          <a:p>
            <a:pPr>
              <a:lnSpc>
                <a:spcPct val="80000"/>
              </a:lnSpc>
              <a:buClr>
                <a:srgbClr val="92D050"/>
              </a:buClr>
              <a:buSzPct val="80000"/>
              <a:buBlip>
                <a:blip r:embed="rId3"/>
              </a:buBlip>
              <a:defRPr/>
            </a:pPr>
            <a:r>
              <a:rPr lang="en-NZ" dirty="0" smtClean="0">
                <a:solidFill>
                  <a:schemeClr val="tx1">
                    <a:lumMod val="50000"/>
                  </a:schemeClr>
                </a:solidFill>
              </a:rPr>
              <a:t>  Latitude from 6 N to 21 N </a:t>
            </a:r>
            <a:r>
              <a:rPr lang="en-US" dirty="0" smtClean="0">
                <a:solidFill>
                  <a:schemeClr val="tx1">
                    <a:lumMod val="50000"/>
                  </a:schemeClr>
                </a:solidFill>
              </a:rPr>
              <a:t> </a:t>
            </a:r>
          </a:p>
          <a:p>
            <a:pPr>
              <a:lnSpc>
                <a:spcPct val="80000"/>
              </a:lnSpc>
              <a:buClr>
                <a:srgbClr val="92D050"/>
              </a:buClr>
              <a:buSzPct val="80000"/>
              <a:buBlip>
                <a:blip r:embed="rId3"/>
              </a:buBlip>
              <a:defRPr/>
            </a:pPr>
            <a:r>
              <a:rPr lang="en-NZ" dirty="0" smtClean="0">
                <a:solidFill>
                  <a:schemeClr val="tx1">
                    <a:lumMod val="50000"/>
                  </a:schemeClr>
                </a:solidFill>
              </a:rPr>
              <a:t>  Longitude from 98 E to 106 E</a:t>
            </a:r>
          </a:p>
          <a:p>
            <a:pPr>
              <a:lnSpc>
                <a:spcPct val="80000"/>
              </a:lnSpc>
              <a:buClr>
                <a:srgbClr val="92D050"/>
              </a:buClr>
              <a:buSzPct val="80000"/>
              <a:buBlip>
                <a:blip r:embed="rId3"/>
              </a:buBlip>
              <a:defRPr/>
            </a:pPr>
            <a:r>
              <a:rPr lang="en-NZ" dirty="0" smtClean="0">
                <a:solidFill>
                  <a:schemeClr val="tx1">
                    <a:lumMod val="50000"/>
                  </a:schemeClr>
                </a:solidFill>
              </a:rPr>
              <a:t>  </a:t>
            </a:r>
            <a:r>
              <a:rPr lang="en-US" dirty="0" err="1" smtClean="0">
                <a:solidFill>
                  <a:schemeClr val="tx1">
                    <a:lumMod val="50000"/>
                  </a:schemeClr>
                </a:solidFill>
              </a:rPr>
              <a:t>Tha</a:t>
            </a:r>
            <a:r>
              <a:rPr lang="en-US" dirty="0" smtClean="0">
                <a:solidFill>
                  <a:schemeClr val="tx1">
                    <a:lumMod val="50000"/>
                  </a:schemeClr>
                </a:solidFill>
              </a:rPr>
              <a:t> Chin is a major river  in the Central Plain</a:t>
            </a:r>
          </a:p>
          <a:p>
            <a:pPr>
              <a:lnSpc>
                <a:spcPct val="80000"/>
              </a:lnSpc>
              <a:buClr>
                <a:srgbClr val="92D050"/>
              </a:buClr>
              <a:buSzPct val="80000"/>
              <a:buBlip>
                <a:blip r:embed="rId3"/>
              </a:buBlip>
              <a:defRPr/>
            </a:pPr>
            <a:r>
              <a:rPr lang="en-US" dirty="0" smtClean="0">
                <a:solidFill>
                  <a:schemeClr val="tx1">
                    <a:lumMod val="50000"/>
                  </a:schemeClr>
                </a:solidFill>
              </a:rPr>
              <a:t>  Covering area of 13,000 km</a:t>
            </a:r>
            <a:r>
              <a:rPr lang="en-US" baseline="30000" dirty="0" smtClean="0">
                <a:solidFill>
                  <a:schemeClr val="tx1">
                    <a:lumMod val="50000"/>
                  </a:schemeClr>
                </a:solidFill>
              </a:rPr>
              <a:t>2</a:t>
            </a:r>
            <a:endParaRPr lang="en-US" dirty="0" smtClean="0">
              <a:solidFill>
                <a:schemeClr val="tx1">
                  <a:lumMod val="50000"/>
                </a:schemeClr>
              </a:solidFill>
            </a:endParaRPr>
          </a:p>
          <a:p>
            <a:pPr>
              <a:lnSpc>
                <a:spcPct val="80000"/>
              </a:lnSpc>
              <a:buClr>
                <a:srgbClr val="92D050"/>
              </a:buClr>
              <a:buSzPct val="80000"/>
              <a:buBlip>
                <a:blip r:embed="rId3"/>
              </a:buBlip>
              <a:defRPr/>
            </a:pPr>
            <a:r>
              <a:rPr lang="en-US" dirty="0" smtClean="0">
                <a:solidFill>
                  <a:schemeClr val="tx1">
                    <a:lumMod val="50000"/>
                  </a:schemeClr>
                </a:solidFill>
              </a:rPr>
              <a:t>  Population of around 2 million</a:t>
            </a:r>
          </a:p>
          <a:p>
            <a:pPr>
              <a:lnSpc>
                <a:spcPct val="80000"/>
              </a:lnSpc>
              <a:buClr>
                <a:srgbClr val="92D050"/>
              </a:buClr>
              <a:buSzPct val="80000"/>
              <a:buBlip>
                <a:blip r:embed="rId3"/>
              </a:buBlip>
              <a:defRPr/>
            </a:pPr>
            <a:r>
              <a:rPr lang="en-US" dirty="0" smtClean="0">
                <a:solidFill>
                  <a:schemeClr val="tx1">
                    <a:lumMod val="50000"/>
                  </a:schemeClr>
                </a:solidFill>
              </a:rPr>
              <a:t>  Total length is 325 km</a:t>
            </a:r>
          </a:p>
          <a:p>
            <a:pPr>
              <a:lnSpc>
                <a:spcPct val="80000"/>
              </a:lnSpc>
              <a:buClr>
                <a:srgbClr val="92D050"/>
              </a:buClr>
              <a:buSzPct val="80000"/>
              <a:buBlip>
                <a:blip r:embed="rId3"/>
              </a:buBlip>
              <a:defRPr/>
            </a:pPr>
            <a:endParaRPr lang="en-US" dirty="0" smtClean="0">
              <a:solidFill>
                <a:schemeClr val="tx1">
                  <a:lumMod val="50000"/>
                </a:schemeClr>
              </a:solidFill>
            </a:endParaRPr>
          </a:p>
          <a:p>
            <a:pPr>
              <a:lnSpc>
                <a:spcPct val="80000"/>
              </a:lnSpc>
              <a:buClr>
                <a:srgbClr val="92D050"/>
              </a:buClr>
              <a:buSzPct val="80000"/>
              <a:buBlip>
                <a:blip r:embed="rId3"/>
              </a:buBlip>
              <a:defRPr/>
            </a:pPr>
            <a:endParaRPr lang="en-US" dirty="0" smtClean="0">
              <a:solidFill>
                <a:schemeClr val="tx1">
                  <a:lumMod val="50000"/>
                </a:schemeClr>
              </a:solidFill>
            </a:endParaRPr>
          </a:p>
        </p:txBody>
      </p:sp>
      <p:pic>
        <p:nvPicPr>
          <p:cNvPr id="65539" name="Picture 3" descr="C:\Users\Playtech\Desktop\FOUNDRY MAIN\CLIENTS\Massey\PPT WORK\New Massey PPT April 2011\refreshed images\tha chin 2.jpg"/>
          <p:cNvPicPr>
            <a:picLocks noChangeAspect="1" noChangeArrowheads="1"/>
          </p:cNvPicPr>
          <p:nvPr/>
        </p:nvPicPr>
        <p:blipFill>
          <a:blip r:embed="rId4" cstate="print"/>
          <a:srcRect/>
          <a:stretch>
            <a:fillRect/>
          </a:stretch>
        </p:blipFill>
        <p:spPr bwMode="auto">
          <a:xfrm>
            <a:off x="539552" y="1052736"/>
            <a:ext cx="1048418" cy="115212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65540" name="Picture 4" descr="C:\Users\Playtech\Desktop\FOUNDRY MAIN\CLIENTS\Massey\PPT WORK\New Massey PPT April 2011\refreshed images\tha chin pic 3.jpg"/>
          <p:cNvPicPr>
            <a:picLocks noChangeAspect="1" noChangeArrowheads="1"/>
          </p:cNvPicPr>
          <p:nvPr/>
        </p:nvPicPr>
        <p:blipFill>
          <a:blip r:embed="rId5" cstate="print"/>
          <a:srcRect/>
          <a:stretch>
            <a:fillRect/>
          </a:stretch>
        </p:blipFill>
        <p:spPr bwMode="auto">
          <a:xfrm>
            <a:off x="1979712" y="1052736"/>
            <a:ext cx="1048418" cy="115212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8" name="Rectangle 17"/>
          <p:cNvSpPr/>
          <p:nvPr/>
        </p:nvSpPr>
        <p:spPr>
          <a:xfrm>
            <a:off x="467544" y="2132856"/>
            <a:ext cx="1213153" cy="369332"/>
          </a:xfrm>
          <a:prstGeom prst="rect">
            <a:avLst/>
          </a:prstGeom>
        </p:spPr>
        <p:txBody>
          <a:bodyPr wrap="none">
            <a:spAutoFit/>
          </a:bodyPr>
          <a:lstStyle/>
          <a:p>
            <a:r>
              <a:rPr lang="en-NZ" dirty="0" smtClean="0">
                <a:solidFill>
                  <a:srgbClr val="92D050"/>
                </a:solidFill>
              </a:rPr>
              <a:t>River Basin</a:t>
            </a:r>
            <a:endParaRPr lang="en-NZ" dirty="0">
              <a:solidFill>
                <a:srgbClr val="92D050"/>
              </a:solidFill>
            </a:endParaRPr>
          </a:p>
        </p:txBody>
      </p:sp>
      <p:sp>
        <p:nvSpPr>
          <p:cNvPr id="19" name="Rectangle 18"/>
          <p:cNvSpPr/>
          <p:nvPr/>
        </p:nvSpPr>
        <p:spPr>
          <a:xfrm>
            <a:off x="2051720" y="2132856"/>
            <a:ext cx="1002197" cy="369332"/>
          </a:xfrm>
          <a:prstGeom prst="rect">
            <a:avLst/>
          </a:prstGeom>
        </p:spPr>
        <p:txBody>
          <a:bodyPr wrap="none">
            <a:spAutoFit/>
          </a:bodyPr>
          <a:lstStyle/>
          <a:p>
            <a:r>
              <a:rPr lang="en-NZ" dirty="0" err="1" smtClean="0">
                <a:solidFill>
                  <a:srgbClr val="92D050"/>
                </a:solidFill>
              </a:rPr>
              <a:t>Tha</a:t>
            </a:r>
            <a:r>
              <a:rPr lang="en-NZ" dirty="0" smtClean="0">
                <a:solidFill>
                  <a:srgbClr val="92D050"/>
                </a:solidFill>
              </a:rPr>
              <a:t> Chin</a:t>
            </a:r>
            <a:endParaRPr lang="en-NZ" dirty="0">
              <a:solidFill>
                <a:srgbClr val="92D050"/>
              </a:solidFill>
            </a:endParaRPr>
          </a:p>
        </p:txBody>
      </p:sp>
      <p:pic>
        <p:nvPicPr>
          <p:cNvPr id="105474" name="Picture 2" descr="C:\Users\Playtech\Desktop\FOUNDRY MAIN\CLIENTS\Massey\PPT WORK\New Massey PPT April 2011\refreshed images\tha chin 1.jpg"/>
          <p:cNvPicPr>
            <a:picLocks noChangeAspect="1" noChangeArrowheads="1"/>
          </p:cNvPicPr>
          <p:nvPr/>
        </p:nvPicPr>
        <p:blipFill>
          <a:blip r:embed="rId6" cstate="print"/>
          <a:srcRect/>
          <a:stretch>
            <a:fillRect/>
          </a:stretch>
        </p:blipFill>
        <p:spPr bwMode="auto">
          <a:xfrm>
            <a:off x="4932040" y="1196752"/>
            <a:ext cx="3997996" cy="43934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1000"/>
                                        <p:tgtEl>
                                          <p:spTgt spid="11268"/>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105474"/>
                                        </p:tgtEl>
                                        <p:attrNameLst>
                                          <p:attrName>style.visibility</p:attrName>
                                        </p:attrNameLst>
                                      </p:cBhvr>
                                      <p:to>
                                        <p:strVal val="visible"/>
                                      </p:to>
                                    </p:set>
                                    <p:animEffect transition="in" filter="fade">
                                      <p:cBhvr>
                                        <p:cTn id="11" dur="500"/>
                                        <p:tgtEl>
                                          <p:spTgt spid="105474"/>
                                        </p:tgtEl>
                                      </p:cBhvr>
                                    </p:animEffect>
                                    <p:anim calcmode="lin" valueType="num">
                                      <p:cBhvr>
                                        <p:cTn id="12" dur="500" fill="hold"/>
                                        <p:tgtEl>
                                          <p:spTgt spid="105474"/>
                                        </p:tgtEl>
                                        <p:attrNameLst>
                                          <p:attrName>ppt_x</p:attrName>
                                        </p:attrNameLst>
                                      </p:cBhvr>
                                      <p:tavLst>
                                        <p:tav tm="0">
                                          <p:val>
                                            <p:strVal val="#ppt_x"/>
                                          </p:val>
                                        </p:tav>
                                        <p:tav tm="100000">
                                          <p:val>
                                            <p:strVal val="#ppt_x"/>
                                          </p:val>
                                        </p:tav>
                                      </p:tavLst>
                                    </p:anim>
                                    <p:anim calcmode="lin" valueType="num">
                                      <p:cBhvr>
                                        <p:cTn id="13" dur="500" fill="hold"/>
                                        <p:tgtEl>
                                          <p:spTgt spid="1054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5537" name="Picture 1" descr="C:\Users\Playtech\Desktop\FOUNDRY MAIN\CLIENTS\Massey\PPT WORK\New Massey PPT April 2011\new templates\MASSEY TEMPLATE STANDARD SLIDE2.jpg"/>
          <p:cNvPicPr>
            <a:picLocks noChangeAspect="1" noChangeArrowheads="1"/>
          </p:cNvPicPr>
          <p:nvPr/>
        </p:nvPicPr>
        <p:blipFill>
          <a:blip r:embed="rId2" cstate="print"/>
          <a:srcRect/>
          <a:stretch>
            <a:fillRect/>
          </a:stretch>
        </p:blipFill>
        <p:spPr bwMode="auto">
          <a:xfrm>
            <a:off x="-19050" y="-19050"/>
            <a:ext cx="9163050" cy="6877050"/>
          </a:xfrm>
          <a:prstGeom prst="rect">
            <a:avLst/>
          </a:prstGeom>
          <a:noFill/>
        </p:spPr>
      </p:pic>
      <p:sp>
        <p:nvSpPr>
          <p:cNvPr id="11268" name="Text Box 10"/>
          <p:cNvSpPr txBox="1">
            <a:spLocks noChangeArrowheads="1"/>
          </p:cNvSpPr>
          <p:nvPr/>
        </p:nvSpPr>
        <p:spPr bwMode="auto">
          <a:xfrm>
            <a:off x="2699792" y="188640"/>
            <a:ext cx="2033955" cy="584775"/>
          </a:xfrm>
          <a:prstGeom prst="rect">
            <a:avLst/>
          </a:prstGeom>
          <a:noFill/>
          <a:ln w="9525">
            <a:noFill/>
            <a:miter lim="800000"/>
            <a:headEnd/>
            <a:tailEnd/>
          </a:ln>
        </p:spPr>
        <p:txBody>
          <a:bodyPr wrap="none">
            <a:spAutoFit/>
          </a:bodyPr>
          <a:lstStyle/>
          <a:p>
            <a:r>
              <a:rPr lang="en-US" sz="3200" b="1" dirty="0" smtClean="0">
                <a:solidFill>
                  <a:srgbClr val="92D050"/>
                </a:solidFill>
              </a:rPr>
              <a:t>Main River</a:t>
            </a:r>
            <a:endParaRPr lang="en-NZ" sz="3200" b="1" dirty="0">
              <a:solidFill>
                <a:srgbClr val="92D050"/>
              </a:solidFill>
            </a:endParaRPr>
          </a:p>
        </p:txBody>
      </p:sp>
      <p:sp>
        <p:nvSpPr>
          <p:cNvPr id="11270" name="Rectangle 57"/>
          <p:cNvSpPr>
            <a:spLocks noChangeArrowheads="1"/>
          </p:cNvSpPr>
          <p:nvPr/>
        </p:nvSpPr>
        <p:spPr bwMode="auto">
          <a:xfrm>
            <a:off x="179512" y="2852936"/>
            <a:ext cx="4536504" cy="2142125"/>
          </a:xfrm>
          <a:prstGeom prst="rect">
            <a:avLst/>
          </a:prstGeom>
          <a:noFill/>
          <a:ln w="9525">
            <a:noFill/>
            <a:miter lim="800000"/>
            <a:headEnd/>
            <a:tailEnd/>
          </a:ln>
        </p:spPr>
        <p:txBody>
          <a:bodyPr wrap="square" anchor="ctr">
            <a:spAutoFit/>
          </a:bodyPr>
          <a:lstStyle/>
          <a:p>
            <a:pPr>
              <a:spcBef>
                <a:spcPct val="50000"/>
              </a:spcBef>
              <a:tabLst>
                <a:tab pos="266700" algn="l"/>
              </a:tabLst>
            </a:pPr>
            <a:r>
              <a:rPr lang="en-NZ" dirty="0" smtClean="0">
                <a:solidFill>
                  <a:schemeClr val="tx1">
                    <a:lumMod val="50000"/>
                  </a:schemeClr>
                </a:solidFill>
              </a:rPr>
              <a:t> </a:t>
            </a:r>
          </a:p>
          <a:p>
            <a:pPr>
              <a:lnSpc>
                <a:spcPct val="80000"/>
              </a:lnSpc>
              <a:buClr>
                <a:srgbClr val="92D050"/>
              </a:buClr>
              <a:buSzPct val="80000"/>
              <a:buBlip>
                <a:blip r:embed="rId3"/>
              </a:buBlip>
              <a:defRPr/>
            </a:pPr>
            <a:r>
              <a:rPr lang="en-NZ" dirty="0" smtClean="0">
                <a:solidFill>
                  <a:schemeClr val="tx1">
                    <a:lumMod val="50000"/>
                  </a:schemeClr>
                </a:solidFill>
              </a:rPr>
              <a:t>  Latitude from 6 N to 21 N </a:t>
            </a:r>
            <a:r>
              <a:rPr lang="en-US" dirty="0" smtClean="0">
                <a:solidFill>
                  <a:schemeClr val="tx1">
                    <a:lumMod val="50000"/>
                  </a:schemeClr>
                </a:solidFill>
              </a:rPr>
              <a:t> </a:t>
            </a:r>
          </a:p>
          <a:p>
            <a:pPr>
              <a:lnSpc>
                <a:spcPct val="80000"/>
              </a:lnSpc>
              <a:buClr>
                <a:srgbClr val="92D050"/>
              </a:buClr>
              <a:buSzPct val="80000"/>
              <a:buBlip>
                <a:blip r:embed="rId3"/>
              </a:buBlip>
              <a:defRPr/>
            </a:pPr>
            <a:r>
              <a:rPr lang="en-NZ" dirty="0" smtClean="0">
                <a:solidFill>
                  <a:schemeClr val="tx1">
                    <a:lumMod val="50000"/>
                  </a:schemeClr>
                </a:solidFill>
              </a:rPr>
              <a:t>  Longitude from 98 E to 106 E</a:t>
            </a:r>
          </a:p>
          <a:p>
            <a:pPr>
              <a:lnSpc>
                <a:spcPct val="80000"/>
              </a:lnSpc>
              <a:buClr>
                <a:srgbClr val="92D050"/>
              </a:buClr>
              <a:buSzPct val="80000"/>
              <a:buBlip>
                <a:blip r:embed="rId3"/>
              </a:buBlip>
              <a:defRPr/>
            </a:pPr>
            <a:r>
              <a:rPr lang="en-NZ" dirty="0" smtClean="0">
                <a:solidFill>
                  <a:schemeClr val="tx1">
                    <a:lumMod val="50000"/>
                  </a:schemeClr>
                </a:solidFill>
              </a:rPr>
              <a:t>  </a:t>
            </a:r>
            <a:r>
              <a:rPr lang="en-US" dirty="0" err="1" smtClean="0">
                <a:solidFill>
                  <a:schemeClr val="tx1">
                    <a:lumMod val="50000"/>
                  </a:schemeClr>
                </a:solidFill>
              </a:rPr>
              <a:t>Tha</a:t>
            </a:r>
            <a:r>
              <a:rPr lang="en-US" dirty="0" smtClean="0">
                <a:solidFill>
                  <a:schemeClr val="tx1">
                    <a:lumMod val="50000"/>
                  </a:schemeClr>
                </a:solidFill>
              </a:rPr>
              <a:t> Chin is a major river  in the Central Plain</a:t>
            </a:r>
          </a:p>
          <a:p>
            <a:pPr>
              <a:lnSpc>
                <a:spcPct val="80000"/>
              </a:lnSpc>
              <a:buClr>
                <a:srgbClr val="92D050"/>
              </a:buClr>
              <a:buSzPct val="80000"/>
              <a:buBlip>
                <a:blip r:embed="rId3"/>
              </a:buBlip>
              <a:defRPr/>
            </a:pPr>
            <a:r>
              <a:rPr lang="en-US" dirty="0" smtClean="0">
                <a:solidFill>
                  <a:schemeClr val="tx1">
                    <a:lumMod val="50000"/>
                  </a:schemeClr>
                </a:solidFill>
              </a:rPr>
              <a:t>  Covering area of 13,000 km</a:t>
            </a:r>
            <a:r>
              <a:rPr lang="en-US" baseline="30000" dirty="0" smtClean="0">
                <a:solidFill>
                  <a:schemeClr val="tx1">
                    <a:lumMod val="50000"/>
                  </a:schemeClr>
                </a:solidFill>
              </a:rPr>
              <a:t>2</a:t>
            </a:r>
            <a:endParaRPr lang="en-US" dirty="0" smtClean="0">
              <a:solidFill>
                <a:schemeClr val="tx1">
                  <a:lumMod val="50000"/>
                </a:schemeClr>
              </a:solidFill>
            </a:endParaRPr>
          </a:p>
          <a:p>
            <a:pPr>
              <a:lnSpc>
                <a:spcPct val="80000"/>
              </a:lnSpc>
              <a:buClr>
                <a:srgbClr val="92D050"/>
              </a:buClr>
              <a:buSzPct val="80000"/>
              <a:buBlip>
                <a:blip r:embed="rId3"/>
              </a:buBlip>
              <a:defRPr/>
            </a:pPr>
            <a:r>
              <a:rPr lang="en-US" dirty="0" smtClean="0">
                <a:solidFill>
                  <a:schemeClr val="tx1">
                    <a:lumMod val="50000"/>
                  </a:schemeClr>
                </a:solidFill>
              </a:rPr>
              <a:t>  Population of around 2 million</a:t>
            </a:r>
          </a:p>
          <a:p>
            <a:pPr>
              <a:lnSpc>
                <a:spcPct val="80000"/>
              </a:lnSpc>
              <a:buClr>
                <a:srgbClr val="92D050"/>
              </a:buClr>
              <a:buSzPct val="80000"/>
              <a:buBlip>
                <a:blip r:embed="rId3"/>
              </a:buBlip>
              <a:defRPr/>
            </a:pPr>
            <a:r>
              <a:rPr lang="en-US" dirty="0" smtClean="0">
                <a:solidFill>
                  <a:schemeClr val="tx1">
                    <a:lumMod val="50000"/>
                  </a:schemeClr>
                </a:solidFill>
              </a:rPr>
              <a:t>  Total length is 325 km</a:t>
            </a:r>
          </a:p>
          <a:p>
            <a:pPr>
              <a:lnSpc>
                <a:spcPct val="80000"/>
              </a:lnSpc>
              <a:buClr>
                <a:srgbClr val="92D050"/>
              </a:buClr>
              <a:buSzPct val="80000"/>
              <a:buBlip>
                <a:blip r:embed="rId3"/>
              </a:buBlip>
              <a:defRPr/>
            </a:pPr>
            <a:endParaRPr lang="en-US" dirty="0" smtClean="0">
              <a:solidFill>
                <a:schemeClr val="tx1">
                  <a:lumMod val="50000"/>
                </a:schemeClr>
              </a:solidFill>
            </a:endParaRPr>
          </a:p>
          <a:p>
            <a:pPr>
              <a:lnSpc>
                <a:spcPct val="80000"/>
              </a:lnSpc>
              <a:buClr>
                <a:srgbClr val="92D050"/>
              </a:buClr>
              <a:buSzPct val="80000"/>
              <a:buBlip>
                <a:blip r:embed="rId3"/>
              </a:buBlip>
              <a:defRPr/>
            </a:pPr>
            <a:endParaRPr lang="en-US" dirty="0" smtClean="0">
              <a:solidFill>
                <a:schemeClr val="tx1">
                  <a:lumMod val="50000"/>
                </a:schemeClr>
              </a:solidFill>
            </a:endParaRPr>
          </a:p>
        </p:txBody>
      </p:sp>
      <p:pic>
        <p:nvPicPr>
          <p:cNvPr id="65540" name="Picture 4" descr="C:\Users\Playtech\Desktop\FOUNDRY MAIN\CLIENTS\Massey\PPT WORK\New Massey PPT April 2011\refreshed images\tha chin pic 3.jpg"/>
          <p:cNvPicPr>
            <a:picLocks noChangeAspect="1" noChangeArrowheads="1"/>
          </p:cNvPicPr>
          <p:nvPr/>
        </p:nvPicPr>
        <p:blipFill>
          <a:blip r:embed="rId4" cstate="print"/>
          <a:srcRect/>
          <a:stretch>
            <a:fillRect/>
          </a:stretch>
        </p:blipFill>
        <p:spPr bwMode="auto">
          <a:xfrm>
            <a:off x="539552" y="980728"/>
            <a:ext cx="1048418" cy="115212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9" name="Rectangle 18"/>
          <p:cNvSpPr/>
          <p:nvPr/>
        </p:nvSpPr>
        <p:spPr>
          <a:xfrm>
            <a:off x="611560" y="2132856"/>
            <a:ext cx="1002197" cy="369332"/>
          </a:xfrm>
          <a:prstGeom prst="rect">
            <a:avLst/>
          </a:prstGeom>
        </p:spPr>
        <p:txBody>
          <a:bodyPr wrap="none">
            <a:spAutoFit/>
          </a:bodyPr>
          <a:lstStyle/>
          <a:p>
            <a:r>
              <a:rPr lang="en-NZ" dirty="0" err="1" smtClean="0">
                <a:solidFill>
                  <a:srgbClr val="92D050"/>
                </a:solidFill>
              </a:rPr>
              <a:t>Tha</a:t>
            </a:r>
            <a:r>
              <a:rPr lang="en-NZ" dirty="0" smtClean="0">
                <a:solidFill>
                  <a:srgbClr val="92D050"/>
                </a:solidFill>
              </a:rPr>
              <a:t> Chin</a:t>
            </a:r>
            <a:endParaRPr lang="en-NZ" dirty="0">
              <a:solidFill>
                <a:srgbClr val="92D050"/>
              </a:solidFill>
            </a:endParaRPr>
          </a:p>
        </p:txBody>
      </p:sp>
      <p:pic>
        <p:nvPicPr>
          <p:cNvPr id="106498" name="Picture 2" descr="C:\Users\Playtech\Desktop\FOUNDRY MAIN\CLIENTS\Massey\PPT WORK\New Massey PPT April 2011\refreshed images\tha chin 2.jpg"/>
          <p:cNvPicPr>
            <a:picLocks noChangeAspect="1" noChangeArrowheads="1"/>
          </p:cNvPicPr>
          <p:nvPr/>
        </p:nvPicPr>
        <p:blipFill>
          <a:blip r:embed="rId5" cstate="print"/>
          <a:srcRect/>
          <a:stretch>
            <a:fillRect/>
          </a:stretch>
        </p:blipFill>
        <p:spPr bwMode="auto">
          <a:xfrm>
            <a:off x="4932040" y="1196752"/>
            <a:ext cx="3926681" cy="43151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2000"/>
                                        <p:tgtEl>
                                          <p:spTgt spid="11268"/>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106498"/>
                                        </p:tgtEl>
                                        <p:attrNameLst>
                                          <p:attrName>style.visibility</p:attrName>
                                        </p:attrNameLst>
                                      </p:cBhvr>
                                      <p:to>
                                        <p:strVal val="visible"/>
                                      </p:to>
                                    </p:set>
                                    <p:animEffect transition="in" filter="fade">
                                      <p:cBhvr>
                                        <p:cTn id="11" dur="1000"/>
                                        <p:tgtEl>
                                          <p:spTgt spid="106498"/>
                                        </p:tgtEl>
                                      </p:cBhvr>
                                    </p:animEffect>
                                    <p:anim calcmode="lin" valueType="num">
                                      <p:cBhvr>
                                        <p:cTn id="12" dur="1000" fill="hold"/>
                                        <p:tgtEl>
                                          <p:spTgt spid="106498"/>
                                        </p:tgtEl>
                                        <p:attrNameLst>
                                          <p:attrName>ppt_x</p:attrName>
                                        </p:attrNameLst>
                                      </p:cBhvr>
                                      <p:tavLst>
                                        <p:tav tm="0">
                                          <p:val>
                                            <p:strVal val="#ppt_x"/>
                                          </p:val>
                                        </p:tav>
                                        <p:tav tm="100000">
                                          <p:val>
                                            <p:strVal val="#ppt_x"/>
                                          </p:val>
                                        </p:tav>
                                      </p:tavLst>
                                    </p:anim>
                                    <p:anim calcmode="lin" valueType="num">
                                      <p:cBhvr>
                                        <p:cTn id="13" dur="1000" fill="hold"/>
                                        <p:tgtEl>
                                          <p:spTgt spid="1064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I:\Design  Work\Massey\PPT WORK\TEMPLATES\ppttemplate1024 copy.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4" descr="MU_Horizontal_CMYK Strapline.eps"/>
          <p:cNvPicPr>
            <a:picLocks noChangeAspect="1"/>
          </p:cNvPicPr>
          <p:nvPr/>
        </p:nvPicPr>
        <p:blipFill>
          <a:blip r:embed="rId3" cstate="print"/>
          <a:srcRect/>
          <a:stretch>
            <a:fillRect/>
          </a:stretch>
        </p:blipFill>
        <p:spPr bwMode="auto">
          <a:xfrm>
            <a:off x="6084168" y="6237312"/>
            <a:ext cx="2760302" cy="444502"/>
          </a:xfrm>
          <a:prstGeom prst="rect">
            <a:avLst/>
          </a:prstGeom>
          <a:noFill/>
          <a:ln w="9525">
            <a:noFill/>
            <a:miter lim="800000"/>
            <a:headEnd/>
            <a:tailEnd/>
          </a:ln>
        </p:spPr>
      </p:pic>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5537" name="Picture 1" descr="C:\Users\Playtech\Desktop\FOUNDRY MAIN\CLIENTS\Massey\PPT WORK\New Massey PPT April 2011\new templates\MASSEY TEMPLATE STANDARD SLIDE2.jpg"/>
          <p:cNvPicPr>
            <a:picLocks noChangeAspect="1" noChangeArrowheads="1"/>
          </p:cNvPicPr>
          <p:nvPr/>
        </p:nvPicPr>
        <p:blipFill>
          <a:blip r:embed="rId2" cstate="print"/>
          <a:srcRect/>
          <a:stretch>
            <a:fillRect/>
          </a:stretch>
        </p:blipFill>
        <p:spPr bwMode="auto">
          <a:xfrm>
            <a:off x="-19050" y="-19050"/>
            <a:ext cx="9163050" cy="6877050"/>
          </a:xfrm>
          <a:prstGeom prst="rect">
            <a:avLst/>
          </a:prstGeom>
          <a:noFill/>
        </p:spPr>
      </p:pic>
      <p:sp>
        <p:nvSpPr>
          <p:cNvPr id="11268" name="Text Box 10"/>
          <p:cNvSpPr txBox="1">
            <a:spLocks noChangeArrowheads="1"/>
          </p:cNvSpPr>
          <p:nvPr/>
        </p:nvSpPr>
        <p:spPr bwMode="auto">
          <a:xfrm>
            <a:off x="2627784" y="188640"/>
            <a:ext cx="2543710" cy="584775"/>
          </a:xfrm>
          <a:prstGeom prst="rect">
            <a:avLst/>
          </a:prstGeom>
          <a:noFill/>
          <a:ln w="9525">
            <a:noFill/>
            <a:miter lim="800000"/>
            <a:headEnd/>
            <a:tailEnd/>
          </a:ln>
        </p:spPr>
        <p:txBody>
          <a:bodyPr wrap="none">
            <a:spAutoFit/>
          </a:bodyPr>
          <a:lstStyle/>
          <a:p>
            <a:r>
              <a:rPr lang="en-US" sz="3200" b="1" dirty="0" err="1">
                <a:solidFill>
                  <a:srgbClr val="92D050"/>
                </a:solidFill>
              </a:rPr>
              <a:t>Tha</a:t>
            </a:r>
            <a:r>
              <a:rPr lang="en-US" sz="3200" b="1" dirty="0">
                <a:solidFill>
                  <a:srgbClr val="92D050"/>
                </a:solidFill>
              </a:rPr>
              <a:t> Chin river</a:t>
            </a:r>
            <a:endParaRPr lang="en-NZ" sz="3200" b="1" dirty="0">
              <a:solidFill>
                <a:srgbClr val="92D050"/>
              </a:solidFill>
            </a:endParaRPr>
          </a:p>
        </p:txBody>
      </p:sp>
      <p:sp>
        <p:nvSpPr>
          <p:cNvPr id="11270" name="Rectangle 57"/>
          <p:cNvSpPr>
            <a:spLocks noChangeArrowheads="1"/>
          </p:cNvSpPr>
          <p:nvPr/>
        </p:nvSpPr>
        <p:spPr bwMode="auto">
          <a:xfrm>
            <a:off x="179512" y="2852936"/>
            <a:ext cx="4536504" cy="2142125"/>
          </a:xfrm>
          <a:prstGeom prst="rect">
            <a:avLst/>
          </a:prstGeom>
          <a:noFill/>
          <a:ln w="9525">
            <a:noFill/>
            <a:miter lim="800000"/>
            <a:headEnd/>
            <a:tailEnd/>
          </a:ln>
        </p:spPr>
        <p:txBody>
          <a:bodyPr wrap="square" anchor="ctr">
            <a:spAutoFit/>
          </a:bodyPr>
          <a:lstStyle/>
          <a:p>
            <a:pPr>
              <a:spcBef>
                <a:spcPct val="50000"/>
              </a:spcBef>
              <a:tabLst>
                <a:tab pos="266700" algn="l"/>
              </a:tabLst>
            </a:pPr>
            <a:r>
              <a:rPr lang="en-NZ" dirty="0" smtClean="0">
                <a:solidFill>
                  <a:schemeClr val="tx1">
                    <a:lumMod val="50000"/>
                  </a:schemeClr>
                </a:solidFill>
              </a:rPr>
              <a:t> </a:t>
            </a:r>
          </a:p>
          <a:p>
            <a:pPr>
              <a:lnSpc>
                <a:spcPct val="80000"/>
              </a:lnSpc>
              <a:buClr>
                <a:srgbClr val="92D050"/>
              </a:buClr>
              <a:buSzPct val="80000"/>
              <a:buBlip>
                <a:blip r:embed="rId3"/>
              </a:buBlip>
              <a:defRPr/>
            </a:pPr>
            <a:r>
              <a:rPr lang="en-NZ" dirty="0" smtClean="0">
                <a:solidFill>
                  <a:schemeClr val="tx1">
                    <a:lumMod val="50000"/>
                  </a:schemeClr>
                </a:solidFill>
              </a:rPr>
              <a:t>  Latitude from 6 N to 21 N </a:t>
            </a:r>
            <a:r>
              <a:rPr lang="en-US" dirty="0" smtClean="0">
                <a:solidFill>
                  <a:schemeClr val="tx1">
                    <a:lumMod val="50000"/>
                  </a:schemeClr>
                </a:solidFill>
              </a:rPr>
              <a:t> </a:t>
            </a:r>
          </a:p>
          <a:p>
            <a:pPr>
              <a:lnSpc>
                <a:spcPct val="80000"/>
              </a:lnSpc>
              <a:buClr>
                <a:srgbClr val="92D050"/>
              </a:buClr>
              <a:buSzPct val="80000"/>
              <a:buBlip>
                <a:blip r:embed="rId3"/>
              </a:buBlip>
              <a:defRPr/>
            </a:pPr>
            <a:r>
              <a:rPr lang="en-NZ" dirty="0" smtClean="0">
                <a:solidFill>
                  <a:schemeClr val="tx1">
                    <a:lumMod val="50000"/>
                  </a:schemeClr>
                </a:solidFill>
              </a:rPr>
              <a:t>  Longitude from 98 E to 106 E</a:t>
            </a:r>
          </a:p>
          <a:p>
            <a:pPr>
              <a:lnSpc>
                <a:spcPct val="80000"/>
              </a:lnSpc>
              <a:buClr>
                <a:srgbClr val="92D050"/>
              </a:buClr>
              <a:buSzPct val="80000"/>
              <a:buBlip>
                <a:blip r:embed="rId3"/>
              </a:buBlip>
              <a:defRPr/>
            </a:pPr>
            <a:r>
              <a:rPr lang="en-NZ" dirty="0" smtClean="0">
                <a:solidFill>
                  <a:schemeClr val="tx1">
                    <a:lumMod val="50000"/>
                  </a:schemeClr>
                </a:solidFill>
              </a:rPr>
              <a:t>  </a:t>
            </a:r>
            <a:r>
              <a:rPr lang="en-US" dirty="0" err="1" smtClean="0">
                <a:solidFill>
                  <a:schemeClr val="tx1">
                    <a:lumMod val="50000"/>
                  </a:schemeClr>
                </a:solidFill>
              </a:rPr>
              <a:t>Tha</a:t>
            </a:r>
            <a:r>
              <a:rPr lang="en-US" dirty="0" smtClean="0">
                <a:solidFill>
                  <a:schemeClr val="tx1">
                    <a:lumMod val="50000"/>
                  </a:schemeClr>
                </a:solidFill>
              </a:rPr>
              <a:t> Chin is a major river  in the Central Plain</a:t>
            </a:r>
          </a:p>
          <a:p>
            <a:pPr>
              <a:lnSpc>
                <a:spcPct val="80000"/>
              </a:lnSpc>
              <a:buClr>
                <a:srgbClr val="92D050"/>
              </a:buClr>
              <a:buSzPct val="80000"/>
              <a:buBlip>
                <a:blip r:embed="rId3"/>
              </a:buBlip>
              <a:defRPr/>
            </a:pPr>
            <a:r>
              <a:rPr lang="en-US" dirty="0" smtClean="0">
                <a:solidFill>
                  <a:schemeClr val="tx1">
                    <a:lumMod val="50000"/>
                  </a:schemeClr>
                </a:solidFill>
              </a:rPr>
              <a:t>  Covering area of 13,000 km</a:t>
            </a:r>
            <a:r>
              <a:rPr lang="en-US" baseline="30000" dirty="0" smtClean="0">
                <a:solidFill>
                  <a:schemeClr val="tx1">
                    <a:lumMod val="50000"/>
                  </a:schemeClr>
                </a:solidFill>
              </a:rPr>
              <a:t>2</a:t>
            </a:r>
            <a:endParaRPr lang="en-US" dirty="0" smtClean="0">
              <a:solidFill>
                <a:schemeClr val="tx1">
                  <a:lumMod val="50000"/>
                </a:schemeClr>
              </a:solidFill>
            </a:endParaRPr>
          </a:p>
          <a:p>
            <a:pPr>
              <a:lnSpc>
                <a:spcPct val="80000"/>
              </a:lnSpc>
              <a:buClr>
                <a:srgbClr val="92D050"/>
              </a:buClr>
              <a:buSzPct val="80000"/>
              <a:buBlip>
                <a:blip r:embed="rId3"/>
              </a:buBlip>
              <a:defRPr/>
            </a:pPr>
            <a:r>
              <a:rPr lang="en-US" dirty="0" smtClean="0">
                <a:solidFill>
                  <a:schemeClr val="tx1">
                    <a:lumMod val="50000"/>
                  </a:schemeClr>
                </a:solidFill>
              </a:rPr>
              <a:t>  Population of around 2 million</a:t>
            </a:r>
          </a:p>
          <a:p>
            <a:pPr>
              <a:lnSpc>
                <a:spcPct val="80000"/>
              </a:lnSpc>
              <a:buClr>
                <a:srgbClr val="92D050"/>
              </a:buClr>
              <a:buSzPct val="80000"/>
              <a:buBlip>
                <a:blip r:embed="rId3"/>
              </a:buBlip>
              <a:defRPr/>
            </a:pPr>
            <a:r>
              <a:rPr lang="en-US" dirty="0" smtClean="0">
                <a:solidFill>
                  <a:schemeClr val="tx1">
                    <a:lumMod val="50000"/>
                  </a:schemeClr>
                </a:solidFill>
              </a:rPr>
              <a:t>  Total length is 325 km</a:t>
            </a:r>
          </a:p>
          <a:p>
            <a:pPr>
              <a:lnSpc>
                <a:spcPct val="80000"/>
              </a:lnSpc>
              <a:buClr>
                <a:srgbClr val="92D050"/>
              </a:buClr>
              <a:buSzPct val="80000"/>
              <a:buBlip>
                <a:blip r:embed="rId3"/>
              </a:buBlip>
              <a:defRPr/>
            </a:pPr>
            <a:endParaRPr lang="en-US" dirty="0" smtClean="0">
              <a:solidFill>
                <a:schemeClr val="tx1">
                  <a:lumMod val="50000"/>
                </a:schemeClr>
              </a:solidFill>
            </a:endParaRPr>
          </a:p>
          <a:p>
            <a:pPr>
              <a:lnSpc>
                <a:spcPct val="80000"/>
              </a:lnSpc>
              <a:buClr>
                <a:srgbClr val="92D050"/>
              </a:buClr>
              <a:buSzPct val="80000"/>
              <a:buBlip>
                <a:blip r:embed="rId3"/>
              </a:buBlip>
              <a:defRPr/>
            </a:pPr>
            <a:endParaRPr lang="en-US" dirty="0" smtClean="0">
              <a:solidFill>
                <a:schemeClr val="tx1">
                  <a:lumMod val="50000"/>
                </a:schemeClr>
              </a:solidFill>
            </a:endParaRPr>
          </a:p>
        </p:txBody>
      </p:sp>
      <p:pic>
        <p:nvPicPr>
          <p:cNvPr id="107522" name="Picture 2" descr="C:\Users\Playtech\Desktop\FOUNDRY MAIN\CLIENTS\Massey\PPT WORK\New Massey PPT April 2011\refreshed images\tha chin pic 3.jpg"/>
          <p:cNvPicPr>
            <a:picLocks noChangeAspect="1" noChangeArrowheads="1"/>
          </p:cNvPicPr>
          <p:nvPr/>
        </p:nvPicPr>
        <p:blipFill>
          <a:blip r:embed="rId4" cstate="print"/>
          <a:srcRect/>
          <a:stretch>
            <a:fillRect/>
          </a:stretch>
        </p:blipFill>
        <p:spPr bwMode="auto">
          <a:xfrm>
            <a:off x="4860032" y="1124744"/>
            <a:ext cx="4020884" cy="44186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2000"/>
                                        <p:tgtEl>
                                          <p:spTgt spid="11268"/>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107522"/>
                                        </p:tgtEl>
                                        <p:attrNameLst>
                                          <p:attrName>style.visibility</p:attrName>
                                        </p:attrNameLst>
                                      </p:cBhvr>
                                      <p:to>
                                        <p:strVal val="visible"/>
                                      </p:to>
                                    </p:set>
                                    <p:animEffect transition="in" filter="fade">
                                      <p:cBhvr>
                                        <p:cTn id="11" dur="1000"/>
                                        <p:tgtEl>
                                          <p:spTgt spid="107522"/>
                                        </p:tgtEl>
                                      </p:cBhvr>
                                    </p:animEffect>
                                    <p:anim calcmode="lin" valueType="num">
                                      <p:cBhvr>
                                        <p:cTn id="12" dur="1000" fill="hold"/>
                                        <p:tgtEl>
                                          <p:spTgt spid="107522"/>
                                        </p:tgtEl>
                                        <p:attrNameLst>
                                          <p:attrName>ppt_x</p:attrName>
                                        </p:attrNameLst>
                                      </p:cBhvr>
                                      <p:tavLst>
                                        <p:tav tm="0">
                                          <p:val>
                                            <p:strVal val="#ppt_x"/>
                                          </p:val>
                                        </p:tav>
                                        <p:tav tm="100000">
                                          <p:val>
                                            <p:strVal val="#ppt_x"/>
                                          </p:val>
                                        </p:tav>
                                      </p:tavLst>
                                    </p:anim>
                                    <p:anim calcmode="lin" valueType="num">
                                      <p:cBhvr>
                                        <p:cTn id="13" dur="1000" fill="hold"/>
                                        <p:tgtEl>
                                          <p:spTgt spid="1075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descr="C:\Users\Playtech\Desktop\FOUNDRY MAIN\CLIENTS\Massey\PPT WORK\New Massey PPT April 2011\new templates\MASSEY TEMPLATE STANDARD SLIDE 7.jpg"/>
          <p:cNvPicPr>
            <a:picLocks noChangeAspect="1" noChangeArrowheads="1"/>
          </p:cNvPicPr>
          <p:nvPr/>
        </p:nvPicPr>
        <p:blipFill>
          <a:blip r:embed="rId2" cstate="print"/>
          <a:srcRect/>
          <a:stretch>
            <a:fillRect/>
          </a:stretch>
        </p:blipFill>
        <p:spPr bwMode="auto">
          <a:xfrm>
            <a:off x="-19051" y="0"/>
            <a:ext cx="9163051" cy="6877050"/>
          </a:xfrm>
          <a:prstGeom prst="rect">
            <a:avLst/>
          </a:prstGeom>
          <a:noFill/>
        </p:spPr>
      </p:pic>
      <p:sp>
        <p:nvSpPr>
          <p:cNvPr id="12290" name="Text Box 6"/>
          <p:cNvSpPr txBox="1">
            <a:spLocks noChangeArrowheads="1"/>
          </p:cNvSpPr>
          <p:nvPr/>
        </p:nvSpPr>
        <p:spPr bwMode="auto">
          <a:xfrm>
            <a:off x="179512" y="1124744"/>
            <a:ext cx="4537075" cy="1369606"/>
          </a:xfrm>
          <a:prstGeom prst="rect">
            <a:avLst/>
          </a:prstGeom>
          <a:noFill/>
          <a:ln w="9525">
            <a:noFill/>
            <a:miter lim="800000"/>
            <a:headEnd/>
            <a:tailEnd/>
          </a:ln>
        </p:spPr>
        <p:txBody>
          <a:bodyPr>
            <a:spAutoFit/>
          </a:bodyPr>
          <a:lstStyle/>
          <a:p>
            <a:pPr>
              <a:spcBef>
                <a:spcPct val="50000"/>
              </a:spcBef>
            </a:pPr>
            <a:r>
              <a:rPr lang="en-US" sz="2800" dirty="0" err="1">
                <a:solidFill>
                  <a:srgbClr val="92D050"/>
                </a:solidFill>
              </a:rPr>
              <a:t>Tha</a:t>
            </a:r>
            <a:r>
              <a:rPr lang="en-US" sz="2800" dirty="0">
                <a:solidFill>
                  <a:srgbClr val="92D050"/>
                </a:solidFill>
              </a:rPr>
              <a:t> Chin </a:t>
            </a:r>
            <a:r>
              <a:rPr lang="en-US" sz="2800" dirty="0" smtClean="0">
                <a:solidFill>
                  <a:srgbClr val="92D050"/>
                </a:solidFill>
              </a:rPr>
              <a:t>is </a:t>
            </a:r>
            <a:r>
              <a:rPr lang="en-US" sz="2800" dirty="0">
                <a:solidFill>
                  <a:srgbClr val="92D050"/>
                </a:solidFill>
              </a:rPr>
              <a:t>one of the most polluted </a:t>
            </a:r>
            <a:r>
              <a:rPr lang="en-US" sz="2800" dirty="0" smtClean="0">
                <a:solidFill>
                  <a:srgbClr val="92D050"/>
                </a:solidFill>
              </a:rPr>
              <a:t>rivers </a:t>
            </a:r>
            <a:r>
              <a:rPr lang="en-US" sz="2800" dirty="0">
                <a:solidFill>
                  <a:srgbClr val="92D050"/>
                </a:solidFill>
              </a:rPr>
              <a:t>in </a:t>
            </a:r>
            <a:r>
              <a:rPr lang="en-US" sz="2800" dirty="0" smtClean="0">
                <a:solidFill>
                  <a:srgbClr val="92D050"/>
                </a:solidFill>
              </a:rPr>
              <a:t>Thailand</a:t>
            </a:r>
          </a:p>
          <a:p>
            <a:pPr>
              <a:spcBef>
                <a:spcPct val="50000"/>
              </a:spcBef>
            </a:pPr>
            <a:r>
              <a:rPr lang="en-US" dirty="0" smtClean="0">
                <a:solidFill>
                  <a:srgbClr val="92D050"/>
                </a:solidFill>
              </a:rPr>
              <a:t>(especially </a:t>
            </a:r>
            <a:r>
              <a:rPr lang="en-US" dirty="0">
                <a:solidFill>
                  <a:srgbClr val="92D050"/>
                </a:solidFill>
              </a:rPr>
              <a:t>the lower </a:t>
            </a:r>
            <a:r>
              <a:rPr lang="en-US" dirty="0" smtClean="0">
                <a:solidFill>
                  <a:srgbClr val="92D050"/>
                </a:solidFill>
              </a:rPr>
              <a:t>section)</a:t>
            </a:r>
            <a:endParaRPr lang="en-NZ" dirty="0">
              <a:solidFill>
                <a:srgbClr val="92D050"/>
              </a:solidFill>
            </a:endParaRPr>
          </a:p>
        </p:txBody>
      </p:sp>
      <p:pic>
        <p:nvPicPr>
          <p:cNvPr id="12291" name="Picture 8"/>
          <p:cNvPicPr>
            <a:picLocks noChangeAspect="1" noChangeArrowheads="1"/>
          </p:cNvPicPr>
          <p:nvPr/>
        </p:nvPicPr>
        <p:blipFill>
          <a:blip r:embed="rId3" cstate="print"/>
          <a:srcRect/>
          <a:stretch>
            <a:fillRect/>
          </a:stretch>
        </p:blipFill>
        <p:spPr bwMode="auto">
          <a:xfrm>
            <a:off x="3131840" y="2564904"/>
            <a:ext cx="2785674" cy="2088232"/>
          </a:xfrm>
          <a:prstGeom prst="rect">
            <a:avLst/>
          </a:prstGeom>
          <a:ln>
            <a:noFill/>
          </a:ln>
          <a:effectLst>
            <a:softEdge rad="112500"/>
          </a:effectLst>
        </p:spPr>
      </p:pic>
      <p:pic>
        <p:nvPicPr>
          <p:cNvPr id="12292" name="Picture 9" descr="ThaChinTrip1_164"/>
          <p:cNvPicPr>
            <a:picLocks noChangeAspect="1" noChangeArrowheads="1"/>
          </p:cNvPicPr>
          <p:nvPr/>
        </p:nvPicPr>
        <p:blipFill>
          <a:blip r:embed="rId4" cstate="print"/>
          <a:srcRect/>
          <a:stretch>
            <a:fillRect/>
          </a:stretch>
        </p:blipFill>
        <p:spPr bwMode="auto">
          <a:xfrm>
            <a:off x="6012160" y="1196752"/>
            <a:ext cx="2783853" cy="2088232"/>
          </a:xfrm>
          <a:prstGeom prst="rect">
            <a:avLst/>
          </a:prstGeom>
          <a:ln>
            <a:noFill/>
          </a:ln>
          <a:effectLst>
            <a:softEdge rad="112500"/>
          </a:effectLst>
        </p:spPr>
      </p:pic>
      <p:sp>
        <p:nvSpPr>
          <p:cNvPr id="114699" name="Rectangle 11"/>
          <p:cNvSpPr>
            <a:spLocks noChangeArrowheads="1"/>
          </p:cNvSpPr>
          <p:nvPr/>
        </p:nvSpPr>
        <p:spPr bwMode="auto">
          <a:xfrm>
            <a:off x="179512" y="3068960"/>
            <a:ext cx="4572000" cy="2779222"/>
          </a:xfrm>
          <a:prstGeom prst="rect">
            <a:avLst/>
          </a:prstGeom>
          <a:noFill/>
          <a:ln w="9525">
            <a:noFill/>
            <a:miter lim="800000"/>
            <a:headEnd/>
            <a:tailEnd/>
          </a:ln>
          <a:effectLst/>
        </p:spPr>
        <p:txBody>
          <a:bodyPr>
            <a:spAutoFit/>
          </a:bodyPr>
          <a:lstStyle/>
          <a:p>
            <a:pPr>
              <a:spcBef>
                <a:spcPct val="50000"/>
              </a:spcBef>
              <a:buFontTx/>
              <a:buChar char="•"/>
              <a:defRPr/>
            </a:pPr>
            <a:endParaRPr lang="en-NZ" dirty="0">
              <a:solidFill>
                <a:schemeClr val="accent2"/>
              </a:solidFill>
              <a:effectLst>
                <a:outerShdw blurRad="38100" dist="38100" dir="2700000" algn="tl">
                  <a:srgbClr val="000000"/>
                </a:outerShdw>
              </a:effectLst>
            </a:endParaRPr>
          </a:p>
          <a:p>
            <a:pPr>
              <a:lnSpc>
                <a:spcPct val="80000"/>
              </a:lnSpc>
              <a:buClr>
                <a:srgbClr val="92D050"/>
              </a:buClr>
              <a:buSzPct val="80000"/>
              <a:buBlip>
                <a:blip r:embed="rId5"/>
              </a:buBlip>
              <a:defRPr/>
            </a:pPr>
            <a:r>
              <a:rPr lang="en-NZ" dirty="0" smtClean="0">
                <a:solidFill>
                  <a:schemeClr val="accent2"/>
                </a:solidFill>
                <a:effectLst>
                  <a:outerShdw blurRad="38100" dist="38100" dir="2700000" algn="tl">
                    <a:srgbClr val="000000"/>
                  </a:outerShdw>
                </a:effectLst>
              </a:rPr>
              <a:t>  </a:t>
            </a:r>
            <a:r>
              <a:rPr lang="en-NZ" dirty="0" smtClean="0">
                <a:solidFill>
                  <a:schemeClr val="tx1">
                    <a:lumMod val="50000"/>
                  </a:schemeClr>
                </a:solidFill>
              </a:rPr>
              <a:t>DO depletion in the river  </a:t>
            </a:r>
            <a:r>
              <a:rPr lang="en-US" dirty="0" smtClean="0">
                <a:solidFill>
                  <a:schemeClr val="tx1">
                    <a:lumMod val="50000"/>
                  </a:schemeClr>
                </a:solidFill>
              </a:rPr>
              <a:t> </a:t>
            </a:r>
          </a:p>
          <a:p>
            <a:pPr>
              <a:lnSpc>
                <a:spcPct val="80000"/>
              </a:lnSpc>
              <a:buClr>
                <a:srgbClr val="92D050"/>
              </a:buClr>
              <a:buSzPct val="80000"/>
              <a:buBlip>
                <a:blip r:embed="rId5"/>
              </a:buBlip>
              <a:defRPr/>
            </a:pPr>
            <a:r>
              <a:rPr lang="en-NZ" dirty="0" smtClean="0">
                <a:solidFill>
                  <a:schemeClr val="tx1">
                    <a:lumMod val="50000"/>
                  </a:schemeClr>
                </a:solidFill>
              </a:rPr>
              <a:t>  Death of fish</a:t>
            </a:r>
          </a:p>
          <a:p>
            <a:pPr>
              <a:lnSpc>
                <a:spcPct val="80000"/>
              </a:lnSpc>
              <a:buClr>
                <a:srgbClr val="92D050"/>
              </a:buClr>
              <a:buSzPct val="80000"/>
              <a:buBlip>
                <a:blip r:embed="rId5"/>
              </a:buBlip>
              <a:defRPr/>
            </a:pPr>
            <a:r>
              <a:rPr lang="en-NZ" dirty="0" smtClean="0">
                <a:solidFill>
                  <a:schemeClr val="tx1">
                    <a:lumMod val="50000"/>
                  </a:schemeClr>
                </a:solidFill>
              </a:rPr>
              <a:t>  Toxic Substances</a:t>
            </a:r>
          </a:p>
          <a:p>
            <a:pPr>
              <a:lnSpc>
                <a:spcPct val="80000"/>
              </a:lnSpc>
              <a:buClr>
                <a:srgbClr val="92D050"/>
              </a:buClr>
              <a:buSzPct val="80000"/>
              <a:buBlip>
                <a:blip r:embed="rId5"/>
              </a:buBlip>
              <a:defRPr/>
            </a:pPr>
            <a:r>
              <a:rPr lang="en-NZ" dirty="0" smtClean="0">
                <a:solidFill>
                  <a:schemeClr val="tx1">
                    <a:lumMod val="50000"/>
                  </a:schemeClr>
                </a:solidFill>
              </a:rPr>
              <a:t>  Excessive nutrients</a:t>
            </a:r>
          </a:p>
          <a:p>
            <a:pPr>
              <a:lnSpc>
                <a:spcPct val="80000"/>
              </a:lnSpc>
              <a:buClr>
                <a:srgbClr val="92D050"/>
              </a:buClr>
              <a:buSzPct val="80000"/>
              <a:buBlip>
                <a:blip r:embed="rId5"/>
              </a:buBlip>
              <a:defRPr/>
            </a:pPr>
            <a:r>
              <a:rPr lang="en-NZ" dirty="0" smtClean="0">
                <a:solidFill>
                  <a:schemeClr val="tx1">
                    <a:lumMod val="50000"/>
                  </a:schemeClr>
                </a:solidFill>
              </a:rPr>
              <a:t>  Bacteria contamination</a:t>
            </a:r>
          </a:p>
          <a:p>
            <a:pPr>
              <a:lnSpc>
                <a:spcPct val="80000"/>
              </a:lnSpc>
              <a:buClr>
                <a:srgbClr val="92D050"/>
              </a:buClr>
              <a:buSzPct val="80000"/>
              <a:buBlip>
                <a:blip r:embed="rId5"/>
              </a:buBlip>
              <a:defRPr/>
            </a:pPr>
            <a:r>
              <a:rPr lang="en-NZ" dirty="0" smtClean="0">
                <a:solidFill>
                  <a:schemeClr val="tx1">
                    <a:lumMod val="50000"/>
                  </a:schemeClr>
                </a:solidFill>
              </a:rPr>
              <a:t>  Algae toxin</a:t>
            </a:r>
          </a:p>
          <a:p>
            <a:pPr>
              <a:lnSpc>
                <a:spcPct val="80000"/>
              </a:lnSpc>
              <a:buClr>
                <a:srgbClr val="92D050"/>
              </a:buClr>
              <a:buSzPct val="80000"/>
              <a:buBlip>
                <a:blip r:embed="rId5"/>
              </a:buBlip>
              <a:defRPr/>
            </a:pPr>
            <a:r>
              <a:rPr lang="en-NZ" dirty="0" smtClean="0">
                <a:solidFill>
                  <a:schemeClr val="tx1">
                    <a:lumMod val="50000"/>
                  </a:schemeClr>
                </a:solidFill>
              </a:rPr>
              <a:t>  Solids contamination</a:t>
            </a:r>
          </a:p>
          <a:p>
            <a:pPr>
              <a:lnSpc>
                <a:spcPct val="80000"/>
              </a:lnSpc>
              <a:buClr>
                <a:srgbClr val="92D050"/>
              </a:buClr>
              <a:buSzPct val="80000"/>
              <a:buBlip>
                <a:blip r:embed="rId5"/>
              </a:buBlip>
              <a:defRPr/>
            </a:pPr>
            <a:r>
              <a:rPr lang="en-NZ" dirty="0" smtClean="0">
                <a:solidFill>
                  <a:schemeClr val="tx1">
                    <a:lumMod val="50000"/>
                  </a:schemeClr>
                </a:solidFill>
              </a:rPr>
              <a:t>  In April 2000 DO: 0.0-05 mg/l</a:t>
            </a:r>
          </a:p>
          <a:p>
            <a:pPr>
              <a:lnSpc>
                <a:spcPct val="80000"/>
              </a:lnSpc>
              <a:buClr>
                <a:srgbClr val="92D050"/>
              </a:buClr>
              <a:buSzPct val="80000"/>
              <a:buBlip>
                <a:blip r:embed="rId5"/>
              </a:buBlip>
              <a:defRPr/>
            </a:pPr>
            <a:r>
              <a:rPr lang="en-NZ" dirty="0" smtClean="0">
                <a:solidFill>
                  <a:schemeClr val="tx1">
                    <a:lumMod val="50000"/>
                  </a:schemeClr>
                </a:solidFill>
              </a:rPr>
              <a:t>  In March 2001 DO: 0.5-0.9 mg/l</a:t>
            </a:r>
            <a:endParaRPr lang="en-NZ" dirty="0">
              <a:solidFill>
                <a:schemeClr val="tx1">
                  <a:lumMod val="50000"/>
                </a:schemeClr>
              </a:solidFill>
            </a:endParaRPr>
          </a:p>
          <a:p>
            <a:pPr>
              <a:spcBef>
                <a:spcPct val="50000"/>
              </a:spcBef>
              <a:buFontTx/>
              <a:buChar char="•"/>
              <a:defRPr/>
            </a:pPr>
            <a:endParaRPr lang="en-NZ" dirty="0">
              <a:solidFill>
                <a:srgbClr val="FF7C80"/>
              </a:solidFill>
              <a:effectLst>
                <a:outerShdw blurRad="38100" dist="38100" dir="2700000" algn="tl">
                  <a:srgbClr val="000000"/>
                </a:outerShdw>
              </a:effectLst>
            </a:endParaRPr>
          </a:p>
        </p:txBody>
      </p:sp>
      <p:pic>
        <p:nvPicPr>
          <p:cNvPr id="12294" name="Picture 12"/>
          <p:cNvPicPr>
            <a:picLocks noChangeAspect="1" noChangeArrowheads="1"/>
          </p:cNvPicPr>
          <p:nvPr/>
        </p:nvPicPr>
        <p:blipFill>
          <a:blip r:embed="rId6" cstate="print"/>
          <a:srcRect l="5670" r="5354" b="13451"/>
          <a:stretch>
            <a:fillRect/>
          </a:stretch>
        </p:blipFill>
        <p:spPr bwMode="auto">
          <a:xfrm>
            <a:off x="6012160" y="4077072"/>
            <a:ext cx="2908330" cy="1893763"/>
          </a:xfrm>
          <a:prstGeom prst="rect">
            <a:avLst/>
          </a:prstGeom>
          <a:ln>
            <a:noFill/>
          </a:ln>
          <a:effectLst>
            <a:softEdge rad="112500"/>
          </a:effectLst>
        </p:spPr>
      </p:pic>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2000"/>
                                        <p:tgtEl>
                                          <p:spTgt spid="12290"/>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12292"/>
                                        </p:tgtEl>
                                        <p:attrNameLst>
                                          <p:attrName>style.visibility</p:attrName>
                                        </p:attrNameLst>
                                      </p:cBhvr>
                                      <p:to>
                                        <p:strVal val="visible"/>
                                      </p:to>
                                    </p:set>
                                    <p:animEffect transition="in" filter="fade">
                                      <p:cBhvr>
                                        <p:cTn id="11" dur="1000"/>
                                        <p:tgtEl>
                                          <p:spTgt spid="12292"/>
                                        </p:tgtEl>
                                      </p:cBhvr>
                                    </p:animEffect>
                                    <p:anim calcmode="lin" valueType="num">
                                      <p:cBhvr>
                                        <p:cTn id="12" dur="1000" fill="hold"/>
                                        <p:tgtEl>
                                          <p:spTgt spid="12292"/>
                                        </p:tgtEl>
                                        <p:attrNameLst>
                                          <p:attrName>ppt_x</p:attrName>
                                        </p:attrNameLst>
                                      </p:cBhvr>
                                      <p:tavLst>
                                        <p:tav tm="0">
                                          <p:val>
                                            <p:strVal val="#ppt_x"/>
                                          </p:val>
                                        </p:tav>
                                        <p:tav tm="100000">
                                          <p:val>
                                            <p:strVal val="#ppt_x"/>
                                          </p:val>
                                        </p:tav>
                                      </p:tavLst>
                                    </p:anim>
                                    <p:anim calcmode="lin" valueType="num">
                                      <p:cBhvr>
                                        <p:cTn id="13" dur="1000" fill="hold"/>
                                        <p:tgtEl>
                                          <p:spTgt spid="12292"/>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10" presetClass="entr" presetSubtype="0" fill="hold" nodeType="afterEffect">
                                  <p:stCondLst>
                                    <p:cond delay="0"/>
                                  </p:stCondLst>
                                  <p:childTnLst>
                                    <p:set>
                                      <p:cBhvr>
                                        <p:cTn id="16" dur="1" fill="hold">
                                          <p:stCondLst>
                                            <p:cond delay="0"/>
                                          </p:stCondLst>
                                        </p:cTn>
                                        <p:tgtEl>
                                          <p:spTgt spid="12291"/>
                                        </p:tgtEl>
                                        <p:attrNameLst>
                                          <p:attrName>style.visibility</p:attrName>
                                        </p:attrNameLst>
                                      </p:cBhvr>
                                      <p:to>
                                        <p:strVal val="visible"/>
                                      </p:to>
                                    </p:set>
                                    <p:animEffect transition="in" filter="fade">
                                      <p:cBhvr>
                                        <p:cTn id="17" dur="2000"/>
                                        <p:tgtEl>
                                          <p:spTgt spid="122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4699"/>
                                        </p:tgtEl>
                                        <p:attrNameLst>
                                          <p:attrName>style.visibility</p:attrName>
                                        </p:attrNameLst>
                                      </p:cBhvr>
                                      <p:to>
                                        <p:strVal val="visible"/>
                                      </p:to>
                                    </p:set>
                                    <p:animEffect transition="in" filter="fade">
                                      <p:cBhvr>
                                        <p:cTn id="22" dur="2000"/>
                                        <p:tgtEl>
                                          <p:spTgt spid="114699"/>
                                        </p:tgtEl>
                                      </p:cBhvr>
                                    </p:animEffect>
                                  </p:childTnLst>
                                </p:cTn>
                              </p:par>
                              <p:par>
                                <p:cTn id="23" presetID="47" presetClass="entr" presetSubtype="0" fill="hold" nodeType="withEffect">
                                  <p:stCondLst>
                                    <p:cond delay="0"/>
                                  </p:stCondLst>
                                  <p:childTnLst>
                                    <p:set>
                                      <p:cBhvr>
                                        <p:cTn id="24" dur="1" fill="hold">
                                          <p:stCondLst>
                                            <p:cond delay="0"/>
                                          </p:stCondLst>
                                        </p:cTn>
                                        <p:tgtEl>
                                          <p:spTgt spid="12294"/>
                                        </p:tgtEl>
                                        <p:attrNameLst>
                                          <p:attrName>style.visibility</p:attrName>
                                        </p:attrNameLst>
                                      </p:cBhvr>
                                      <p:to>
                                        <p:strVal val="visible"/>
                                      </p:to>
                                    </p:set>
                                    <p:animEffect transition="in" filter="fade">
                                      <p:cBhvr>
                                        <p:cTn id="25" dur="1000"/>
                                        <p:tgtEl>
                                          <p:spTgt spid="12294"/>
                                        </p:tgtEl>
                                      </p:cBhvr>
                                    </p:animEffect>
                                    <p:anim calcmode="lin" valueType="num">
                                      <p:cBhvr>
                                        <p:cTn id="26" dur="1000" fill="hold"/>
                                        <p:tgtEl>
                                          <p:spTgt spid="12294"/>
                                        </p:tgtEl>
                                        <p:attrNameLst>
                                          <p:attrName>ppt_x</p:attrName>
                                        </p:attrNameLst>
                                      </p:cBhvr>
                                      <p:tavLst>
                                        <p:tav tm="0">
                                          <p:val>
                                            <p:strVal val="#ppt_x"/>
                                          </p:val>
                                        </p:tav>
                                        <p:tav tm="100000">
                                          <p:val>
                                            <p:strVal val="#ppt_x"/>
                                          </p:val>
                                        </p:tav>
                                      </p:tavLst>
                                    </p:anim>
                                    <p:anim calcmode="lin" valueType="num">
                                      <p:cBhvr>
                                        <p:cTn id="27" dur="1000" fill="hold"/>
                                        <p:tgtEl>
                                          <p:spTgt spid="122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1469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descr="C:\Users\Playtech\Desktop\FOUNDRY MAIN\CLIENTS\Massey\PPT WORK\New Massey PPT April 2011\new templates\MASSEY TEMPLATE STANDARD SLIDE 4.jpg"/>
          <p:cNvPicPr>
            <a:picLocks noChangeAspect="1" noChangeArrowheads="1"/>
          </p:cNvPicPr>
          <p:nvPr/>
        </p:nvPicPr>
        <p:blipFill>
          <a:blip r:embed="rId2" cstate="print"/>
          <a:srcRect/>
          <a:stretch>
            <a:fillRect/>
          </a:stretch>
        </p:blipFill>
        <p:spPr bwMode="auto">
          <a:xfrm>
            <a:off x="0" y="0"/>
            <a:ext cx="9163050" cy="6877051"/>
          </a:xfrm>
          <a:prstGeom prst="rect">
            <a:avLst/>
          </a:prstGeom>
          <a:noFill/>
        </p:spPr>
      </p:pic>
      <p:sp>
        <p:nvSpPr>
          <p:cNvPr id="46083" name="Rectangle 2"/>
          <p:cNvSpPr>
            <a:spLocks noGrp="1" noChangeArrowheads="1"/>
          </p:cNvSpPr>
          <p:nvPr>
            <p:ph type="title"/>
          </p:nvPr>
        </p:nvSpPr>
        <p:spPr>
          <a:xfrm>
            <a:off x="827088" y="620688"/>
            <a:ext cx="8316912" cy="1512887"/>
          </a:xfrm>
        </p:spPr>
        <p:txBody>
          <a:bodyPr>
            <a:normAutofit/>
          </a:bodyPr>
          <a:lstStyle/>
          <a:p>
            <a:pPr algn="l"/>
            <a:r>
              <a:rPr lang="en-US" sz="3600" dirty="0" smtClean="0">
                <a:solidFill>
                  <a:srgbClr val="92D050"/>
                </a:solidFill>
                <a:cs typeface="Tahoma" pitchFamily="34" charset="0"/>
              </a:rPr>
              <a:t>Mathematical model of water quality Edit. </a:t>
            </a:r>
            <a:r>
              <a:rPr lang="en-US" sz="2700" dirty="0" smtClean="0">
                <a:solidFill>
                  <a:schemeClr val="tx1">
                    <a:lumMod val="50000"/>
                  </a:schemeClr>
                </a:solidFill>
                <a:cs typeface="Tahoma" pitchFamily="34" charset="0"/>
              </a:rPr>
              <a:t>(clean/dirty)</a:t>
            </a:r>
            <a:endParaRPr lang="th-TH" sz="3600" dirty="0" smtClean="0">
              <a:solidFill>
                <a:schemeClr val="tx1">
                  <a:lumMod val="50000"/>
                </a:schemeClr>
              </a:solidFill>
              <a:cs typeface="Tahoma" pitchFamily="34" charset="0"/>
            </a:endParaRPr>
          </a:p>
        </p:txBody>
      </p:sp>
      <p:pic>
        <p:nvPicPr>
          <p:cNvPr id="63490" name="Picture 2"/>
          <p:cNvPicPr>
            <a:picLocks noChangeAspect="1" noChangeArrowheads="1"/>
          </p:cNvPicPr>
          <p:nvPr/>
        </p:nvPicPr>
        <p:blipFill>
          <a:blip r:embed="rId3" cstate="print"/>
          <a:srcRect l="1000" r="1008"/>
          <a:stretch>
            <a:fillRect/>
          </a:stretch>
        </p:blipFill>
        <p:spPr bwMode="auto">
          <a:xfrm>
            <a:off x="539552" y="1988840"/>
            <a:ext cx="7056784"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6084" name="Rectangle 16"/>
          <p:cNvSpPr>
            <a:spLocks noChangeArrowheads="1"/>
          </p:cNvSpPr>
          <p:nvPr/>
        </p:nvSpPr>
        <p:spPr bwMode="auto">
          <a:xfrm>
            <a:off x="539552" y="5517232"/>
            <a:ext cx="8748464" cy="519112"/>
          </a:xfrm>
          <a:prstGeom prst="rect">
            <a:avLst/>
          </a:prstGeom>
          <a:noFill/>
          <a:ln w="9525">
            <a:noFill/>
            <a:miter lim="800000"/>
            <a:headEnd/>
            <a:tailEnd/>
          </a:ln>
        </p:spPr>
        <p:txBody>
          <a:bodyPr wrap="square" anchor="ctr">
            <a:spAutoFit/>
          </a:bodyPr>
          <a:lstStyle/>
          <a:p>
            <a:pPr algn="just"/>
            <a:r>
              <a:rPr lang="en-US" sz="2200" b="0" dirty="0">
                <a:solidFill>
                  <a:schemeClr val="bg1">
                    <a:lumMod val="95000"/>
                    <a:lumOff val="5000"/>
                  </a:schemeClr>
                </a:solidFill>
              </a:rPr>
              <a:t>Schematic picture of the river </a:t>
            </a:r>
            <a:r>
              <a:rPr lang="en-US" sz="2200" b="0" dirty="0" smtClean="0">
                <a:solidFill>
                  <a:schemeClr val="bg1">
                    <a:lumMod val="95000"/>
                    <a:lumOff val="5000"/>
                  </a:schemeClr>
                </a:solidFill>
              </a:rPr>
              <a:t>&amp; </a:t>
            </a:r>
            <a:r>
              <a:rPr lang="en-US" sz="2800" b="1" i="1" dirty="0">
                <a:solidFill>
                  <a:schemeClr val="bg1">
                    <a:lumMod val="95000"/>
                    <a:lumOff val="5000"/>
                  </a:schemeClr>
                </a:solidFill>
                <a:latin typeface="Times New Roman" pitchFamily="18" charset="0"/>
              </a:rPr>
              <a:t>q</a:t>
            </a:r>
            <a:r>
              <a:rPr lang="en-US" sz="2800" b="0" dirty="0">
                <a:solidFill>
                  <a:schemeClr val="bg1">
                    <a:lumMod val="95000"/>
                    <a:lumOff val="5000"/>
                  </a:schemeClr>
                </a:solidFill>
                <a:latin typeface="Times New Roman" pitchFamily="18" charset="0"/>
              </a:rPr>
              <a:t> </a:t>
            </a:r>
            <a:r>
              <a:rPr lang="en-US" sz="2200" b="0" dirty="0">
                <a:solidFill>
                  <a:schemeClr val="bg1">
                    <a:lumMod val="95000"/>
                    <a:lumOff val="5000"/>
                  </a:schemeClr>
                </a:solidFill>
              </a:rPr>
              <a:t>is the pollutant distributed source</a:t>
            </a:r>
            <a:r>
              <a:rPr lang="en-US" sz="2200" dirty="0">
                <a:solidFill>
                  <a:schemeClr val="bg1">
                    <a:lumMod val="95000"/>
                    <a:lumOff val="5000"/>
                  </a:schemeClr>
                </a:solidFill>
              </a:rPr>
              <a:t> </a:t>
            </a:r>
          </a:p>
        </p:txBody>
      </p:sp>
      <p:cxnSp>
        <p:nvCxnSpPr>
          <p:cNvPr id="7" name="Straight Arrow Connector 6"/>
          <p:cNvCxnSpPr/>
          <p:nvPr/>
        </p:nvCxnSpPr>
        <p:spPr>
          <a:xfrm rot="16200000" flipH="1">
            <a:off x="1223628" y="2168860"/>
            <a:ext cx="1152128"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339752" y="1844824"/>
            <a:ext cx="2808312"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fade">
                                      <p:cBhvr>
                                        <p:cTn id="7" dur="2000"/>
                                        <p:tgtEl>
                                          <p:spTgt spid="46083"/>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63490"/>
                                        </p:tgtEl>
                                        <p:attrNameLst>
                                          <p:attrName>style.visibility</p:attrName>
                                        </p:attrNameLst>
                                      </p:cBhvr>
                                      <p:to>
                                        <p:strVal val="visible"/>
                                      </p:to>
                                    </p:set>
                                    <p:animEffect transition="in" filter="fade">
                                      <p:cBhvr>
                                        <p:cTn id="11" dur="1000"/>
                                        <p:tgtEl>
                                          <p:spTgt spid="63490"/>
                                        </p:tgtEl>
                                      </p:cBhvr>
                                    </p:animEffect>
                                    <p:anim calcmode="lin" valueType="num">
                                      <p:cBhvr>
                                        <p:cTn id="12" dur="1000" fill="hold"/>
                                        <p:tgtEl>
                                          <p:spTgt spid="63490"/>
                                        </p:tgtEl>
                                        <p:attrNameLst>
                                          <p:attrName>ppt_x</p:attrName>
                                        </p:attrNameLst>
                                      </p:cBhvr>
                                      <p:tavLst>
                                        <p:tav tm="0">
                                          <p:val>
                                            <p:strVal val="#ppt_x"/>
                                          </p:val>
                                        </p:tav>
                                        <p:tav tm="100000">
                                          <p:val>
                                            <p:strVal val="#ppt_x"/>
                                          </p:val>
                                        </p:tav>
                                      </p:tavLst>
                                    </p:anim>
                                    <p:anim calcmode="lin" valueType="num">
                                      <p:cBhvr>
                                        <p:cTn id="13" dur="1000" fill="hold"/>
                                        <p:tgtEl>
                                          <p:spTgt spid="63490"/>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46084"/>
                                        </p:tgtEl>
                                        <p:attrNameLst>
                                          <p:attrName>style.visibility</p:attrName>
                                        </p:attrNameLst>
                                      </p:cBhvr>
                                      <p:to>
                                        <p:strVal val="visible"/>
                                      </p:to>
                                    </p:set>
                                    <p:animEffect transition="in" filter="fade">
                                      <p:cBhvr>
                                        <p:cTn id="16" dur="2000"/>
                                        <p:tgtEl>
                                          <p:spTgt spid="46084"/>
                                        </p:tgtEl>
                                      </p:cBhvr>
                                    </p:animEffect>
                                    <p:anim calcmode="lin" valueType="num">
                                      <p:cBhvr>
                                        <p:cTn id="17" dur="2000" fill="hold"/>
                                        <p:tgtEl>
                                          <p:spTgt spid="46084"/>
                                        </p:tgtEl>
                                        <p:attrNameLst>
                                          <p:attrName>ppt_x</p:attrName>
                                        </p:attrNameLst>
                                      </p:cBhvr>
                                      <p:tavLst>
                                        <p:tav tm="0">
                                          <p:val>
                                            <p:strVal val="#ppt_x"/>
                                          </p:val>
                                        </p:tav>
                                        <p:tav tm="100000">
                                          <p:val>
                                            <p:strVal val="#ppt_x"/>
                                          </p:val>
                                        </p:tav>
                                      </p:tavLst>
                                    </p:anim>
                                    <p:anim calcmode="lin" valueType="num">
                                      <p:cBhvr>
                                        <p:cTn id="18" dur="2000" fill="hold"/>
                                        <p:tgtEl>
                                          <p:spTgt spid="460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p:bldP spid="4608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descr="C:\Users\Playtech\Desktop\FOUNDRY MAIN\CLIENTS\Massey\PPT WORK\New Massey PPT April 2011\new templates\MASSEY TEMPLATE STANDARD SLIDE1.jpg"/>
          <p:cNvPicPr>
            <a:picLocks noChangeAspect="1" noChangeArrowheads="1"/>
          </p:cNvPicPr>
          <p:nvPr/>
        </p:nvPicPr>
        <p:blipFill>
          <a:blip r:embed="rId2" cstate="print"/>
          <a:srcRect/>
          <a:stretch>
            <a:fillRect/>
          </a:stretch>
        </p:blipFill>
        <p:spPr bwMode="auto">
          <a:xfrm>
            <a:off x="-108520" y="-19050"/>
            <a:ext cx="9163051" cy="6877050"/>
          </a:xfrm>
          <a:prstGeom prst="rect">
            <a:avLst/>
          </a:prstGeom>
          <a:noFill/>
        </p:spPr>
      </p:pic>
      <p:pic>
        <p:nvPicPr>
          <p:cNvPr id="41987" name="Picture 2"/>
          <p:cNvPicPr>
            <a:picLocks noChangeAspect="1" noChangeArrowheads="1"/>
          </p:cNvPicPr>
          <p:nvPr/>
        </p:nvPicPr>
        <p:blipFill>
          <a:blip r:embed="rId3" cstate="print"/>
          <a:srcRect/>
          <a:stretch>
            <a:fillRect/>
          </a:stretch>
        </p:blipFill>
        <p:spPr bwMode="auto">
          <a:xfrm>
            <a:off x="1115616" y="1340768"/>
            <a:ext cx="6999455" cy="424798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1988" name="Text Box 3"/>
          <p:cNvSpPr txBox="1">
            <a:spLocks noChangeArrowheads="1"/>
          </p:cNvSpPr>
          <p:nvPr/>
        </p:nvSpPr>
        <p:spPr bwMode="auto">
          <a:xfrm>
            <a:off x="251520" y="6165304"/>
            <a:ext cx="8496300" cy="304800"/>
          </a:xfrm>
          <a:prstGeom prst="rect">
            <a:avLst/>
          </a:prstGeom>
          <a:noFill/>
          <a:ln w="9525">
            <a:noFill/>
            <a:miter lim="800000"/>
            <a:headEnd/>
            <a:tailEnd/>
          </a:ln>
        </p:spPr>
        <p:txBody>
          <a:bodyPr>
            <a:spAutoFit/>
          </a:bodyPr>
          <a:lstStyle/>
          <a:p>
            <a:pPr algn="r">
              <a:spcBef>
                <a:spcPct val="50000"/>
              </a:spcBef>
            </a:pPr>
            <a:r>
              <a:rPr lang="en-US" sz="1400" b="0" i="1" dirty="0">
                <a:solidFill>
                  <a:schemeClr val="tx1">
                    <a:lumMod val="50000"/>
                  </a:schemeClr>
                </a:solidFill>
              </a:rPr>
              <a:t>From: </a:t>
            </a:r>
            <a:r>
              <a:rPr lang="en-US" sz="1400" b="0" i="1" dirty="0" err="1">
                <a:solidFill>
                  <a:schemeClr val="tx1">
                    <a:lumMod val="50000"/>
                  </a:schemeClr>
                </a:solidFill>
              </a:rPr>
              <a:t>Tha</a:t>
            </a:r>
            <a:r>
              <a:rPr lang="en-US" sz="1400" b="0" i="1" dirty="0">
                <a:solidFill>
                  <a:schemeClr val="tx1">
                    <a:lumMod val="50000"/>
                  </a:schemeClr>
                </a:solidFill>
              </a:rPr>
              <a:t> Chin River development project: The king of Thailand’s initiative. RID</a:t>
            </a:r>
            <a:endParaRPr lang="th-TH" sz="1400" b="0" i="1" dirty="0">
              <a:solidFill>
                <a:schemeClr val="tx1">
                  <a:lumMod val="50000"/>
                </a:schemeClr>
              </a:solidFill>
            </a:endParaRP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fade">
                                      <p:cBhvr>
                                        <p:cTn id="7" dur="1000"/>
                                        <p:tgtEl>
                                          <p:spTgt spid="41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descr="C:\Users\Playtech\Desktop\FOUNDRY MAIN\CLIENTS\Massey\PPT WORK\New Massey PPT April 2011\new templates\MASSEY TEMPLATE STANDARD SLIDE 8.jpg"/>
          <p:cNvPicPr>
            <a:picLocks noChangeAspect="1" noChangeArrowheads="1"/>
          </p:cNvPicPr>
          <p:nvPr/>
        </p:nvPicPr>
        <p:blipFill>
          <a:blip r:embed="rId2" cstate="print"/>
          <a:srcRect/>
          <a:stretch>
            <a:fillRect/>
          </a:stretch>
        </p:blipFill>
        <p:spPr bwMode="auto">
          <a:xfrm>
            <a:off x="0" y="-19051"/>
            <a:ext cx="9163051" cy="6877051"/>
          </a:xfrm>
          <a:prstGeom prst="rect">
            <a:avLst/>
          </a:prstGeom>
          <a:noFill/>
        </p:spPr>
      </p:pic>
      <p:pic>
        <p:nvPicPr>
          <p:cNvPr id="43011" name="Picture 2"/>
          <p:cNvPicPr>
            <a:picLocks noChangeAspect="1" noChangeArrowheads="1"/>
          </p:cNvPicPr>
          <p:nvPr/>
        </p:nvPicPr>
        <p:blipFill>
          <a:blip r:embed="rId3" cstate="print"/>
          <a:srcRect/>
          <a:stretch>
            <a:fillRect/>
          </a:stretch>
        </p:blipFill>
        <p:spPr bwMode="auto">
          <a:xfrm>
            <a:off x="1259632" y="1428015"/>
            <a:ext cx="7506990" cy="454786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3012" name="Text Box 3"/>
          <p:cNvSpPr txBox="1">
            <a:spLocks noChangeArrowheads="1"/>
          </p:cNvSpPr>
          <p:nvPr/>
        </p:nvSpPr>
        <p:spPr bwMode="auto">
          <a:xfrm>
            <a:off x="250825" y="6237288"/>
            <a:ext cx="8642350" cy="457200"/>
          </a:xfrm>
          <a:prstGeom prst="rect">
            <a:avLst/>
          </a:prstGeom>
          <a:noFill/>
          <a:ln w="9525">
            <a:noFill/>
            <a:miter lim="800000"/>
            <a:headEnd/>
            <a:tailEnd/>
          </a:ln>
        </p:spPr>
        <p:txBody>
          <a:bodyPr>
            <a:spAutoFit/>
          </a:bodyPr>
          <a:lstStyle/>
          <a:p>
            <a:pPr>
              <a:spcBef>
                <a:spcPct val="50000"/>
              </a:spcBef>
            </a:pPr>
            <a:endParaRPr lang="en-US"/>
          </a:p>
        </p:txBody>
      </p:sp>
      <p:sp>
        <p:nvSpPr>
          <p:cNvPr id="43013" name="Text Box 4"/>
          <p:cNvSpPr txBox="1">
            <a:spLocks noChangeArrowheads="1"/>
          </p:cNvSpPr>
          <p:nvPr/>
        </p:nvSpPr>
        <p:spPr bwMode="auto">
          <a:xfrm>
            <a:off x="323528" y="6165304"/>
            <a:ext cx="8496300" cy="304800"/>
          </a:xfrm>
          <a:prstGeom prst="rect">
            <a:avLst/>
          </a:prstGeom>
          <a:noFill/>
          <a:ln w="9525">
            <a:noFill/>
            <a:miter lim="800000"/>
            <a:headEnd/>
            <a:tailEnd/>
          </a:ln>
        </p:spPr>
        <p:txBody>
          <a:bodyPr>
            <a:spAutoFit/>
          </a:bodyPr>
          <a:lstStyle/>
          <a:p>
            <a:pPr algn="r">
              <a:spcBef>
                <a:spcPct val="50000"/>
              </a:spcBef>
            </a:pPr>
            <a:r>
              <a:rPr lang="en-US" sz="1400" b="0" i="1" dirty="0">
                <a:solidFill>
                  <a:schemeClr val="tx1">
                    <a:lumMod val="50000"/>
                  </a:schemeClr>
                </a:solidFill>
              </a:rPr>
              <a:t>From: </a:t>
            </a:r>
            <a:r>
              <a:rPr lang="en-US" sz="1400" b="0" i="1" dirty="0" err="1">
                <a:solidFill>
                  <a:schemeClr val="tx1">
                    <a:lumMod val="50000"/>
                  </a:schemeClr>
                </a:solidFill>
              </a:rPr>
              <a:t>Tha</a:t>
            </a:r>
            <a:r>
              <a:rPr lang="en-US" sz="1400" b="0" i="1" dirty="0">
                <a:solidFill>
                  <a:schemeClr val="tx1">
                    <a:lumMod val="50000"/>
                  </a:schemeClr>
                </a:solidFill>
              </a:rPr>
              <a:t> Chin River development project: The king of Thailand’s initiative. RID</a:t>
            </a:r>
            <a:endParaRPr lang="th-TH" sz="1400" b="0" i="1" dirty="0">
              <a:solidFill>
                <a:schemeClr val="tx1">
                  <a:lumMod val="50000"/>
                </a:schemeClr>
              </a:solidFill>
            </a:endParaRP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10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C:\Users\Playtech\Desktop\FOUNDRY MAIN\CLIENTS\Massey\PPT WORK\New Massey PPT April 2011\new templates\MASSEY TEMPLATE STANDARD SLIDE 3.jpg"/>
          <p:cNvPicPr>
            <a:picLocks noChangeAspect="1" noChangeArrowheads="1"/>
          </p:cNvPicPr>
          <p:nvPr/>
        </p:nvPicPr>
        <p:blipFill>
          <a:blip r:embed="rId2" cstate="print"/>
          <a:srcRect/>
          <a:stretch>
            <a:fillRect/>
          </a:stretch>
        </p:blipFill>
        <p:spPr bwMode="auto">
          <a:xfrm>
            <a:off x="0" y="-19050"/>
            <a:ext cx="9163051" cy="6877050"/>
          </a:xfrm>
          <a:prstGeom prst="rect">
            <a:avLst/>
          </a:prstGeom>
          <a:noFill/>
        </p:spPr>
      </p:pic>
      <p:sp>
        <p:nvSpPr>
          <p:cNvPr id="7" name="ตัวยึดหมายเลขภาพนิ่ง 3"/>
          <p:cNvSpPr>
            <a:spLocks noGrp="1"/>
          </p:cNvSpPr>
          <p:nvPr>
            <p:ph type="sldNum" sz="quarter" idx="12"/>
          </p:nvPr>
        </p:nvSpPr>
        <p:spPr/>
        <p:txBody>
          <a:bodyPr/>
          <a:lstStyle/>
          <a:p>
            <a:pPr>
              <a:defRPr/>
            </a:pPr>
            <a:fld id="{4C47454C-34FE-4621-9D1A-F88EFF7971EB}" type="slidenum">
              <a:rPr lang="en-US"/>
              <a:pPr>
                <a:defRPr/>
              </a:pPr>
              <a:t>45</a:t>
            </a:fld>
            <a:endParaRPr lang="th-TH"/>
          </a:p>
        </p:txBody>
      </p:sp>
      <p:pic>
        <p:nvPicPr>
          <p:cNvPr id="58372" name="Picture 6"/>
          <p:cNvPicPr>
            <a:picLocks noChangeAspect="1" noChangeArrowheads="1"/>
          </p:cNvPicPr>
          <p:nvPr/>
        </p:nvPicPr>
        <p:blipFill>
          <a:blip r:embed="rId3" cstate="print"/>
          <a:stretch>
            <a:fillRect/>
          </a:stretch>
        </p:blipFill>
        <p:spPr bwMode="auto">
          <a:xfrm>
            <a:off x="4716016" y="1124744"/>
            <a:ext cx="4232151" cy="35434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8374" name="Text Box 11"/>
          <p:cNvSpPr txBox="1">
            <a:spLocks noChangeArrowheads="1"/>
          </p:cNvSpPr>
          <p:nvPr/>
        </p:nvSpPr>
        <p:spPr bwMode="auto">
          <a:xfrm>
            <a:off x="251520" y="3140968"/>
            <a:ext cx="4320480" cy="1575816"/>
          </a:xfrm>
          <a:prstGeom prst="rect">
            <a:avLst/>
          </a:prstGeom>
          <a:noFill/>
          <a:ln w="9525">
            <a:noFill/>
            <a:miter lim="800000"/>
            <a:headEnd/>
            <a:tailEnd/>
          </a:ln>
        </p:spPr>
        <p:txBody>
          <a:bodyPr wrap="square">
            <a:spAutoFit/>
          </a:bodyPr>
          <a:lstStyle/>
          <a:p>
            <a:pPr algn="just">
              <a:lnSpc>
                <a:spcPct val="80000"/>
              </a:lnSpc>
              <a:buClr>
                <a:srgbClr val="92D050"/>
              </a:buClr>
              <a:buSzPct val="80000"/>
              <a:defRPr/>
            </a:pPr>
            <a:r>
              <a:rPr lang="en-US" sz="2000" dirty="0" smtClean="0">
                <a:solidFill>
                  <a:srgbClr val="92D050"/>
                </a:solidFill>
                <a:cs typeface="Angsana New" pitchFamily="18" charset="-34"/>
              </a:rPr>
              <a:t>Numerical calculations agree with analytical solution under no pollution and saturated dissolved oxygen far upstream tending to a steady state far downstream for a long river </a:t>
            </a:r>
            <a:r>
              <a:rPr lang="en-NZ" sz="2000" dirty="0" smtClean="0">
                <a:solidFill>
                  <a:srgbClr val="92D050"/>
                </a:solidFill>
              </a:rPr>
              <a:t>DO depletion in the river.</a:t>
            </a:r>
            <a:endParaRPr lang="en-US" sz="2000" b="0" dirty="0" smtClean="0">
              <a:solidFill>
                <a:srgbClr val="92D050"/>
              </a:solidFill>
              <a:cs typeface="Angsana New" pitchFamily="18" charset="-34"/>
            </a:endParaRPr>
          </a:p>
        </p:txBody>
      </p:sp>
      <p:sp>
        <p:nvSpPr>
          <p:cNvPr id="58375" name="Rectangle 12"/>
          <p:cNvSpPr>
            <a:spLocks noChangeArrowheads="1"/>
          </p:cNvSpPr>
          <p:nvPr/>
        </p:nvSpPr>
        <p:spPr bwMode="auto">
          <a:xfrm>
            <a:off x="3347864" y="260648"/>
            <a:ext cx="4553426" cy="523220"/>
          </a:xfrm>
          <a:prstGeom prst="rect">
            <a:avLst/>
          </a:prstGeom>
          <a:noFill/>
          <a:ln w="9525">
            <a:noFill/>
            <a:miter lim="800000"/>
            <a:headEnd/>
            <a:tailEnd/>
          </a:ln>
        </p:spPr>
        <p:txBody>
          <a:bodyPr wrap="none" anchor="ctr">
            <a:spAutoFit/>
          </a:bodyPr>
          <a:lstStyle/>
          <a:p>
            <a:r>
              <a:rPr lang="en-US" sz="2800" dirty="0">
                <a:solidFill>
                  <a:schemeClr val="accent3"/>
                </a:solidFill>
                <a:cs typeface="Angsana New" pitchFamily="18" charset="-34"/>
              </a:rPr>
              <a:t>Numerical </a:t>
            </a:r>
            <a:r>
              <a:rPr lang="en-US" sz="2800" dirty="0" smtClean="0">
                <a:solidFill>
                  <a:schemeClr val="accent3"/>
                </a:solidFill>
                <a:cs typeface="Angsana New" pitchFamily="18" charset="-34"/>
              </a:rPr>
              <a:t>procedure reveals: </a:t>
            </a:r>
            <a:endParaRPr lang="en-US" dirty="0">
              <a:solidFill>
                <a:schemeClr val="accent3"/>
              </a:solidFill>
              <a:cs typeface="Angsana New" pitchFamily="18" charset="-34"/>
            </a:endParaRPr>
          </a:p>
        </p:txBody>
      </p:sp>
      <p:sp>
        <p:nvSpPr>
          <p:cNvPr id="9" name="Text Box 11"/>
          <p:cNvSpPr txBox="1">
            <a:spLocks noChangeArrowheads="1"/>
          </p:cNvSpPr>
          <p:nvPr/>
        </p:nvSpPr>
        <p:spPr bwMode="auto">
          <a:xfrm>
            <a:off x="251520" y="2060848"/>
            <a:ext cx="4464496" cy="584775"/>
          </a:xfrm>
          <a:prstGeom prst="rect">
            <a:avLst/>
          </a:prstGeom>
          <a:noFill/>
          <a:ln w="9525">
            <a:noFill/>
            <a:miter lim="800000"/>
            <a:headEnd/>
            <a:tailEnd/>
          </a:ln>
        </p:spPr>
        <p:txBody>
          <a:bodyPr wrap="square">
            <a:spAutoFit/>
          </a:bodyPr>
          <a:lstStyle/>
          <a:p>
            <a:pPr>
              <a:lnSpc>
                <a:spcPct val="80000"/>
              </a:lnSpc>
              <a:buClr>
                <a:srgbClr val="92D050"/>
              </a:buClr>
              <a:buSzPct val="80000"/>
              <a:defRPr/>
            </a:pPr>
            <a:r>
              <a:rPr lang="en-US" sz="2000" b="1" dirty="0" smtClean="0">
                <a:solidFill>
                  <a:schemeClr val="tx1">
                    <a:lumMod val="50000"/>
                  </a:schemeClr>
                </a:solidFill>
                <a:cs typeface="Angsana New" pitchFamily="18" charset="-34"/>
              </a:rPr>
              <a:t>How transient solutions approach asymptotically to solution downstream</a:t>
            </a: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375"/>
                                        </p:tgtEl>
                                        <p:attrNameLst>
                                          <p:attrName>style.visibility</p:attrName>
                                        </p:attrNameLst>
                                      </p:cBhvr>
                                      <p:to>
                                        <p:strVal val="visible"/>
                                      </p:to>
                                    </p:set>
                                    <p:animEffect transition="in" filter="fade">
                                      <p:cBhvr>
                                        <p:cTn id="7" dur="2000"/>
                                        <p:tgtEl>
                                          <p:spTgt spid="583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par>
                                <p:cTn id="13" presetID="47" presetClass="entr" presetSubtype="0" fill="hold" nodeType="withEffect">
                                  <p:stCondLst>
                                    <p:cond delay="0"/>
                                  </p:stCondLst>
                                  <p:childTnLst>
                                    <p:set>
                                      <p:cBhvr>
                                        <p:cTn id="14" dur="1" fill="hold">
                                          <p:stCondLst>
                                            <p:cond delay="0"/>
                                          </p:stCondLst>
                                        </p:cTn>
                                        <p:tgtEl>
                                          <p:spTgt spid="58372"/>
                                        </p:tgtEl>
                                        <p:attrNameLst>
                                          <p:attrName>style.visibility</p:attrName>
                                        </p:attrNameLst>
                                      </p:cBhvr>
                                      <p:to>
                                        <p:strVal val="visible"/>
                                      </p:to>
                                    </p:set>
                                    <p:animEffect transition="in" filter="fade">
                                      <p:cBhvr>
                                        <p:cTn id="15" dur="1000"/>
                                        <p:tgtEl>
                                          <p:spTgt spid="58372"/>
                                        </p:tgtEl>
                                      </p:cBhvr>
                                    </p:animEffect>
                                    <p:anim calcmode="lin" valueType="num">
                                      <p:cBhvr>
                                        <p:cTn id="16" dur="1000" fill="hold"/>
                                        <p:tgtEl>
                                          <p:spTgt spid="58372"/>
                                        </p:tgtEl>
                                        <p:attrNameLst>
                                          <p:attrName>ppt_x</p:attrName>
                                        </p:attrNameLst>
                                      </p:cBhvr>
                                      <p:tavLst>
                                        <p:tav tm="0">
                                          <p:val>
                                            <p:strVal val="#ppt_x"/>
                                          </p:val>
                                        </p:tav>
                                        <p:tav tm="100000">
                                          <p:val>
                                            <p:strVal val="#ppt_x"/>
                                          </p:val>
                                        </p:tav>
                                      </p:tavLst>
                                    </p:anim>
                                    <p:anim calcmode="lin" valueType="num">
                                      <p:cBhvr>
                                        <p:cTn id="17" dur="1000" fill="hold"/>
                                        <p:tgtEl>
                                          <p:spTgt spid="5837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8374"/>
                                        </p:tgtEl>
                                        <p:attrNameLst>
                                          <p:attrName>style.visibility</p:attrName>
                                        </p:attrNameLst>
                                      </p:cBhvr>
                                      <p:to>
                                        <p:strVal val="visible"/>
                                      </p:to>
                                    </p:set>
                                    <p:animEffect transition="in" filter="fade">
                                      <p:cBhvr>
                                        <p:cTn id="22" dur="2000"/>
                                        <p:tgtEl>
                                          <p:spTgt spid="58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4" grpId="0"/>
      <p:bldP spid="58375"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descr="C:\Users\Playtech\Desktop\FOUNDRY MAIN\CLIENTS\Massey\PPT WORK\New Massey PPT April 2011\new templates\MASSEY TEMPLATE STANDARD SLIDE 4.jpg"/>
          <p:cNvPicPr>
            <a:picLocks noChangeAspect="1" noChangeArrowheads="1"/>
          </p:cNvPicPr>
          <p:nvPr/>
        </p:nvPicPr>
        <p:blipFill>
          <a:blip r:embed="rId2" cstate="print"/>
          <a:srcRect/>
          <a:stretch>
            <a:fillRect/>
          </a:stretch>
        </p:blipFill>
        <p:spPr bwMode="auto">
          <a:xfrm>
            <a:off x="0" y="0"/>
            <a:ext cx="9163050" cy="6877050"/>
          </a:xfrm>
          <a:prstGeom prst="rect">
            <a:avLst/>
          </a:prstGeom>
          <a:noFill/>
        </p:spPr>
      </p:pic>
      <p:sp>
        <p:nvSpPr>
          <p:cNvPr id="4" name="ตัวยึดหมายเลขภาพนิ่ง 3"/>
          <p:cNvSpPr>
            <a:spLocks noGrp="1"/>
          </p:cNvSpPr>
          <p:nvPr>
            <p:ph type="sldNum" sz="quarter" idx="12"/>
          </p:nvPr>
        </p:nvSpPr>
        <p:spPr/>
        <p:txBody>
          <a:bodyPr/>
          <a:lstStyle/>
          <a:p>
            <a:pPr>
              <a:defRPr/>
            </a:pPr>
            <a:fld id="{7FF1364E-E468-48B8-98C7-72BB32269175}" type="slidenum">
              <a:rPr lang="en-US"/>
              <a:pPr>
                <a:defRPr/>
              </a:pPr>
              <a:t>46</a:t>
            </a:fld>
            <a:endParaRPr lang="th-TH"/>
          </a:p>
        </p:txBody>
      </p:sp>
      <p:sp>
        <p:nvSpPr>
          <p:cNvPr id="57347" name="Text Box 4"/>
          <p:cNvSpPr txBox="1">
            <a:spLocks noChangeArrowheads="1"/>
          </p:cNvSpPr>
          <p:nvPr/>
        </p:nvSpPr>
        <p:spPr bwMode="auto">
          <a:xfrm>
            <a:off x="395536" y="1412776"/>
            <a:ext cx="7489204" cy="4162678"/>
          </a:xfrm>
          <a:prstGeom prst="rect">
            <a:avLst/>
          </a:prstGeom>
          <a:noFill/>
          <a:ln w="9525">
            <a:noFill/>
            <a:miter lim="800000"/>
            <a:headEnd/>
            <a:tailEnd/>
          </a:ln>
        </p:spPr>
        <p:txBody>
          <a:bodyPr wrap="square">
            <a:spAutoFit/>
          </a:bodyPr>
          <a:lstStyle/>
          <a:p>
            <a:pPr marL="266700" indent="-266700" algn="just">
              <a:spcBef>
                <a:spcPct val="50000"/>
              </a:spcBef>
              <a:buBlip>
                <a:blip r:embed="rId3"/>
              </a:buBlip>
            </a:pPr>
            <a:r>
              <a:rPr lang="en-US" sz="2000" b="0" dirty="0">
                <a:solidFill>
                  <a:schemeClr val="tx1">
                    <a:lumMod val="50000"/>
                  </a:schemeClr>
                </a:solidFill>
                <a:cs typeface="Angsana New" pitchFamily="18" charset="-34"/>
              </a:rPr>
              <a:t>Such a model and its </a:t>
            </a:r>
            <a:r>
              <a:rPr lang="en-US" sz="2000" b="0" dirty="0" smtClean="0">
                <a:solidFill>
                  <a:schemeClr val="tx1">
                    <a:lumMod val="50000"/>
                  </a:schemeClr>
                </a:solidFill>
                <a:cs typeface="Angsana New" pitchFamily="18" charset="-34"/>
              </a:rPr>
              <a:t>solutions provides decision </a:t>
            </a:r>
            <a:r>
              <a:rPr lang="en-US" sz="2000" b="0" dirty="0">
                <a:solidFill>
                  <a:schemeClr val="tx1">
                    <a:lumMod val="50000"/>
                  </a:schemeClr>
                </a:solidFill>
                <a:cs typeface="Angsana New" pitchFamily="18" charset="-34"/>
              </a:rPr>
              <a:t>support on restrictions to imposed on farming and urban </a:t>
            </a:r>
            <a:r>
              <a:rPr lang="en-US" sz="2000" b="0" dirty="0" smtClean="0">
                <a:solidFill>
                  <a:schemeClr val="tx1">
                    <a:lumMod val="50000"/>
                  </a:schemeClr>
                </a:solidFill>
                <a:cs typeface="Angsana New" pitchFamily="18" charset="-34"/>
              </a:rPr>
              <a:t>practices. </a:t>
            </a:r>
            <a:endParaRPr lang="en-US" sz="2000" b="0" dirty="0">
              <a:solidFill>
                <a:schemeClr val="tx1">
                  <a:lumMod val="50000"/>
                </a:schemeClr>
              </a:solidFill>
              <a:cs typeface="Angsana New" pitchFamily="18" charset="-34"/>
            </a:endParaRPr>
          </a:p>
          <a:p>
            <a:pPr marL="266700" indent="-266700" algn="just">
              <a:spcBef>
                <a:spcPct val="50000"/>
              </a:spcBef>
              <a:buBlip>
                <a:blip r:embed="rId3"/>
              </a:buBlip>
            </a:pPr>
            <a:r>
              <a:rPr lang="en-US" sz="2000" b="0" dirty="0">
                <a:solidFill>
                  <a:schemeClr val="tx1">
                    <a:lumMod val="50000"/>
                  </a:schemeClr>
                </a:solidFill>
                <a:cs typeface="Angsana New" pitchFamily="18" charset="-34"/>
              </a:rPr>
              <a:t>The oxygen level fortunately remains above the critical value of 30% of the saturated oxygen concentration and reaches zero far beyond </a:t>
            </a:r>
            <a:r>
              <a:rPr lang="en-US" sz="2000" b="0" dirty="0" smtClean="0">
                <a:solidFill>
                  <a:schemeClr val="tx1">
                    <a:lumMod val="50000"/>
                  </a:schemeClr>
                </a:solidFill>
                <a:cs typeface="Angsana New" pitchFamily="18" charset="-34"/>
              </a:rPr>
              <a:t>the length of 325 </a:t>
            </a:r>
            <a:r>
              <a:rPr lang="en-US" sz="2000" b="0" dirty="0">
                <a:solidFill>
                  <a:schemeClr val="tx1">
                    <a:lumMod val="50000"/>
                  </a:schemeClr>
                </a:solidFill>
                <a:cs typeface="Angsana New" pitchFamily="18" charset="-34"/>
              </a:rPr>
              <a:t>km of </a:t>
            </a:r>
            <a:r>
              <a:rPr lang="en-US" sz="2000" b="0" dirty="0" err="1">
                <a:solidFill>
                  <a:schemeClr val="tx1">
                    <a:lumMod val="50000"/>
                  </a:schemeClr>
                </a:solidFill>
                <a:cs typeface="Angsana New" pitchFamily="18" charset="-34"/>
              </a:rPr>
              <a:t>Tha</a:t>
            </a:r>
            <a:r>
              <a:rPr lang="en-US" sz="2000" b="0" dirty="0">
                <a:solidFill>
                  <a:schemeClr val="tx1">
                    <a:lumMod val="50000"/>
                  </a:schemeClr>
                </a:solidFill>
                <a:cs typeface="Angsana New" pitchFamily="18" charset="-34"/>
              </a:rPr>
              <a:t> </a:t>
            </a:r>
            <a:r>
              <a:rPr lang="en-US" sz="2000" b="0" dirty="0" smtClean="0">
                <a:solidFill>
                  <a:schemeClr val="tx1">
                    <a:lumMod val="50000"/>
                  </a:schemeClr>
                </a:solidFill>
                <a:cs typeface="Angsana New" pitchFamily="18" charset="-34"/>
              </a:rPr>
              <a:t>Chin River.</a:t>
            </a:r>
            <a:endParaRPr lang="en-US" sz="2000" b="0" dirty="0">
              <a:solidFill>
                <a:schemeClr val="tx1">
                  <a:lumMod val="50000"/>
                </a:schemeClr>
              </a:solidFill>
              <a:cs typeface="Angsana New" pitchFamily="18" charset="-34"/>
            </a:endParaRPr>
          </a:p>
          <a:p>
            <a:pPr marL="266700" indent="-266700" algn="just">
              <a:spcBef>
                <a:spcPct val="50000"/>
              </a:spcBef>
              <a:buBlip>
                <a:blip r:embed="rId3"/>
              </a:buBlip>
            </a:pPr>
            <a:r>
              <a:rPr lang="en-US" sz="2000" b="0" dirty="0">
                <a:solidFill>
                  <a:schemeClr val="tx1">
                    <a:lumMod val="50000"/>
                  </a:schemeClr>
                </a:solidFill>
                <a:cs typeface="Angsana New" pitchFamily="18" charset="-34"/>
              </a:rPr>
              <a:t>The model appeared capable of illustrating the effect of aeration process to increase DO to the </a:t>
            </a:r>
            <a:r>
              <a:rPr lang="en-US" sz="2000" b="0" dirty="0" smtClean="0">
                <a:solidFill>
                  <a:schemeClr val="tx1">
                    <a:lumMod val="50000"/>
                  </a:schemeClr>
                </a:solidFill>
                <a:cs typeface="Angsana New" pitchFamily="18" charset="-34"/>
              </a:rPr>
              <a:t>water.</a:t>
            </a:r>
            <a:endParaRPr lang="en-US" sz="2000" b="0" dirty="0">
              <a:solidFill>
                <a:schemeClr val="tx1">
                  <a:lumMod val="50000"/>
                </a:schemeClr>
              </a:solidFill>
              <a:cs typeface="Angsana New" pitchFamily="18" charset="-34"/>
            </a:endParaRPr>
          </a:p>
          <a:p>
            <a:pPr marL="266700" indent="-266700" algn="just">
              <a:spcBef>
                <a:spcPct val="50000"/>
              </a:spcBef>
              <a:buBlip>
                <a:blip r:embed="rId3"/>
              </a:buBlip>
            </a:pPr>
            <a:r>
              <a:rPr lang="en-US" sz="2000" b="0" dirty="0" smtClean="0">
                <a:solidFill>
                  <a:schemeClr val="tx1">
                    <a:lumMod val="50000"/>
                  </a:schemeClr>
                </a:solidFill>
                <a:cs typeface="Angsana New" pitchFamily="18" charset="-34"/>
              </a:rPr>
              <a:t>This </a:t>
            </a:r>
            <a:r>
              <a:rPr lang="en-US" sz="2000" b="0" dirty="0">
                <a:solidFill>
                  <a:schemeClr val="tx1">
                    <a:lumMod val="50000"/>
                  </a:schemeClr>
                </a:solidFill>
                <a:cs typeface="Angsana New" pitchFamily="18" charset="-34"/>
              </a:rPr>
              <a:t>constraint is not reached due to the finite length over which pollution is actually discharged and the oxygen concentration which remains above the critical threshold </a:t>
            </a:r>
            <a:r>
              <a:rPr lang="en-US" sz="2000" b="0" dirty="0" smtClean="0">
                <a:solidFill>
                  <a:schemeClr val="tx1">
                    <a:lumMod val="50000"/>
                  </a:schemeClr>
                </a:solidFill>
                <a:cs typeface="Angsana New" pitchFamily="18" charset="-34"/>
              </a:rPr>
              <a:t>value provided q is low enough.</a:t>
            </a:r>
          </a:p>
          <a:p>
            <a:pPr marL="266700" indent="-266700" algn="thaiDist">
              <a:spcBef>
                <a:spcPct val="50000"/>
              </a:spcBef>
            </a:pPr>
            <a:endParaRPr lang="en-NZ" sz="2300" b="0" dirty="0">
              <a:cs typeface="Angsana New" pitchFamily="18" charset="-34"/>
            </a:endParaRPr>
          </a:p>
        </p:txBody>
      </p:sp>
      <p:sp>
        <p:nvSpPr>
          <p:cNvPr id="52228" name="Text Box 5"/>
          <p:cNvSpPr txBox="1">
            <a:spLocks noChangeArrowheads="1"/>
          </p:cNvSpPr>
          <p:nvPr/>
        </p:nvSpPr>
        <p:spPr bwMode="auto">
          <a:xfrm>
            <a:off x="2555776" y="188640"/>
            <a:ext cx="3893245" cy="646331"/>
          </a:xfrm>
          <a:prstGeom prst="rect">
            <a:avLst/>
          </a:prstGeom>
          <a:noFill/>
          <a:ln w="9525">
            <a:noFill/>
            <a:miter lim="800000"/>
            <a:headEnd/>
            <a:tailEnd/>
          </a:ln>
        </p:spPr>
        <p:txBody>
          <a:bodyPr wrap="none">
            <a:spAutoFit/>
          </a:bodyPr>
          <a:lstStyle/>
          <a:p>
            <a:pPr>
              <a:spcBef>
                <a:spcPct val="50000"/>
              </a:spcBef>
            </a:pPr>
            <a:r>
              <a:rPr lang="en-US" sz="3600" dirty="0">
                <a:solidFill>
                  <a:srgbClr val="92D050"/>
                </a:solidFill>
                <a:cs typeface="Angsana New" pitchFamily="18" charset="-34"/>
              </a:rPr>
              <a:t>Concluding remarks</a:t>
            </a:r>
            <a:endParaRPr lang="en-NZ" sz="3600" dirty="0">
              <a:solidFill>
                <a:srgbClr val="92D050"/>
              </a:solidFill>
              <a:cs typeface="Angsana New" pitchFamily="18" charset="-34"/>
            </a:endParaRP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2228"/>
                                        </p:tgtEl>
                                        <p:attrNameLst>
                                          <p:attrName>style.visibility</p:attrName>
                                        </p:attrNameLst>
                                      </p:cBhvr>
                                      <p:to>
                                        <p:strVal val="visible"/>
                                      </p:to>
                                    </p:set>
                                    <p:animEffect transition="in" filter="fade">
                                      <p:cBhvr>
                                        <p:cTn id="7" dur="2000"/>
                                        <p:tgtEl>
                                          <p:spTgt spid="522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347">
                                            <p:txEl>
                                              <p:pRg st="0" end="0"/>
                                            </p:txEl>
                                          </p:spTgt>
                                        </p:tgtEl>
                                        <p:attrNameLst>
                                          <p:attrName>style.visibility</p:attrName>
                                        </p:attrNameLst>
                                      </p:cBhvr>
                                      <p:to>
                                        <p:strVal val="visible"/>
                                      </p:to>
                                    </p:set>
                                    <p:animEffect transition="in" filter="fade">
                                      <p:cBhvr>
                                        <p:cTn id="12" dur="500"/>
                                        <p:tgtEl>
                                          <p:spTgt spid="57347">
                                            <p:txEl>
                                              <p:pRg st="0" end="0"/>
                                            </p:txEl>
                                          </p:spTgt>
                                        </p:tgtEl>
                                      </p:cBhvr>
                                    </p:animEffect>
                                  </p:childTnLst>
                                  <p:subTnLst>
                                    <p:animClr clrSpc="rgb" dir="cw">
                                      <p:cBhvr override="childStyle">
                                        <p:cTn dur="1" fill="hold" display="0" masterRel="nextClick" afterEffect="1"/>
                                        <p:tgtEl>
                                          <p:spTgt spid="57347">
                                            <p:txEl>
                                              <p:pRg st="0" end="0"/>
                                            </p:txEl>
                                          </p:spTgt>
                                        </p:tgtEl>
                                        <p:attrNameLst>
                                          <p:attrName>ppt_c</p:attrName>
                                        </p:attrNameLst>
                                      </p:cBhvr>
                                      <p:to>
                                        <a:schemeClr val="tx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347">
                                            <p:txEl>
                                              <p:pRg st="1" end="1"/>
                                            </p:txEl>
                                          </p:spTgt>
                                        </p:tgtEl>
                                        <p:attrNameLst>
                                          <p:attrName>style.visibility</p:attrName>
                                        </p:attrNameLst>
                                      </p:cBhvr>
                                      <p:to>
                                        <p:strVal val="visible"/>
                                      </p:to>
                                    </p:set>
                                    <p:animEffect transition="in" filter="fade">
                                      <p:cBhvr>
                                        <p:cTn id="17" dur="500"/>
                                        <p:tgtEl>
                                          <p:spTgt spid="57347">
                                            <p:txEl>
                                              <p:pRg st="1" end="1"/>
                                            </p:txEl>
                                          </p:spTgt>
                                        </p:tgtEl>
                                      </p:cBhvr>
                                    </p:animEffect>
                                  </p:childTnLst>
                                  <p:subTnLst>
                                    <p:animClr clrSpc="rgb" dir="cw">
                                      <p:cBhvr override="childStyle">
                                        <p:cTn dur="1" fill="hold" display="0" masterRel="nextClick" afterEffect="1"/>
                                        <p:tgtEl>
                                          <p:spTgt spid="57347">
                                            <p:txEl>
                                              <p:pRg st="1" end="1"/>
                                            </p:txEl>
                                          </p:spTgt>
                                        </p:tgtEl>
                                        <p:attrNameLst>
                                          <p:attrName>ppt_c</p:attrName>
                                        </p:attrNameLst>
                                      </p:cBhvr>
                                      <p:to>
                                        <a:schemeClr val="tx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347">
                                            <p:txEl>
                                              <p:pRg st="2" end="2"/>
                                            </p:txEl>
                                          </p:spTgt>
                                        </p:tgtEl>
                                        <p:attrNameLst>
                                          <p:attrName>style.visibility</p:attrName>
                                        </p:attrNameLst>
                                      </p:cBhvr>
                                      <p:to>
                                        <p:strVal val="visible"/>
                                      </p:to>
                                    </p:set>
                                    <p:animEffect transition="in" filter="fade">
                                      <p:cBhvr>
                                        <p:cTn id="22" dur="500"/>
                                        <p:tgtEl>
                                          <p:spTgt spid="57347">
                                            <p:txEl>
                                              <p:pRg st="2" end="2"/>
                                            </p:txEl>
                                          </p:spTgt>
                                        </p:tgtEl>
                                      </p:cBhvr>
                                    </p:animEffect>
                                  </p:childTnLst>
                                  <p:subTnLst>
                                    <p:animClr clrSpc="rgb" dir="cw">
                                      <p:cBhvr override="childStyle">
                                        <p:cTn dur="1" fill="hold" display="0" masterRel="nextClick" afterEffect="1"/>
                                        <p:tgtEl>
                                          <p:spTgt spid="57347">
                                            <p:txEl>
                                              <p:pRg st="2" end="2"/>
                                            </p:txEl>
                                          </p:spTgt>
                                        </p:tgtEl>
                                        <p:attrNameLst>
                                          <p:attrName>ppt_c</p:attrName>
                                        </p:attrNameLst>
                                      </p:cBhvr>
                                      <p:to>
                                        <a:schemeClr val="tx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7347">
                                            <p:txEl>
                                              <p:pRg st="3" end="3"/>
                                            </p:txEl>
                                          </p:spTgt>
                                        </p:tgtEl>
                                        <p:attrNameLst>
                                          <p:attrName>style.visibility</p:attrName>
                                        </p:attrNameLst>
                                      </p:cBhvr>
                                      <p:to>
                                        <p:strVal val="visible"/>
                                      </p:to>
                                    </p:set>
                                    <p:animEffect transition="in" filter="fade">
                                      <p:cBhvr>
                                        <p:cTn id="27" dur="500"/>
                                        <p:tgtEl>
                                          <p:spTgt spid="57347">
                                            <p:txEl>
                                              <p:pRg st="3" end="3"/>
                                            </p:txEl>
                                          </p:spTgt>
                                        </p:tgtEl>
                                      </p:cBhvr>
                                    </p:animEffect>
                                  </p:childTnLst>
                                  <p:subTnLst>
                                    <p:animClr clrSpc="rgb" dir="cw">
                                      <p:cBhvr override="childStyle">
                                        <p:cTn dur="1" fill="hold" display="0" masterRel="nextClick" afterEffect="1"/>
                                        <p:tgtEl>
                                          <p:spTgt spid="57347">
                                            <p:txEl>
                                              <p:pRg st="3" end="3"/>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descr="C:\Users\Playtech\Desktop\FOUNDRY MAIN\CLIENTS\Massey\PPT WORK\New Massey PPT April 2011\new templates\MASSEY TEMPLATE STANDARD SLIDE 7.jpg"/>
          <p:cNvPicPr>
            <a:picLocks noChangeAspect="1" noChangeArrowheads="1"/>
          </p:cNvPicPr>
          <p:nvPr/>
        </p:nvPicPr>
        <p:blipFill>
          <a:blip r:embed="rId3" cstate="print"/>
          <a:srcRect/>
          <a:stretch>
            <a:fillRect/>
          </a:stretch>
        </p:blipFill>
        <p:spPr bwMode="auto">
          <a:xfrm>
            <a:off x="-19050" y="0"/>
            <a:ext cx="9163050" cy="6877051"/>
          </a:xfrm>
          <a:prstGeom prst="rect">
            <a:avLst/>
          </a:prstGeom>
          <a:noFill/>
        </p:spPr>
      </p:pic>
      <p:sp>
        <p:nvSpPr>
          <p:cNvPr id="4" name="Rectangle 6"/>
          <p:cNvSpPr>
            <a:spLocks noGrp="1" noChangeArrowheads="1"/>
          </p:cNvSpPr>
          <p:nvPr>
            <p:ph type="sldNum" sz="quarter" idx="12"/>
          </p:nvPr>
        </p:nvSpPr>
        <p:spPr>
          <a:ln/>
        </p:spPr>
        <p:txBody>
          <a:bodyPr/>
          <a:lstStyle/>
          <a:p>
            <a:pPr>
              <a:defRPr/>
            </a:pPr>
            <a:fld id="{582A5D87-7C2D-47E8-B122-F781854BC1BD}" type="slidenum">
              <a:rPr lang="en-AU"/>
              <a:pPr>
                <a:defRPr/>
              </a:pPr>
              <a:t>47</a:t>
            </a:fld>
            <a:endParaRPr lang="en-AU"/>
          </a:p>
        </p:txBody>
      </p:sp>
      <p:sp>
        <p:nvSpPr>
          <p:cNvPr id="9218"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7CECAF64-E446-4A01-B38C-4A9A535FDE31}" type="slidenum">
              <a:rPr lang="en-AU" sz="1400"/>
              <a:pPr algn="r"/>
              <a:t>47</a:t>
            </a:fld>
            <a:endParaRPr lang="en-AU" sz="1400"/>
          </a:p>
        </p:txBody>
      </p:sp>
      <p:pic>
        <p:nvPicPr>
          <p:cNvPr id="58370" name="Picture 2"/>
          <p:cNvPicPr>
            <a:picLocks noChangeAspect="1" noChangeArrowheads="1"/>
          </p:cNvPicPr>
          <p:nvPr/>
        </p:nvPicPr>
        <p:blipFill>
          <a:blip r:embed="rId4" cstate="print"/>
          <a:srcRect/>
          <a:stretch>
            <a:fillRect/>
          </a:stretch>
        </p:blipFill>
        <p:spPr bwMode="auto">
          <a:xfrm>
            <a:off x="1115616" y="1844824"/>
            <a:ext cx="6681969" cy="4337256"/>
          </a:xfrm>
          <a:prstGeom prst="rect">
            <a:avLst/>
          </a:prstGeom>
          <a:ln>
            <a:noFill/>
          </a:ln>
          <a:effectLst>
            <a:softEdge rad="112500"/>
          </a:effectLst>
        </p:spPr>
      </p:pic>
      <p:sp>
        <p:nvSpPr>
          <p:cNvPr id="7" name="Rectangle 6"/>
          <p:cNvSpPr/>
          <p:nvPr/>
        </p:nvSpPr>
        <p:spPr>
          <a:xfrm>
            <a:off x="179512" y="980728"/>
            <a:ext cx="8712968" cy="769441"/>
          </a:xfrm>
          <a:prstGeom prst="rect">
            <a:avLst/>
          </a:prstGeom>
        </p:spPr>
        <p:txBody>
          <a:bodyPr wrap="square">
            <a:spAutoFit/>
          </a:bodyPr>
          <a:lstStyle/>
          <a:p>
            <a:r>
              <a:rPr lang="en-AU" sz="4400" b="1" dirty="0" smtClean="0">
                <a:solidFill>
                  <a:srgbClr val="92D050"/>
                </a:solidFill>
              </a:rPr>
              <a:t>C. </a:t>
            </a:r>
            <a:r>
              <a:rPr lang="en-AU" sz="2800" b="1" dirty="0" smtClean="0">
                <a:solidFill>
                  <a:srgbClr val="92D050"/>
                </a:solidFill>
              </a:rPr>
              <a:t>MODEL FOR THE NITROGEN CYCLE IN PASTURE</a:t>
            </a:r>
            <a:endParaRPr lang="en-NZ" sz="2800" b="1" dirty="0"/>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58370"/>
                                        </p:tgtEl>
                                        <p:attrNameLst>
                                          <p:attrName>style.visibility</p:attrName>
                                        </p:attrNameLst>
                                      </p:cBhvr>
                                      <p:to>
                                        <p:strVal val="visible"/>
                                      </p:to>
                                    </p:set>
                                    <p:animEffect transition="in" filter="fade">
                                      <p:cBhvr>
                                        <p:cTn id="10" dur="2000"/>
                                        <p:tgtEl>
                                          <p:spTgt spid="58370"/>
                                        </p:tgtEl>
                                      </p:cBhvr>
                                    </p:animEffect>
                                    <p:anim calcmode="lin" valueType="num">
                                      <p:cBhvr>
                                        <p:cTn id="11" dur="2000" fill="hold"/>
                                        <p:tgtEl>
                                          <p:spTgt spid="58370"/>
                                        </p:tgtEl>
                                        <p:attrNameLst>
                                          <p:attrName>ppt_x</p:attrName>
                                        </p:attrNameLst>
                                      </p:cBhvr>
                                      <p:tavLst>
                                        <p:tav tm="0">
                                          <p:val>
                                            <p:strVal val="#ppt_x"/>
                                          </p:val>
                                        </p:tav>
                                        <p:tav tm="100000">
                                          <p:val>
                                            <p:strVal val="#ppt_x"/>
                                          </p:val>
                                        </p:tav>
                                      </p:tavLst>
                                    </p:anim>
                                    <p:anim calcmode="lin" valueType="num">
                                      <p:cBhvr>
                                        <p:cTn id="12" dur="2000" fill="hold"/>
                                        <p:tgtEl>
                                          <p:spTgt spid="583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C:\Users\Playtech\Desktop\FOUNDRY MAIN\CLIENTS\Massey\PPT WORK\New Massey PPT April 2011\new templates\MASSEY TEMPLATE STANDARD SLIDE2.jpg"/>
          <p:cNvPicPr>
            <a:picLocks noChangeAspect="1" noChangeArrowheads="1"/>
          </p:cNvPicPr>
          <p:nvPr/>
        </p:nvPicPr>
        <p:blipFill>
          <a:blip r:embed="rId3" cstate="print"/>
          <a:srcRect/>
          <a:stretch>
            <a:fillRect/>
          </a:stretch>
        </p:blipFill>
        <p:spPr bwMode="auto">
          <a:xfrm>
            <a:off x="-19050" y="-19050"/>
            <a:ext cx="9163050" cy="6877050"/>
          </a:xfrm>
          <a:prstGeom prst="rect">
            <a:avLst/>
          </a:prstGeom>
          <a:noFill/>
        </p:spPr>
      </p:pic>
      <p:sp>
        <p:nvSpPr>
          <p:cNvPr id="11266"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D2D07266-FF64-4EC5-BD5C-F3084250AA8A}" type="slidenum">
              <a:rPr lang="en-AU" sz="1400"/>
              <a:pPr algn="r"/>
              <a:t>48</a:t>
            </a:fld>
            <a:endParaRPr lang="en-AU" sz="1400"/>
          </a:p>
        </p:txBody>
      </p:sp>
      <p:sp>
        <p:nvSpPr>
          <p:cNvPr id="6" name="Rectangle 5"/>
          <p:cNvSpPr/>
          <p:nvPr/>
        </p:nvSpPr>
        <p:spPr>
          <a:xfrm>
            <a:off x="2843808" y="116632"/>
            <a:ext cx="2514919" cy="646331"/>
          </a:xfrm>
          <a:prstGeom prst="rect">
            <a:avLst/>
          </a:prstGeom>
        </p:spPr>
        <p:txBody>
          <a:bodyPr wrap="none">
            <a:spAutoFit/>
          </a:bodyPr>
          <a:lstStyle/>
          <a:p>
            <a:r>
              <a:rPr lang="en-NZ" sz="3600" dirty="0" smtClean="0">
                <a:solidFill>
                  <a:srgbClr val="92D050"/>
                </a:solidFill>
              </a:rPr>
              <a:t>Introduction</a:t>
            </a:r>
            <a:endParaRPr lang="en-NZ" sz="3600" dirty="0">
              <a:solidFill>
                <a:srgbClr val="92D050"/>
              </a:solidFill>
            </a:endParaRPr>
          </a:p>
        </p:txBody>
      </p:sp>
      <p:pic>
        <p:nvPicPr>
          <p:cNvPr id="56323" name="Picture 3"/>
          <p:cNvPicPr>
            <a:picLocks noChangeAspect="1" noChangeArrowheads="1"/>
          </p:cNvPicPr>
          <p:nvPr/>
        </p:nvPicPr>
        <p:blipFill>
          <a:blip r:embed="rId4" cstate="print"/>
          <a:srcRect/>
          <a:stretch>
            <a:fillRect/>
          </a:stretch>
        </p:blipFill>
        <p:spPr bwMode="auto">
          <a:xfrm>
            <a:off x="0" y="908720"/>
            <a:ext cx="9144000" cy="5616624"/>
          </a:xfrm>
          <a:prstGeom prst="rect">
            <a:avLst/>
          </a:prstGeom>
          <a:noFill/>
          <a:ln w="9525">
            <a:noFill/>
            <a:miter lim="800000"/>
            <a:headEnd/>
            <a:tailEnd/>
          </a:ln>
          <a:effectLst/>
        </p:spPr>
      </p:pic>
      <p:sp>
        <p:nvSpPr>
          <p:cNvPr id="9" name="Rectangle 8"/>
          <p:cNvSpPr/>
          <p:nvPr/>
        </p:nvSpPr>
        <p:spPr>
          <a:xfrm>
            <a:off x="683568" y="1268760"/>
            <a:ext cx="7560840" cy="923330"/>
          </a:xfrm>
          <a:prstGeom prst="rect">
            <a:avLst/>
          </a:prstGeom>
        </p:spPr>
        <p:txBody>
          <a:bodyPr wrap="square">
            <a:spAutoFit/>
          </a:bodyPr>
          <a:lstStyle/>
          <a:p>
            <a:pPr algn="just">
              <a:lnSpc>
                <a:spcPct val="90000"/>
              </a:lnSpc>
            </a:pPr>
            <a:r>
              <a:rPr lang="en-AU" sz="2000" b="1" dirty="0" smtClean="0">
                <a:solidFill>
                  <a:schemeClr val="tx1">
                    <a:lumMod val="50000"/>
                  </a:schemeClr>
                </a:solidFill>
              </a:rPr>
              <a:t>Intensively grazed temperate pastures are commonly grass dominant and rate of herbage production is chronically limited by availability of soil mineral nitrogen (N).</a:t>
            </a:r>
          </a:p>
        </p:txBody>
      </p:sp>
      <p:sp>
        <p:nvSpPr>
          <p:cNvPr id="12" name="Rectangle 11"/>
          <p:cNvSpPr/>
          <p:nvPr/>
        </p:nvSpPr>
        <p:spPr>
          <a:xfrm>
            <a:off x="755576" y="2636912"/>
            <a:ext cx="7704856" cy="923330"/>
          </a:xfrm>
          <a:prstGeom prst="rect">
            <a:avLst/>
          </a:prstGeom>
        </p:spPr>
        <p:txBody>
          <a:bodyPr wrap="square">
            <a:spAutoFit/>
          </a:bodyPr>
          <a:lstStyle/>
          <a:p>
            <a:pPr algn="just">
              <a:lnSpc>
                <a:spcPct val="90000"/>
              </a:lnSpc>
            </a:pPr>
            <a:r>
              <a:rPr lang="en-AU" sz="2000" b="1" dirty="0" smtClean="0">
                <a:solidFill>
                  <a:schemeClr val="tx1">
                    <a:lumMod val="50000"/>
                  </a:schemeClr>
                </a:solidFill>
              </a:rPr>
              <a:t>For this reason, soil mineral N supply from mineralisation of soil organic matter is often supplemented by regular applications of fertiliser N.</a:t>
            </a:r>
          </a:p>
        </p:txBody>
      </p:sp>
      <p:sp>
        <p:nvSpPr>
          <p:cNvPr id="13" name="Rectangle 12"/>
          <p:cNvSpPr/>
          <p:nvPr/>
        </p:nvSpPr>
        <p:spPr>
          <a:xfrm>
            <a:off x="755576" y="5157192"/>
            <a:ext cx="7632848" cy="923330"/>
          </a:xfrm>
          <a:prstGeom prst="rect">
            <a:avLst/>
          </a:prstGeom>
        </p:spPr>
        <p:txBody>
          <a:bodyPr wrap="square">
            <a:spAutoFit/>
          </a:bodyPr>
          <a:lstStyle/>
          <a:p>
            <a:pPr algn="just">
              <a:lnSpc>
                <a:spcPct val="90000"/>
              </a:lnSpc>
            </a:pPr>
            <a:r>
              <a:rPr lang="en-AU" sz="2000" b="1" dirty="0" smtClean="0">
                <a:solidFill>
                  <a:schemeClr val="accent3">
                    <a:lumMod val="75000"/>
                  </a:schemeClr>
                </a:solidFill>
              </a:rPr>
              <a:t>However in some countries, including New Zealand, the major inputs to the soil-pasture-animal N cycle are from fixation of atmospheric N</a:t>
            </a:r>
            <a:r>
              <a:rPr lang="en-AU" sz="2000" b="1" baseline="-25000" dirty="0" smtClean="0">
                <a:solidFill>
                  <a:schemeClr val="accent3">
                    <a:lumMod val="75000"/>
                  </a:schemeClr>
                </a:solidFill>
              </a:rPr>
              <a:t>2</a:t>
            </a:r>
            <a:r>
              <a:rPr lang="en-AU" sz="2000" b="1" dirty="0" smtClean="0">
                <a:solidFill>
                  <a:schemeClr val="accent3">
                    <a:lumMod val="75000"/>
                  </a:schemeClr>
                </a:solidFill>
              </a:rPr>
              <a:t> by the clover-</a:t>
            </a:r>
            <a:r>
              <a:rPr lang="en-AU" sz="2000" b="1" i="1" dirty="0" err="1" smtClean="0">
                <a:solidFill>
                  <a:schemeClr val="accent3">
                    <a:lumMod val="75000"/>
                  </a:schemeClr>
                </a:solidFill>
              </a:rPr>
              <a:t>Rhizobium</a:t>
            </a:r>
            <a:r>
              <a:rPr lang="en-AU" sz="2000" b="1" dirty="0" smtClean="0">
                <a:solidFill>
                  <a:schemeClr val="accent3">
                    <a:lumMod val="75000"/>
                  </a:schemeClr>
                </a:solidFill>
              </a:rPr>
              <a:t> symbiosis. </a:t>
            </a:r>
          </a:p>
        </p:txBody>
      </p:sp>
      <p:sp>
        <p:nvSpPr>
          <p:cNvPr id="14" name="Rectangle 13"/>
          <p:cNvSpPr/>
          <p:nvPr/>
        </p:nvSpPr>
        <p:spPr>
          <a:xfrm>
            <a:off x="755576" y="4365104"/>
            <a:ext cx="7632848" cy="646331"/>
          </a:xfrm>
          <a:prstGeom prst="rect">
            <a:avLst/>
          </a:prstGeom>
        </p:spPr>
        <p:txBody>
          <a:bodyPr wrap="square">
            <a:spAutoFit/>
          </a:bodyPr>
          <a:lstStyle/>
          <a:p>
            <a:pPr algn="just">
              <a:lnSpc>
                <a:spcPct val="90000"/>
              </a:lnSpc>
            </a:pPr>
            <a:r>
              <a:rPr lang="en-AU" sz="2000" b="1" dirty="0" smtClean="0">
                <a:solidFill>
                  <a:schemeClr val="accent3">
                    <a:lumMod val="75000"/>
                  </a:schemeClr>
                </a:solidFill>
              </a:rPr>
              <a:t>Clovers in these pastures are valued for this N-fixing ability and also for their superior feed quality for grazing animals</a:t>
            </a:r>
            <a:endParaRPr lang="en-NZ" sz="2000" b="1" dirty="0">
              <a:solidFill>
                <a:schemeClr val="accent3">
                  <a:lumMod val="75000"/>
                </a:schemeClr>
              </a:solidFill>
            </a:endParaRP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6323"/>
                                        </p:tgtEl>
                                        <p:attrNameLst>
                                          <p:attrName>style.visibility</p:attrName>
                                        </p:attrNameLst>
                                      </p:cBhvr>
                                      <p:to>
                                        <p:strVal val="visible"/>
                                      </p:to>
                                    </p:set>
                                    <p:animEffect transition="in" filter="fade">
                                      <p:cBhvr>
                                        <p:cTn id="10" dur="2000"/>
                                        <p:tgtEl>
                                          <p:spTgt spid="563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3"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descr="C:\Users\Playtech\Desktop\FOUNDRY MAIN\CLIENTS\Massey\PPT WORK\New Massey PPT April 2011\new templates\MASSEY TEMPLATE STANDARD SLIDE 5.jpg"/>
          <p:cNvPicPr>
            <a:picLocks noChangeAspect="1" noChangeArrowheads="1"/>
          </p:cNvPicPr>
          <p:nvPr/>
        </p:nvPicPr>
        <p:blipFill>
          <a:blip r:embed="rId3" cstate="print"/>
          <a:srcRect/>
          <a:stretch>
            <a:fillRect/>
          </a:stretch>
        </p:blipFill>
        <p:spPr bwMode="auto">
          <a:xfrm>
            <a:off x="-19051" y="-19051"/>
            <a:ext cx="9163051" cy="6877051"/>
          </a:xfrm>
          <a:prstGeom prst="rect">
            <a:avLst/>
          </a:prstGeom>
          <a:noFill/>
        </p:spPr>
      </p:pic>
      <p:pic>
        <p:nvPicPr>
          <p:cNvPr id="12292" name="Picture 4" descr="Creep graze Nov 20 07 016"/>
          <p:cNvPicPr>
            <a:picLocks noGrp="1" noChangeAspect="1" noChangeArrowheads="1"/>
          </p:cNvPicPr>
          <p:nvPr>
            <p:ph type="body" idx="1"/>
          </p:nvPr>
        </p:nvPicPr>
        <p:blipFill>
          <a:blip r:embed="rId4" cstate="print"/>
          <a:srcRect/>
          <a:stretch>
            <a:fillRect/>
          </a:stretch>
        </p:blipFill>
        <p:spPr>
          <a:xfrm>
            <a:off x="395536" y="1484784"/>
            <a:ext cx="5328592" cy="37555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294" name="Text Box 6"/>
          <p:cNvSpPr txBox="1">
            <a:spLocks noChangeArrowheads="1"/>
          </p:cNvSpPr>
          <p:nvPr/>
        </p:nvSpPr>
        <p:spPr bwMode="auto">
          <a:xfrm>
            <a:off x="5759624" y="2780928"/>
            <a:ext cx="3384376" cy="1077218"/>
          </a:xfrm>
          <a:prstGeom prst="rect">
            <a:avLst/>
          </a:prstGeom>
          <a:noFill/>
          <a:ln w="9525">
            <a:noFill/>
            <a:miter lim="800000"/>
            <a:headEnd/>
            <a:tailEnd/>
          </a:ln>
        </p:spPr>
        <p:txBody>
          <a:bodyPr wrap="square">
            <a:spAutoFit/>
          </a:bodyPr>
          <a:lstStyle/>
          <a:p>
            <a:r>
              <a:rPr lang="en-NZ" sz="3200" dirty="0">
                <a:solidFill>
                  <a:schemeClr val="tx1">
                    <a:lumMod val="50000"/>
                  </a:schemeClr>
                </a:solidFill>
              </a:rPr>
              <a:t>Rye </a:t>
            </a:r>
            <a:r>
              <a:rPr lang="en-NZ" sz="3200" dirty="0" smtClean="0">
                <a:solidFill>
                  <a:schemeClr val="tx1">
                    <a:lumMod val="50000"/>
                  </a:schemeClr>
                </a:solidFill>
              </a:rPr>
              <a:t>grass and Clover pasture </a:t>
            </a:r>
            <a:r>
              <a:rPr lang="en-NZ" sz="3200" dirty="0">
                <a:solidFill>
                  <a:schemeClr val="tx1">
                    <a:lumMod val="50000"/>
                  </a:schemeClr>
                </a:solidFill>
              </a:rPr>
              <a:t>mix</a:t>
            </a:r>
            <a:endParaRPr lang="en-AU" sz="3200" dirty="0">
              <a:solidFill>
                <a:schemeClr val="tx1">
                  <a:lumMod val="50000"/>
                </a:schemeClr>
              </a:solidFill>
            </a:endParaRP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fade">
                                      <p:cBhvr>
                                        <p:cTn id="7" dur="2000"/>
                                        <p:tgtEl>
                                          <p:spTgt spid="1229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294"/>
                                        </p:tgtEl>
                                        <p:attrNameLst>
                                          <p:attrName>style.visibility</p:attrName>
                                        </p:attrNameLst>
                                      </p:cBhvr>
                                      <p:to>
                                        <p:strVal val="visible"/>
                                      </p:to>
                                    </p:set>
                                    <p:animEffect transition="in" filter="fade">
                                      <p:cBhvr>
                                        <p:cTn id="10" dur="20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C:\Users\Playtech\Desktop\FOUNDRY MAIN\CLIENTS\Massey\PPT WORK\New Massey PPT April 2011\new templates\MASSEY TEMPLATE STANDARD SLIDE 4.jpg"/>
          <p:cNvPicPr>
            <a:picLocks noChangeAspect="1" noChangeArrowheads="1"/>
          </p:cNvPicPr>
          <p:nvPr/>
        </p:nvPicPr>
        <p:blipFill>
          <a:blip r:embed="rId3" cstate="print"/>
          <a:srcRect/>
          <a:stretch>
            <a:fillRect/>
          </a:stretch>
        </p:blipFill>
        <p:spPr bwMode="auto">
          <a:xfrm>
            <a:off x="0" y="-19050"/>
            <a:ext cx="9163050" cy="6877050"/>
          </a:xfrm>
          <a:prstGeom prst="rect">
            <a:avLst/>
          </a:prstGeom>
          <a:noFill/>
        </p:spPr>
      </p:pic>
      <p:sp>
        <p:nvSpPr>
          <p:cNvPr id="2" name="Title 1"/>
          <p:cNvSpPr>
            <a:spLocks noGrp="1"/>
          </p:cNvSpPr>
          <p:nvPr>
            <p:ph type="ctrTitle"/>
          </p:nvPr>
        </p:nvSpPr>
        <p:spPr>
          <a:xfrm>
            <a:off x="2699792" y="0"/>
            <a:ext cx="2232248" cy="936103"/>
          </a:xfrm>
        </p:spPr>
        <p:txBody>
          <a:bodyPr/>
          <a:lstStyle/>
          <a:p>
            <a:pPr algn="l"/>
            <a:r>
              <a:rPr lang="en-NZ" dirty="0" smtClean="0">
                <a:solidFill>
                  <a:srgbClr val="92D050"/>
                </a:solidFill>
              </a:rPr>
              <a:t>Outline:</a:t>
            </a:r>
            <a:endParaRPr lang="en-NZ" dirty="0">
              <a:solidFill>
                <a:srgbClr val="92D050"/>
              </a:solidFill>
            </a:endParaRPr>
          </a:p>
        </p:txBody>
      </p:sp>
      <p:sp>
        <p:nvSpPr>
          <p:cNvPr id="5" name="Rectangle 3"/>
          <p:cNvSpPr txBox="1">
            <a:spLocks noChangeArrowheads="1"/>
          </p:cNvSpPr>
          <p:nvPr/>
        </p:nvSpPr>
        <p:spPr>
          <a:xfrm>
            <a:off x="914400" y="4365104"/>
            <a:ext cx="8229600" cy="1494830"/>
          </a:xfrm>
          <a:prstGeom prst="rect">
            <a:avLst/>
          </a:prstGeom>
        </p:spPr>
        <p:txBody>
          <a:bodyPr vert="horz" lIns="91440" tIns="45720" rIns="91440" bIns="45720" rtlCol="0">
            <a:normAutofit fontScale="77500" lnSpcReduction="20000"/>
          </a:bodyPr>
          <a:lstStyle/>
          <a:p>
            <a:pPr marL="342900" marR="0" lvl="0" indent="-342900" algn="l" defTabSz="914400" rtl="0" eaLnBrk="1" fontAlgn="auto" latinLnBrk="0" hangingPunct="1">
              <a:lnSpc>
                <a:spcPct val="80000"/>
              </a:lnSpc>
              <a:spcBef>
                <a:spcPct val="20000"/>
              </a:spcBef>
              <a:spcAft>
                <a:spcPts val="0"/>
              </a:spcAft>
              <a:buClrTx/>
              <a:buSzTx/>
              <a:buFont typeface="Wingdings" pitchFamily="2" charset="2"/>
              <a:buNone/>
              <a:tabLst/>
              <a:defRPr/>
            </a:pPr>
            <a:endParaRPr lang="en-NZ" sz="2100" dirty="0" smtClean="0">
              <a:solidFill>
                <a:srgbClr val="002060"/>
              </a:solidFill>
            </a:endParaRPr>
          </a:p>
          <a:p>
            <a:pPr marL="457200" lvl="0" indent="-457200">
              <a:lnSpc>
                <a:spcPct val="80000"/>
              </a:lnSpc>
              <a:spcBef>
                <a:spcPct val="20000"/>
              </a:spcBef>
              <a:defRPr/>
            </a:pPr>
            <a:endParaRPr lang="en-NZ" sz="2600" dirty="0" smtClean="0">
              <a:solidFill>
                <a:schemeClr val="tx2">
                  <a:lumMod val="75000"/>
                </a:schemeClr>
              </a:solidFill>
              <a:latin typeface="Arial" pitchFamily="34" charset="0"/>
              <a:cs typeface="Arial" pitchFamily="34" charset="0"/>
            </a:endParaRPr>
          </a:p>
          <a:p>
            <a:pPr marL="342900" marR="0" lvl="0" indent="-342900" algn="just" defTabSz="914400" rtl="0" eaLnBrk="1" fontAlgn="auto" latinLnBrk="0" hangingPunct="1">
              <a:lnSpc>
                <a:spcPct val="80000"/>
              </a:lnSpc>
              <a:spcBef>
                <a:spcPct val="20000"/>
              </a:spcBef>
              <a:spcAft>
                <a:spcPts val="0"/>
              </a:spcAft>
              <a:buClr>
                <a:srgbClr val="92D050"/>
              </a:buClr>
              <a:buSzPct val="80000"/>
              <a:tabLst/>
              <a:defRPr/>
            </a:pPr>
            <a:r>
              <a:rPr lang="en-NZ" sz="4100" dirty="0" smtClean="0">
                <a:solidFill>
                  <a:srgbClr val="92D050"/>
                </a:solidFill>
              </a:rPr>
              <a:t>3. Closing remarks:</a:t>
            </a:r>
          </a:p>
          <a:p>
            <a:pPr marL="342900" marR="0" lvl="0" indent="-342900" algn="just" defTabSz="914400" rtl="0" eaLnBrk="1" fontAlgn="auto" latinLnBrk="0" hangingPunct="1">
              <a:lnSpc>
                <a:spcPct val="80000"/>
              </a:lnSpc>
              <a:spcBef>
                <a:spcPct val="20000"/>
              </a:spcBef>
              <a:spcAft>
                <a:spcPts val="0"/>
              </a:spcAft>
              <a:buClr>
                <a:srgbClr val="92D050"/>
              </a:buClr>
              <a:buSzPct val="80000"/>
              <a:tabLst/>
              <a:defRPr/>
            </a:pPr>
            <a:r>
              <a:rPr lang="en-NZ" sz="3100" dirty="0" smtClean="0">
                <a:solidFill>
                  <a:schemeClr val="tx1">
                    <a:lumMod val="50000"/>
                  </a:schemeClr>
                </a:solidFill>
              </a:rPr>
              <a:t>and pointers to the future</a:t>
            </a:r>
            <a:endParaRPr kumimoji="0" lang="en-NZ" sz="3100" b="0" i="0" u="none" strike="noStrike" kern="1200" cap="none" spc="0" normalizeH="0" baseline="0" noProof="0" dirty="0" smtClean="0">
              <a:ln>
                <a:noFill/>
              </a:ln>
              <a:solidFill>
                <a:schemeClr val="tx1">
                  <a:lumMod val="50000"/>
                </a:schemeClr>
              </a:solidFill>
              <a:effectLst/>
              <a:uLnTx/>
              <a:uFillTx/>
              <a:latin typeface="+mn-lt"/>
              <a:ea typeface="+mn-ea"/>
              <a:cs typeface="+mn-cs"/>
            </a:endParaRPr>
          </a:p>
          <a:p>
            <a:pPr marL="514350" indent="-514350"/>
            <a:r>
              <a:rPr lang="en-NZ" sz="2300" dirty="0" smtClean="0">
                <a:solidFill>
                  <a:schemeClr val="tx1">
                    <a:lumMod val="50000"/>
                  </a:schemeClr>
                </a:solidFill>
              </a:rPr>
              <a:t>  </a:t>
            </a:r>
          </a:p>
        </p:txBody>
      </p:sp>
      <p:sp>
        <p:nvSpPr>
          <p:cNvPr id="6" name="Rectangle 5"/>
          <p:cNvSpPr/>
          <p:nvPr/>
        </p:nvSpPr>
        <p:spPr>
          <a:xfrm>
            <a:off x="827584" y="1628800"/>
            <a:ext cx="6408712" cy="855619"/>
          </a:xfrm>
          <a:prstGeom prst="rect">
            <a:avLst/>
          </a:prstGeom>
        </p:spPr>
        <p:txBody>
          <a:bodyPr wrap="square">
            <a:spAutoFit/>
          </a:bodyPr>
          <a:lstStyle/>
          <a:p>
            <a:pPr marL="457200" lvl="0" indent="-457200">
              <a:lnSpc>
                <a:spcPct val="80000"/>
              </a:lnSpc>
              <a:spcBef>
                <a:spcPct val="20000"/>
              </a:spcBef>
              <a:buFont typeface="Wingdings" pitchFamily="2" charset="2"/>
              <a:buAutoNum type="arabicPeriod"/>
              <a:defRPr/>
            </a:pPr>
            <a:r>
              <a:rPr lang="en-NZ" sz="3200" dirty="0" smtClean="0">
                <a:solidFill>
                  <a:srgbClr val="92D050"/>
                </a:solidFill>
              </a:rPr>
              <a:t>Introduction:</a:t>
            </a:r>
          </a:p>
          <a:p>
            <a:pPr marL="457200" lvl="0" indent="-457200">
              <a:lnSpc>
                <a:spcPct val="80000"/>
              </a:lnSpc>
              <a:spcBef>
                <a:spcPct val="20000"/>
              </a:spcBef>
              <a:defRPr/>
            </a:pPr>
            <a:r>
              <a:rPr lang="en-NZ" sz="2400" dirty="0" smtClean="0">
                <a:solidFill>
                  <a:schemeClr val="tx1">
                    <a:lumMod val="50000"/>
                  </a:schemeClr>
                </a:solidFill>
              </a:rPr>
              <a:t>The under-pinning role of mathematics</a:t>
            </a:r>
          </a:p>
        </p:txBody>
      </p:sp>
      <p:sp>
        <p:nvSpPr>
          <p:cNvPr id="7" name="Rectangle 6"/>
          <p:cNvSpPr/>
          <p:nvPr/>
        </p:nvSpPr>
        <p:spPr>
          <a:xfrm>
            <a:off x="899592" y="2420888"/>
            <a:ext cx="6858000" cy="1969770"/>
          </a:xfrm>
          <a:prstGeom prst="rect">
            <a:avLst/>
          </a:prstGeom>
        </p:spPr>
        <p:txBody>
          <a:bodyPr wrap="square">
            <a:spAutoFit/>
          </a:bodyPr>
          <a:lstStyle/>
          <a:p>
            <a:pPr marL="457200" lvl="0" indent="-457200">
              <a:lnSpc>
                <a:spcPct val="80000"/>
              </a:lnSpc>
              <a:spcBef>
                <a:spcPct val="20000"/>
              </a:spcBef>
              <a:defRPr/>
            </a:pPr>
            <a:endParaRPr lang="en-NZ" sz="2000" dirty="0" smtClean="0">
              <a:solidFill>
                <a:srgbClr val="002060"/>
              </a:solidFill>
            </a:endParaRPr>
          </a:p>
          <a:p>
            <a:pPr marL="457200" lvl="0" indent="-457200">
              <a:lnSpc>
                <a:spcPct val="80000"/>
              </a:lnSpc>
              <a:spcBef>
                <a:spcPct val="20000"/>
              </a:spcBef>
              <a:defRPr/>
            </a:pPr>
            <a:r>
              <a:rPr lang="en-NZ" sz="3200" dirty="0" smtClean="0">
                <a:solidFill>
                  <a:srgbClr val="92D050"/>
                </a:solidFill>
              </a:rPr>
              <a:t>2. Examples:</a:t>
            </a:r>
          </a:p>
          <a:p>
            <a:pPr marL="342900" lvl="0" indent="-342900">
              <a:lnSpc>
                <a:spcPct val="80000"/>
              </a:lnSpc>
              <a:spcBef>
                <a:spcPct val="20000"/>
              </a:spcBef>
              <a:buClr>
                <a:srgbClr val="92D050"/>
              </a:buClr>
              <a:buSzPct val="80000"/>
              <a:buBlip>
                <a:blip r:embed="rId4"/>
              </a:buBlip>
              <a:defRPr/>
            </a:pPr>
            <a:r>
              <a:rPr lang="en-NZ" dirty="0" smtClean="0">
                <a:solidFill>
                  <a:schemeClr val="tx1">
                    <a:lumMod val="50000"/>
                  </a:schemeClr>
                </a:solidFill>
                <a:latin typeface="Arial" pitchFamily="34" charset="0"/>
                <a:cs typeface="Arial" pitchFamily="34" charset="0"/>
              </a:rPr>
              <a:t>FIRE – The story of spontaneous ignition.</a:t>
            </a:r>
          </a:p>
          <a:p>
            <a:pPr marL="342900" lvl="0" indent="-342900">
              <a:lnSpc>
                <a:spcPct val="80000"/>
              </a:lnSpc>
              <a:spcBef>
                <a:spcPct val="20000"/>
              </a:spcBef>
              <a:buClr>
                <a:srgbClr val="92D050"/>
              </a:buClr>
              <a:buSzPct val="80000"/>
              <a:buBlip>
                <a:blip r:embed="rId4"/>
              </a:buBlip>
              <a:defRPr/>
            </a:pPr>
            <a:r>
              <a:rPr lang="en-NZ" dirty="0" smtClean="0">
                <a:solidFill>
                  <a:schemeClr val="tx1">
                    <a:lumMod val="50000"/>
                  </a:schemeClr>
                </a:solidFill>
                <a:latin typeface="Arial" pitchFamily="34" charset="0"/>
                <a:cs typeface="Arial" pitchFamily="34" charset="0"/>
              </a:rPr>
              <a:t>WATER – Dealing with Pollution.</a:t>
            </a:r>
          </a:p>
          <a:p>
            <a:pPr marL="342900" lvl="0" indent="-342900">
              <a:lnSpc>
                <a:spcPct val="80000"/>
              </a:lnSpc>
              <a:spcBef>
                <a:spcPct val="20000"/>
              </a:spcBef>
              <a:buClr>
                <a:srgbClr val="92D050"/>
              </a:buClr>
              <a:buSzPct val="80000"/>
              <a:buBlip>
                <a:blip r:embed="rId4"/>
              </a:buBlip>
              <a:defRPr/>
            </a:pPr>
            <a:r>
              <a:rPr lang="en-NZ" dirty="0" smtClean="0">
                <a:solidFill>
                  <a:schemeClr val="tx1">
                    <a:lumMod val="50000"/>
                  </a:schemeClr>
                </a:solidFill>
                <a:latin typeface="Arial" pitchFamily="34" charset="0"/>
                <a:cs typeface="Arial" pitchFamily="34" charset="0"/>
              </a:rPr>
              <a:t>EARTH and AIR</a:t>
            </a:r>
            <a:r>
              <a:rPr lang="en-NZ" sz="2000" b="1" dirty="0" smtClean="0">
                <a:solidFill>
                  <a:schemeClr val="tx1">
                    <a:lumMod val="50000"/>
                  </a:schemeClr>
                </a:solidFill>
                <a:latin typeface="Arial" pitchFamily="34" charset="0"/>
                <a:cs typeface="Arial" pitchFamily="34" charset="0"/>
              </a:rPr>
              <a:t> </a:t>
            </a:r>
            <a:r>
              <a:rPr lang="en-NZ" sz="2000" dirty="0" smtClean="0">
                <a:solidFill>
                  <a:schemeClr val="tx1">
                    <a:lumMod val="50000"/>
                  </a:schemeClr>
                </a:solidFill>
                <a:latin typeface="Arial" pitchFamily="34" charset="0"/>
                <a:cs typeface="Arial" pitchFamily="34" charset="0"/>
              </a:rPr>
              <a:t>- </a:t>
            </a:r>
            <a:r>
              <a:rPr lang="en-NZ" dirty="0" smtClean="0">
                <a:solidFill>
                  <a:schemeClr val="tx1">
                    <a:lumMod val="50000"/>
                  </a:schemeClr>
                </a:solidFill>
                <a:latin typeface="Arial" pitchFamily="34" charset="0"/>
                <a:cs typeface="Arial" pitchFamily="34" charset="0"/>
              </a:rPr>
              <a:t>Nitrogen and clover cycle.</a:t>
            </a:r>
          </a:p>
          <a:p>
            <a:pPr marL="342900" lvl="0" indent="-342900">
              <a:lnSpc>
                <a:spcPct val="80000"/>
              </a:lnSpc>
              <a:spcBef>
                <a:spcPct val="20000"/>
              </a:spcBef>
              <a:buClr>
                <a:srgbClr val="92D050"/>
              </a:buClr>
              <a:buSzPct val="80000"/>
              <a:buBlip>
                <a:blip r:embed="rId4"/>
              </a:buBlip>
              <a:defRPr/>
            </a:pPr>
            <a:r>
              <a:rPr lang="en-NZ" dirty="0" smtClean="0">
                <a:solidFill>
                  <a:schemeClr val="tx1">
                    <a:lumMod val="50000"/>
                  </a:schemeClr>
                </a:solidFill>
                <a:latin typeface="Arial" pitchFamily="34" charset="0"/>
                <a:cs typeface="Arial" pitchFamily="34" charset="0"/>
              </a:rPr>
              <a:t>LIFE – Cell Cycling in tumours and the “ghosts in our genes.”</a:t>
            </a:r>
            <a:endParaRPr lang="en-NZ" dirty="0">
              <a:solidFill>
                <a:schemeClr val="tx1">
                  <a:lumMod val="50000"/>
                </a:schemeClr>
              </a:solidFill>
            </a:endParaRP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descr="C:\Users\Playtech\Desktop\FOUNDRY MAIN\CLIENTS\Massey\PPT WORK\New Massey PPT April 2011\new templates\MASSEY TEMPLATE STANDARD SLIDE 4.jpg"/>
          <p:cNvPicPr>
            <a:picLocks noChangeAspect="1" noChangeArrowheads="1"/>
          </p:cNvPicPr>
          <p:nvPr/>
        </p:nvPicPr>
        <p:blipFill>
          <a:blip r:embed="rId3" cstate="print"/>
          <a:srcRect/>
          <a:stretch>
            <a:fillRect/>
          </a:stretch>
        </p:blipFill>
        <p:spPr bwMode="auto">
          <a:xfrm>
            <a:off x="-19051" y="-19051"/>
            <a:ext cx="9163051" cy="6877051"/>
          </a:xfrm>
          <a:prstGeom prst="rect">
            <a:avLst/>
          </a:prstGeom>
          <a:noFill/>
        </p:spPr>
      </p:pic>
      <p:sp>
        <p:nvSpPr>
          <p:cNvPr id="1030" name="Rectangle 5"/>
          <p:cNvSpPr>
            <a:spLocks noChangeArrowheads="1"/>
          </p:cNvSpPr>
          <p:nvPr/>
        </p:nvSpPr>
        <p:spPr bwMode="auto">
          <a:xfrm>
            <a:off x="0" y="-925513"/>
            <a:ext cx="9144000" cy="0"/>
          </a:xfrm>
          <a:prstGeom prst="rect">
            <a:avLst/>
          </a:prstGeom>
          <a:noFill/>
          <a:ln w="9525">
            <a:noFill/>
            <a:miter lim="800000"/>
            <a:headEnd/>
            <a:tailEnd/>
          </a:ln>
        </p:spPr>
        <p:txBody>
          <a:bodyPr wrap="none" anchor="ctr">
            <a:spAutoFit/>
          </a:bodyPr>
          <a:lstStyle/>
          <a:p>
            <a:endParaRPr lang="en-US"/>
          </a:p>
        </p:txBody>
      </p:sp>
      <p:sp>
        <p:nvSpPr>
          <p:cNvPr id="1031" name="Rectangle 6"/>
          <p:cNvSpPr>
            <a:spLocks noChangeArrowheads="1"/>
          </p:cNvSpPr>
          <p:nvPr/>
        </p:nvSpPr>
        <p:spPr bwMode="auto">
          <a:xfrm>
            <a:off x="0" y="-925513"/>
            <a:ext cx="9144000" cy="0"/>
          </a:xfrm>
          <a:prstGeom prst="rect">
            <a:avLst/>
          </a:prstGeom>
          <a:noFill/>
          <a:ln w="9525">
            <a:noFill/>
            <a:miter lim="800000"/>
            <a:headEnd/>
            <a:tailEnd/>
          </a:ln>
        </p:spPr>
        <p:txBody>
          <a:bodyPr wrap="none" anchor="ctr">
            <a:spAutoFit/>
          </a:bodyPr>
          <a:lstStyle/>
          <a:p>
            <a:endParaRPr lang="en-US"/>
          </a:p>
        </p:txBody>
      </p:sp>
      <p:sp>
        <p:nvSpPr>
          <p:cNvPr id="1032" name="Rectangle 7"/>
          <p:cNvSpPr>
            <a:spLocks noChangeArrowheads="1"/>
          </p:cNvSpPr>
          <p:nvPr/>
        </p:nvSpPr>
        <p:spPr bwMode="auto">
          <a:xfrm>
            <a:off x="0" y="1695450"/>
            <a:ext cx="219075" cy="519113"/>
          </a:xfrm>
          <a:prstGeom prst="rect">
            <a:avLst/>
          </a:prstGeom>
          <a:noFill/>
          <a:ln w="9525">
            <a:noFill/>
            <a:miter lim="800000"/>
            <a:headEnd/>
            <a:tailEnd/>
          </a:ln>
        </p:spPr>
        <p:txBody>
          <a:bodyPr wrap="none" anchor="ctr">
            <a:spAutoFit/>
          </a:bodyPr>
          <a:lstStyle/>
          <a:p>
            <a:r>
              <a:rPr lang="en-GB" sz="1000">
                <a:cs typeface="Times New Roman" pitchFamily="18" charset="0"/>
              </a:rPr>
              <a:t> </a:t>
            </a:r>
            <a:endParaRPr lang="en-AU" sz="900"/>
          </a:p>
          <a:p>
            <a:pPr eaLnBrk="0" hangingPunct="0"/>
            <a:endParaRPr lang="en-AU"/>
          </a:p>
        </p:txBody>
      </p:sp>
      <p:sp>
        <p:nvSpPr>
          <p:cNvPr id="1033" name="Rectangle 8"/>
          <p:cNvSpPr>
            <a:spLocks noChangeArrowheads="1"/>
          </p:cNvSpPr>
          <p:nvPr/>
        </p:nvSpPr>
        <p:spPr bwMode="auto">
          <a:xfrm>
            <a:off x="0" y="4889500"/>
            <a:ext cx="9144000" cy="0"/>
          </a:xfrm>
          <a:prstGeom prst="rect">
            <a:avLst/>
          </a:prstGeom>
          <a:noFill/>
          <a:ln w="9525">
            <a:noFill/>
            <a:miter lim="800000"/>
            <a:headEnd/>
            <a:tailEnd/>
          </a:ln>
        </p:spPr>
        <p:txBody>
          <a:bodyPr wrap="none" anchor="ctr">
            <a:spAutoFit/>
          </a:bodyPr>
          <a:lstStyle/>
          <a:p>
            <a:endParaRPr lang="en-GB"/>
          </a:p>
        </p:txBody>
      </p:sp>
      <p:sp>
        <p:nvSpPr>
          <p:cNvPr id="1034" name="Rectangle 9"/>
          <p:cNvSpPr>
            <a:spLocks noChangeArrowheads="1"/>
          </p:cNvSpPr>
          <p:nvPr/>
        </p:nvSpPr>
        <p:spPr bwMode="auto">
          <a:xfrm>
            <a:off x="0" y="4889500"/>
            <a:ext cx="9144000" cy="0"/>
          </a:xfrm>
          <a:prstGeom prst="rect">
            <a:avLst/>
          </a:prstGeom>
          <a:noFill/>
          <a:ln w="9525">
            <a:noFill/>
            <a:miter lim="800000"/>
            <a:headEnd/>
            <a:tailEnd/>
          </a:ln>
        </p:spPr>
        <p:txBody>
          <a:bodyPr wrap="none" anchor="ctr">
            <a:spAutoFit/>
          </a:bodyPr>
          <a:lstStyle/>
          <a:p>
            <a:endParaRPr lang="en-US"/>
          </a:p>
        </p:txBody>
      </p:sp>
      <p:pic>
        <p:nvPicPr>
          <p:cNvPr id="1036" name="Picture 11" descr="meatnz1_CMYK_PCMAC_BMP"/>
          <p:cNvPicPr>
            <a:picLocks noChangeAspect="1" noChangeArrowheads="1"/>
          </p:cNvPicPr>
          <p:nvPr/>
        </p:nvPicPr>
        <p:blipFill>
          <a:blip r:embed="rId4" cstate="print"/>
          <a:srcRect/>
          <a:stretch>
            <a:fillRect/>
          </a:stretch>
        </p:blipFill>
        <p:spPr bwMode="auto">
          <a:xfrm>
            <a:off x="2041525" y="9258300"/>
            <a:ext cx="3608388" cy="1181100"/>
          </a:xfrm>
          <a:prstGeom prst="rect">
            <a:avLst/>
          </a:prstGeom>
          <a:noFill/>
          <a:ln w="9525">
            <a:noFill/>
            <a:miter lim="800000"/>
            <a:headEnd/>
            <a:tailEnd/>
          </a:ln>
        </p:spPr>
      </p:pic>
      <p:sp>
        <p:nvSpPr>
          <p:cNvPr id="1037" name="Text Box 12"/>
          <p:cNvSpPr txBox="1">
            <a:spLocks noChangeArrowheads="1"/>
          </p:cNvSpPr>
          <p:nvPr/>
        </p:nvSpPr>
        <p:spPr bwMode="auto">
          <a:xfrm>
            <a:off x="1979712" y="116632"/>
            <a:ext cx="5832475" cy="701675"/>
          </a:xfrm>
          <a:prstGeom prst="rect">
            <a:avLst/>
          </a:prstGeom>
          <a:noFill/>
          <a:ln w="9525">
            <a:noFill/>
            <a:miter lim="800000"/>
            <a:headEnd/>
            <a:tailEnd/>
          </a:ln>
        </p:spPr>
        <p:txBody>
          <a:bodyPr>
            <a:spAutoFit/>
          </a:bodyPr>
          <a:lstStyle/>
          <a:p>
            <a:r>
              <a:rPr lang="en-GB" dirty="0"/>
              <a:t>             </a:t>
            </a:r>
            <a:r>
              <a:rPr lang="en-GB" sz="4000" dirty="0">
                <a:solidFill>
                  <a:srgbClr val="92D050"/>
                </a:solidFill>
              </a:rPr>
              <a:t>Clover Percentages</a:t>
            </a:r>
            <a:endParaRPr lang="en-AU" sz="4000" dirty="0">
              <a:solidFill>
                <a:srgbClr val="92D050"/>
              </a:solidFill>
            </a:endParaRPr>
          </a:p>
        </p:txBody>
      </p:sp>
      <p:sp>
        <p:nvSpPr>
          <p:cNvPr id="1038" name="Text Box 13"/>
          <p:cNvSpPr txBox="1">
            <a:spLocks noChangeArrowheads="1"/>
          </p:cNvSpPr>
          <p:nvPr/>
        </p:nvSpPr>
        <p:spPr bwMode="auto">
          <a:xfrm>
            <a:off x="1384300" y="1268760"/>
            <a:ext cx="1099468" cy="584775"/>
          </a:xfrm>
          <a:prstGeom prst="rect">
            <a:avLst/>
          </a:prstGeom>
          <a:noFill/>
          <a:ln w="9525">
            <a:noFill/>
            <a:miter lim="800000"/>
            <a:headEnd/>
            <a:tailEnd/>
          </a:ln>
        </p:spPr>
        <p:txBody>
          <a:bodyPr wrap="square">
            <a:spAutoFit/>
          </a:bodyPr>
          <a:lstStyle/>
          <a:p>
            <a:r>
              <a:rPr lang="en-NZ" sz="3200" b="1" dirty="0" smtClean="0">
                <a:solidFill>
                  <a:schemeClr val="tx1">
                    <a:lumMod val="50000"/>
                  </a:schemeClr>
                </a:solidFill>
              </a:rPr>
              <a:t>10%</a:t>
            </a:r>
            <a:endParaRPr lang="en-AU" sz="3200" b="1" dirty="0">
              <a:solidFill>
                <a:schemeClr val="tx1">
                  <a:lumMod val="50000"/>
                </a:schemeClr>
              </a:solidFill>
            </a:endParaRPr>
          </a:p>
        </p:txBody>
      </p:sp>
      <p:sp>
        <p:nvSpPr>
          <p:cNvPr id="1039" name="Text Box 14"/>
          <p:cNvSpPr txBox="1">
            <a:spLocks noChangeArrowheads="1"/>
          </p:cNvSpPr>
          <p:nvPr/>
        </p:nvSpPr>
        <p:spPr bwMode="auto">
          <a:xfrm>
            <a:off x="3924300" y="1268760"/>
            <a:ext cx="1079500" cy="579437"/>
          </a:xfrm>
          <a:prstGeom prst="rect">
            <a:avLst/>
          </a:prstGeom>
          <a:noFill/>
          <a:ln w="9525">
            <a:noFill/>
            <a:miter lim="800000"/>
            <a:headEnd/>
            <a:tailEnd/>
          </a:ln>
        </p:spPr>
        <p:txBody>
          <a:bodyPr>
            <a:spAutoFit/>
          </a:bodyPr>
          <a:lstStyle/>
          <a:p>
            <a:r>
              <a:rPr lang="en-NZ" sz="3200" dirty="0">
                <a:solidFill>
                  <a:schemeClr val="tx1">
                    <a:lumMod val="50000"/>
                  </a:schemeClr>
                </a:solidFill>
              </a:rPr>
              <a:t> </a:t>
            </a:r>
            <a:r>
              <a:rPr lang="en-NZ" sz="3200" b="1" dirty="0">
                <a:solidFill>
                  <a:schemeClr val="tx1">
                    <a:lumMod val="50000"/>
                  </a:schemeClr>
                </a:solidFill>
              </a:rPr>
              <a:t> </a:t>
            </a:r>
            <a:r>
              <a:rPr lang="en-NZ" sz="3200" b="1" dirty="0" smtClean="0">
                <a:solidFill>
                  <a:schemeClr val="tx1">
                    <a:lumMod val="50000"/>
                  </a:schemeClr>
                </a:solidFill>
              </a:rPr>
              <a:t>20%</a:t>
            </a:r>
            <a:endParaRPr lang="en-AU" sz="3200" b="1" dirty="0">
              <a:solidFill>
                <a:schemeClr val="tx1">
                  <a:lumMod val="50000"/>
                </a:schemeClr>
              </a:solidFill>
            </a:endParaRPr>
          </a:p>
        </p:txBody>
      </p:sp>
      <p:sp>
        <p:nvSpPr>
          <p:cNvPr id="1040" name="Text Box 15"/>
          <p:cNvSpPr txBox="1">
            <a:spLocks noChangeArrowheads="1"/>
          </p:cNvSpPr>
          <p:nvPr/>
        </p:nvSpPr>
        <p:spPr bwMode="auto">
          <a:xfrm>
            <a:off x="6659563" y="1268760"/>
            <a:ext cx="1225550" cy="579438"/>
          </a:xfrm>
          <a:prstGeom prst="rect">
            <a:avLst/>
          </a:prstGeom>
          <a:noFill/>
          <a:ln w="9525">
            <a:noFill/>
            <a:miter lim="800000"/>
            <a:headEnd/>
            <a:tailEnd/>
          </a:ln>
        </p:spPr>
        <p:txBody>
          <a:bodyPr>
            <a:spAutoFit/>
          </a:bodyPr>
          <a:lstStyle/>
          <a:p>
            <a:r>
              <a:rPr lang="en-NZ" sz="3200" dirty="0"/>
              <a:t>  </a:t>
            </a:r>
            <a:r>
              <a:rPr lang="en-NZ" sz="3200" b="1" dirty="0" smtClean="0">
                <a:solidFill>
                  <a:schemeClr val="tx1">
                    <a:lumMod val="50000"/>
                  </a:schemeClr>
                </a:solidFill>
              </a:rPr>
              <a:t>40%</a:t>
            </a:r>
            <a:endParaRPr lang="en-AU" sz="3200" b="1" dirty="0">
              <a:solidFill>
                <a:schemeClr val="tx1">
                  <a:lumMod val="50000"/>
                </a:schemeClr>
              </a:solidFill>
            </a:endParaRPr>
          </a:p>
        </p:txBody>
      </p:sp>
      <p:pic>
        <p:nvPicPr>
          <p:cNvPr id="52230" name="Picture 6" descr="C:\Users\Playtech\Desktop\FOUNDRY MAIN\CLIENTS\Massey\PPT WORK\New Massey PPT April 2011\refreshed images\clover 3.jpg"/>
          <p:cNvPicPr>
            <a:picLocks noChangeAspect="1" noChangeArrowheads="1"/>
          </p:cNvPicPr>
          <p:nvPr/>
        </p:nvPicPr>
        <p:blipFill>
          <a:blip r:embed="rId5" cstate="print"/>
          <a:srcRect/>
          <a:stretch>
            <a:fillRect/>
          </a:stretch>
        </p:blipFill>
        <p:spPr bwMode="auto">
          <a:xfrm>
            <a:off x="6012160" y="1988840"/>
            <a:ext cx="2522729" cy="36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2231" name="Picture 7" descr="C:\Users\Playtech\Desktop\FOUNDRY MAIN\CLIENTS\Massey\PPT WORK\New Massey PPT April 2011\refreshed images\clover 1.jpg"/>
          <p:cNvPicPr>
            <a:picLocks noChangeAspect="1" noChangeArrowheads="1"/>
          </p:cNvPicPr>
          <p:nvPr/>
        </p:nvPicPr>
        <p:blipFill>
          <a:blip r:embed="rId6" cstate="print"/>
          <a:srcRect/>
          <a:stretch>
            <a:fillRect/>
          </a:stretch>
        </p:blipFill>
        <p:spPr bwMode="auto">
          <a:xfrm>
            <a:off x="3275856" y="1988840"/>
            <a:ext cx="2400032" cy="36120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2232" name="Picture 8" descr="C:\Users\Playtech\Desktop\FOUNDRY MAIN\CLIENTS\Massey\PPT WORK\New Massey PPT April 2011\refreshed images\clover 2.jpg"/>
          <p:cNvPicPr>
            <a:picLocks noChangeAspect="1" noChangeArrowheads="1"/>
          </p:cNvPicPr>
          <p:nvPr/>
        </p:nvPicPr>
        <p:blipFill>
          <a:blip r:embed="rId7" cstate="print"/>
          <a:srcRect l="13389"/>
          <a:stretch>
            <a:fillRect/>
          </a:stretch>
        </p:blipFill>
        <p:spPr bwMode="auto">
          <a:xfrm>
            <a:off x="539552" y="1988840"/>
            <a:ext cx="2388374" cy="36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2232"/>
                                        </p:tgtEl>
                                        <p:attrNameLst>
                                          <p:attrName>style.visibility</p:attrName>
                                        </p:attrNameLst>
                                      </p:cBhvr>
                                      <p:to>
                                        <p:strVal val="visible"/>
                                      </p:to>
                                    </p:set>
                                    <p:anim calcmode="lin" valueType="num">
                                      <p:cBhvr>
                                        <p:cTn id="7" dur="2000" fill="hold"/>
                                        <p:tgtEl>
                                          <p:spTgt spid="52232"/>
                                        </p:tgtEl>
                                        <p:attrNameLst>
                                          <p:attrName>ppt_w</p:attrName>
                                        </p:attrNameLst>
                                      </p:cBhvr>
                                      <p:tavLst>
                                        <p:tav tm="0">
                                          <p:val>
                                            <p:fltVal val="0"/>
                                          </p:val>
                                        </p:tav>
                                        <p:tav tm="100000">
                                          <p:val>
                                            <p:strVal val="#ppt_w"/>
                                          </p:val>
                                        </p:tav>
                                      </p:tavLst>
                                    </p:anim>
                                    <p:anim calcmode="lin" valueType="num">
                                      <p:cBhvr>
                                        <p:cTn id="8" dur="2000" fill="hold"/>
                                        <p:tgtEl>
                                          <p:spTgt spid="52232"/>
                                        </p:tgtEl>
                                        <p:attrNameLst>
                                          <p:attrName>ppt_h</p:attrName>
                                        </p:attrNameLst>
                                      </p:cBhvr>
                                      <p:tavLst>
                                        <p:tav tm="0">
                                          <p:val>
                                            <p:fltVal val="0"/>
                                          </p:val>
                                        </p:tav>
                                        <p:tav tm="100000">
                                          <p:val>
                                            <p:strVal val="#ppt_h"/>
                                          </p:val>
                                        </p:tav>
                                      </p:tavLst>
                                    </p:anim>
                                    <p:animEffect transition="in" filter="fade">
                                      <p:cBhvr>
                                        <p:cTn id="9" dur="2000"/>
                                        <p:tgtEl>
                                          <p:spTgt spid="52232"/>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038"/>
                                        </p:tgtEl>
                                        <p:attrNameLst>
                                          <p:attrName>style.visibility</p:attrName>
                                        </p:attrNameLst>
                                      </p:cBhvr>
                                      <p:to>
                                        <p:strVal val="visible"/>
                                      </p:to>
                                    </p:set>
                                    <p:animEffect transition="in" filter="fade">
                                      <p:cBhvr>
                                        <p:cTn id="12" dur="3000"/>
                                        <p:tgtEl>
                                          <p:spTgt spid="103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52231"/>
                                        </p:tgtEl>
                                        <p:attrNameLst>
                                          <p:attrName>style.visibility</p:attrName>
                                        </p:attrNameLst>
                                      </p:cBhvr>
                                      <p:to>
                                        <p:strVal val="visible"/>
                                      </p:to>
                                    </p:set>
                                    <p:anim calcmode="lin" valueType="num">
                                      <p:cBhvr>
                                        <p:cTn id="17" dur="2000" fill="hold"/>
                                        <p:tgtEl>
                                          <p:spTgt spid="52231"/>
                                        </p:tgtEl>
                                        <p:attrNameLst>
                                          <p:attrName>ppt_w</p:attrName>
                                        </p:attrNameLst>
                                      </p:cBhvr>
                                      <p:tavLst>
                                        <p:tav tm="0">
                                          <p:val>
                                            <p:fltVal val="0"/>
                                          </p:val>
                                        </p:tav>
                                        <p:tav tm="100000">
                                          <p:val>
                                            <p:strVal val="#ppt_w"/>
                                          </p:val>
                                        </p:tav>
                                      </p:tavLst>
                                    </p:anim>
                                    <p:anim calcmode="lin" valueType="num">
                                      <p:cBhvr>
                                        <p:cTn id="18" dur="2000" fill="hold"/>
                                        <p:tgtEl>
                                          <p:spTgt spid="52231"/>
                                        </p:tgtEl>
                                        <p:attrNameLst>
                                          <p:attrName>ppt_h</p:attrName>
                                        </p:attrNameLst>
                                      </p:cBhvr>
                                      <p:tavLst>
                                        <p:tav tm="0">
                                          <p:val>
                                            <p:fltVal val="0"/>
                                          </p:val>
                                        </p:tav>
                                        <p:tav tm="100000">
                                          <p:val>
                                            <p:strVal val="#ppt_h"/>
                                          </p:val>
                                        </p:tav>
                                      </p:tavLst>
                                    </p:anim>
                                    <p:animEffect transition="in" filter="fade">
                                      <p:cBhvr>
                                        <p:cTn id="19" dur="2000"/>
                                        <p:tgtEl>
                                          <p:spTgt spid="522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39"/>
                                        </p:tgtEl>
                                        <p:attrNameLst>
                                          <p:attrName>style.visibility</p:attrName>
                                        </p:attrNameLst>
                                      </p:cBhvr>
                                      <p:to>
                                        <p:strVal val="visible"/>
                                      </p:to>
                                    </p:set>
                                    <p:animEffect transition="in" filter="fade">
                                      <p:cBhvr>
                                        <p:cTn id="22" dur="3000"/>
                                        <p:tgtEl>
                                          <p:spTgt spid="103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52230"/>
                                        </p:tgtEl>
                                        <p:attrNameLst>
                                          <p:attrName>style.visibility</p:attrName>
                                        </p:attrNameLst>
                                      </p:cBhvr>
                                      <p:to>
                                        <p:strVal val="visible"/>
                                      </p:to>
                                    </p:set>
                                    <p:anim calcmode="lin" valueType="num">
                                      <p:cBhvr>
                                        <p:cTn id="27" dur="2000" fill="hold"/>
                                        <p:tgtEl>
                                          <p:spTgt spid="52230"/>
                                        </p:tgtEl>
                                        <p:attrNameLst>
                                          <p:attrName>ppt_w</p:attrName>
                                        </p:attrNameLst>
                                      </p:cBhvr>
                                      <p:tavLst>
                                        <p:tav tm="0">
                                          <p:val>
                                            <p:fltVal val="0"/>
                                          </p:val>
                                        </p:tav>
                                        <p:tav tm="100000">
                                          <p:val>
                                            <p:strVal val="#ppt_w"/>
                                          </p:val>
                                        </p:tav>
                                      </p:tavLst>
                                    </p:anim>
                                    <p:anim calcmode="lin" valueType="num">
                                      <p:cBhvr>
                                        <p:cTn id="28" dur="2000" fill="hold"/>
                                        <p:tgtEl>
                                          <p:spTgt spid="52230"/>
                                        </p:tgtEl>
                                        <p:attrNameLst>
                                          <p:attrName>ppt_h</p:attrName>
                                        </p:attrNameLst>
                                      </p:cBhvr>
                                      <p:tavLst>
                                        <p:tav tm="0">
                                          <p:val>
                                            <p:fltVal val="0"/>
                                          </p:val>
                                        </p:tav>
                                        <p:tav tm="100000">
                                          <p:val>
                                            <p:strVal val="#ppt_h"/>
                                          </p:val>
                                        </p:tav>
                                      </p:tavLst>
                                    </p:anim>
                                    <p:animEffect transition="in" filter="fade">
                                      <p:cBhvr>
                                        <p:cTn id="29" dur="2000"/>
                                        <p:tgtEl>
                                          <p:spTgt spid="5223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40"/>
                                        </p:tgtEl>
                                        <p:attrNameLst>
                                          <p:attrName>style.visibility</p:attrName>
                                        </p:attrNameLst>
                                      </p:cBhvr>
                                      <p:to>
                                        <p:strVal val="visible"/>
                                      </p:to>
                                    </p:set>
                                    <p:animEffect transition="in" filter="fade">
                                      <p:cBhvr>
                                        <p:cTn id="32" dur="30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8" grpId="0"/>
      <p:bldP spid="1039" grpId="0"/>
      <p:bldP spid="104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1"/>
          <p:cNvPicPr>
            <a:picLocks noChangeAspect="1" noChangeArrowheads="1"/>
          </p:cNvPicPr>
          <p:nvPr/>
        </p:nvPicPr>
        <p:blipFill>
          <a:blip r:embed="rId2" cstate="print"/>
          <a:srcRect/>
          <a:stretch>
            <a:fillRect/>
          </a:stretch>
        </p:blipFill>
        <p:spPr bwMode="auto">
          <a:xfrm>
            <a:off x="-180528" y="0"/>
            <a:ext cx="10101800" cy="6858000"/>
          </a:xfrm>
          <a:prstGeom prst="rect">
            <a:avLst/>
          </a:prstGeom>
          <a:noFill/>
          <a:ln w="9525">
            <a:noFill/>
            <a:miter lim="800000"/>
            <a:headEnd/>
            <a:tailEnd/>
          </a:ln>
        </p:spPr>
      </p:pic>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5233"/>
                                        </p:tgtEl>
                                        <p:attrNameLst>
                                          <p:attrName>style.visibility</p:attrName>
                                        </p:attrNameLst>
                                      </p:cBhvr>
                                      <p:to>
                                        <p:strVal val="visible"/>
                                      </p:to>
                                    </p:set>
                                    <p:animEffect transition="in" filter="fade">
                                      <p:cBhvr>
                                        <p:cTn id="7" dur="2000"/>
                                        <p:tgtEl>
                                          <p:spTgt spid="95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 descr="C:\Users\Playtech\Desktop\FOUNDRY MAIN\CLIENTS\Massey\PPT WORK\New Massey PPT April 2011\new templates\MASSEY TEMPLATE STANDARD SLIDE 3.jpg"/>
          <p:cNvPicPr>
            <a:picLocks noChangeAspect="1" noChangeArrowheads="1"/>
          </p:cNvPicPr>
          <p:nvPr/>
        </p:nvPicPr>
        <p:blipFill>
          <a:blip r:embed="rId3" cstate="print"/>
          <a:srcRect/>
          <a:stretch>
            <a:fillRect/>
          </a:stretch>
        </p:blipFill>
        <p:spPr bwMode="auto">
          <a:xfrm>
            <a:off x="0" y="0"/>
            <a:ext cx="9163050" cy="6877050"/>
          </a:xfrm>
          <a:prstGeom prst="rect">
            <a:avLst/>
          </a:prstGeom>
          <a:noFill/>
        </p:spPr>
      </p:pic>
      <p:sp>
        <p:nvSpPr>
          <p:cNvPr id="13317" name="Oval 4"/>
          <p:cNvSpPr>
            <a:spLocks noChangeArrowheads="1"/>
          </p:cNvSpPr>
          <p:nvPr/>
        </p:nvSpPr>
        <p:spPr bwMode="auto">
          <a:xfrm>
            <a:off x="684213" y="2133600"/>
            <a:ext cx="2209800" cy="2232025"/>
          </a:xfrm>
          <a:prstGeom prst="ellipse">
            <a:avLst/>
          </a:prstGeom>
          <a:ln>
            <a:headEnd/>
            <a:tailEnd/>
          </a:ln>
          <a:effectLst>
            <a:outerShdw blurRad="152400" dist="317500" dir="5400000" sx="90000" sy="-19000" rotWithShape="0">
              <a:prstClr val="black">
                <a:alpha val="15000"/>
              </a:prstClr>
            </a:outerShdw>
          </a:effectLst>
        </p:spPr>
        <p:style>
          <a:lnRef idx="0">
            <a:schemeClr val="accent3"/>
          </a:lnRef>
          <a:fillRef idx="3">
            <a:schemeClr val="accent3"/>
          </a:fillRef>
          <a:effectRef idx="3">
            <a:schemeClr val="accent3"/>
          </a:effectRef>
          <a:fontRef idx="minor">
            <a:schemeClr val="lt1"/>
          </a:fontRef>
        </p:style>
        <p:txBody>
          <a:bodyPr wrap="none" anchor="ctr"/>
          <a:lstStyle/>
          <a:p>
            <a:pPr algn="ctr"/>
            <a:r>
              <a:rPr lang="en-NZ" sz="4000" dirty="0"/>
              <a:t>Clover</a:t>
            </a:r>
            <a:endParaRPr lang="en-AU" sz="4000" dirty="0"/>
          </a:p>
        </p:txBody>
      </p:sp>
      <p:sp>
        <p:nvSpPr>
          <p:cNvPr id="13318" name="Line 6"/>
          <p:cNvSpPr>
            <a:spLocks noChangeShapeType="1"/>
          </p:cNvSpPr>
          <p:nvPr/>
        </p:nvSpPr>
        <p:spPr bwMode="auto">
          <a:xfrm>
            <a:off x="1763688" y="3789040"/>
            <a:ext cx="1584176" cy="1728192"/>
          </a:xfrm>
          <a:prstGeom prst="line">
            <a:avLst/>
          </a:prstGeom>
          <a:ln>
            <a:headEnd/>
            <a:tailEnd type="triangle" w="med" len="med"/>
          </a:ln>
        </p:spPr>
        <p:style>
          <a:lnRef idx="2">
            <a:schemeClr val="accent6"/>
          </a:lnRef>
          <a:fillRef idx="0">
            <a:schemeClr val="accent6"/>
          </a:fillRef>
          <a:effectRef idx="1">
            <a:schemeClr val="accent6"/>
          </a:effectRef>
          <a:fontRef idx="minor">
            <a:schemeClr val="tx1"/>
          </a:fontRef>
        </p:style>
        <p:txBody>
          <a:bodyPr/>
          <a:lstStyle/>
          <a:p>
            <a:endParaRPr lang="en-NZ"/>
          </a:p>
        </p:txBody>
      </p:sp>
      <p:sp>
        <p:nvSpPr>
          <p:cNvPr id="13319" name="Text Box 7"/>
          <p:cNvSpPr txBox="1">
            <a:spLocks noChangeArrowheads="1"/>
          </p:cNvSpPr>
          <p:nvPr/>
        </p:nvSpPr>
        <p:spPr bwMode="auto">
          <a:xfrm>
            <a:off x="3203848" y="5445224"/>
            <a:ext cx="2828577" cy="646331"/>
          </a:xfrm>
          <a:prstGeom prst="rect">
            <a:avLst/>
          </a:prstGeom>
          <a:noFill/>
          <a:ln w="9525">
            <a:noFill/>
            <a:miter lim="800000"/>
            <a:headEnd/>
            <a:tailEnd/>
          </a:ln>
        </p:spPr>
        <p:txBody>
          <a:bodyPr wrap="square">
            <a:spAutoFit/>
          </a:bodyPr>
          <a:lstStyle/>
          <a:p>
            <a:r>
              <a:rPr lang="en-NZ" sz="3600" b="1" dirty="0">
                <a:solidFill>
                  <a:schemeClr val="accent6">
                    <a:lumMod val="50000"/>
                  </a:schemeClr>
                </a:solidFill>
              </a:rPr>
              <a:t>Soil </a:t>
            </a:r>
            <a:r>
              <a:rPr lang="en-NZ" sz="3600" b="1" dirty="0" smtClean="0">
                <a:solidFill>
                  <a:schemeClr val="accent6">
                    <a:lumMod val="50000"/>
                  </a:schemeClr>
                </a:solidFill>
              </a:rPr>
              <a:t>Nitrogen</a:t>
            </a:r>
            <a:endParaRPr lang="en-AU" sz="3600" b="1" dirty="0">
              <a:solidFill>
                <a:schemeClr val="accent6">
                  <a:lumMod val="50000"/>
                </a:schemeClr>
              </a:solidFill>
            </a:endParaRPr>
          </a:p>
        </p:txBody>
      </p:sp>
      <p:sp>
        <p:nvSpPr>
          <p:cNvPr id="13320" name="Oval 8"/>
          <p:cNvSpPr>
            <a:spLocks noChangeArrowheads="1"/>
          </p:cNvSpPr>
          <p:nvPr/>
        </p:nvSpPr>
        <p:spPr bwMode="auto">
          <a:xfrm>
            <a:off x="5292080" y="1556792"/>
            <a:ext cx="3527425" cy="3600450"/>
          </a:xfrm>
          <a:prstGeom prst="ellipse">
            <a:avLst/>
          </a:prstGeom>
          <a:ln>
            <a:headEnd/>
            <a:tailEnd/>
          </a:ln>
          <a:effectLst>
            <a:outerShdw blurRad="152400" dist="317500" dir="5400000" sx="90000" sy="-19000" rotWithShape="0">
              <a:prstClr val="black">
                <a:alpha val="15000"/>
              </a:prstClr>
            </a:outerShdw>
          </a:effectLst>
        </p:spPr>
        <p:style>
          <a:lnRef idx="0">
            <a:schemeClr val="accent3"/>
          </a:lnRef>
          <a:fillRef idx="3">
            <a:schemeClr val="accent3"/>
          </a:fillRef>
          <a:effectRef idx="3">
            <a:schemeClr val="accent3"/>
          </a:effectRef>
          <a:fontRef idx="minor">
            <a:schemeClr val="lt1"/>
          </a:fontRef>
        </p:style>
        <p:txBody>
          <a:bodyPr wrap="none" anchor="ctr"/>
          <a:lstStyle/>
          <a:p>
            <a:pPr algn="ctr"/>
            <a:r>
              <a:rPr lang="en-NZ" sz="4400" dirty="0"/>
              <a:t>Rye-grass</a:t>
            </a:r>
            <a:endParaRPr lang="en-AU" sz="4400" dirty="0"/>
          </a:p>
        </p:txBody>
      </p:sp>
      <p:sp>
        <p:nvSpPr>
          <p:cNvPr id="13321" name="Line 10"/>
          <p:cNvSpPr>
            <a:spLocks noChangeShapeType="1"/>
          </p:cNvSpPr>
          <p:nvPr/>
        </p:nvSpPr>
        <p:spPr bwMode="auto">
          <a:xfrm flipV="1">
            <a:off x="5724128" y="4005062"/>
            <a:ext cx="1440160" cy="1656185"/>
          </a:xfrm>
          <a:prstGeom prst="line">
            <a:avLst/>
          </a:prstGeom>
          <a:ln>
            <a:headEnd/>
            <a:tailEnd type="triangle" w="med" len="med"/>
          </a:ln>
        </p:spPr>
        <p:style>
          <a:lnRef idx="3">
            <a:schemeClr val="accent6"/>
          </a:lnRef>
          <a:fillRef idx="0">
            <a:schemeClr val="accent6"/>
          </a:fillRef>
          <a:effectRef idx="2">
            <a:schemeClr val="accent6"/>
          </a:effectRef>
          <a:fontRef idx="minor">
            <a:schemeClr val="tx1"/>
          </a:fontRef>
        </p:style>
        <p:txBody>
          <a:bodyPr/>
          <a:lstStyle/>
          <a:p>
            <a:endParaRPr lang="en-NZ"/>
          </a:p>
        </p:txBody>
      </p:sp>
      <p:sp>
        <p:nvSpPr>
          <p:cNvPr id="12" name="Rectangle 11"/>
          <p:cNvSpPr/>
          <p:nvPr/>
        </p:nvSpPr>
        <p:spPr>
          <a:xfrm>
            <a:off x="3347864" y="188640"/>
            <a:ext cx="4524444" cy="523220"/>
          </a:xfrm>
          <a:prstGeom prst="rect">
            <a:avLst/>
          </a:prstGeom>
        </p:spPr>
        <p:txBody>
          <a:bodyPr wrap="none">
            <a:spAutoFit/>
          </a:bodyPr>
          <a:lstStyle/>
          <a:p>
            <a:r>
              <a:rPr lang="en-NZ" sz="2800" dirty="0" smtClean="0">
                <a:solidFill>
                  <a:srgbClr val="92D050"/>
                </a:solidFill>
              </a:rPr>
              <a:t>Enhancement of grass growth</a:t>
            </a:r>
            <a:endParaRPr lang="en-NZ" sz="2800" dirty="0">
              <a:solidFill>
                <a:srgbClr val="92D050"/>
              </a:solidFill>
            </a:endParaRP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3317"/>
                                        </p:tgtEl>
                                        <p:attrNameLst>
                                          <p:attrName>style.visibility</p:attrName>
                                        </p:attrNameLst>
                                      </p:cBhvr>
                                      <p:to>
                                        <p:strVal val="visible"/>
                                      </p:to>
                                    </p:set>
                                    <p:anim calcmode="lin" valueType="num">
                                      <p:cBhvr>
                                        <p:cTn id="12" dur="1000" fill="hold"/>
                                        <p:tgtEl>
                                          <p:spTgt spid="13317"/>
                                        </p:tgtEl>
                                        <p:attrNameLst>
                                          <p:attrName>ppt_w</p:attrName>
                                        </p:attrNameLst>
                                      </p:cBhvr>
                                      <p:tavLst>
                                        <p:tav tm="0">
                                          <p:val>
                                            <p:strVal val="#ppt_w*0.70"/>
                                          </p:val>
                                        </p:tav>
                                        <p:tav tm="100000">
                                          <p:val>
                                            <p:strVal val="#ppt_w"/>
                                          </p:val>
                                        </p:tav>
                                      </p:tavLst>
                                    </p:anim>
                                    <p:anim calcmode="lin" valueType="num">
                                      <p:cBhvr>
                                        <p:cTn id="13" dur="1000" fill="hold"/>
                                        <p:tgtEl>
                                          <p:spTgt spid="13317"/>
                                        </p:tgtEl>
                                        <p:attrNameLst>
                                          <p:attrName>ppt_h</p:attrName>
                                        </p:attrNameLst>
                                      </p:cBhvr>
                                      <p:tavLst>
                                        <p:tav tm="0">
                                          <p:val>
                                            <p:strVal val="#ppt_h"/>
                                          </p:val>
                                        </p:tav>
                                        <p:tav tm="100000">
                                          <p:val>
                                            <p:strVal val="#ppt_h"/>
                                          </p:val>
                                        </p:tav>
                                      </p:tavLst>
                                    </p:anim>
                                    <p:animEffect transition="in" filter="fade">
                                      <p:cBhvr>
                                        <p:cTn id="14" dur="1000"/>
                                        <p:tgtEl>
                                          <p:spTgt spid="13317"/>
                                        </p:tgtEl>
                                      </p:cBhvr>
                                    </p:animEffect>
                                  </p:childTnLst>
                                </p:cTn>
                              </p:par>
                            </p:childTnLst>
                          </p:cTn>
                        </p:par>
                        <p:par>
                          <p:cTn id="15" fill="hold">
                            <p:stCondLst>
                              <p:cond delay="1000"/>
                            </p:stCondLst>
                            <p:childTnLst>
                              <p:par>
                                <p:cTn id="16" presetID="53" presetClass="entr" presetSubtype="0" fill="hold" grpId="1" nodeType="afterEffect">
                                  <p:stCondLst>
                                    <p:cond delay="0"/>
                                  </p:stCondLst>
                                  <p:childTnLst>
                                    <p:set>
                                      <p:cBhvr>
                                        <p:cTn id="17" dur="1" fill="hold">
                                          <p:stCondLst>
                                            <p:cond delay="0"/>
                                          </p:stCondLst>
                                        </p:cTn>
                                        <p:tgtEl>
                                          <p:spTgt spid="13318"/>
                                        </p:tgtEl>
                                        <p:attrNameLst>
                                          <p:attrName>style.visibility</p:attrName>
                                        </p:attrNameLst>
                                      </p:cBhvr>
                                      <p:to>
                                        <p:strVal val="visible"/>
                                      </p:to>
                                    </p:set>
                                    <p:anim calcmode="lin" valueType="num">
                                      <p:cBhvr>
                                        <p:cTn id="18" dur="500" fill="hold"/>
                                        <p:tgtEl>
                                          <p:spTgt spid="13318"/>
                                        </p:tgtEl>
                                        <p:attrNameLst>
                                          <p:attrName>ppt_w</p:attrName>
                                        </p:attrNameLst>
                                      </p:cBhvr>
                                      <p:tavLst>
                                        <p:tav tm="0">
                                          <p:val>
                                            <p:fltVal val="0"/>
                                          </p:val>
                                        </p:tav>
                                        <p:tav tm="100000">
                                          <p:val>
                                            <p:strVal val="#ppt_w"/>
                                          </p:val>
                                        </p:tav>
                                      </p:tavLst>
                                    </p:anim>
                                    <p:anim calcmode="lin" valueType="num">
                                      <p:cBhvr>
                                        <p:cTn id="19" dur="500" fill="hold"/>
                                        <p:tgtEl>
                                          <p:spTgt spid="13318"/>
                                        </p:tgtEl>
                                        <p:attrNameLst>
                                          <p:attrName>ppt_h</p:attrName>
                                        </p:attrNameLst>
                                      </p:cBhvr>
                                      <p:tavLst>
                                        <p:tav tm="0">
                                          <p:val>
                                            <p:fltVal val="0"/>
                                          </p:val>
                                        </p:tav>
                                        <p:tav tm="100000">
                                          <p:val>
                                            <p:strVal val="#ppt_h"/>
                                          </p:val>
                                        </p:tav>
                                      </p:tavLst>
                                    </p:anim>
                                    <p:animEffect transition="in" filter="fade">
                                      <p:cBhvr>
                                        <p:cTn id="20" dur="500"/>
                                        <p:tgtEl>
                                          <p:spTgt spid="13318"/>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3319"/>
                                        </p:tgtEl>
                                        <p:attrNameLst>
                                          <p:attrName>style.visibility</p:attrName>
                                        </p:attrNameLst>
                                      </p:cBhvr>
                                      <p:to>
                                        <p:strVal val="visible"/>
                                      </p:to>
                                    </p:set>
                                    <p:animEffect transition="in" filter="fade">
                                      <p:cBhvr>
                                        <p:cTn id="24" dur="2000"/>
                                        <p:tgtEl>
                                          <p:spTgt spid="13319"/>
                                        </p:tgtEl>
                                      </p:cBhvr>
                                    </p:animEffect>
                                  </p:childTnLst>
                                </p:cTn>
                              </p:par>
                            </p:childTnLst>
                          </p:cTn>
                        </p:par>
                        <p:par>
                          <p:cTn id="25" fill="hold">
                            <p:stCondLst>
                              <p:cond delay="3500"/>
                            </p:stCondLst>
                            <p:childTnLst>
                              <p:par>
                                <p:cTn id="26" presetID="55" presetClass="entr" presetSubtype="0" fill="hold" grpId="0" nodeType="afterEffect">
                                  <p:stCondLst>
                                    <p:cond delay="0"/>
                                  </p:stCondLst>
                                  <p:childTnLst>
                                    <p:set>
                                      <p:cBhvr>
                                        <p:cTn id="27" dur="1" fill="hold">
                                          <p:stCondLst>
                                            <p:cond delay="0"/>
                                          </p:stCondLst>
                                        </p:cTn>
                                        <p:tgtEl>
                                          <p:spTgt spid="13320"/>
                                        </p:tgtEl>
                                        <p:attrNameLst>
                                          <p:attrName>style.visibility</p:attrName>
                                        </p:attrNameLst>
                                      </p:cBhvr>
                                      <p:to>
                                        <p:strVal val="visible"/>
                                      </p:to>
                                    </p:set>
                                    <p:anim calcmode="lin" valueType="num">
                                      <p:cBhvr>
                                        <p:cTn id="28" dur="1000" fill="hold"/>
                                        <p:tgtEl>
                                          <p:spTgt spid="13320"/>
                                        </p:tgtEl>
                                        <p:attrNameLst>
                                          <p:attrName>ppt_w</p:attrName>
                                        </p:attrNameLst>
                                      </p:cBhvr>
                                      <p:tavLst>
                                        <p:tav tm="0">
                                          <p:val>
                                            <p:strVal val="#ppt_w*0.70"/>
                                          </p:val>
                                        </p:tav>
                                        <p:tav tm="100000">
                                          <p:val>
                                            <p:strVal val="#ppt_w"/>
                                          </p:val>
                                        </p:tav>
                                      </p:tavLst>
                                    </p:anim>
                                    <p:anim calcmode="lin" valueType="num">
                                      <p:cBhvr>
                                        <p:cTn id="29" dur="1000" fill="hold"/>
                                        <p:tgtEl>
                                          <p:spTgt spid="13320"/>
                                        </p:tgtEl>
                                        <p:attrNameLst>
                                          <p:attrName>ppt_h</p:attrName>
                                        </p:attrNameLst>
                                      </p:cBhvr>
                                      <p:tavLst>
                                        <p:tav tm="0">
                                          <p:val>
                                            <p:strVal val="#ppt_h"/>
                                          </p:val>
                                        </p:tav>
                                        <p:tav tm="100000">
                                          <p:val>
                                            <p:strVal val="#ppt_h"/>
                                          </p:val>
                                        </p:tav>
                                      </p:tavLst>
                                    </p:anim>
                                    <p:animEffect transition="in" filter="fade">
                                      <p:cBhvr>
                                        <p:cTn id="30" dur="1000"/>
                                        <p:tgtEl>
                                          <p:spTgt spid="13320"/>
                                        </p:tgtEl>
                                      </p:cBhvr>
                                    </p:animEffect>
                                  </p:childTnLst>
                                </p:cTn>
                              </p:par>
                            </p:childTnLst>
                          </p:cTn>
                        </p:par>
                        <p:par>
                          <p:cTn id="31" fill="hold">
                            <p:stCondLst>
                              <p:cond delay="4500"/>
                            </p:stCondLst>
                            <p:childTnLst>
                              <p:par>
                                <p:cTn id="32" presetID="53" presetClass="entr" presetSubtype="0" fill="hold" grpId="0" nodeType="afterEffect">
                                  <p:stCondLst>
                                    <p:cond delay="0"/>
                                  </p:stCondLst>
                                  <p:childTnLst>
                                    <p:set>
                                      <p:cBhvr>
                                        <p:cTn id="33" dur="1" fill="hold">
                                          <p:stCondLst>
                                            <p:cond delay="0"/>
                                          </p:stCondLst>
                                        </p:cTn>
                                        <p:tgtEl>
                                          <p:spTgt spid="13321"/>
                                        </p:tgtEl>
                                        <p:attrNameLst>
                                          <p:attrName>style.visibility</p:attrName>
                                        </p:attrNameLst>
                                      </p:cBhvr>
                                      <p:to>
                                        <p:strVal val="visible"/>
                                      </p:to>
                                    </p:set>
                                    <p:anim calcmode="lin" valueType="num">
                                      <p:cBhvr>
                                        <p:cTn id="34" dur="500" fill="hold"/>
                                        <p:tgtEl>
                                          <p:spTgt spid="13321"/>
                                        </p:tgtEl>
                                        <p:attrNameLst>
                                          <p:attrName>ppt_w</p:attrName>
                                        </p:attrNameLst>
                                      </p:cBhvr>
                                      <p:tavLst>
                                        <p:tav tm="0">
                                          <p:val>
                                            <p:fltVal val="0"/>
                                          </p:val>
                                        </p:tav>
                                        <p:tav tm="100000">
                                          <p:val>
                                            <p:strVal val="#ppt_w"/>
                                          </p:val>
                                        </p:tav>
                                      </p:tavLst>
                                    </p:anim>
                                    <p:anim calcmode="lin" valueType="num">
                                      <p:cBhvr>
                                        <p:cTn id="35" dur="500" fill="hold"/>
                                        <p:tgtEl>
                                          <p:spTgt spid="13321"/>
                                        </p:tgtEl>
                                        <p:attrNameLst>
                                          <p:attrName>ppt_h</p:attrName>
                                        </p:attrNameLst>
                                      </p:cBhvr>
                                      <p:tavLst>
                                        <p:tav tm="0">
                                          <p:val>
                                            <p:fltVal val="0"/>
                                          </p:val>
                                        </p:tav>
                                        <p:tav tm="100000">
                                          <p:val>
                                            <p:strVal val="#ppt_h"/>
                                          </p:val>
                                        </p:tav>
                                      </p:tavLst>
                                    </p:anim>
                                    <p:animEffect transition="in" filter="fade">
                                      <p:cBhvr>
                                        <p:cTn id="36" dur="500"/>
                                        <p:tgtEl>
                                          <p:spTgt spid="13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1" animBg="1"/>
      <p:bldP spid="13319" grpId="0"/>
      <p:bldP spid="13320" grpId="0" animBg="1"/>
      <p:bldP spid="13321" grpId="0" animBg="1"/>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3" name="Picture 3" descr="C:\Users\Playtech\Desktop\FOUNDRY MAIN\CLIENTS\Massey\PPT WORK\New Massey PPT April 2011\new templates\MASSEY TEMPLATE STANDARD SLIDE 5 video.jpg"/>
          <p:cNvPicPr>
            <a:picLocks noChangeAspect="1" noChangeArrowheads="1"/>
          </p:cNvPicPr>
          <p:nvPr/>
        </p:nvPicPr>
        <p:blipFill>
          <a:blip r:embed="rId5" cstate="print"/>
          <a:srcRect/>
          <a:stretch>
            <a:fillRect/>
          </a:stretch>
        </p:blipFill>
        <p:spPr bwMode="auto">
          <a:xfrm>
            <a:off x="-19051" y="0"/>
            <a:ext cx="9163051" cy="6877050"/>
          </a:xfrm>
          <a:prstGeom prst="rect">
            <a:avLst/>
          </a:prstGeom>
          <a:noFill/>
        </p:spPr>
      </p:pic>
      <p:sp>
        <p:nvSpPr>
          <p:cNvPr id="7" name="Rectangle 6"/>
          <p:cNvSpPr>
            <a:spLocks noGrp="1" noChangeArrowheads="1"/>
          </p:cNvSpPr>
          <p:nvPr>
            <p:ph type="sldNum" sz="quarter" idx="12"/>
          </p:nvPr>
        </p:nvSpPr>
        <p:spPr>
          <a:ln/>
        </p:spPr>
        <p:txBody>
          <a:bodyPr/>
          <a:lstStyle/>
          <a:p>
            <a:pPr>
              <a:defRPr/>
            </a:pPr>
            <a:fld id="{C5C96DFC-FF66-40AE-95FE-53F4729BBE9A}" type="slidenum">
              <a:rPr lang="en-AU"/>
              <a:pPr>
                <a:defRPr/>
              </a:pPr>
              <a:t>53</a:t>
            </a:fld>
            <a:endParaRPr lang="en-AU"/>
          </a:p>
        </p:txBody>
      </p:sp>
      <p:sp>
        <p:nvSpPr>
          <p:cNvPr id="14338"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64D2E88E-0929-42AE-9CEE-0DC386AA61F3}" type="slidenum">
              <a:rPr lang="en-AU" sz="1400"/>
              <a:pPr algn="r"/>
              <a:t>53</a:t>
            </a:fld>
            <a:endParaRPr lang="en-AU" sz="1400"/>
          </a:p>
        </p:txBody>
      </p:sp>
      <p:pic>
        <p:nvPicPr>
          <p:cNvPr id="92161" name="Picture 1"/>
          <p:cNvPicPr>
            <a:picLocks noChangeAspect="1" noChangeArrowheads="1"/>
          </p:cNvPicPr>
          <p:nvPr/>
        </p:nvPicPr>
        <p:blipFill>
          <a:blip r:embed="rId6" cstate="print"/>
          <a:srcRect/>
          <a:stretch>
            <a:fillRect/>
          </a:stretch>
        </p:blipFill>
        <p:spPr bwMode="auto">
          <a:xfrm>
            <a:off x="6948264" y="1052736"/>
            <a:ext cx="2061246" cy="1368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9"/>
          <p:cNvSpPr/>
          <p:nvPr/>
        </p:nvSpPr>
        <p:spPr>
          <a:xfrm>
            <a:off x="3491880" y="188640"/>
            <a:ext cx="3475631" cy="584775"/>
          </a:xfrm>
          <a:prstGeom prst="rect">
            <a:avLst/>
          </a:prstGeom>
        </p:spPr>
        <p:txBody>
          <a:bodyPr wrap="none">
            <a:spAutoFit/>
          </a:bodyPr>
          <a:lstStyle/>
          <a:p>
            <a:r>
              <a:rPr lang="en-NZ" sz="3200" dirty="0" smtClean="0">
                <a:solidFill>
                  <a:srgbClr val="92D050"/>
                </a:solidFill>
              </a:rPr>
              <a:t>Television interview</a:t>
            </a:r>
            <a:endParaRPr lang="en-NZ" sz="3200" dirty="0">
              <a:solidFill>
                <a:srgbClr val="92D050"/>
              </a:solidFill>
            </a:endParaRPr>
          </a:p>
        </p:txBody>
      </p:sp>
      <p:sp>
        <p:nvSpPr>
          <p:cNvPr id="11" name="Rectangle 10"/>
          <p:cNvSpPr/>
          <p:nvPr/>
        </p:nvSpPr>
        <p:spPr>
          <a:xfrm>
            <a:off x="251520" y="908720"/>
            <a:ext cx="6624736" cy="5755422"/>
          </a:xfrm>
          <a:prstGeom prst="rect">
            <a:avLst/>
          </a:prstGeom>
        </p:spPr>
        <p:txBody>
          <a:bodyPr wrap="square">
            <a:spAutoFit/>
          </a:bodyPr>
          <a:lstStyle/>
          <a:p>
            <a:r>
              <a:rPr lang="en-NZ" sz="3200" b="1" dirty="0" smtClean="0">
                <a:solidFill>
                  <a:schemeClr val="tx1">
                    <a:lumMod val="50000"/>
                  </a:schemeClr>
                </a:solidFill>
              </a:rPr>
              <a:t>Dr Andy West – May 2008 </a:t>
            </a:r>
            <a:r>
              <a:rPr lang="en-NZ" sz="1600" dirty="0" smtClean="0">
                <a:solidFill>
                  <a:schemeClr val="tx1">
                    <a:lumMod val="50000"/>
                  </a:schemeClr>
                </a:solidFill>
              </a:rPr>
              <a:t>(Ex-CEO of </a:t>
            </a:r>
            <a:r>
              <a:rPr lang="en-NZ" sz="1600" dirty="0" err="1" smtClean="0">
                <a:solidFill>
                  <a:schemeClr val="tx1">
                    <a:lumMod val="50000"/>
                  </a:schemeClr>
                </a:solidFill>
              </a:rPr>
              <a:t>AgResearch</a:t>
            </a:r>
            <a:r>
              <a:rPr lang="en-NZ" sz="1600" dirty="0" smtClean="0">
                <a:solidFill>
                  <a:schemeClr val="tx1">
                    <a:lumMod val="50000"/>
                  </a:schemeClr>
                </a:solidFill>
              </a:rPr>
              <a:t>) </a:t>
            </a:r>
          </a:p>
          <a:p>
            <a:endParaRPr lang="en-NZ" sz="2400" dirty="0" smtClean="0">
              <a:solidFill>
                <a:schemeClr val="tx1">
                  <a:lumMod val="50000"/>
                </a:schemeClr>
              </a:solidFill>
            </a:endParaRPr>
          </a:p>
          <a:p>
            <a:endParaRPr lang="en-NZ" sz="2400" dirty="0" smtClean="0">
              <a:solidFill>
                <a:schemeClr val="tx1">
                  <a:lumMod val="50000"/>
                </a:schemeClr>
              </a:solidFill>
            </a:endParaRPr>
          </a:p>
          <a:p>
            <a:endParaRPr lang="en-NZ" sz="2400" dirty="0" smtClean="0">
              <a:solidFill>
                <a:schemeClr val="tx1">
                  <a:lumMod val="50000"/>
                </a:schemeClr>
              </a:solidFill>
            </a:endParaRPr>
          </a:p>
          <a:p>
            <a:endParaRPr lang="en-NZ" sz="2400" dirty="0" smtClean="0">
              <a:solidFill>
                <a:schemeClr val="tx1">
                  <a:lumMod val="50000"/>
                </a:schemeClr>
              </a:solidFill>
            </a:endParaRPr>
          </a:p>
          <a:p>
            <a:endParaRPr lang="en-NZ" sz="2400" dirty="0" smtClean="0">
              <a:solidFill>
                <a:schemeClr val="tx1">
                  <a:lumMod val="50000"/>
                </a:schemeClr>
              </a:solidFill>
            </a:endParaRPr>
          </a:p>
          <a:p>
            <a:endParaRPr lang="en-NZ" sz="2400" dirty="0" smtClean="0">
              <a:solidFill>
                <a:schemeClr val="tx1">
                  <a:lumMod val="50000"/>
                </a:schemeClr>
              </a:solidFill>
            </a:endParaRPr>
          </a:p>
          <a:p>
            <a:endParaRPr lang="en-NZ" sz="2400" dirty="0" smtClean="0">
              <a:solidFill>
                <a:schemeClr val="tx1">
                  <a:lumMod val="50000"/>
                </a:schemeClr>
              </a:solidFill>
            </a:endParaRPr>
          </a:p>
          <a:p>
            <a:endParaRPr lang="en-NZ" sz="2400" dirty="0" smtClean="0">
              <a:solidFill>
                <a:schemeClr val="tx1">
                  <a:lumMod val="50000"/>
                </a:schemeClr>
              </a:solidFill>
            </a:endParaRPr>
          </a:p>
          <a:p>
            <a:endParaRPr lang="en-NZ" sz="2400" dirty="0" smtClean="0">
              <a:solidFill>
                <a:schemeClr val="tx1">
                  <a:lumMod val="50000"/>
                </a:schemeClr>
              </a:solidFill>
            </a:endParaRPr>
          </a:p>
          <a:p>
            <a:endParaRPr lang="en-NZ" sz="2400" dirty="0" smtClean="0">
              <a:solidFill>
                <a:schemeClr val="tx1">
                  <a:lumMod val="50000"/>
                </a:schemeClr>
              </a:solidFill>
            </a:endParaRPr>
          </a:p>
          <a:p>
            <a:endParaRPr lang="en-NZ" sz="2400" dirty="0" smtClean="0">
              <a:solidFill>
                <a:schemeClr val="tx1">
                  <a:lumMod val="50000"/>
                </a:schemeClr>
              </a:solidFill>
            </a:endParaRPr>
          </a:p>
          <a:p>
            <a:endParaRPr lang="en-NZ" sz="2400" dirty="0" smtClean="0">
              <a:solidFill>
                <a:schemeClr val="tx1">
                  <a:lumMod val="50000"/>
                </a:schemeClr>
              </a:solidFill>
            </a:endParaRPr>
          </a:p>
          <a:p>
            <a:endParaRPr lang="en-NZ" sz="1600" dirty="0" smtClean="0">
              <a:solidFill>
                <a:schemeClr val="tx1">
                  <a:lumMod val="50000"/>
                </a:schemeClr>
              </a:solidFill>
            </a:endParaRPr>
          </a:p>
          <a:p>
            <a:r>
              <a:rPr lang="en-NZ" sz="2400" dirty="0" smtClean="0">
                <a:solidFill>
                  <a:srgbClr val="92D050"/>
                </a:solidFill>
              </a:rPr>
              <a:t>                          NZ’s biggest Crown Research Institute</a:t>
            </a:r>
            <a:endParaRPr lang="en-AU" sz="2400" dirty="0" smtClean="0">
              <a:solidFill>
                <a:srgbClr val="92D050"/>
              </a:solidFill>
            </a:endParaRPr>
          </a:p>
        </p:txBody>
      </p:sp>
      <p:pic>
        <p:nvPicPr>
          <p:cNvPr id="14" name="Picture 2"/>
          <p:cNvPicPr>
            <a:picLocks noChangeAspect="1" noChangeArrowheads="1"/>
          </p:cNvPicPr>
          <p:nvPr/>
        </p:nvPicPr>
        <p:blipFill>
          <a:blip r:embed="rId7" cstate="print"/>
          <a:srcRect/>
          <a:stretch>
            <a:fillRect/>
          </a:stretch>
        </p:blipFill>
        <p:spPr bwMode="auto">
          <a:xfrm>
            <a:off x="467544" y="6021288"/>
            <a:ext cx="1440160" cy="483803"/>
          </a:xfrm>
          <a:prstGeom prst="rect">
            <a:avLst/>
          </a:prstGeom>
          <a:noFill/>
          <a:ln w="9525">
            <a:noFill/>
            <a:miter lim="800000"/>
            <a:headEnd/>
            <a:tailEnd/>
          </a:ln>
        </p:spPr>
      </p:pic>
      <p:pic>
        <p:nvPicPr>
          <p:cNvPr id="15" name="massey vhs.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8" cstate="print"/>
          <a:stretch>
            <a:fillRect/>
          </a:stretch>
        </p:blipFill>
        <p:spPr>
          <a:xfrm>
            <a:off x="467544" y="1700808"/>
            <a:ext cx="6120680" cy="4080453"/>
          </a:xfrm>
          <a:prstGeom prst="rect">
            <a:avLst/>
          </a:prstGeom>
        </p:spPr>
      </p:pic>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161"/>
                                        </p:tgtEl>
                                        <p:attrNameLst>
                                          <p:attrName>style.visibility</p:attrName>
                                        </p:attrNameLst>
                                      </p:cBhvr>
                                      <p:to>
                                        <p:strVal val="visible"/>
                                      </p:to>
                                    </p:set>
                                    <p:animEffect transition="in" filter="fade">
                                      <p:cBhvr>
                                        <p:cTn id="7" dur="5000"/>
                                        <p:tgtEl>
                                          <p:spTgt spid="921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000"/>
                                        <p:tgtEl>
                                          <p:spTgt spid="14"/>
                                        </p:tgtEl>
                                      </p:cBhvr>
                                    </p:animEffect>
                                  </p:childTnLst>
                                </p:cTn>
                              </p:par>
                            </p:childTnLst>
                          </p:cTn>
                        </p:par>
                        <p:par>
                          <p:cTn id="14" fill="hold">
                            <p:stCondLst>
                              <p:cond delay="5000"/>
                            </p:stCondLst>
                            <p:childTnLst>
                              <p:par>
                                <p:cTn id="15" presetID="1" presetClass="mediacall" presetSubtype="0" fill="hold" nodeType="afterEffect">
                                  <p:stCondLst>
                                    <p:cond delay="0"/>
                                  </p:stCondLst>
                                  <p:childTnLst>
                                    <p:cmd type="call" cmd="playFrom(0.0)">
                                      <p:cBhvr>
                                        <p:cTn id="16" dur="21986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7" fill="hold" display="0">
                  <p:stCondLst>
                    <p:cond delay="indefinite"/>
                  </p:stCondLst>
                  <p:endCondLst>
                    <p:cond evt="onNext" delay="0">
                      <p:tgtEl>
                        <p:sldTgt/>
                      </p:tgtEl>
                    </p:cond>
                    <p:cond evt="onPrev" delay="0">
                      <p:tgtEl>
                        <p:sldTgt/>
                      </p:tgtEl>
                    </p:cond>
                  </p:endCondLst>
                </p:cTn>
                <p:tgtEl>
                  <p:spTgt spid="15"/>
                </p:tgtEl>
              </p:cMediaNode>
            </p:video>
            <p:seq concurrent="1" nextAc="seek">
              <p:cTn id="18" restart="whenNotActive" fill="hold" evtFilter="cancelBubble" nodeType="interactiveSeq">
                <p:stCondLst>
                  <p:cond evt="onClick" delay="0">
                    <p:tgtEl>
                      <p:spTgt spid="1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5"/>
                                        </p:tgtEl>
                                      </p:cBhvr>
                                    </p:cmd>
                                  </p:childTnLst>
                                </p:cTn>
                              </p:par>
                            </p:childTnLst>
                          </p:cTn>
                        </p:par>
                      </p:childTnLst>
                    </p:cTn>
                  </p:par>
                </p:childTnLst>
              </p:cTn>
              <p:nextCondLst>
                <p:cond evt="onClick" delay="0">
                  <p:tgtEl>
                    <p:spTgt spid="15"/>
                  </p:tgtEl>
                </p:cond>
              </p:nextCondLst>
            </p:seq>
          </p:childTnLst>
        </p:cTn>
      </p:par>
    </p:tnLst>
    <p:bldLst>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descr="C:\Users\Playtech\Desktop\FOUNDRY MAIN\CLIENTS\Massey\PPT WORK\New Massey PPT April 2011\new templates\MASSEY TEMPLATE STANDARD SLIDE 8.jpg"/>
          <p:cNvPicPr>
            <a:picLocks noChangeAspect="1" noChangeArrowheads="1"/>
          </p:cNvPicPr>
          <p:nvPr/>
        </p:nvPicPr>
        <p:blipFill>
          <a:blip r:embed="rId3" cstate="print"/>
          <a:srcRect/>
          <a:stretch>
            <a:fillRect/>
          </a:stretch>
        </p:blipFill>
        <p:spPr bwMode="auto">
          <a:xfrm>
            <a:off x="0" y="0"/>
            <a:ext cx="9163050" cy="6877051"/>
          </a:xfrm>
          <a:prstGeom prst="rect">
            <a:avLst/>
          </a:prstGeom>
          <a:noFill/>
        </p:spPr>
      </p:pic>
      <p:pic>
        <p:nvPicPr>
          <p:cNvPr id="90116" name="Picture 4" descr="C:\Users\Playtech\Desktop\FOUNDRY MAIN\CLIENTS\Massey\PPT WORK\New Massey PPT April 2011\refreshed images\ag2.jpg"/>
          <p:cNvPicPr>
            <a:picLocks noChangeAspect="1" noChangeArrowheads="1"/>
          </p:cNvPicPr>
          <p:nvPr/>
        </p:nvPicPr>
        <p:blipFill>
          <a:blip r:embed="rId4" cstate="print"/>
          <a:srcRect l="1139" r="2902"/>
          <a:stretch>
            <a:fillRect/>
          </a:stretch>
        </p:blipFill>
        <p:spPr bwMode="auto">
          <a:xfrm>
            <a:off x="0" y="908720"/>
            <a:ext cx="9144000" cy="1080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51520" y="2204864"/>
            <a:ext cx="7416824" cy="2462213"/>
          </a:xfrm>
          <a:prstGeom prst="rect">
            <a:avLst/>
          </a:prstGeom>
        </p:spPr>
        <p:txBody>
          <a:bodyPr wrap="square">
            <a:spAutoFit/>
          </a:bodyPr>
          <a:lstStyle/>
          <a:p>
            <a:pPr algn="just"/>
            <a:r>
              <a:rPr lang="en-GB" sz="2200" b="1" dirty="0" smtClean="0">
                <a:solidFill>
                  <a:srgbClr val="92D050"/>
                </a:solidFill>
              </a:rPr>
              <a:t>“New Zealand's largest Crown Research Institute</a:t>
            </a:r>
            <a:r>
              <a:rPr lang="en-GB" sz="2200" dirty="0" smtClean="0">
                <a:solidFill>
                  <a:schemeClr val="tx1">
                    <a:lumMod val="50000"/>
                  </a:schemeClr>
                </a:solidFill>
              </a:rPr>
              <a:t/>
            </a:r>
            <a:br>
              <a:rPr lang="en-GB" sz="2200" dirty="0" smtClean="0">
                <a:solidFill>
                  <a:schemeClr val="tx1">
                    <a:lumMod val="50000"/>
                  </a:schemeClr>
                </a:solidFill>
              </a:rPr>
            </a:br>
            <a:r>
              <a:rPr lang="en-GB" sz="2200" dirty="0" smtClean="0">
                <a:solidFill>
                  <a:schemeClr val="tx1">
                    <a:lumMod val="50000"/>
                  </a:schemeClr>
                </a:solidFill>
              </a:rPr>
              <a:t>A combination of renowned research centres such as </a:t>
            </a:r>
            <a:r>
              <a:rPr lang="en-GB" sz="2200" dirty="0" err="1" smtClean="0">
                <a:solidFill>
                  <a:schemeClr val="tx1">
                    <a:lumMod val="50000"/>
                  </a:schemeClr>
                </a:solidFill>
              </a:rPr>
              <a:t>Ruakura</a:t>
            </a:r>
            <a:r>
              <a:rPr lang="en-GB" sz="2200" dirty="0" smtClean="0">
                <a:solidFill>
                  <a:schemeClr val="tx1">
                    <a:lumMod val="50000"/>
                  </a:schemeClr>
                </a:solidFill>
              </a:rPr>
              <a:t>, Grasslands, Lincoln and </a:t>
            </a:r>
            <a:r>
              <a:rPr lang="en-GB" sz="2200" dirty="0" err="1" smtClean="0">
                <a:solidFill>
                  <a:schemeClr val="tx1">
                    <a:lumMod val="50000"/>
                  </a:schemeClr>
                </a:solidFill>
              </a:rPr>
              <a:t>Invermay</a:t>
            </a:r>
            <a:r>
              <a:rPr lang="en-GB" sz="2200" dirty="0" smtClean="0">
                <a:solidFill>
                  <a:schemeClr val="tx1">
                    <a:lumMod val="50000"/>
                  </a:schemeClr>
                </a:solidFill>
              </a:rPr>
              <a:t>. </a:t>
            </a:r>
          </a:p>
          <a:p>
            <a:pPr algn="just"/>
            <a:endParaRPr lang="en-GB" sz="2200" dirty="0" smtClean="0">
              <a:solidFill>
                <a:schemeClr val="tx1">
                  <a:lumMod val="50000"/>
                </a:schemeClr>
              </a:solidFill>
            </a:endParaRPr>
          </a:p>
          <a:p>
            <a:pPr algn="just"/>
            <a:r>
              <a:rPr lang="en-GB" sz="2200" dirty="0" smtClean="0">
                <a:solidFill>
                  <a:schemeClr val="tx1">
                    <a:lumMod val="50000"/>
                  </a:schemeClr>
                </a:solidFill>
              </a:rPr>
              <a:t>But most importantly, individual scientists and teams whose work is at the heart of pastoral industries, food processing and innovative products that benefit all New Zealanders. </a:t>
            </a:r>
          </a:p>
        </p:txBody>
      </p:sp>
      <p:pic>
        <p:nvPicPr>
          <p:cNvPr id="90114" name="Picture 2"/>
          <p:cNvPicPr>
            <a:picLocks noChangeAspect="1" noChangeArrowheads="1"/>
          </p:cNvPicPr>
          <p:nvPr/>
        </p:nvPicPr>
        <p:blipFill>
          <a:blip r:embed="rId5" cstate="print"/>
          <a:srcRect/>
          <a:stretch>
            <a:fillRect/>
          </a:stretch>
        </p:blipFill>
        <p:spPr bwMode="auto">
          <a:xfrm>
            <a:off x="5220072" y="0"/>
            <a:ext cx="2468588" cy="829291"/>
          </a:xfrm>
          <a:prstGeom prst="rect">
            <a:avLst/>
          </a:prstGeom>
          <a:noFill/>
          <a:ln w="9525">
            <a:noFill/>
            <a:miter lim="800000"/>
            <a:headEnd/>
            <a:tailEnd/>
          </a:ln>
        </p:spPr>
      </p:pic>
      <p:pic>
        <p:nvPicPr>
          <p:cNvPr id="90115" name="Picture 3" descr="C:\Users\Playtech\Desktop\FOUNDRY MAIN\CLIENTS\Massey\PPT WORK\New Massey PPT April 2011\refreshed images\ag.jpg"/>
          <p:cNvPicPr>
            <a:picLocks noChangeAspect="1" noChangeArrowheads="1"/>
          </p:cNvPicPr>
          <p:nvPr/>
        </p:nvPicPr>
        <p:blipFill>
          <a:blip r:embed="rId6" cstate="print"/>
          <a:srcRect/>
          <a:stretch>
            <a:fillRect/>
          </a:stretch>
        </p:blipFill>
        <p:spPr bwMode="auto">
          <a:xfrm>
            <a:off x="5940152" y="4714642"/>
            <a:ext cx="2942010" cy="153229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2" name="Rectangle 11"/>
          <p:cNvSpPr/>
          <p:nvPr/>
        </p:nvSpPr>
        <p:spPr>
          <a:xfrm>
            <a:off x="251520" y="5013176"/>
            <a:ext cx="5688632" cy="892552"/>
          </a:xfrm>
          <a:prstGeom prst="rect">
            <a:avLst/>
          </a:prstGeom>
        </p:spPr>
        <p:txBody>
          <a:bodyPr wrap="square">
            <a:spAutoFit/>
          </a:bodyPr>
          <a:lstStyle/>
          <a:p>
            <a:r>
              <a:rPr lang="en-GB" sz="2400" b="1" dirty="0" smtClean="0">
                <a:solidFill>
                  <a:srgbClr val="92D050"/>
                </a:solidFill>
              </a:rPr>
              <a:t>Mathematics has had a strong focus in this work, with a </a:t>
            </a:r>
            <a:r>
              <a:rPr lang="en-GB" sz="2800" b="1" dirty="0" smtClean="0">
                <a:solidFill>
                  <a:srgbClr val="92D050"/>
                </a:solidFill>
              </a:rPr>
              <a:t>major underpinning role</a:t>
            </a:r>
            <a:r>
              <a:rPr lang="en-GB" sz="2400" b="1" dirty="0" smtClean="0">
                <a:solidFill>
                  <a:srgbClr val="92D050"/>
                </a:solidFill>
              </a:rPr>
              <a:t>.”</a:t>
            </a: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0114"/>
                                        </p:tgtEl>
                                        <p:attrNameLst>
                                          <p:attrName>style.visibility</p:attrName>
                                        </p:attrNameLst>
                                      </p:cBhvr>
                                      <p:to>
                                        <p:strVal val="visible"/>
                                      </p:to>
                                    </p:set>
                                    <p:animEffect transition="in" filter="fade">
                                      <p:cBhvr>
                                        <p:cTn id="7" dur="2000"/>
                                        <p:tgtEl>
                                          <p:spTgt spid="90114"/>
                                        </p:tgtEl>
                                      </p:cBhvr>
                                    </p:animEffect>
                                  </p:childTnLst>
                                </p:cTn>
                              </p:par>
                              <p:par>
                                <p:cTn id="8" presetID="10" presetClass="entr" presetSubtype="0" fill="hold" nodeType="withEffect">
                                  <p:stCondLst>
                                    <p:cond delay="0"/>
                                  </p:stCondLst>
                                  <p:childTnLst>
                                    <p:set>
                                      <p:cBhvr>
                                        <p:cTn id="9" dur="1" fill="hold">
                                          <p:stCondLst>
                                            <p:cond delay="0"/>
                                          </p:stCondLst>
                                        </p:cTn>
                                        <p:tgtEl>
                                          <p:spTgt spid="90116"/>
                                        </p:tgtEl>
                                        <p:attrNameLst>
                                          <p:attrName>style.visibility</p:attrName>
                                        </p:attrNameLst>
                                      </p:cBhvr>
                                      <p:to>
                                        <p:strVal val="visible"/>
                                      </p:to>
                                    </p:set>
                                    <p:animEffect transition="in" filter="fade">
                                      <p:cBhvr>
                                        <p:cTn id="10" dur="2000"/>
                                        <p:tgtEl>
                                          <p:spTgt spid="901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par>
                                <p:cTn id="16" presetID="47" presetClass="entr" presetSubtype="0" fill="hold" nodeType="withEffect">
                                  <p:stCondLst>
                                    <p:cond delay="0"/>
                                  </p:stCondLst>
                                  <p:childTnLst>
                                    <p:set>
                                      <p:cBhvr>
                                        <p:cTn id="17" dur="1" fill="hold">
                                          <p:stCondLst>
                                            <p:cond delay="0"/>
                                          </p:stCondLst>
                                        </p:cTn>
                                        <p:tgtEl>
                                          <p:spTgt spid="90115"/>
                                        </p:tgtEl>
                                        <p:attrNameLst>
                                          <p:attrName>style.visibility</p:attrName>
                                        </p:attrNameLst>
                                      </p:cBhvr>
                                      <p:to>
                                        <p:strVal val="visible"/>
                                      </p:to>
                                    </p:set>
                                    <p:animEffect transition="in" filter="fade">
                                      <p:cBhvr>
                                        <p:cTn id="18" dur="1000"/>
                                        <p:tgtEl>
                                          <p:spTgt spid="90115"/>
                                        </p:tgtEl>
                                      </p:cBhvr>
                                    </p:animEffect>
                                    <p:anim calcmode="lin" valueType="num">
                                      <p:cBhvr>
                                        <p:cTn id="19" dur="1000" fill="hold"/>
                                        <p:tgtEl>
                                          <p:spTgt spid="90115"/>
                                        </p:tgtEl>
                                        <p:attrNameLst>
                                          <p:attrName>ppt_x</p:attrName>
                                        </p:attrNameLst>
                                      </p:cBhvr>
                                      <p:tavLst>
                                        <p:tav tm="0">
                                          <p:val>
                                            <p:strVal val="#ppt_x"/>
                                          </p:val>
                                        </p:tav>
                                        <p:tav tm="100000">
                                          <p:val>
                                            <p:strVal val="#ppt_x"/>
                                          </p:val>
                                        </p:tav>
                                      </p:tavLst>
                                    </p:anim>
                                    <p:anim calcmode="lin" valueType="num">
                                      <p:cBhvr>
                                        <p:cTn id="20" dur="1000" fill="hold"/>
                                        <p:tgtEl>
                                          <p:spTgt spid="901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descr="C:\Users\Playtech\Desktop\FOUNDRY MAIN\CLIENTS\Massey\PPT WORK\New Massey PPT April 2011\new templates\MASSEY TEMPLATE STANDARD SLIDE1.jpg"/>
          <p:cNvPicPr>
            <a:picLocks noChangeAspect="1" noChangeArrowheads="1"/>
          </p:cNvPicPr>
          <p:nvPr/>
        </p:nvPicPr>
        <p:blipFill>
          <a:blip r:embed="rId3" cstate="print"/>
          <a:srcRect/>
          <a:stretch>
            <a:fillRect/>
          </a:stretch>
        </p:blipFill>
        <p:spPr bwMode="auto">
          <a:xfrm>
            <a:off x="0" y="0"/>
            <a:ext cx="9163050" cy="6877050"/>
          </a:xfrm>
          <a:prstGeom prst="rect">
            <a:avLst/>
          </a:prstGeom>
          <a:noFill/>
        </p:spPr>
      </p:pic>
      <p:sp>
        <p:nvSpPr>
          <p:cNvPr id="5" name="Rectangle 6"/>
          <p:cNvSpPr>
            <a:spLocks noGrp="1" noChangeArrowheads="1"/>
          </p:cNvSpPr>
          <p:nvPr>
            <p:ph type="sldNum" sz="quarter" idx="12"/>
          </p:nvPr>
        </p:nvSpPr>
        <p:spPr>
          <a:ln/>
        </p:spPr>
        <p:txBody>
          <a:bodyPr/>
          <a:lstStyle/>
          <a:p>
            <a:pPr>
              <a:defRPr/>
            </a:pPr>
            <a:fld id="{DEFFE550-480B-4D08-AB7C-3789AD48D9C8}" type="slidenum">
              <a:rPr lang="en-AU"/>
              <a:pPr>
                <a:defRPr/>
              </a:pPr>
              <a:t>55</a:t>
            </a:fld>
            <a:endParaRPr lang="en-AU"/>
          </a:p>
        </p:txBody>
      </p:sp>
      <p:sp>
        <p:nvSpPr>
          <p:cNvPr id="16386"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37573967-87E6-4843-82FC-77EE114A910B}" type="slidenum">
              <a:rPr lang="en-AU" sz="1400"/>
              <a:pPr algn="r"/>
              <a:t>55</a:t>
            </a:fld>
            <a:endParaRPr lang="en-AU" sz="1400"/>
          </a:p>
        </p:txBody>
      </p:sp>
      <p:sp>
        <p:nvSpPr>
          <p:cNvPr id="6" name="Rectangle 5"/>
          <p:cNvSpPr/>
          <p:nvPr/>
        </p:nvSpPr>
        <p:spPr>
          <a:xfrm>
            <a:off x="3275856" y="332656"/>
            <a:ext cx="4254178" cy="461665"/>
          </a:xfrm>
          <a:prstGeom prst="rect">
            <a:avLst/>
          </a:prstGeom>
        </p:spPr>
        <p:txBody>
          <a:bodyPr wrap="none">
            <a:spAutoFit/>
          </a:bodyPr>
          <a:lstStyle/>
          <a:p>
            <a:r>
              <a:rPr lang="en-NZ" sz="2400" b="1" dirty="0" smtClean="0">
                <a:solidFill>
                  <a:srgbClr val="92D050"/>
                </a:solidFill>
              </a:rPr>
              <a:t>DDDEs</a:t>
            </a:r>
            <a:r>
              <a:rPr lang="en-NZ" sz="2400" dirty="0" smtClean="0">
                <a:solidFill>
                  <a:srgbClr val="92D050"/>
                </a:solidFill>
              </a:rPr>
              <a:t> Some novel mathematics</a:t>
            </a:r>
            <a:endParaRPr lang="en-NZ" sz="2400" dirty="0"/>
          </a:p>
        </p:txBody>
      </p:sp>
      <p:sp>
        <p:nvSpPr>
          <p:cNvPr id="8" name="Rectangle 7"/>
          <p:cNvSpPr/>
          <p:nvPr/>
        </p:nvSpPr>
        <p:spPr>
          <a:xfrm>
            <a:off x="755576" y="3861048"/>
            <a:ext cx="7632848" cy="1421928"/>
          </a:xfrm>
          <a:prstGeom prst="rect">
            <a:avLst/>
          </a:prstGeom>
        </p:spPr>
        <p:txBody>
          <a:bodyPr wrap="square">
            <a:spAutoFit/>
          </a:bodyPr>
          <a:lstStyle/>
          <a:p>
            <a:pPr>
              <a:lnSpc>
                <a:spcPct val="90000"/>
              </a:lnSpc>
            </a:pPr>
            <a:r>
              <a:rPr lang="en-GB" sz="2000" dirty="0" smtClean="0">
                <a:solidFill>
                  <a:schemeClr val="tx1">
                    <a:lumMod val="50000"/>
                  </a:schemeClr>
                </a:solidFill>
              </a:rPr>
              <a:t> </a:t>
            </a:r>
            <a:r>
              <a:rPr lang="en-GB" sz="3200" dirty="0" smtClean="0">
                <a:solidFill>
                  <a:schemeClr val="tx1">
                    <a:lumMod val="50000"/>
                  </a:schemeClr>
                </a:solidFill>
              </a:rPr>
              <a:t>My first of many examples of </a:t>
            </a:r>
            <a:r>
              <a:rPr lang="en-GB" sz="3200" b="1" dirty="0" smtClean="0">
                <a:solidFill>
                  <a:schemeClr val="tx1">
                    <a:lumMod val="50000"/>
                  </a:schemeClr>
                </a:solidFill>
              </a:rPr>
              <a:t>nonlocal calculus</a:t>
            </a:r>
            <a:r>
              <a:rPr lang="en-GB" sz="3200" dirty="0" smtClean="0">
                <a:solidFill>
                  <a:schemeClr val="tx1">
                    <a:lumMod val="50000"/>
                  </a:schemeClr>
                </a:solidFill>
              </a:rPr>
              <a:t>…where cause and effect are separated by time or space…</a:t>
            </a:r>
          </a:p>
        </p:txBody>
      </p:sp>
      <p:sp>
        <p:nvSpPr>
          <p:cNvPr id="10" name="Rectangle 9"/>
          <p:cNvSpPr/>
          <p:nvPr/>
        </p:nvSpPr>
        <p:spPr>
          <a:xfrm>
            <a:off x="611560" y="1484784"/>
            <a:ext cx="7200800" cy="812530"/>
          </a:xfrm>
          <a:prstGeom prst="rect">
            <a:avLst/>
          </a:prstGeom>
        </p:spPr>
        <p:txBody>
          <a:bodyPr wrap="square">
            <a:spAutoFit/>
          </a:bodyPr>
          <a:lstStyle/>
          <a:p>
            <a:pPr>
              <a:lnSpc>
                <a:spcPct val="90000"/>
              </a:lnSpc>
            </a:pPr>
            <a:r>
              <a:rPr lang="en-GB" sz="3200" dirty="0" smtClean="0">
                <a:solidFill>
                  <a:schemeClr val="tx1">
                    <a:lumMod val="50000"/>
                  </a:schemeClr>
                </a:solidFill>
              </a:rPr>
              <a:t>Distributed-delay-differential equations </a:t>
            </a:r>
          </a:p>
          <a:p>
            <a:pPr>
              <a:lnSpc>
                <a:spcPct val="90000"/>
              </a:lnSpc>
            </a:pPr>
            <a:r>
              <a:rPr lang="en-GB" sz="2000" dirty="0" smtClean="0">
                <a:solidFill>
                  <a:srgbClr val="92D050"/>
                </a:solidFill>
              </a:rPr>
              <a:t>(These arise when the past affects the present)</a:t>
            </a:r>
          </a:p>
        </p:txBody>
      </p:sp>
      <p:sp>
        <p:nvSpPr>
          <p:cNvPr id="11" name="Rectangle 10"/>
          <p:cNvSpPr/>
          <p:nvPr/>
        </p:nvSpPr>
        <p:spPr>
          <a:xfrm>
            <a:off x="683568" y="2636912"/>
            <a:ext cx="7776864" cy="1311128"/>
          </a:xfrm>
          <a:prstGeom prst="rect">
            <a:avLst/>
          </a:prstGeom>
        </p:spPr>
        <p:txBody>
          <a:bodyPr wrap="square">
            <a:spAutoFit/>
          </a:bodyPr>
          <a:lstStyle/>
          <a:p>
            <a:pPr>
              <a:lnSpc>
                <a:spcPct val="90000"/>
              </a:lnSpc>
            </a:pPr>
            <a:r>
              <a:rPr lang="en-GB" sz="3200" dirty="0" smtClean="0">
                <a:solidFill>
                  <a:schemeClr val="tx1">
                    <a:lumMod val="50000"/>
                  </a:schemeClr>
                </a:solidFill>
              </a:rPr>
              <a:t>Example 1:  </a:t>
            </a:r>
            <a:r>
              <a:rPr lang="en-GB" sz="2400" b="1" i="1" dirty="0" smtClean="0">
                <a:solidFill>
                  <a:schemeClr val="tx1">
                    <a:lumMod val="50000"/>
                  </a:schemeClr>
                </a:solidFill>
              </a:rPr>
              <a:t>y’(t) = y(t-T),</a:t>
            </a:r>
            <a:r>
              <a:rPr lang="en-GB" sz="2400" b="1" dirty="0" smtClean="0">
                <a:solidFill>
                  <a:schemeClr val="tx1">
                    <a:lumMod val="50000"/>
                  </a:schemeClr>
                </a:solidFill>
              </a:rPr>
              <a:t> </a:t>
            </a:r>
            <a:r>
              <a:rPr lang="en-GB" sz="2400" b="1" i="1" dirty="0" smtClean="0">
                <a:solidFill>
                  <a:schemeClr val="tx1">
                    <a:lumMod val="50000"/>
                  </a:schemeClr>
                </a:solidFill>
              </a:rPr>
              <a:t>y</a:t>
            </a:r>
            <a:r>
              <a:rPr lang="en-GB" sz="2400" b="1" dirty="0" smtClean="0">
                <a:solidFill>
                  <a:schemeClr val="tx1">
                    <a:lumMod val="50000"/>
                  </a:schemeClr>
                </a:solidFill>
              </a:rPr>
              <a:t>([-</a:t>
            </a:r>
            <a:r>
              <a:rPr lang="en-GB" sz="2400" b="1" i="1" dirty="0" smtClean="0">
                <a:solidFill>
                  <a:schemeClr val="tx1">
                    <a:lumMod val="50000"/>
                  </a:schemeClr>
                </a:solidFill>
              </a:rPr>
              <a:t>T</a:t>
            </a:r>
            <a:r>
              <a:rPr lang="en-GB" sz="2400" b="1" dirty="0" smtClean="0">
                <a:solidFill>
                  <a:schemeClr val="tx1">
                    <a:lumMod val="50000"/>
                  </a:schemeClr>
                </a:solidFill>
              </a:rPr>
              <a:t>,0]) given</a:t>
            </a:r>
            <a:r>
              <a:rPr lang="en-GB" sz="2400" b="1" smtClean="0">
                <a:solidFill>
                  <a:schemeClr val="tx1">
                    <a:lumMod val="50000"/>
                  </a:schemeClr>
                </a:solidFill>
              </a:rPr>
              <a:t>:  A Point </a:t>
            </a:r>
            <a:r>
              <a:rPr lang="en-GB" sz="2400" b="1" dirty="0" smtClean="0">
                <a:solidFill>
                  <a:schemeClr val="tx1">
                    <a:lumMod val="50000"/>
                  </a:schemeClr>
                </a:solidFill>
              </a:rPr>
              <a:t>delay</a:t>
            </a:r>
          </a:p>
          <a:p>
            <a:pPr>
              <a:lnSpc>
                <a:spcPct val="90000"/>
              </a:lnSpc>
            </a:pPr>
            <a:r>
              <a:rPr lang="en-GB" sz="2400" b="1" dirty="0" smtClean="0">
                <a:solidFill>
                  <a:schemeClr val="tx1">
                    <a:lumMod val="50000"/>
                  </a:schemeClr>
                </a:solidFill>
              </a:rPr>
              <a:t> What is the solution?? Homework!</a:t>
            </a:r>
          </a:p>
          <a:p>
            <a:pPr>
              <a:lnSpc>
                <a:spcPct val="90000"/>
              </a:lnSpc>
            </a:pPr>
            <a:r>
              <a:rPr lang="en-GB" sz="1600" dirty="0" smtClean="0">
                <a:solidFill>
                  <a:schemeClr val="tx1">
                    <a:lumMod val="50000"/>
                  </a:schemeClr>
                </a:solidFill>
              </a:rPr>
              <a:t> </a:t>
            </a:r>
            <a:r>
              <a:rPr lang="en-GB" sz="1600" dirty="0" smtClean="0">
                <a:solidFill>
                  <a:srgbClr val="92D050"/>
                </a:solidFill>
              </a:rPr>
              <a:t>(Often the past effects might be distributed)</a:t>
            </a:r>
          </a:p>
          <a:p>
            <a:pPr>
              <a:lnSpc>
                <a:spcPct val="90000"/>
              </a:lnSpc>
            </a:pPr>
            <a:r>
              <a:rPr lang="en-GB" sz="1600" dirty="0" smtClean="0">
                <a:solidFill>
                  <a:schemeClr val="tx1">
                    <a:lumMod val="50000"/>
                  </a:schemeClr>
                </a:solidFill>
              </a:rPr>
              <a:t>    </a:t>
            </a: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C:\Users\Playtech\Desktop\FOUNDRY MAIN\CLIENTS\Massey\PPT WORK\New Massey PPT April 2011\new templates\MASSEY TEMPLATE STANDARD SLIDE2.jpg"/>
          <p:cNvPicPr>
            <a:picLocks noChangeAspect="1" noChangeArrowheads="1"/>
          </p:cNvPicPr>
          <p:nvPr/>
        </p:nvPicPr>
        <p:blipFill>
          <a:blip r:embed="rId3" cstate="print"/>
          <a:srcRect/>
          <a:stretch>
            <a:fillRect/>
          </a:stretch>
        </p:blipFill>
        <p:spPr bwMode="auto">
          <a:xfrm>
            <a:off x="-19050" y="-19050"/>
            <a:ext cx="9163050" cy="6877050"/>
          </a:xfrm>
          <a:prstGeom prst="rect">
            <a:avLst/>
          </a:prstGeom>
          <a:noFill/>
        </p:spPr>
      </p:pic>
      <p:sp>
        <p:nvSpPr>
          <p:cNvPr id="5" name="Rectangle 6"/>
          <p:cNvSpPr>
            <a:spLocks noGrp="1" noChangeArrowheads="1"/>
          </p:cNvSpPr>
          <p:nvPr>
            <p:ph type="sldNum" sz="quarter" idx="12"/>
          </p:nvPr>
        </p:nvSpPr>
        <p:spPr>
          <a:ln/>
        </p:spPr>
        <p:txBody>
          <a:bodyPr/>
          <a:lstStyle/>
          <a:p>
            <a:pPr>
              <a:defRPr/>
            </a:pPr>
            <a:fld id="{5DBCEEAA-3DAD-4E88-AFAC-EE29F087981E}" type="slidenum">
              <a:rPr lang="en-AU"/>
              <a:pPr>
                <a:defRPr/>
              </a:pPr>
              <a:t>56</a:t>
            </a:fld>
            <a:endParaRPr lang="en-AU"/>
          </a:p>
        </p:txBody>
      </p:sp>
      <p:sp>
        <p:nvSpPr>
          <p:cNvPr id="18434"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1422254D-BD3E-464F-B11F-9C9E825F8FDA}" type="slidenum">
              <a:rPr lang="en-AU" sz="1400"/>
              <a:pPr algn="r"/>
              <a:t>56</a:t>
            </a:fld>
            <a:endParaRPr lang="en-AU" sz="1400"/>
          </a:p>
        </p:txBody>
      </p:sp>
      <p:pic>
        <p:nvPicPr>
          <p:cNvPr id="104449" name="Picture 1"/>
          <p:cNvPicPr>
            <a:picLocks noChangeAspect="1" noChangeArrowheads="1"/>
          </p:cNvPicPr>
          <p:nvPr/>
        </p:nvPicPr>
        <p:blipFill>
          <a:blip r:embed="rId4" cstate="print"/>
          <a:srcRect/>
          <a:stretch>
            <a:fillRect/>
          </a:stretch>
        </p:blipFill>
        <p:spPr bwMode="auto">
          <a:xfrm>
            <a:off x="7092280" y="4437112"/>
            <a:ext cx="1828800" cy="1819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627784" y="188640"/>
            <a:ext cx="3573222" cy="584775"/>
          </a:xfrm>
          <a:prstGeom prst="rect">
            <a:avLst/>
          </a:prstGeom>
        </p:spPr>
        <p:txBody>
          <a:bodyPr wrap="none">
            <a:spAutoFit/>
          </a:bodyPr>
          <a:lstStyle/>
          <a:p>
            <a:r>
              <a:rPr lang="en-NZ" sz="3200" dirty="0" smtClean="0">
                <a:solidFill>
                  <a:srgbClr val="92D050"/>
                </a:solidFill>
              </a:rPr>
              <a:t>Model development</a:t>
            </a:r>
            <a:endParaRPr lang="en-NZ" sz="3200" dirty="0">
              <a:solidFill>
                <a:srgbClr val="92D050"/>
              </a:solidFill>
            </a:endParaRPr>
          </a:p>
        </p:txBody>
      </p:sp>
      <p:sp>
        <p:nvSpPr>
          <p:cNvPr id="9" name="Rectangle 8"/>
          <p:cNvSpPr/>
          <p:nvPr/>
        </p:nvSpPr>
        <p:spPr>
          <a:xfrm>
            <a:off x="395536" y="3284984"/>
            <a:ext cx="6480720" cy="1815882"/>
          </a:xfrm>
          <a:prstGeom prst="rect">
            <a:avLst/>
          </a:prstGeom>
        </p:spPr>
        <p:txBody>
          <a:bodyPr wrap="square">
            <a:spAutoFit/>
          </a:bodyPr>
          <a:lstStyle/>
          <a:p>
            <a:pPr algn="just"/>
            <a:r>
              <a:rPr lang="en-AU" sz="2800" dirty="0" smtClean="0">
                <a:solidFill>
                  <a:srgbClr val="92D050"/>
                </a:solidFill>
              </a:rPr>
              <a:t>The proportion of clover in pasture and rate of N fixation has large environmental impact for farmers and the wider community.</a:t>
            </a:r>
          </a:p>
        </p:txBody>
      </p:sp>
      <p:sp>
        <p:nvSpPr>
          <p:cNvPr id="10" name="Rectangle 9"/>
          <p:cNvSpPr/>
          <p:nvPr/>
        </p:nvSpPr>
        <p:spPr>
          <a:xfrm>
            <a:off x="323528" y="1484784"/>
            <a:ext cx="6120680" cy="1384995"/>
          </a:xfrm>
          <a:prstGeom prst="rect">
            <a:avLst/>
          </a:prstGeom>
        </p:spPr>
        <p:txBody>
          <a:bodyPr wrap="square">
            <a:spAutoFit/>
          </a:bodyPr>
          <a:lstStyle/>
          <a:p>
            <a:pPr algn="just"/>
            <a:r>
              <a:rPr lang="en-AU" sz="2800" dirty="0" smtClean="0">
                <a:solidFill>
                  <a:schemeClr val="tx1">
                    <a:lumMod val="50000"/>
                  </a:schemeClr>
                </a:solidFill>
              </a:rPr>
              <a:t>Clover content in pastures is commonly considered less than optimum, and is subject to large fluctuations in time. </a:t>
            </a: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4449"/>
                                        </p:tgtEl>
                                        <p:attrNameLst>
                                          <p:attrName>style.visibility</p:attrName>
                                        </p:attrNameLst>
                                      </p:cBhvr>
                                      <p:to>
                                        <p:strVal val="visible"/>
                                      </p:to>
                                    </p:set>
                                    <p:animEffect transition="in" filter="fade">
                                      <p:cBhvr>
                                        <p:cTn id="10" dur="5000"/>
                                        <p:tgtEl>
                                          <p:spTgt spid="1044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descr="C:\Users\Playtech\Desktop\FOUNDRY MAIN\CLIENTS\Massey\PPT WORK\New Massey PPT April 2011\new templates\MASSEY TEMPLATE STANDARD SLIDE 7.jpg"/>
          <p:cNvPicPr>
            <a:picLocks noChangeAspect="1" noChangeArrowheads="1"/>
          </p:cNvPicPr>
          <p:nvPr/>
        </p:nvPicPr>
        <p:blipFill>
          <a:blip r:embed="rId3" cstate="print"/>
          <a:srcRect/>
          <a:stretch>
            <a:fillRect/>
          </a:stretch>
        </p:blipFill>
        <p:spPr bwMode="auto">
          <a:xfrm>
            <a:off x="-19050" y="0"/>
            <a:ext cx="9163050" cy="6877050"/>
          </a:xfrm>
          <a:prstGeom prst="rect">
            <a:avLst/>
          </a:prstGeom>
          <a:noFill/>
        </p:spPr>
      </p:pic>
      <p:sp>
        <p:nvSpPr>
          <p:cNvPr id="5" name="Rectangle 6"/>
          <p:cNvSpPr>
            <a:spLocks noGrp="1" noChangeArrowheads="1"/>
          </p:cNvSpPr>
          <p:nvPr>
            <p:ph type="sldNum" sz="quarter" idx="12"/>
          </p:nvPr>
        </p:nvSpPr>
        <p:spPr>
          <a:ln/>
        </p:spPr>
        <p:txBody>
          <a:bodyPr/>
          <a:lstStyle/>
          <a:p>
            <a:pPr>
              <a:defRPr/>
            </a:pPr>
            <a:fld id="{1D393F2F-CE98-4AB5-BA6E-6B4066CA4B87}" type="slidenum">
              <a:rPr lang="en-AU"/>
              <a:pPr>
                <a:defRPr/>
              </a:pPr>
              <a:t>57</a:t>
            </a:fld>
            <a:endParaRPr lang="en-AU"/>
          </a:p>
        </p:txBody>
      </p:sp>
      <p:sp>
        <p:nvSpPr>
          <p:cNvPr id="19458"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E07C43FE-C493-47DA-AC5D-5EA9665706DE}" type="slidenum">
              <a:rPr lang="en-AU" sz="1400"/>
              <a:pPr algn="r"/>
              <a:t>57</a:t>
            </a:fld>
            <a:endParaRPr lang="en-AU" sz="1400"/>
          </a:p>
        </p:txBody>
      </p:sp>
      <p:sp>
        <p:nvSpPr>
          <p:cNvPr id="6" name="Rectangle 5"/>
          <p:cNvSpPr/>
          <p:nvPr/>
        </p:nvSpPr>
        <p:spPr>
          <a:xfrm>
            <a:off x="3707904" y="4149080"/>
            <a:ext cx="4176464" cy="1865126"/>
          </a:xfrm>
          <a:prstGeom prst="rect">
            <a:avLst/>
          </a:prstGeom>
        </p:spPr>
        <p:txBody>
          <a:bodyPr wrap="square">
            <a:spAutoFit/>
          </a:bodyPr>
          <a:lstStyle/>
          <a:p>
            <a:pPr algn="just">
              <a:lnSpc>
                <a:spcPct val="80000"/>
              </a:lnSpc>
            </a:pPr>
            <a:r>
              <a:rPr lang="en-AU" sz="2400" dirty="0" smtClean="0">
                <a:solidFill>
                  <a:srgbClr val="92D050"/>
                </a:solidFill>
              </a:rPr>
              <a:t>The observed variability over time in clover content is often attributed to environmental factors e.g., plant mortality due to adverse climate or pests and diseases. </a:t>
            </a:r>
          </a:p>
        </p:txBody>
      </p:sp>
      <p:sp>
        <p:nvSpPr>
          <p:cNvPr id="7" name="Rectangle 6"/>
          <p:cNvSpPr/>
          <p:nvPr/>
        </p:nvSpPr>
        <p:spPr>
          <a:xfrm>
            <a:off x="251520" y="2924944"/>
            <a:ext cx="6840760" cy="978729"/>
          </a:xfrm>
          <a:prstGeom prst="rect">
            <a:avLst/>
          </a:prstGeom>
        </p:spPr>
        <p:txBody>
          <a:bodyPr wrap="square">
            <a:spAutoFit/>
          </a:bodyPr>
          <a:lstStyle/>
          <a:p>
            <a:pPr algn="just">
              <a:lnSpc>
                <a:spcPct val="80000"/>
              </a:lnSpc>
            </a:pPr>
            <a:r>
              <a:rPr lang="en-AU" sz="2400" b="1" dirty="0" smtClean="0">
                <a:solidFill>
                  <a:schemeClr val="tx1">
                    <a:lumMod val="50000"/>
                  </a:schemeClr>
                </a:solidFill>
              </a:rPr>
              <a:t>However there are also intrinsic reasons for this variability, relating to the interactions between coexisting clovers and grass.</a:t>
            </a:r>
          </a:p>
        </p:txBody>
      </p:sp>
      <p:sp>
        <p:nvSpPr>
          <p:cNvPr id="8" name="Rectangle 7"/>
          <p:cNvSpPr/>
          <p:nvPr/>
        </p:nvSpPr>
        <p:spPr>
          <a:xfrm>
            <a:off x="1115616" y="1052736"/>
            <a:ext cx="6768752" cy="1569660"/>
          </a:xfrm>
          <a:prstGeom prst="rect">
            <a:avLst/>
          </a:prstGeom>
        </p:spPr>
        <p:txBody>
          <a:bodyPr wrap="square">
            <a:spAutoFit/>
          </a:bodyPr>
          <a:lstStyle/>
          <a:p>
            <a:pPr algn="just">
              <a:lnSpc>
                <a:spcPct val="80000"/>
              </a:lnSpc>
            </a:pPr>
            <a:endParaRPr lang="en-AU" sz="2000" dirty="0" smtClean="0">
              <a:solidFill>
                <a:schemeClr val="tx1">
                  <a:lumMod val="50000"/>
                </a:schemeClr>
              </a:solidFill>
            </a:endParaRPr>
          </a:p>
          <a:p>
            <a:pPr algn="just">
              <a:lnSpc>
                <a:spcPct val="80000"/>
              </a:lnSpc>
            </a:pPr>
            <a:r>
              <a:rPr lang="en-AU" sz="2000" dirty="0" smtClean="0">
                <a:solidFill>
                  <a:schemeClr val="tx1">
                    <a:lumMod val="50000"/>
                  </a:schemeClr>
                </a:solidFill>
              </a:rPr>
              <a:t>Soil N availability has a powerful effect on clover/grass proportions, clovers being more competitive where N availability is low while grasses dominate where N availability is high in part because uptake of N from the soil is more efficient than a combination of uptake and fixation.</a:t>
            </a:r>
            <a:endParaRPr lang="en-GB" sz="2000" dirty="0" smtClean="0">
              <a:solidFill>
                <a:schemeClr val="tx1">
                  <a:lumMod val="50000"/>
                </a:schemeClr>
              </a:solidFill>
            </a:endParaRPr>
          </a:p>
        </p:txBody>
      </p:sp>
      <p:pic>
        <p:nvPicPr>
          <p:cNvPr id="83970" name="Picture 2"/>
          <p:cNvPicPr>
            <a:picLocks noChangeAspect="1" noChangeArrowheads="1"/>
          </p:cNvPicPr>
          <p:nvPr/>
        </p:nvPicPr>
        <p:blipFill>
          <a:blip r:embed="rId4" cstate="print"/>
          <a:srcRect/>
          <a:stretch>
            <a:fillRect/>
          </a:stretch>
        </p:blipFill>
        <p:spPr bwMode="auto">
          <a:xfrm>
            <a:off x="179512" y="1484784"/>
            <a:ext cx="695325" cy="1047750"/>
          </a:xfrm>
          <a:prstGeom prst="rect">
            <a:avLst/>
          </a:prstGeom>
          <a:noFill/>
          <a:ln w="9525">
            <a:noFill/>
            <a:miter lim="800000"/>
            <a:headEnd/>
            <a:tailEnd/>
          </a:ln>
        </p:spPr>
      </p:pic>
      <p:pic>
        <p:nvPicPr>
          <p:cNvPr id="83971" name="Picture 3"/>
          <p:cNvPicPr>
            <a:picLocks noChangeAspect="1" noChangeArrowheads="1"/>
          </p:cNvPicPr>
          <p:nvPr/>
        </p:nvPicPr>
        <p:blipFill>
          <a:blip r:embed="rId5" cstate="print"/>
          <a:srcRect/>
          <a:stretch>
            <a:fillRect/>
          </a:stretch>
        </p:blipFill>
        <p:spPr bwMode="auto">
          <a:xfrm>
            <a:off x="1691680" y="4205080"/>
            <a:ext cx="1522998" cy="2264280"/>
          </a:xfrm>
          <a:prstGeom prst="rect">
            <a:avLst/>
          </a:prstGeom>
          <a:noFill/>
          <a:ln w="9525">
            <a:noFill/>
            <a:miter lim="800000"/>
            <a:headEnd/>
            <a:tailEnd/>
          </a:ln>
        </p:spPr>
      </p:pic>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fade">
                                      <p:cBhvr>
                                        <p:cTn id="7" dur="2000"/>
                                        <p:tgtEl>
                                          <p:spTgt spid="839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par>
                                <p:cTn id="18" presetID="10" presetClass="entr" presetSubtype="0" fill="hold" nodeType="withEffect">
                                  <p:stCondLst>
                                    <p:cond delay="5000"/>
                                  </p:stCondLst>
                                  <p:childTnLst>
                                    <p:set>
                                      <p:cBhvr>
                                        <p:cTn id="19" dur="1" fill="hold">
                                          <p:stCondLst>
                                            <p:cond delay="0"/>
                                          </p:stCondLst>
                                        </p:cTn>
                                        <p:tgtEl>
                                          <p:spTgt spid="83971"/>
                                        </p:tgtEl>
                                        <p:attrNameLst>
                                          <p:attrName>style.visibility</p:attrName>
                                        </p:attrNameLst>
                                      </p:cBhvr>
                                      <p:to>
                                        <p:strVal val="visible"/>
                                      </p:to>
                                    </p:set>
                                    <p:animEffect transition="in" filter="fade">
                                      <p:cBhvr>
                                        <p:cTn id="20" dur="2000"/>
                                        <p:tgtEl>
                                          <p:spTgt spid="8397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descr="C:\Users\Playtech\Desktop\FOUNDRY MAIN\CLIENTS\Massey\PPT WORK\New Massey PPT April 2011\new templates\MASSEY TEMPLATE STANDARD SLIDE 8.jpg"/>
          <p:cNvPicPr>
            <a:picLocks noChangeAspect="1" noChangeArrowheads="1"/>
          </p:cNvPicPr>
          <p:nvPr/>
        </p:nvPicPr>
        <p:blipFill>
          <a:blip r:embed="rId3" cstate="print"/>
          <a:srcRect/>
          <a:stretch>
            <a:fillRect/>
          </a:stretch>
        </p:blipFill>
        <p:spPr bwMode="auto">
          <a:xfrm>
            <a:off x="0" y="-19051"/>
            <a:ext cx="9163050" cy="6877051"/>
          </a:xfrm>
          <a:prstGeom prst="rect">
            <a:avLst/>
          </a:prstGeom>
          <a:noFill/>
        </p:spPr>
      </p:pic>
      <p:sp>
        <p:nvSpPr>
          <p:cNvPr id="5" name="Rectangle 6"/>
          <p:cNvSpPr>
            <a:spLocks noGrp="1" noChangeArrowheads="1"/>
          </p:cNvSpPr>
          <p:nvPr>
            <p:ph type="sldNum" sz="quarter" idx="12"/>
          </p:nvPr>
        </p:nvSpPr>
        <p:spPr>
          <a:ln/>
        </p:spPr>
        <p:txBody>
          <a:bodyPr/>
          <a:lstStyle/>
          <a:p>
            <a:pPr>
              <a:defRPr/>
            </a:pPr>
            <a:fld id="{67011319-235D-4C73-B895-C7734BD7AB9D}" type="slidenum">
              <a:rPr lang="en-AU"/>
              <a:pPr>
                <a:defRPr/>
              </a:pPr>
              <a:t>58</a:t>
            </a:fld>
            <a:endParaRPr lang="en-AU"/>
          </a:p>
        </p:txBody>
      </p:sp>
      <p:sp>
        <p:nvSpPr>
          <p:cNvPr id="21506"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06CD9123-B387-4AA5-A32A-900D36FA5C8B}" type="slidenum">
              <a:rPr lang="en-AU" sz="1400"/>
              <a:pPr algn="r"/>
              <a:t>58</a:t>
            </a:fld>
            <a:endParaRPr lang="en-AU" sz="1400"/>
          </a:p>
        </p:txBody>
      </p:sp>
      <p:sp>
        <p:nvSpPr>
          <p:cNvPr id="6" name="Rectangle 5"/>
          <p:cNvSpPr/>
          <p:nvPr/>
        </p:nvSpPr>
        <p:spPr>
          <a:xfrm>
            <a:off x="2627784" y="188640"/>
            <a:ext cx="2472793" cy="646331"/>
          </a:xfrm>
          <a:prstGeom prst="rect">
            <a:avLst/>
          </a:prstGeom>
        </p:spPr>
        <p:txBody>
          <a:bodyPr wrap="none">
            <a:spAutoFit/>
          </a:bodyPr>
          <a:lstStyle/>
          <a:p>
            <a:r>
              <a:rPr lang="en-GB" sz="3600" dirty="0" smtClean="0">
                <a:solidFill>
                  <a:srgbClr val="92D050"/>
                </a:solidFill>
              </a:rPr>
              <a:t>Formulation</a:t>
            </a:r>
            <a:endParaRPr lang="en-NZ" sz="3600" dirty="0">
              <a:solidFill>
                <a:srgbClr val="92D050"/>
              </a:solidFill>
            </a:endParaRPr>
          </a:p>
        </p:txBody>
      </p:sp>
      <p:sp>
        <p:nvSpPr>
          <p:cNvPr id="9" name="Rectangle 8"/>
          <p:cNvSpPr/>
          <p:nvPr/>
        </p:nvSpPr>
        <p:spPr>
          <a:xfrm>
            <a:off x="467544" y="2276872"/>
            <a:ext cx="8064896" cy="923330"/>
          </a:xfrm>
          <a:prstGeom prst="rect">
            <a:avLst/>
          </a:prstGeom>
        </p:spPr>
        <p:txBody>
          <a:bodyPr wrap="square">
            <a:spAutoFit/>
          </a:bodyPr>
          <a:lstStyle/>
          <a:p>
            <a:pPr algn="just"/>
            <a:r>
              <a:rPr lang="en-AU" dirty="0" smtClean="0">
                <a:solidFill>
                  <a:srgbClr val="92D050"/>
                </a:solidFill>
              </a:rPr>
              <a:t>We do not attempt to describe the nitrogen cycling explicitly since this would require introducing a variable for soil nitrogen, which is extremely difficult to measure. </a:t>
            </a:r>
          </a:p>
          <a:p>
            <a:endParaRPr lang="en-AU" dirty="0" smtClean="0">
              <a:solidFill>
                <a:srgbClr val="92D050"/>
              </a:solidFill>
            </a:endParaRPr>
          </a:p>
        </p:txBody>
      </p:sp>
      <p:sp>
        <p:nvSpPr>
          <p:cNvPr id="10" name="Rectangle 9"/>
          <p:cNvSpPr/>
          <p:nvPr/>
        </p:nvSpPr>
        <p:spPr>
          <a:xfrm>
            <a:off x="467544" y="2996952"/>
            <a:ext cx="7992888" cy="923330"/>
          </a:xfrm>
          <a:prstGeom prst="rect">
            <a:avLst/>
          </a:prstGeom>
        </p:spPr>
        <p:txBody>
          <a:bodyPr wrap="square">
            <a:spAutoFit/>
          </a:bodyPr>
          <a:lstStyle/>
          <a:p>
            <a:pPr algn="just"/>
            <a:r>
              <a:rPr lang="en-AU" dirty="0" smtClean="0">
                <a:solidFill>
                  <a:srgbClr val="92D050"/>
                </a:solidFill>
              </a:rPr>
              <a:t>We introduce a gross simplification of the complex processes which occur over various timescales when clover “fixes” nitrogen in an attempt to capture the essence of the fixation mechanism. </a:t>
            </a:r>
            <a:endParaRPr lang="en-GB" dirty="0" smtClean="0">
              <a:solidFill>
                <a:srgbClr val="92D050"/>
              </a:solidFill>
            </a:endParaRPr>
          </a:p>
        </p:txBody>
      </p:sp>
      <p:pic>
        <p:nvPicPr>
          <p:cNvPr id="81922" name="Picture 2"/>
          <p:cNvPicPr>
            <a:picLocks noChangeAspect="1" noChangeArrowheads="1"/>
          </p:cNvPicPr>
          <p:nvPr/>
        </p:nvPicPr>
        <p:blipFill>
          <a:blip r:embed="rId4" cstate="print"/>
          <a:srcRect/>
          <a:stretch>
            <a:fillRect/>
          </a:stretch>
        </p:blipFill>
        <p:spPr bwMode="auto">
          <a:xfrm>
            <a:off x="251520" y="4437112"/>
            <a:ext cx="1057275" cy="1619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p:cNvSpPr/>
          <p:nvPr/>
        </p:nvSpPr>
        <p:spPr>
          <a:xfrm>
            <a:off x="467544" y="1052736"/>
            <a:ext cx="7560840" cy="1015663"/>
          </a:xfrm>
          <a:prstGeom prst="rect">
            <a:avLst/>
          </a:prstGeom>
        </p:spPr>
        <p:txBody>
          <a:bodyPr wrap="square">
            <a:spAutoFit/>
          </a:bodyPr>
          <a:lstStyle/>
          <a:p>
            <a:r>
              <a:rPr lang="en-AU" sz="2400" b="1" dirty="0" smtClean="0">
                <a:solidFill>
                  <a:schemeClr val="tx1">
                    <a:lumMod val="50000"/>
                  </a:schemeClr>
                </a:solidFill>
              </a:rPr>
              <a:t>The state variables are: </a:t>
            </a:r>
          </a:p>
          <a:p>
            <a:pPr>
              <a:buBlip>
                <a:blip r:embed="rId5"/>
              </a:buBlip>
            </a:pPr>
            <a:r>
              <a:rPr lang="en-AU" dirty="0" smtClean="0">
                <a:solidFill>
                  <a:schemeClr val="tx1">
                    <a:lumMod val="50000"/>
                  </a:schemeClr>
                </a:solidFill>
              </a:rPr>
              <a:t>  </a:t>
            </a:r>
            <a:r>
              <a:rPr lang="en-AU" b="1" dirty="0" smtClean="0">
                <a:solidFill>
                  <a:schemeClr val="tx1">
                    <a:lumMod val="50000"/>
                  </a:schemeClr>
                </a:solidFill>
              </a:rPr>
              <a:t>Standing masses at time </a:t>
            </a:r>
            <a:r>
              <a:rPr lang="en-AU" b="1" i="1" dirty="0" smtClean="0">
                <a:solidFill>
                  <a:schemeClr val="tx1">
                    <a:lumMod val="50000"/>
                  </a:schemeClr>
                </a:solidFill>
              </a:rPr>
              <a:t>t</a:t>
            </a:r>
            <a:r>
              <a:rPr lang="en-AU" b="1" dirty="0" smtClean="0">
                <a:solidFill>
                  <a:schemeClr val="tx1">
                    <a:lumMod val="50000"/>
                  </a:schemeClr>
                </a:solidFill>
              </a:rPr>
              <a:t> of clover </a:t>
            </a:r>
            <a:r>
              <a:rPr lang="en-AU" b="1" i="1" dirty="0" smtClean="0">
                <a:solidFill>
                  <a:schemeClr val="tx1">
                    <a:lumMod val="50000"/>
                  </a:schemeClr>
                </a:solidFill>
              </a:rPr>
              <a:t>C(t)</a:t>
            </a:r>
            <a:r>
              <a:rPr lang="en-AU" b="1" dirty="0" smtClean="0">
                <a:solidFill>
                  <a:schemeClr val="tx1">
                    <a:lumMod val="50000"/>
                  </a:schemeClr>
                </a:solidFill>
              </a:rPr>
              <a:t>, and ryegrass </a:t>
            </a:r>
            <a:r>
              <a:rPr lang="en-AU" b="1" i="1" dirty="0" smtClean="0">
                <a:solidFill>
                  <a:schemeClr val="tx1">
                    <a:lumMod val="50000"/>
                  </a:schemeClr>
                </a:solidFill>
              </a:rPr>
              <a:t>R(t)</a:t>
            </a:r>
            <a:r>
              <a:rPr lang="en-AU" dirty="0" smtClean="0">
                <a:solidFill>
                  <a:schemeClr val="tx1">
                    <a:lumMod val="50000"/>
                  </a:schemeClr>
                </a:solidFill>
              </a:rPr>
              <a:t>   </a:t>
            </a:r>
          </a:p>
          <a:p>
            <a:pPr>
              <a:buBlip>
                <a:blip r:embed="rId5"/>
              </a:buBlip>
            </a:pPr>
            <a:r>
              <a:rPr lang="en-AU" dirty="0" smtClean="0">
                <a:solidFill>
                  <a:schemeClr val="tx1">
                    <a:lumMod val="50000"/>
                  </a:schemeClr>
                </a:solidFill>
              </a:rPr>
              <a:t>  </a:t>
            </a:r>
            <a:r>
              <a:rPr lang="en-AU" b="1" dirty="0" smtClean="0">
                <a:solidFill>
                  <a:schemeClr val="tx1">
                    <a:lumMod val="50000"/>
                  </a:schemeClr>
                </a:solidFill>
              </a:rPr>
              <a:t>These will be measured in units of kg DM (dry matter) per hectare</a:t>
            </a:r>
            <a:r>
              <a:rPr lang="en-GB" b="1" dirty="0" smtClean="0">
                <a:solidFill>
                  <a:schemeClr val="tx1">
                    <a:lumMod val="50000"/>
                  </a:schemeClr>
                </a:solidFill>
              </a:rPr>
              <a:t> </a:t>
            </a:r>
          </a:p>
        </p:txBody>
      </p:sp>
      <p:sp>
        <p:nvSpPr>
          <p:cNvPr id="13" name="Rectangle 12"/>
          <p:cNvSpPr/>
          <p:nvPr/>
        </p:nvSpPr>
        <p:spPr>
          <a:xfrm>
            <a:off x="1475656" y="4077072"/>
            <a:ext cx="6984776" cy="923330"/>
          </a:xfrm>
          <a:prstGeom prst="rect">
            <a:avLst/>
          </a:prstGeom>
        </p:spPr>
        <p:txBody>
          <a:bodyPr wrap="square">
            <a:spAutoFit/>
          </a:bodyPr>
          <a:lstStyle/>
          <a:p>
            <a:pPr algn="just"/>
            <a:r>
              <a:rPr lang="en-AU" dirty="0" smtClean="0">
                <a:solidFill>
                  <a:schemeClr val="tx1">
                    <a:lumMod val="50000"/>
                  </a:schemeClr>
                </a:solidFill>
              </a:rPr>
              <a:t>These processes include growth of clover tissue from the fixed nitrogen, senescence of this tissue and subsequent mineralisation which makes the nitrogen available in a form that can be used for ryegrass growth.</a:t>
            </a:r>
          </a:p>
        </p:txBody>
      </p:sp>
      <p:sp>
        <p:nvSpPr>
          <p:cNvPr id="14" name="Rectangle 13"/>
          <p:cNvSpPr/>
          <p:nvPr/>
        </p:nvSpPr>
        <p:spPr>
          <a:xfrm>
            <a:off x="1547664" y="5157192"/>
            <a:ext cx="6840760" cy="923330"/>
          </a:xfrm>
          <a:prstGeom prst="rect">
            <a:avLst/>
          </a:prstGeom>
        </p:spPr>
        <p:txBody>
          <a:bodyPr wrap="square">
            <a:spAutoFit/>
          </a:bodyPr>
          <a:lstStyle/>
          <a:p>
            <a:pPr algn="just"/>
            <a:r>
              <a:rPr lang="en-AU" dirty="0" smtClean="0">
                <a:solidFill>
                  <a:schemeClr val="tx1">
                    <a:lumMod val="50000"/>
                  </a:schemeClr>
                </a:solidFill>
              </a:rPr>
              <a:t>Instead of describing these processes explicitly, we relate the enhancement effect on ryegrass growth to the total amount of clover mass turnover occurring in a past period of time. </a:t>
            </a:r>
            <a:endParaRPr lang="en-GB" dirty="0" smtClean="0">
              <a:solidFill>
                <a:schemeClr val="tx1">
                  <a:lumMod val="50000"/>
                </a:schemeClr>
              </a:solidFill>
            </a:endParaRP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par>
                                <p:cTn id="18" presetID="10" presetClass="entr" presetSubtype="0" fill="hold" nodeType="withEffect">
                                  <p:stCondLst>
                                    <p:cond delay="3000"/>
                                  </p:stCondLst>
                                  <p:childTnLst>
                                    <p:set>
                                      <p:cBhvr>
                                        <p:cTn id="19" dur="1" fill="hold">
                                          <p:stCondLst>
                                            <p:cond delay="0"/>
                                          </p:stCondLst>
                                        </p:cTn>
                                        <p:tgtEl>
                                          <p:spTgt spid="81922"/>
                                        </p:tgtEl>
                                        <p:attrNameLst>
                                          <p:attrName>style.visibility</p:attrName>
                                        </p:attrNameLst>
                                      </p:cBhvr>
                                      <p:to>
                                        <p:strVal val="visible"/>
                                      </p:to>
                                    </p:set>
                                    <p:animEffect transition="in" filter="fade">
                                      <p:cBhvr>
                                        <p:cTn id="20" dur="2000"/>
                                        <p:tgtEl>
                                          <p:spTgt spid="819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8" grpId="0"/>
      <p:bldP spid="13" grpId="0"/>
      <p:bldP spid="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descr="C:\Users\Playtech\Desktop\FOUNDRY MAIN\CLIENTS\Massey\PPT WORK\New Massey PPT April 2011\new templates\MASSEY TEMPLATE STANDARD SLIDE 5.jpg"/>
          <p:cNvPicPr>
            <a:picLocks noChangeAspect="1" noChangeArrowheads="1"/>
          </p:cNvPicPr>
          <p:nvPr/>
        </p:nvPicPr>
        <p:blipFill>
          <a:blip r:embed="rId3" cstate="print"/>
          <a:srcRect/>
          <a:stretch>
            <a:fillRect/>
          </a:stretch>
        </p:blipFill>
        <p:spPr bwMode="auto">
          <a:xfrm>
            <a:off x="-19050" y="0"/>
            <a:ext cx="9163050" cy="6877051"/>
          </a:xfrm>
          <a:prstGeom prst="rect">
            <a:avLst/>
          </a:prstGeom>
          <a:noFill/>
        </p:spPr>
      </p:pic>
      <p:sp>
        <p:nvSpPr>
          <p:cNvPr id="6" name="Rectangle 6"/>
          <p:cNvSpPr>
            <a:spLocks noGrp="1" noChangeArrowheads="1"/>
          </p:cNvSpPr>
          <p:nvPr>
            <p:ph type="sldNum" sz="quarter" idx="12"/>
          </p:nvPr>
        </p:nvSpPr>
        <p:spPr>
          <a:ln/>
        </p:spPr>
        <p:txBody>
          <a:bodyPr/>
          <a:lstStyle/>
          <a:p>
            <a:pPr>
              <a:defRPr/>
            </a:pPr>
            <a:fld id="{E9B58D8B-F252-4F48-8D4D-5DC6AE35C0E8}" type="slidenum">
              <a:rPr lang="en-AU"/>
              <a:pPr>
                <a:defRPr/>
              </a:pPr>
              <a:t>59</a:t>
            </a:fld>
            <a:endParaRPr lang="en-AU"/>
          </a:p>
        </p:txBody>
      </p:sp>
      <p:sp>
        <p:nvSpPr>
          <p:cNvPr id="71685" name="Rectangle 5"/>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NZ"/>
          </a:p>
        </p:txBody>
      </p:sp>
      <p:graphicFrame>
        <p:nvGraphicFramePr>
          <p:cNvPr id="71684" name="Object 4"/>
          <p:cNvGraphicFramePr>
            <a:graphicFrameLocks noChangeAspect="1"/>
          </p:cNvGraphicFramePr>
          <p:nvPr/>
        </p:nvGraphicFramePr>
        <p:xfrm>
          <a:off x="179512" y="1268760"/>
          <a:ext cx="6353327" cy="4824536"/>
        </p:xfrm>
        <a:graphic>
          <a:graphicData uri="http://schemas.openxmlformats.org/presentationml/2006/ole">
            <mc:AlternateContent xmlns:mc="http://schemas.openxmlformats.org/markup-compatibility/2006">
              <mc:Choice xmlns:v="urn:schemas-microsoft-com:vml" Requires="v">
                <p:oleObj spid="_x0000_s53252" name="Picture" r:id="rId4" imgW="5269992" imgH="3945636" progId="Word.Picture.8">
                  <p:embed/>
                </p:oleObj>
              </mc:Choice>
              <mc:Fallback>
                <p:oleObj name="Picture" r:id="rId4" imgW="5269992" imgH="3945636" progId="Word.Picture.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268760"/>
                        <a:ext cx="6353327" cy="48245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2000"/>
                                        <p:tgtEl>
                                          <p:spTgt spid="71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a:p>
        </p:txBody>
      </p:sp>
      <p:pic>
        <p:nvPicPr>
          <p:cNvPr id="108546" name="Picture 2" descr="C:\Users\Playtech\Desktop\FOUNDRY MAIN\CLIENTS\Massey\PPT WORK\New Massey PPT April 2011\new templates\MASSEY TEMPLATE STANDARD SLIDE1.jpg"/>
          <p:cNvPicPr>
            <a:picLocks noChangeAspect="1" noChangeArrowheads="1"/>
          </p:cNvPicPr>
          <p:nvPr/>
        </p:nvPicPr>
        <p:blipFill>
          <a:blip r:embed="rId2" cstate="print"/>
          <a:srcRect/>
          <a:stretch>
            <a:fillRect/>
          </a:stretch>
        </p:blipFill>
        <p:spPr bwMode="auto">
          <a:xfrm>
            <a:off x="0" y="0"/>
            <a:ext cx="9163050" cy="6877050"/>
          </a:xfrm>
          <a:prstGeom prst="rect">
            <a:avLst/>
          </a:prstGeom>
          <a:noFill/>
        </p:spPr>
      </p:pic>
      <p:sp>
        <p:nvSpPr>
          <p:cNvPr id="8" name="Rectangle 7"/>
          <p:cNvSpPr/>
          <p:nvPr/>
        </p:nvSpPr>
        <p:spPr>
          <a:xfrm>
            <a:off x="395536" y="1268760"/>
            <a:ext cx="6169189" cy="1324658"/>
          </a:xfrm>
          <a:prstGeom prst="rect">
            <a:avLst/>
          </a:prstGeom>
        </p:spPr>
        <p:txBody>
          <a:bodyPr wrap="none">
            <a:spAutoFit/>
          </a:bodyPr>
          <a:lstStyle/>
          <a:p>
            <a:pPr marL="457200" lvl="0" indent="-457200">
              <a:lnSpc>
                <a:spcPct val="80000"/>
              </a:lnSpc>
              <a:spcBef>
                <a:spcPct val="20000"/>
              </a:spcBef>
              <a:defRPr/>
            </a:pPr>
            <a:r>
              <a:rPr lang="en-NZ" sz="4400" dirty="0" smtClean="0">
                <a:solidFill>
                  <a:schemeClr val="tx1">
                    <a:lumMod val="50000"/>
                  </a:schemeClr>
                </a:solidFill>
              </a:rPr>
              <a:t>The under-pinning role of </a:t>
            </a:r>
          </a:p>
          <a:p>
            <a:pPr marL="457200" lvl="0" indent="-457200">
              <a:lnSpc>
                <a:spcPct val="80000"/>
              </a:lnSpc>
              <a:spcBef>
                <a:spcPct val="20000"/>
              </a:spcBef>
              <a:defRPr/>
            </a:pPr>
            <a:r>
              <a:rPr lang="en-NZ" sz="4400" dirty="0" smtClean="0">
                <a:solidFill>
                  <a:srgbClr val="92D050"/>
                </a:solidFill>
              </a:rPr>
              <a:t>Mathematics</a:t>
            </a:r>
          </a:p>
        </p:txBody>
      </p:sp>
      <p:pic>
        <p:nvPicPr>
          <p:cNvPr id="108549" name="Picture 5" descr="C:\Users\Playtech\Desktop\FOUNDRY MAIN\CLIENTS\Massey\PPT WORK\New Massey PPT April 2011\refreshed images\UNDERPINNED.jpg"/>
          <p:cNvPicPr>
            <a:picLocks noChangeAspect="1" noChangeArrowheads="1"/>
          </p:cNvPicPr>
          <p:nvPr/>
        </p:nvPicPr>
        <p:blipFill>
          <a:blip r:embed="rId3" cstate="print"/>
          <a:srcRect/>
          <a:stretch>
            <a:fillRect/>
          </a:stretch>
        </p:blipFill>
        <p:spPr bwMode="auto">
          <a:xfrm>
            <a:off x="3923928" y="1628800"/>
            <a:ext cx="4365104" cy="291006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0" name="Rectangle 2"/>
          <p:cNvSpPr txBox="1">
            <a:spLocks noChangeArrowheads="1"/>
          </p:cNvSpPr>
          <p:nvPr/>
        </p:nvSpPr>
        <p:spPr>
          <a:xfrm>
            <a:off x="3311352" y="116632"/>
            <a:ext cx="5832648" cy="764704"/>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NZ" sz="3200" b="0" i="0" u="none" strike="noStrike" kern="1200" cap="none" spc="0" normalizeH="0" baseline="0" noProof="0" dirty="0" smtClean="0">
                <a:ln>
                  <a:noFill/>
                </a:ln>
                <a:solidFill>
                  <a:srgbClr val="92D050"/>
                </a:solidFill>
                <a:effectLst/>
                <a:uLnTx/>
                <a:uFillTx/>
                <a:latin typeface="+mn-lt"/>
                <a:ea typeface="+mj-ea"/>
                <a:cs typeface="Arial" pitchFamily="34" charset="0"/>
              </a:rPr>
              <a:t>PART 1 - INTRODUCTION</a:t>
            </a:r>
          </a:p>
        </p:txBody>
      </p:sp>
      <p:sp>
        <p:nvSpPr>
          <p:cNvPr id="11" name="Rectangle 10"/>
          <p:cNvSpPr/>
          <p:nvPr/>
        </p:nvSpPr>
        <p:spPr>
          <a:xfrm>
            <a:off x="251520" y="4581128"/>
            <a:ext cx="8120428" cy="1126462"/>
          </a:xfrm>
          <a:prstGeom prst="rect">
            <a:avLst/>
          </a:prstGeom>
        </p:spPr>
        <p:txBody>
          <a:bodyPr wrap="none">
            <a:spAutoFit/>
          </a:bodyPr>
          <a:lstStyle/>
          <a:p>
            <a:pPr marL="457200" lvl="0" indent="-457200">
              <a:lnSpc>
                <a:spcPct val="80000"/>
              </a:lnSpc>
              <a:spcBef>
                <a:spcPct val="20000"/>
              </a:spcBef>
              <a:defRPr/>
            </a:pPr>
            <a:r>
              <a:rPr lang="en-NZ" sz="4400" dirty="0" smtClean="0">
                <a:solidFill>
                  <a:schemeClr val="tx1">
                    <a:lumMod val="50000"/>
                  </a:schemeClr>
                </a:solidFill>
              </a:rPr>
              <a:t>Question: </a:t>
            </a:r>
            <a:r>
              <a:rPr lang="en-NZ" sz="3200" dirty="0" smtClean="0">
                <a:solidFill>
                  <a:schemeClr val="tx1">
                    <a:lumMod val="50000"/>
                  </a:schemeClr>
                </a:solidFill>
              </a:rPr>
              <a:t>Industrial Mathematics Initiatives</a:t>
            </a:r>
          </a:p>
          <a:p>
            <a:pPr marL="457200" lvl="0" indent="-457200">
              <a:lnSpc>
                <a:spcPct val="80000"/>
              </a:lnSpc>
              <a:spcBef>
                <a:spcPct val="20000"/>
              </a:spcBef>
              <a:defRPr/>
            </a:pPr>
            <a:r>
              <a:rPr lang="en-NZ" sz="3200" b="1" dirty="0" smtClean="0">
                <a:solidFill>
                  <a:srgbClr val="92D050"/>
                </a:solidFill>
              </a:rPr>
              <a:t>Is this  an (inter) national need?</a:t>
            </a: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08549"/>
                                        </p:tgtEl>
                                        <p:attrNameLst>
                                          <p:attrName>style.visibility</p:attrName>
                                        </p:attrNameLst>
                                      </p:cBhvr>
                                      <p:to>
                                        <p:strVal val="visible"/>
                                      </p:to>
                                    </p:set>
                                    <p:animEffect transition="in" filter="fade">
                                      <p:cBhvr>
                                        <p:cTn id="10" dur="2000"/>
                                        <p:tgtEl>
                                          <p:spTgt spid="10854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2000" fill="hold"/>
                                        <p:tgtEl>
                                          <p:spTgt spid="11"/>
                                        </p:tgtEl>
                                        <p:attrNameLst>
                                          <p:attrName>ppt_w</p:attrName>
                                        </p:attrNameLst>
                                      </p:cBhvr>
                                      <p:tavLst>
                                        <p:tav tm="0">
                                          <p:val>
                                            <p:fltVal val="0"/>
                                          </p:val>
                                        </p:tav>
                                        <p:tav tm="100000">
                                          <p:val>
                                            <p:strVal val="#ppt_w"/>
                                          </p:val>
                                        </p:tav>
                                      </p:tavLst>
                                    </p:anim>
                                    <p:anim calcmode="lin" valueType="num">
                                      <p:cBhvr>
                                        <p:cTn id="19" dur="2000" fill="hold"/>
                                        <p:tgtEl>
                                          <p:spTgt spid="11"/>
                                        </p:tgtEl>
                                        <p:attrNameLst>
                                          <p:attrName>ppt_h</p:attrName>
                                        </p:attrNameLst>
                                      </p:cBhvr>
                                      <p:tavLst>
                                        <p:tav tm="0">
                                          <p:val>
                                            <p:fltVal val="0"/>
                                          </p:val>
                                        </p:tav>
                                        <p:tav tm="100000">
                                          <p:val>
                                            <p:strVal val="#ppt_h"/>
                                          </p:val>
                                        </p:tav>
                                      </p:tavLst>
                                    </p:anim>
                                    <p:animEffect transition="in" filter="fade">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 descr="C:\Users\Playtech\Desktop\FOUNDRY MAIN\CLIENTS\Massey\PPT WORK\New Massey PPT April 2011\new templates\MASSEY TEMPLATE STANDARD SLIDE 8.jpg"/>
          <p:cNvPicPr>
            <a:picLocks noChangeAspect="1" noChangeArrowheads="1"/>
          </p:cNvPicPr>
          <p:nvPr/>
        </p:nvPicPr>
        <p:blipFill>
          <a:blip r:embed="rId2" cstate="print"/>
          <a:srcRect/>
          <a:stretch>
            <a:fillRect/>
          </a:stretch>
        </p:blipFill>
        <p:spPr bwMode="auto">
          <a:xfrm>
            <a:off x="-19051" y="-19051"/>
            <a:ext cx="9163051" cy="6877051"/>
          </a:xfrm>
          <a:prstGeom prst="rect">
            <a:avLst/>
          </a:prstGeom>
          <a:noFill/>
        </p:spPr>
      </p:pic>
      <p:sp>
        <p:nvSpPr>
          <p:cNvPr id="4" name="Rectangle 6"/>
          <p:cNvSpPr>
            <a:spLocks noGrp="1" noChangeArrowheads="1"/>
          </p:cNvSpPr>
          <p:nvPr>
            <p:ph type="sldNum" sz="quarter" idx="12"/>
          </p:nvPr>
        </p:nvSpPr>
        <p:spPr>
          <a:ln/>
        </p:spPr>
        <p:txBody>
          <a:bodyPr/>
          <a:lstStyle/>
          <a:p>
            <a:pPr>
              <a:defRPr/>
            </a:pPr>
            <a:fld id="{68EA9900-9471-4358-85B1-AAC72543D939}" type="slidenum">
              <a:rPr lang="en-AU"/>
              <a:pPr>
                <a:defRPr/>
              </a:pPr>
              <a:t>60</a:t>
            </a:fld>
            <a:endParaRPr lang="en-AU"/>
          </a:p>
        </p:txBody>
      </p:sp>
      <p:sp>
        <p:nvSpPr>
          <p:cNvPr id="6" name="Rectangle 5"/>
          <p:cNvSpPr/>
          <p:nvPr/>
        </p:nvSpPr>
        <p:spPr>
          <a:xfrm>
            <a:off x="2699792" y="188640"/>
            <a:ext cx="2659702" cy="707886"/>
          </a:xfrm>
          <a:prstGeom prst="rect">
            <a:avLst/>
          </a:prstGeom>
        </p:spPr>
        <p:txBody>
          <a:bodyPr wrap="none">
            <a:spAutoFit/>
          </a:bodyPr>
          <a:lstStyle/>
          <a:p>
            <a:r>
              <a:rPr lang="en-NZ" sz="4000" dirty="0" smtClean="0">
                <a:solidFill>
                  <a:srgbClr val="92D050"/>
                </a:solidFill>
              </a:rPr>
              <a:t>Conclusions</a:t>
            </a:r>
            <a:endParaRPr lang="en-NZ" sz="4000" dirty="0">
              <a:solidFill>
                <a:srgbClr val="92D050"/>
              </a:solidFill>
            </a:endParaRPr>
          </a:p>
        </p:txBody>
      </p:sp>
      <p:sp>
        <p:nvSpPr>
          <p:cNvPr id="7" name="Rectangle 6"/>
          <p:cNvSpPr/>
          <p:nvPr/>
        </p:nvSpPr>
        <p:spPr>
          <a:xfrm>
            <a:off x="539552" y="2276872"/>
            <a:ext cx="6984776" cy="646331"/>
          </a:xfrm>
          <a:prstGeom prst="rect">
            <a:avLst/>
          </a:prstGeom>
        </p:spPr>
        <p:txBody>
          <a:bodyPr wrap="square">
            <a:spAutoFit/>
          </a:bodyPr>
          <a:lstStyle/>
          <a:p>
            <a:pPr algn="just"/>
            <a:r>
              <a:rPr lang="en-AU" dirty="0" smtClean="0">
                <a:solidFill>
                  <a:schemeClr val="tx1">
                    <a:lumMod val="50000"/>
                  </a:schemeClr>
                </a:solidFill>
              </a:rPr>
              <a:t>Local analysis of the model together with some simulations using the</a:t>
            </a:r>
            <a:r>
              <a:rPr lang="en-AU" b="1" dirty="0" smtClean="0">
                <a:solidFill>
                  <a:schemeClr val="tx1">
                    <a:lumMod val="50000"/>
                  </a:schemeClr>
                </a:solidFill>
              </a:rPr>
              <a:t> </a:t>
            </a:r>
            <a:r>
              <a:rPr lang="en-AU" dirty="0" smtClean="0">
                <a:solidFill>
                  <a:schemeClr val="tx1">
                    <a:lumMod val="50000"/>
                  </a:schemeClr>
                </a:solidFill>
              </a:rPr>
              <a:t>delay times </a:t>
            </a:r>
            <a:r>
              <a:rPr lang="en-AU" i="1" dirty="0" smtClean="0">
                <a:solidFill>
                  <a:schemeClr val="tx1">
                    <a:lumMod val="50000"/>
                  </a:schemeClr>
                </a:solidFill>
              </a:rPr>
              <a:t>T</a:t>
            </a:r>
            <a:r>
              <a:rPr lang="en-AU" baseline="-25000" dirty="0" smtClean="0">
                <a:solidFill>
                  <a:schemeClr val="tx1">
                    <a:lumMod val="50000"/>
                  </a:schemeClr>
                </a:solidFill>
              </a:rPr>
              <a:t>1</a:t>
            </a:r>
            <a:r>
              <a:rPr lang="en-AU" dirty="0" smtClean="0">
                <a:solidFill>
                  <a:schemeClr val="tx1">
                    <a:lumMod val="50000"/>
                  </a:schemeClr>
                </a:solidFill>
              </a:rPr>
              <a:t> and </a:t>
            </a:r>
            <a:r>
              <a:rPr lang="en-AU" i="1" dirty="0" smtClean="0">
                <a:solidFill>
                  <a:schemeClr val="tx1">
                    <a:lumMod val="50000"/>
                  </a:schemeClr>
                </a:solidFill>
              </a:rPr>
              <a:t>T</a:t>
            </a:r>
            <a:r>
              <a:rPr lang="en-AU" baseline="-25000" dirty="0" smtClean="0">
                <a:solidFill>
                  <a:schemeClr val="tx1">
                    <a:lumMod val="50000"/>
                  </a:schemeClr>
                </a:solidFill>
              </a:rPr>
              <a:t>2</a:t>
            </a:r>
            <a:r>
              <a:rPr lang="en-AU" dirty="0" smtClean="0">
                <a:solidFill>
                  <a:schemeClr val="tx1">
                    <a:lumMod val="50000"/>
                  </a:schemeClr>
                </a:solidFill>
              </a:rPr>
              <a:t> as the control parameters</a:t>
            </a:r>
            <a:r>
              <a:rPr lang="en-GB" dirty="0" smtClean="0">
                <a:solidFill>
                  <a:schemeClr val="tx1">
                    <a:lumMod val="50000"/>
                  </a:schemeClr>
                </a:solidFill>
              </a:rPr>
              <a:t>  </a:t>
            </a:r>
          </a:p>
        </p:txBody>
      </p:sp>
      <p:sp>
        <p:nvSpPr>
          <p:cNvPr id="8" name="Rectangle 7"/>
          <p:cNvSpPr/>
          <p:nvPr/>
        </p:nvSpPr>
        <p:spPr>
          <a:xfrm>
            <a:off x="539552" y="1196752"/>
            <a:ext cx="7128792" cy="923330"/>
          </a:xfrm>
          <a:prstGeom prst="rect">
            <a:avLst/>
          </a:prstGeom>
        </p:spPr>
        <p:txBody>
          <a:bodyPr wrap="square">
            <a:spAutoFit/>
          </a:bodyPr>
          <a:lstStyle/>
          <a:p>
            <a:pPr algn="just"/>
            <a:r>
              <a:rPr lang="en-AU" dirty="0" smtClean="0">
                <a:solidFill>
                  <a:schemeClr val="tx1">
                    <a:lumMod val="50000"/>
                  </a:schemeClr>
                </a:solidFill>
              </a:rPr>
              <a:t>Feature of the model is an N fixation mechanism that attempts to describe the beneficial effect of clover on ryegrass without explicitly introducing an N variable.</a:t>
            </a:r>
          </a:p>
        </p:txBody>
      </p:sp>
      <p:sp>
        <p:nvSpPr>
          <p:cNvPr id="9" name="Rectangle 8"/>
          <p:cNvSpPr/>
          <p:nvPr/>
        </p:nvSpPr>
        <p:spPr>
          <a:xfrm>
            <a:off x="539552" y="3068960"/>
            <a:ext cx="7056784" cy="1477328"/>
          </a:xfrm>
          <a:prstGeom prst="rect">
            <a:avLst/>
          </a:prstGeom>
        </p:spPr>
        <p:txBody>
          <a:bodyPr wrap="square">
            <a:spAutoFit/>
          </a:bodyPr>
          <a:lstStyle/>
          <a:p>
            <a:pPr algn="just"/>
            <a:r>
              <a:rPr lang="en-AU" b="1" dirty="0" smtClean="0">
                <a:solidFill>
                  <a:srgbClr val="92D050"/>
                </a:solidFill>
              </a:rPr>
              <a:t>This leads to a wide variety of outcomes.</a:t>
            </a:r>
          </a:p>
          <a:p>
            <a:pPr algn="just"/>
            <a:r>
              <a:rPr lang="en-AU" dirty="0" smtClean="0">
                <a:solidFill>
                  <a:srgbClr val="92D050"/>
                </a:solidFill>
              </a:rPr>
              <a:t>These range from monocultures of clover and ryegrass, to coexistence </a:t>
            </a:r>
            <a:r>
              <a:rPr lang="en-AU" dirty="0" err="1" smtClean="0">
                <a:solidFill>
                  <a:srgbClr val="92D050"/>
                </a:solidFill>
              </a:rPr>
              <a:t>equilibria</a:t>
            </a:r>
            <a:r>
              <a:rPr lang="en-AU" dirty="0" smtClean="0">
                <a:solidFill>
                  <a:srgbClr val="92D050"/>
                </a:solidFill>
              </a:rPr>
              <a:t>, to periodic solutions where the period can be as large as 10 years. </a:t>
            </a:r>
          </a:p>
          <a:p>
            <a:endParaRPr lang="en-GB" dirty="0" smtClean="0"/>
          </a:p>
        </p:txBody>
      </p:sp>
      <p:sp>
        <p:nvSpPr>
          <p:cNvPr id="10" name="Rectangle 9"/>
          <p:cNvSpPr/>
          <p:nvPr/>
        </p:nvSpPr>
        <p:spPr>
          <a:xfrm>
            <a:off x="539552" y="4509120"/>
            <a:ext cx="7560840" cy="923330"/>
          </a:xfrm>
          <a:prstGeom prst="rect">
            <a:avLst/>
          </a:prstGeom>
        </p:spPr>
        <p:txBody>
          <a:bodyPr wrap="square">
            <a:spAutoFit/>
          </a:bodyPr>
          <a:lstStyle/>
          <a:p>
            <a:r>
              <a:rPr lang="en-AU" dirty="0" smtClean="0">
                <a:solidFill>
                  <a:srgbClr val="92D050"/>
                </a:solidFill>
              </a:rPr>
              <a:t>In these periodic solutions it is possible to have long time intervals where both clover and ryegrass standing mass are alternately low and high but the oscillations are sustained indefinitely. </a:t>
            </a: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1" descr="C:\Users\Playtech\Desktop\FOUNDRY MAIN\CLIENTS\Massey\PPT WORK\New Massey PPT April 2011\new templates\MASSEY TEMPLATE STANDARD SLIDE2.jpg"/>
          <p:cNvPicPr>
            <a:picLocks noChangeAspect="1" noChangeArrowheads="1"/>
          </p:cNvPicPr>
          <p:nvPr/>
        </p:nvPicPr>
        <p:blipFill>
          <a:blip r:embed="rId2" cstate="print"/>
          <a:srcRect/>
          <a:stretch>
            <a:fillRect/>
          </a:stretch>
        </p:blipFill>
        <p:spPr bwMode="auto">
          <a:xfrm>
            <a:off x="-19051" y="-315416"/>
            <a:ext cx="9163051" cy="6877050"/>
          </a:xfrm>
          <a:prstGeom prst="rect">
            <a:avLst/>
          </a:prstGeom>
          <a:noFill/>
        </p:spPr>
      </p:pic>
      <p:sp>
        <p:nvSpPr>
          <p:cNvPr id="4" name="Rectangle 6"/>
          <p:cNvSpPr>
            <a:spLocks noGrp="1" noChangeArrowheads="1"/>
          </p:cNvSpPr>
          <p:nvPr>
            <p:ph type="sldNum" sz="quarter" idx="12"/>
          </p:nvPr>
        </p:nvSpPr>
        <p:spPr>
          <a:ln/>
        </p:spPr>
        <p:txBody>
          <a:bodyPr/>
          <a:lstStyle/>
          <a:p>
            <a:pPr>
              <a:defRPr/>
            </a:pPr>
            <a:fld id="{5B0C3BD8-9E8C-43DA-B388-95B901C7D160}" type="slidenum">
              <a:rPr lang="en-AU"/>
              <a:pPr>
                <a:defRPr/>
              </a:pPr>
              <a:t>61</a:t>
            </a:fld>
            <a:endParaRPr lang="en-AU"/>
          </a:p>
        </p:txBody>
      </p:sp>
      <p:sp>
        <p:nvSpPr>
          <p:cNvPr id="6" name="Rectangle 5"/>
          <p:cNvSpPr/>
          <p:nvPr/>
        </p:nvSpPr>
        <p:spPr>
          <a:xfrm>
            <a:off x="827584" y="3861048"/>
            <a:ext cx="7416824" cy="840230"/>
          </a:xfrm>
          <a:prstGeom prst="rect">
            <a:avLst/>
          </a:prstGeom>
        </p:spPr>
        <p:txBody>
          <a:bodyPr wrap="square">
            <a:spAutoFit/>
          </a:bodyPr>
          <a:lstStyle/>
          <a:p>
            <a:pPr algn="just">
              <a:lnSpc>
                <a:spcPct val="90000"/>
              </a:lnSpc>
              <a:buFontTx/>
              <a:buNone/>
            </a:pPr>
            <a:r>
              <a:rPr lang="en-NZ" dirty="0" smtClean="0">
                <a:solidFill>
                  <a:srgbClr val="92D050"/>
                </a:solidFill>
              </a:rPr>
              <a:t>Reference: K Louie, GC Wake, MG Lambert, A McKay &amp; D Barker "A delay model for the growth of rye-grass-clover mixtures: Formulation and preliminary simulations", </a:t>
            </a:r>
            <a:r>
              <a:rPr lang="en-NZ" i="1" dirty="0" smtClean="0">
                <a:solidFill>
                  <a:srgbClr val="92D050"/>
                </a:solidFill>
              </a:rPr>
              <a:t>Ecological Modelling</a:t>
            </a:r>
            <a:r>
              <a:rPr lang="en-NZ" dirty="0" smtClean="0">
                <a:solidFill>
                  <a:srgbClr val="92D050"/>
                </a:solidFill>
              </a:rPr>
              <a:t>, </a:t>
            </a:r>
            <a:r>
              <a:rPr lang="en-NZ" b="1" dirty="0" smtClean="0">
                <a:solidFill>
                  <a:srgbClr val="92D050"/>
                </a:solidFill>
              </a:rPr>
              <a:t>155, </a:t>
            </a:r>
            <a:r>
              <a:rPr lang="en-NZ" dirty="0" smtClean="0">
                <a:solidFill>
                  <a:srgbClr val="92D050"/>
                </a:solidFill>
              </a:rPr>
              <a:t>2002, pp31-42.</a:t>
            </a:r>
            <a:r>
              <a:rPr lang="en-GB" dirty="0" smtClean="0">
                <a:solidFill>
                  <a:srgbClr val="92D050"/>
                </a:solidFill>
              </a:rPr>
              <a:t> </a:t>
            </a:r>
          </a:p>
        </p:txBody>
      </p:sp>
      <p:sp>
        <p:nvSpPr>
          <p:cNvPr id="7" name="Rectangle 6"/>
          <p:cNvSpPr/>
          <p:nvPr/>
        </p:nvSpPr>
        <p:spPr>
          <a:xfrm>
            <a:off x="683568" y="1124744"/>
            <a:ext cx="7200800" cy="840230"/>
          </a:xfrm>
          <a:prstGeom prst="rect">
            <a:avLst/>
          </a:prstGeom>
        </p:spPr>
        <p:txBody>
          <a:bodyPr wrap="square">
            <a:spAutoFit/>
          </a:bodyPr>
          <a:lstStyle/>
          <a:p>
            <a:pPr algn="just">
              <a:lnSpc>
                <a:spcPct val="90000"/>
              </a:lnSpc>
            </a:pPr>
            <a:r>
              <a:rPr lang="en-AU" dirty="0" smtClean="0">
                <a:solidFill>
                  <a:schemeClr val="tx1">
                    <a:lumMod val="50000"/>
                  </a:schemeClr>
                </a:solidFill>
              </a:rPr>
              <a:t>This is in contrast to the simulations reported by </a:t>
            </a:r>
            <a:r>
              <a:rPr lang="en-AU" dirty="0" err="1" smtClean="0">
                <a:solidFill>
                  <a:schemeClr val="tx1">
                    <a:lumMod val="50000"/>
                  </a:schemeClr>
                </a:solidFill>
              </a:rPr>
              <a:t>Thornley</a:t>
            </a:r>
            <a:r>
              <a:rPr lang="en-AU" dirty="0" smtClean="0">
                <a:solidFill>
                  <a:schemeClr val="tx1">
                    <a:lumMod val="50000"/>
                  </a:schemeClr>
                </a:solidFill>
              </a:rPr>
              <a:t> </a:t>
            </a:r>
            <a:r>
              <a:rPr lang="en-AU" i="1" dirty="0" smtClean="0">
                <a:solidFill>
                  <a:schemeClr val="tx1">
                    <a:lumMod val="50000"/>
                  </a:schemeClr>
                </a:solidFill>
              </a:rPr>
              <a:t>et al</a:t>
            </a:r>
            <a:r>
              <a:rPr lang="en-AU" dirty="0" smtClean="0">
                <a:solidFill>
                  <a:schemeClr val="tx1">
                    <a:lumMod val="50000"/>
                  </a:schemeClr>
                </a:solidFill>
              </a:rPr>
              <a:t>. (1995) where large-scale fluctuations existed but eventually settled into a coexistence equilibrium.</a:t>
            </a:r>
            <a:r>
              <a:rPr lang="en-GB" dirty="0" smtClean="0">
                <a:solidFill>
                  <a:schemeClr val="tx1">
                    <a:lumMod val="50000"/>
                  </a:schemeClr>
                </a:solidFill>
              </a:rPr>
              <a:t> </a:t>
            </a:r>
          </a:p>
        </p:txBody>
      </p:sp>
      <p:sp>
        <p:nvSpPr>
          <p:cNvPr id="8" name="Rectangle 7"/>
          <p:cNvSpPr/>
          <p:nvPr/>
        </p:nvSpPr>
        <p:spPr>
          <a:xfrm>
            <a:off x="683568" y="2204864"/>
            <a:ext cx="6912768" cy="590931"/>
          </a:xfrm>
          <a:prstGeom prst="rect">
            <a:avLst/>
          </a:prstGeom>
        </p:spPr>
        <p:txBody>
          <a:bodyPr wrap="square">
            <a:spAutoFit/>
          </a:bodyPr>
          <a:lstStyle/>
          <a:p>
            <a:pPr algn="just">
              <a:lnSpc>
                <a:spcPct val="90000"/>
              </a:lnSpc>
            </a:pPr>
            <a:r>
              <a:rPr lang="en-AU" dirty="0" smtClean="0">
                <a:solidFill>
                  <a:srgbClr val="92D050"/>
                </a:solidFill>
              </a:rPr>
              <a:t>Similarly, the spatial model simulations of </a:t>
            </a:r>
            <a:r>
              <a:rPr lang="en-AU" dirty="0" err="1" smtClean="0">
                <a:solidFill>
                  <a:srgbClr val="92D050"/>
                </a:solidFill>
              </a:rPr>
              <a:t>Schwinning</a:t>
            </a:r>
            <a:r>
              <a:rPr lang="en-AU" dirty="0" smtClean="0">
                <a:solidFill>
                  <a:srgbClr val="92D050"/>
                </a:solidFill>
              </a:rPr>
              <a:t> &amp; Parsons (1996) suggested the amplitude of the oscillations declined with time.</a:t>
            </a:r>
          </a:p>
        </p:txBody>
      </p:sp>
      <p:sp>
        <p:nvSpPr>
          <p:cNvPr id="9" name="Rectangle 8"/>
          <p:cNvSpPr/>
          <p:nvPr/>
        </p:nvSpPr>
        <p:spPr>
          <a:xfrm>
            <a:off x="755576" y="2996952"/>
            <a:ext cx="7416824" cy="590931"/>
          </a:xfrm>
          <a:prstGeom prst="rect">
            <a:avLst/>
          </a:prstGeom>
        </p:spPr>
        <p:txBody>
          <a:bodyPr wrap="square">
            <a:spAutoFit/>
          </a:bodyPr>
          <a:lstStyle/>
          <a:p>
            <a:pPr algn="just">
              <a:lnSpc>
                <a:spcPct val="90000"/>
              </a:lnSpc>
            </a:pPr>
            <a:r>
              <a:rPr lang="en-AU" dirty="0" smtClean="0">
                <a:solidFill>
                  <a:schemeClr val="tx1">
                    <a:lumMod val="50000"/>
                  </a:schemeClr>
                </a:solidFill>
              </a:rPr>
              <a:t>The delays introduced the oscillatory behaviour, which is observed </a:t>
            </a:r>
            <a:r>
              <a:rPr lang="en-AU" sz="1600" i="1" dirty="0" smtClean="0">
                <a:solidFill>
                  <a:schemeClr val="tx1">
                    <a:lumMod val="50000"/>
                  </a:schemeClr>
                </a:solidFill>
              </a:rPr>
              <a:t>(as with the simple delay-logistic)</a:t>
            </a:r>
            <a:r>
              <a:rPr lang="en-AU" dirty="0" smtClean="0">
                <a:solidFill>
                  <a:schemeClr val="tx1">
                    <a:lumMod val="50000"/>
                  </a:schemeClr>
                </a:solidFill>
              </a:rPr>
              <a:t>. </a:t>
            </a:r>
            <a:r>
              <a:rPr lang="en-AU" b="1" dirty="0" smtClean="0">
                <a:solidFill>
                  <a:schemeClr val="tx1">
                    <a:lumMod val="50000"/>
                  </a:schemeClr>
                </a:solidFill>
              </a:rPr>
              <a:t>A key decision tool is here.</a:t>
            </a:r>
          </a:p>
        </p:txBody>
      </p:sp>
      <p:pic>
        <p:nvPicPr>
          <p:cNvPr id="101378" name="Picture 2" descr="C:\Users\Playtech\Desktop\FOUNDRY MAIN\CLIENTS\Massey\PPT WORK\New Massey PPT April 2011\refreshed images\coexist.jpg"/>
          <p:cNvPicPr>
            <a:picLocks noChangeAspect="1" noChangeArrowheads="1"/>
          </p:cNvPicPr>
          <p:nvPr/>
        </p:nvPicPr>
        <p:blipFill>
          <a:blip r:embed="rId3" cstate="print"/>
          <a:srcRect/>
          <a:stretch>
            <a:fillRect/>
          </a:stretch>
        </p:blipFill>
        <p:spPr bwMode="auto">
          <a:xfrm>
            <a:off x="395536" y="5013176"/>
            <a:ext cx="1119758" cy="11197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1379" name="Picture 3"/>
          <p:cNvPicPr>
            <a:picLocks noChangeAspect="1" noChangeArrowheads="1"/>
          </p:cNvPicPr>
          <p:nvPr/>
        </p:nvPicPr>
        <p:blipFill>
          <a:blip r:embed="rId4" cstate="print"/>
          <a:srcRect/>
          <a:stretch>
            <a:fillRect/>
          </a:stretch>
        </p:blipFill>
        <p:spPr bwMode="auto">
          <a:xfrm>
            <a:off x="2483768" y="4869160"/>
            <a:ext cx="1517735" cy="1226071"/>
          </a:xfrm>
          <a:prstGeom prst="rect">
            <a:avLst/>
          </a:prstGeom>
          <a:noFill/>
          <a:ln w="9525">
            <a:noFill/>
            <a:miter lim="800000"/>
            <a:headEnd/>
            <a:tailEnd/>
          </a:ln>
        </p:spPr>
      </p:pic>
      <p:pic>
        <p:nvPicPr>
          <p:cNvPr id="101380" name="Picture 4"/>
          <p:cNvPicPr>
            <a:picLocks noChangeAspect="1" noChangeArrowheads="1"/>
          </p:cNvPicPr>
          <p:nvPr/>
        </p:nvPicPr>
        <p:blipFill>
          <a:blip r:embed="rId5" cstate="print"/>
          <a:srcRect/>
          <a:stretch>
            <a:fillRect/>
          </a:stretch>
        </p:blipFill>
        <p:spPr bwMode="auto">
          <a:xfrm>
            <a:off x="4860032" y="5013176"/>
            <a:ext cx="1047750" cy="1143000"/>
          </a:xfrm>
          <a:prstGeom prst="rect">
            <a:avLst/>
          </a:prstGeom>
          <a:noFill/>
          <a:ln w="9525">
            <a:noFill/>
            <a:miter lim="800000"/>
            <a:headEnd/>
            <a:tailEnd/>
          </a:ln>
        </p:spPr>
      </p:pic>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1378"/>
                                        </p:tgtEl>
                                        <p:attrNameLst>
                                          <p:attrName>style.visibility</p:attrName>
                                        </p:attrNameLst>
                                      </p:cBhvr>
                                      <p:to>
                                        <p:strVal val="visible"/>
                                      </p:to>
                                    </p:set>
                                    <p:animEffect transition="in" filter="fade">
                                      <p:cBhvr>
                                        <p:cTn id="10" dur="2000"/>
                                        <p:tgtEl>
                                          <p:spTgt spid="1013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01380"/>
                                        </p:tgtEl>
                                        <p:attrNameLst>
                                          <p:attrName>style.visibility</p:attrName>
                                        </p:attrNameLst>
                                      </p:cBhvr>
                                      <p:to>
                                        <p:strVal val="visible"/>
                                      </p:to>
                                    </p:set>
                                    <p:animEffect transition="in" filter="fade">
                                      <p:cBhvr>
                                        <p:cTn id="18" dur="2000"/>
                                        <p:tgtEl>
                                          <p:spTgt spid="10138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101379"/>
                                        </p:tgtEl>
                                        <p:attrNameLst>
                                          <p:attrName>style.visibility</p:attrName>
                                        </p:attrNameLst>
                                      </p:cBhvr>
                                      <p:to>
                                        <p:strVal val="visible"/>
                                      </p:to>
                                    </p:set>
                                    <p:animEffect transition="in" filter="fade">
                                      <p:cBhvr>
                                        <p:cTn id="26" dur="2000"/>
                                        <p:tgtEl>
                                          <p:spTgt spid="10137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 descr="C:\Users\Playtech\Desktop\FOUNDRY MAIN\CLIENTS\Massey\PPT WORK\New Massey PPT April 2011\new templates\MASSEY TEMPLATE STANDARD SLIDE 4.jpg"/>
          <p:cNvPicPr>
            <a:picLocks noChangeAspect="1" noChangeArrowheads="1"/>
          </p:cNvPicPr>
          <p:nvPr/>
        </p:nvPicPr>
        <p:blipFill>
          <a:blip r:embed="rId2" cstate="print"/>
          <a:srcRect/>
          <a:stretch>
            <a:fillRect/>
          </a:stretch>
        </p:blipFill>
        <p:spPr bwMode="auto">
          <a:xfrm>
            <a:off x="-19050" y="-19051"/>
            <a:ext cx="9163050" cy="6877051"/>
          </a:xfrm>
          <a:prstGeom prst="rect">
            <a:avLst/>
          </a:prstGeom>
          <a:noFill/>
        </p:spPr>
      </p:pic>
      <p:sp>
        <p:nvSpPr>
          <p:cNvPr id="2" name="Title 1"/>
          <p:cNvSpPr>
            <a:spLocks noGrp="1"/>
          </p:cNvSpPr>
          <p:nvPr>
            <p:ph type="ctrTitle"/>
          </p:nvPr>
        </p:nvSpPr>
        <p:spPr>
          <a:xfrm>
            <a:off x="467544" y="1124744"/>
            <a:ext cx="7772400" cy="1470025"/>
          </a:xfrm>
        </p:spPr>
        <p:txBody>
          <a:bodyPr/>
          <a:lstStyle/>
          <a:p>
            <a:r>
              <a:rPr lang="en-NZ" dirty="0" smtClean="0">
                <a:solidFill>
                  <a:srgbClr val="92D050"/>
                </a:solidFill>
              </a:rPr>
              <a:t>Cell-growth and Division</a:t>
            </a:r>
            <a:br>
              <a:rPr lang="en-NZ" dirty="0" smtClean="0">
                <a:solidFill>
                  <a:srgbClr val="92D050"/>
                </a:solidFill>
              </a:rPr>
            </a:br>
            <a:r>
              <a:rPr lang="en-NZ" dirty="0" smtClean="0">
                <a:solidFill>
                  <a:srgbClr val="92D050"/>
                </a:solidFill>
              </a:rPr>
              <a:t>Gene expression</a:t>
            </a:r>
            <a:endParaRPr lang="en-NZ" dirty="0">
              <a:solidFill>
                <a:srgbClr val="92D050"/>
              </a:solidFill>
            </a:endParaRPr>
          </a:p>
        </p:txBody>
      </p:sp>
      <p:pic>
        <p:nvPicPr>
          <p:cNvPr id="100354" name="Picture 2"/>
          <p:cNvPicPr>
            <a:picLocks noChangeAspect="1" noChangeArrowheads="1"/>
          </p:cNvPicPr>
          <p:nvPr/>
        </p:nvPicPr>
        <p:blipFill>
          <a:blip r:embed="rId3" cstate="print"/>
          <a:srcRect/>
          <a:stretch>
            <a:fillRect/>
          </a:stretch>
        </p:blipFill>
        <p:spPr bwMode="auto">
          <a:xfrm>
            <a:off x="2843808" y="2780928"/>
            <a:ext cx="2962275" cy="2600325"/>
          </a:xfrm>
          <a:prstGeom prst="rect">
            <a:avLst/>
          </a:prstGeom>
          <a:noFill/>
          <a:ln w="9525">
            <a:noFill/>
            <a:miter lim="800000"/>
            <a:headEnd/>
            <a:tailEnd/>
          </a:ln>
        </p:spPr>
      </p:pic>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354"/>
                                        </p:tgtEl>
                                        <p:attrNameLst>
                                          <p:attrName>style.visibility</p:attrName>
                                        </p:attrNameLst>
                                      </p:cBhvr>
                                      <p:to>
                                        <p:strVal val="visible"/>
                                      </p:to>
                                    </p:set>
                                    <p:animEffect transition="in" filter="fade">
                                      <p:cBhvr>
                                        <p:cTn id="7" dur="2000"/>
                                        <p:tgtEl>
                                          <p:spTgt spid="1003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 descr="C:\Users\Playtech\Desktop\FOUNDRY MAIN\CLIENTS\Massey\PPT WORK\New Massey PPT April 2011\new templates\MASSEY TEMPLATE STANDARD SLIDE 7.jpg"/>
          <p:cNvPicPr>
            <a:picLocks noChangeAspect="1" noChangeArrowheads="1"/>
          </p:cNvPicPr>
          <p:nvPr/>
        </p:nvPicPr>
        <p:blipFill>
          <a:blip r:embed="rId2" cstate="print"/>
          <a:srcRect/>
          <a:stretch>
            <a:fillRect/>
          </a:stretch>
        </p:blipFill>
        <p:spPr bwMode="auto">
          <a:xfrm>
            <a:off x="-19050" y="-19050"/>
            <a:ext cx="9163050" cy="6877050"/>
          </a:xfrm>
          <a:prstGeom prst="rect">
            <a:avLst/>
          </a:prstGeom>
          <a:noFill/>
        </p:spPr>
      </p:pic>
      <p:sp>
        <p:nvSpPr>
          <p:cNvPr id="229378" name="Rectangle 2"/>
          <p:cNvSpPr>
            <a:spLocks noGrp="1" noChangeArrowheads="1"/>
          </p:cNvSpPr>
          <p:nvPr>
            <p:ph type="title"/>
          </p:nvPr>
        </p:nvSpPr>
        <p:spPr bwMode="auto">
          <a:xfrm>
            <a:off x="251520" y="692696"/>
            <a:ext cx="8229600" cy="1143001"/>
          </a:xfrm>
          <a:noFill/>
          <a:ln>
            <a:miter lim="800000"/>
            <a:headEnd/>
            <a:tailEnd/>
          </a:ln>
        </p:spPr>
        <p:txBody>
          <a:bodyPr vert="horz" wrap="square" lIns="91440" tIns="45720" rIns="91440" bIns="45720" numCol="1" anchor="t" anchorCtr="0" compatLnSpc="1">
            <a:prstTxWarp prst="textNoShape">
              <a:avLst/>
            </a:prstTxWarp>
          </a:bodyPr>
          <a:lstStyle/>
          <a:p>
            <a:r>
              <a:rPr lang="en-NZ" sz="3200" dirty="0" smtClean="0">
                <a:solidFill>
                  <a:srgbClr val="92D050"/>
                </a:solidFill>
              </a:rPr>
              <a:t>History </a:t>
            </a:r>
            <a:r>
              <a:rPr lang="en-NZ" sz="3200" dirty="0">
                <a:solidFill>
                  <a:srgbClr val="92D050"/>
                </a:solidFill>
              </a:rPr>
              <a:t>of the cell-growth model – personal</a:t>
            </a:r>
            <a:r>
              <a:rPr lang="en-NZ" sz="4800" dirty="0">
                <a:solidFill>
                  <a:srgbClr val="92D050"/>
                </a:solidFill>
              </a:rPr>
              <a:t>.</a:t>
            </a:r>
            <a:endParaRPr lang="en-US" sz="4800" dirty="0">
              <a:solidFill>
                <a:srgbClr val="92D050"/>
              </a:solidFill>
            </a:endParaRPr>
          </a:p>
        </p:txBody>
      </p:sp>
      <p:sp>
        <p:nvSpPr>
          <p:cNvPr id="229379" name="Rectangle 3"/>
          <p:cNvSpPr>
            <a:spLocks noGrp="1" noChangeArrowheads="1"/>
          </p:cNvSpPr>
          <p:nvPr>
            <p:ph type="body" idx="1"/>
          </p:nvPr>
        </p:nvSpPr>
        <p:spPr bwMode="auto">
          <a:xfrm>
            <a:off x="467544" y="1772816"/>
            <a:ext cx="7859216" cy="1036711"/>
          </a:xfrm>
          <a:noFill/>
          <a:ln>
            <a:miter lim="800000"/>
            <a:headEnd/>
            <a:tailEnd/>
          </a:ln>
        </p:spPr>
        <p:txBody>
          <a:bodyPr vert="horz" wrap="square" lIns="91440" tIns="45720" rIns="91440" bIns="45720" numCol="1" anchor="t" anchorCtr="0" compatLnSpc="1">
            <a:prstTxWarp prst="textNoShape">
              <a:avLst/>
            </a:prstTxWarp>
            <a:normAutofit fontScale="32500" lnSpcReduction="20000"/>
          </a:bodyPr>
          <a:lstStyle/>
          <a:p>
            <a:pPr marL="609600" indent="-609600" algn="just">
              <a:lnSpc>
                <a:spcPct val="80000"/>
              </a:lnSpc>
              <a:buNone/>
            </a:pPr>
            <a:r>
              <a:rPr lang="en-NZ" sz="6200" dirty="0">
                <a:solidFill>
                  <a:schemeClr val="tx1">
                    <a:lumMod val="50000"/>
                  </a:schemeClr>
                </a:solidFill>
              </a:rPr>
              <a:t>1988+:  Horticulturists ask me to </a:t>
            </a:r>
            <a:r>
              <a:rPr lang="en-NZ" sz="6200" dirty="0" smtClean="0">
                <a:solidFill>
                  <a:schemeClr val="tx1">
                    <a:lumMod val="50000"/>
                  </a:schemeClr>
                </a:solidFill>
              </a:rPr>
              <a:t>“</a:t>
            </a:r>
            <a:r>
              <a:rPr lang="en-NZ" sz="6200" dirty="0">
                <a:solidFill>
                  <a:schemeClr val="tx1">
                    <a:lumMod val="50000"/>
                  </a:schemeClr>
                </a:solidFill>
              </a:rPr>
              <a:t>provide </a:t>
            </a:r>
            <a:r>
              <a:rPr lang="en-NZ" sz="6200" dirty="0" smtClean="0">
                <a:solidFill>
                  <a:schemeClr val="tx1">
                    <a:lumMod val="50000"/>
                  </a:schemeClr>
                </a:solidFill>
              </a:rPr>
              <a:t>an understanding of </a:t>
            </a:r>
            <a:r>
              <a:rPr lang="en-NZ" sz="6200" dirty="0">
                <a:solidFill>
                  <a:schemeClr val="tx1">
                    <a:lumMod val="50000"/>
                  </a:schemeClr>
                </a:solidFill>
              </a:rPr>
              <a:t>time-series </a:t>
            </a:r>
            <a:endParaRPr lang="en-NZ" sz="6200" dirty="0" smtClean="0">
              <a:solidFill>
                <a:schemeClr val="tx1">
                  <a:lumMod val="50000"/>
                </a:schemeClr>
              </a:solidFill>
            </a:endParaRPr>
          </a:p>
          <a:p>
            <a:pPr marL="609600" indent="-609600" algn="just">
              <a:lnSpc>
                <a:spcPct val="80000"/>
              </a:lnSpc>
              <a:buNone/>
            </a:pPr>
            <a:r>
              <a:rPr lang="en-NZ" sz="6200" dirty="0" smtClean="0">
                <a:solidFill>
                  <a:schemeClr val="tx1">
                    <a:lumMod val="50000"/>
                  </a:schemeClr>
                </a:solidFill>
              </a:rPr>
              <a:t>data</a:t>
            </a:r>
            <a:r>
              <a:rPr lang="en-NZ" sz="6200" dirty="0">
                <a:solidFill>
                  <a:schemeClr val="tx1">
                    <a:lumMod val="50000"/>
                  </a:schemeClr>
                </a:solidFill>
              </a:rPr>
              <a:t>” </a:t>
            </a:r>
            <a:r>
              <a:rPr lang="en-NZ" sz="6200" dirty="0" smtClean="0">
                <a:solidFill>
                  <a:schemeClr val="tx1">
                    <a:lumMod val="50000"/>
                  </a:schemeClr>
                </a:solidFill>
              </a:rPr>
              <a:t>which showed </a:t>
            </a:r>
            <a:r>
              <a:rPr lang="en-NZ" sz="6200" dirty="0">
                <a:solidFill>
                  <a:schemeClr val="tx1">
                    <a:lumMod val="50000"/>
                  </a:schemeClr>
                </a:solidFill>
              </a:rPr>
              <a:t>that </a:t>
            </a:r>
            <a:r>
              <a:rPr lang="en-NZ" sz="6200" dirty="0" smtClean="0">
                <a:solidFill>
                  <a:schemeClr val="tx1">
                    <a:lumMod val="50000"/>
                  </a:schemeClr>
                </a:solidFill>
              </a:rPr>
              <a:t>cell population structured </a:t>
            </a:r>
            <a:r>
              <a:rPr lang="en-NZ" sz="6200" dirty="0">
                <a:solidFill>
                  <a:schemeClr val="tx1">
                    <a:lumMod val="50000"/>
                  </a:schemeClr>
                </a:solidFill>
              </a:rPr>
              <a:t>by size, evolved by     </a:t>
            </a:r>
          </a:p>
          <a:p>
            <a:pPr marL="609600" indent="-609600" algn="just">
              <a:lnSpc>
                <a:spcPct val="80000"/>
              </a:lnSpc>
              <a:buNone/>
            </a:pPr>
            <a:r>
              <a:rPr lang="en-NZ" sz="6200" dirty="0">
                <a:solidFill>
                  <a:schemeClr val="tx1">
                    <a:lumMod val="50000"/>
                  </a:schemeClr>
                </a:solidFill>
              </a:rPr>
              <a:t> </a:t>
            </a:r>
            <a:r>
              <a:rPr lang="en-NZ" sz="6200" dirty="0" smtClean="0">
                <a:solidFill>
                  <a:schemeClr val="tx1">
                    <a:lumMod val="50000"/>
                  </a:schemeClr>
                </a:solidFill>
              </a:rPr>
              <a:t>simultaneously </a:t>
            </a:r>
            <a:r>
              <a:rPr lang="en-NZ" sz="6200" dirty="0">
                <a:solidFill>
                  <a:schemeClr val="tx1">
                    <a:lumMod val="50000"/>
                  </a:schemeClr>
                </a:solidFill>
              </a:rPr>
              <a:t>growing, dividing and dying, evolved  </a:t>
            </a:r>
            <a:r>
              <a:rPr lang="en-NZ" sz="6200" dirty="0" smtClean="0">
                <a:solidFill>
                  <a:schemeClr val="tx1">
                    <a:lumMod val="50000"/>
                  </a:schemeClr>
                </a:solidFill>
              </a:rPr>
              <a:t>to a </a:t>
            </a:r>
            <a:r>
              <a:rPr lang="en-NZ" sz="6200" dirty="0">
                <a:solidFill>
                  <a:schemeClr val="tx1">
                    <a:lumMod val="50000"/>
                  </a:schemeClr>
                </a:solidFill>
              </a:rPr>
              <a:t>“STEADY SIZE </a:t>
            </a:r>
            <a:endParaRPr lang="en-NZ" sz="6200" dirty="0" smtClean="0">
              <a:solidFill>
                <a:schemeClr val="tx1">
                  <a:lumMod val="50000"/>
                </a:schemeClr>
              </a:solidFill>
            </a:endParaRPr>
          </a:p>
          <a:p>
            <a:pPr marL="609600" indent="-609600" algn="just">
              <a:lnSpc>
                <a:spcPct val="80000"/>
              </a:lnSpc>
              <a:buNone/>
            </a:pPr>
            <a:r>
              <a:rPr lang="en-NZ" sz="6200" dirty="0" smtClean="0">
                <a:solidFill>
                  <a:schemeClr val="tx1">
                    <a:lumMod val="50000"/>
                  </a:schemeClr>
                </a:solidFill>
              </a:rPr>
              <a:t>DISTRIBUTION” </a:t>
            </a:r>
            <a:r>
              <a:rPr lang="en-NZ" sz="6200" b="1" dirty="0" smtClean="0">
                <a:solidFill>
                  <a:schemeClr val="tx1">
                    <a:lumMod val="50000"/>
                  </a:schemeClr>
                </a:solidFill>
              </a:rPr>
              <a:t>SSD  </a:t>
            </a:r>
            <a:r>
              <a:rPr lang="en-NZ" sz="6200" b="1" dirty="0">
                <a:solidFill>
                  <a:schemeClr val="tx1">
                    <a:lumMod val="50000"/>
                  </a:schemeClr>
                </a:solidFill>
              </a:rPr>
              <a:t>- first take-out</a:t>
            </a:r>
            <a:r>
              <a:rPr lang="en-NZ" sz="6200" b="1" dirty="0" smtClean="0">
                <a:solidFill>
                  <a:schemeClr val="tx1">
                    <a:lumMod val="50000"/>
                  </a:schemeClr>
                </a:solidFill>
              </a:rPr>
              <a:t>.</a:t>
            </a:r>
            <a:endParaRPr lang="en-AU" sz="2400" dirty="0">
              <a:solidFill>
                <a:schemeClr val="tx1">
                  <a:lumMod val="50000"/>
                </a:schemeClr>
              </a:solidFill>
            </a:endParaRPr>
          </a:p>
        </p:txBody>
      </p:sp>
      <p:sp>
        <p:nvSpPr>
          <p:cNvPr id="5" name="Rectangle 4"/>
          <p:cNvSpPr/>
          <p:nvPr/>
        </p:nvSpPr>
        <p:spPr>
          <a:xfrm>
            <a:off x="467544" y="2852936"/>
            <a:ext cx="7704856" cy="830997"/>
          </a:xfrm>
          <a:prstGeom prst="rect">
            <a:avLst/>
          </a:prstGeom>
        </p:spPr>
        <p:txBody>
          <a:bodyPr wrap="square">
            <a:spAutoFit/>
          </a:bodyPr>
          <a:lstStyle/>
          <a:p>
            <a:pPr marL="609600" indent="-609600" algn="just">
              <a:lnSpc>
                <a:spcPct val="80000"/>
              </a:lnSpc>
              <a:buNone/>
            </a:pPr>
            <a:r>
              <a:rPr lang="en-NZ" sz="2000" dirty="0" smtClean="0">
                <a:solidFill>
                  <a:schemeClr val="tx1">
                    <a:lumMod val="50000"/>
                  </a:schemeClr>
                </a:solidFill>
              </a:rPr>
              <a:t>This data was for plant-root cells, maize etc. This result was robust, </a:t>
            </a:r>
          </a:p>
          <a:p>
            <a:pPr marL="609600" indent="-609600" algn="just">
              <a:lnSpc>
                <a:spcPct val="80000"/>
              </a:lnSpc>
              <a:buNone/>
            </a:pPr>
            <a:r>
              <a:rPr lang="en-NZ" sz="2000" dirty="0" smtClean="0">
                <a:solidFill>
                  <a:schemeClr val="tx1">
                    <a:lumMod val="50000"/>
                  </a:schemeClr>
                </a:solidFill>
              </a:rPr>
              <a:t>independent of  the initial condition,  and in dynamical systems terms </a:t>
            </a:r>
          </a:p>
          <a:p>
            <a:pPr marL="609600" indent="-609600" algn="just">
              <a:lnSpc>
                <a:spcPct val="80000"/>
              </a:lnSpc>
              <a:buNone/>
            </a:pPr>
            <a:r>
              <a:rPr lang="en-NZ" sz="2000" dirty="0" smtClean="0">
                <a:solidFill>
                  <a:schemeClr val="tx1">
                    <a:lumMod val="50000"/>
                  </a:schemeClr>
                </a:solidFill>
              </a:rPr>
              <a:t>was attracting.</a:t>
            </a:r>
            <a:endParaRPr lang="en-NZ" dirty="0"/>
          </a:p>
        </p:txBody>
      </p:sp>
      <p:sp>
        <p:nvSpPr>
          <p:cNvPr id="6" name="Rectangle 3"/>
          <p:cNvSpPr txBox="1">
            <a:spLocks noChangeArrowheads="1"/>
          </p:cNvSpPr>
          <p:nvPr/>
        </p:nvSpPr>
        <p:spPr bwMode="auto">
          <a:xfrm>
            <a:off x="467544" y="3861048"/>
            <a:ext cx="8229600" cy="2825155"/>
          </a:xfrm>
          <a:prstGeom prst="rect">
            <a:avLst/>
          </a:prstGeom>
          <a:noFill/>
          <a:ln>
            <a:miter lim="800000"/>
            <a:headEnd/>
            <a:tailEnd/>
          </a:ln>
        </p:spPr>
        <p:txBody>
          <a:bodyPr vert="horz" wrap="square" lIns="91440" tIns="45720" rIns="91440" bIns="45720" numCol="1" rtlCol="0" anchor="t" anchorCtr="0" compatLnSpc="1">
            <a:prstTxWarp prst="textNoShape">
              <a:avLst/>
            </a:prstTxWarp>
            <a:normAutofit fontScale="92500" lnSpcReduction="10000"/>
          </a:bodyPr>
          <a:lstStyle/>
          <a:p>
            <a:pPr marL="342900" marR="0" lvl="0" indent="-342900" algn="just" defTabSz="914400" rtl="0" eaLnBrk="1" fontAlgn="auto" latinLnBrk="0" hangingPunct="1">
              <a:lnSpc>
                <a:spcPct val="90000"/>
              </a:lnSpc>
              <a:spcBef>
                <a:spcPct val="20000"/>
              </a:spcBef>
              <a:spcAft>
                <a:spcPts val="0"/>
              </a:spcAft>
              <a:buClrTx/>
              <a:buSzTx/>
              <a:tabLst/>
              <a:defRPr/>
            </a:pPr>
            <a:r>
              <a:rPr kumimoji="0" lang="en-NZ" sz="2000" b="0" i="0" u="none" strike="noStrike" kern="1200" cap="none" spc="0" normalizeH="0" baseline="0" noProof="0" dirty="0" smtClean="0">
                <a:ln>
                  <a:noFill/>
                </a:ln>
                <a:solidFill>
                  <a:srgbClr val="92D050"/>
                </a:solidFill>
                <a:effectLst/>
                <a:uLnTx/>
                <a:uFillTx/>
                <a:latin typeface="+mn-lt"/>
                <a:ea typeface="+mn-ea"/>
                <a:cs typeface="+mn-cs"/>
              </a:rPr>
              <a:t>What is a SSD? Introduce </a:t>
            </a:r>
            <a:r>
              <a:rPr kumimoji="0" lang="en-NZ" sz="2000" b="0" i="1" u="none" strike="noStrike" kern="1200" cap="none" spc="0" normalizeH="0" baseline="0" noProof="0" dirty="0" smtClean="0">
                <a:ln>
                  <a:noFill/>
                </a:ln>
                <a:solidFill>
                  <a:srgbClr val="92D050"/>
                </a:solidFill>
                <a:effectLst/>
                <a:uLnTx/>
                <a:uFillTx/>
                <a:latin typeface="+mn-lt"/>
                <a:ea typeface="+mn-ea"/>
                <a:cs typeface="+mn-cs"/>
              </a:rPr>
              <a:t>n(</a:t>
            </a:r>
            <a:r>
              <a:rPr kumimoji="0" lang="en-NZ" sz="2000" b="0" i="1" u="none" strike="noStrike" kern="1200" cap="none" spc="0" normalizeH="0" baseline="0" noProof="0" dirty="0" err="1" smtClean="0">
                <a:ln>
                  <a:noFill/>
                </a:ln>
                <a:solidFill>
                  <a:srgbClr val="92D050"/>
                </a:solidFill>
                <a:effectLst/>
                <a:uLnTx/>
                <a:uFillTx/>
                <a:latin typeface="+mn-lt"/>
                <a:ea typeface="+mn-ea"/>
                <a:cs typeface="+mn-cs"/>
              </a:rPr>
              <a:t>x,t</a:t>
            </a:r>
            <a:r>
              <a:rPr kumimoji="0" lang="en-NZ" sz="2000" b="0" i="1" u="none" strike="noStrike" kern="1200" cap="none" spc="0" normalizeH="0" baseline="0" noProof="0" dirty="0" smtClean="0">
                <a:ln>
                  <a:noFill/>
                </a:ln>
                <a:solidFill>
                  <a:srgbClr val="92D050"/>
                </a:solidFill>
                <a:effectLst/>
                <a:uLnTx/>
                <a:uFillTx/>
                <a:latin typeface="+mn-lt"/>
                <a:ea typeface="+mn-ea"/>
                <a:cs typeface="+mn-cs"/>
              </a:rPr>
              <a:t>) </a:t>
            </a:r>
            <a:r>
              <a:rPr kumimoji="0" lang="en-NZ" sz="2000" b="0" i="0" u="none" strike="noStrike" kern="1200" cap="none" spc="0" normalizeH="0" baseline="0" noProof="0" dirty="0" smtClean="0">
                <a:ln>
                  <a:noFill/>
                </a:ln>
                <a:solidFill>
                  <a:srgbClr val="92D050"/>
                </a:solidFill>
                <a:effectLst/>
                <a:uLnTx/>
                <a:uFillTx/>
                <a:latin typeface="+mn-lt"/>
                <a:ea typeface="+mn-ea"/>
                <a:cs typeface="+mn-cs"/>
              </a:rPr>
              <a:t>the number density of a cell population cohort </a:t>
            </a:r>
          </a:p>
          <a:p>
            <a:pPr marL="342900" marR="0" lvl="0" indent="-342900" algn="just" defTabSz="914400" rtl="0" eaLnBrk="1" fontAlgn="auto" latinLnBrk="0" hangingPunct="1">
              <a:lnSpc>
                <a:spcPct val="90000"/>
              </a:lnSpc>
              <a:spcBef>
                <a:spcPct val="20000"/>
              </a:spcBef>
              <a:spcAft>
                <a:spcPts val="0"/>
              </a:spcAft>
              <a:buClrTx/>
              <a:buSzTx/>
              <a:tabLst/>
              <a:defRPr/>
            </a:pPr>
            <a:r>
              <a:rPr kumimoji="0" lang="en-NZ" sz="2000" b="0" i="0" u="none" strike="noStrike" kern="1200" cap="none" spc="0" normalizeH="0" baseline="0" noProof="0" dirty="0" smtClean="0">
                <a:ln>
                  <a:noFill/>
                </a:ln>
                <a:solidFill>
                  <a:srgbClr val="92D050"/>
                </a:solidFill>
                <a:effectLst/>
                <a:uLnTx/>
                <a:uFillTx/>
                <a:latin typeface="+mn-lt"/>
                <a:ea typeface="+mn-ea"/>
                <a:cs typeface="+mn-cs"/>
              </a:rPr>
              <a:t>structured by attributes (</a:t>
            </a:r>
            <a:r>
              <a:rPr kumimoji="0" lang="en-NZ" sz="2000" b="0" i="1" u="none" strike="noStrike" kern="1200" cap="none" spc="0" normalizeH="0" baseline="0" noProof="0" dirty="0" smtClean="0">
                <a:ln>
                  <a:noFill/>
                </a:ln>
                <a:solidFill>
                  <a:srgbClr val="92D050"/>
                </a:solidFill>
                <a:effectLst/>
                <a:uLnTx/>
                <a:uFillTx/>
                <a:latin typeface="+mn-lt"/>
                <a:ea typeface="+mn-ea"/>
                <a:cs typeface="+mn-cs"/>
              </a:rPr>
              <a:t>x</a:t>
            </a:r>
            <a:r>
              <a:rPr kumimoji="0" lang="en-NZ" sz="2000" b="0" i="0" u="none" strike="noStrike" kern="1200" cap="none" spc="0" normalizeH="0" baseline="0" noProof="0" dirty="0" smtClean="0">
                <a:ln>
                  <a:noFill/>
                </a:ln>
                <a:solidFill>
                  <a:srgbClr val="92D050"/>
                </a:solidFill>
                <a:effectLst/>
                <a:uLnTx/>
                <a:uFillTx/>
                <a:latin typeface="+mn-lt"/>
                <a:ea typeface="+mn-ea"/>
                <a:cs typeface="+mn-cs"/>
              </a:rPr>
              <a:t>) like:</a:t>
            </a:r>
          </a:p>
          <a:p>
            <a:pPr marL="342900" marR="0" lvl="0" indent="-342900" algn="just" defTabSz="914400" rtl="0" eaLnBrk="1" fontAlgn="auto" latinLnBrk="0" hangingPunct="1">
              <a:lnSpc>
                <a:spcPct val="90000"/>
              </a:lnSpc>
              <a:spcBef>
                <a:spcPct val="20000"/>
              </a:spcBef>
              <a:spcAft>
                <a:spcPts val="0"/>
              </a:spcAft>
              <a:buClrTx/>
              <a:buSzTx/>
              <a:tabLst/>
              <a:defRPr/>
            </a:pPr>
            <a:endParaRPr kumimoji="0" lang="en-NZ" sz="2000" b="0" i="0" u="none" strike="noStrike" kern="1200" cap="none" spc="0" normalizeH="0" baseline="0" noProof="0" dirty="0" smtClean="0">
              <a:ln>
                <a:noFill/>
              </a:ln>
              <a:solidFill>
                <a:srgbClr val="92D050"/>
              </a:solidFill>
              <a:effectLst/>
              <a:uLnTx/>
              <a:uFillTx/>
              <a:latin typeface="+mn-lt"/>
              <a:ea typeface="+mn-ea"/>
              <a:cs typeface="+mn-cs"/>
            </a:endParaRPr>
          </a:p>
          <a:p>
            <a:pPr marL="342900" marR="0" lvl="0" indent="-342900" algn="just" defTabSz="914400" rtl="0" eaLnBrk="1" fontAlgn="auto" latinLnBrk="0" hangingPunct="1">
              <a:lnSpc>
                <a:spcPct val="90000"/>
              </a:lnSpc>
              <a:spcBef>
                <a:spcPct val="20000"/>
              </a:spcBef>
              <a:spcAft>
                <a:spcPts val="0"/>
              </a:spcAft>
              <a:buClrTx/>
              <a:buSzTx/>
              <a:buBlip>
                <a:blip r:embed="rId3"/>
              </a:buBlip>
              <a:tabLst/>
              <a:defRPr/>
            </a:pPr>
            <a:r>
              <a:rPr kumimoji="0" lang="en-NZ" sz="2000" b="0" i="0" u="none" strike="noStrike" kern="1200" cap="none" spc="0" normalizeH="0" noProof="0" dirty="0" smtClean="0">
                <a:ln>
                  <a:noFill/>
                </a:ln>
                <a:solidFill>
                  <a:srgbClr val="92D050"/>
                </a:solidFill>
                <a:effectLst/>
                <a:uLnTx/>
                <a:uFillTx/>
                <a:latin typeface="+mn-lt"/>
                <a:ea typeface="+mn-ea"/>
                <a:cs typeface="+mn-cs"/>
              </a:rPr>
              <a:t>   </a:t>
            </a:r>
            <a:r>
              <a:rPr lang="en-NZ" sz="2000" dirty="0" smtClean="0">
                <a:solidFill>
                  <a:schemeClr val="tx1">
                    <a:lumMod val="50000"/>
                  </a:schemeClr>
                </a:solidFill>
              </a:rPr>
              <a:t>SIZE</a:t>
            </a:r>
            <a:r>
              <a:rPr kumimoji="0" lang="en-NZ" sz="2000" b="0" i="0" u="none" strike="noStrike" kern="1200" cap="none" spc="0" normalizeH="0" baseline="0" noProof="0" dirty="0" smtClean="0">
                <a:ln>
                  <a:noFill/>
                </a:ln>
                <a:solidFill>
                  <a:schemeClr val="tx1">
                    <a:lumMod val="50000"/>
                  </a:schemeClr>
                </a:solidFill>
                <a:effectLst/>
                <a:uLnTx/>
                <a:uFillTx/>
                <a:latin typeface="+mn-lt"/>
                <a:ea typeface="+mn-ea"/>
                <a:cs typeface="+mn-cs"/>
              </a:rPr>
              <a:t> (say = DNA content) – this is us</a:t>
            </a:r>
          </a:p>
          <a:p>
            <a:pPr marL="342900" marR="0" lvl="0" indent="-342900" algn="just" defTabSz="914400" rtl="0" eaLnBrk="1" fontAlgn="auto" latinLnBrk="0" hangingPunct="1">
              <a:lnSpc>
                <a:spcPct val="90000"/>
              </a:lnSpc>
              <a:spcBef>
                <a:spcPct val="20000"/>
              </a:spcBef>
              <a:spcAft>
                <a:spcPts val="0"/>
              </a:spcAft>
              <a:buClrTx/>
              <a:buSzTx/>
              <a:buBlip>
                <a:blip r:embed="rId3"/>
              </a:buBlip>
              <a:tabLst/>
              <a:defRPr/>
            </a:pPr>
            <a:r>
              <a:rPr kumimoji="0" lang="en-NZ" sz="2000" b="0" i="0" u="none" strike="noStrike" kern="1200" cap="none" spc="0" normalizeH="0" baseline="0" noProof="0" dirty="0" smtClean="0">
                <a:ln>
                  <a:noFill/>
                </a:ln>
                <a:solidFill>
                  <a:schemeClr val="tx1">
                    <a:lumMod val="50000"/>
                  </a:schemeClr>
                </a:solidFill>
                <a:effectLst/>
                <a:uLnTx/>
                <a:uFillTx/>
                <a:latin typeface="+mn-lt"/>
                <a:ea typeface="+mn-ea"/>
                <a:cs typeface="+mn-cs"/>
              </a:rPr>
              <a:t>   AGE </a:t>
            </a:r>
          </a:p>
          <a:p>
            <a:pPr marL="342900" marR="0" lvl="0" indent="-342900" algn="just" defTabSz="914400" rtl="0" eaLnBrk="1" fontAlgn="auto" latinLnBrk="0" hangingPunct="1">
              <a:lnSpc>
                <a:spcPct val="90000"/>
              </a:lnSpc>
              <a:spcBef>
                <a:spcPct val="20000"/>
              </a:spcBef>
              <a:spcAft>
                <a:spcPts val="0"/>
              </a:spcAft>
              <a:buClrTx/>
              <a:buSzTx/>
              <a:buBlip>
                <a:blip r:embed="rId3"/>
              </a:buBlip>
              <a:tabLst/>
              <a:defRPr/>
            </a:pPr>
            <a:r>
              <a:rPr kumimoji="0" lang="en-NZ" sz="2000" b="0" i="0" u="none" strike="noStrike" kern="1200" cap="none" spc="0" normalizeH="0" baseline="0" noProof="0" dirty="0" smtClean="0">
                <a:ln>
                  <a:noFill/>
                </a:ln>
                <a:solidFill>
                  <a:schemeClr val="tx1">
                    <a:lumMod val="50000"/>
                  </a:schemeClr>
                </a:solidFill>
                <a:effectLst/>
                <a:uLnTx/>
                <a:uFillTx/>
                <a:latin typeface="+mn-lt"/>
                <a:ea typeface="+mn-ea"/>
                <a:cs typeface="+mn-cs"/>
              </a:rPr>
              <a:t>   TIME in a given phase, etc.</a:t>
            </a:r>
          </a:p>
          <a:p>
            <a:pPr marL="342900" marR="0" lvl="0" indent="-342900" algn="just" defTabSz="914400" rtl="0" eaLnBrk="1" fontAlgn="auto" latinLnBrk="0" hangingPunct="1">
              <a:lnSpc>
                <a:spcPct val="90000"/>
              </a:lnSpc>
              <a:spcBef>
                <a:spcPct val="20000"/>
              </a:spcBef>
              <a:spcAft>
                <a:spcPts val="0"/>
              </a:spcAft>
              <a:buClrTx/>
              <a:buSzTx/>
              <a:tabLst/>
              <a:defRPr/>
            </a:pPr>
            <a:endParaRPr kumimoji="0" lang="en-NZ" sz="2000" b="0" i="0" u="none" strike="noStrike" kern="1200" cap="none" spc="0" normalizeH="0" baseline="0" noProof="0" dirty="0" smtClean="0">
              <a:ln>
                <a:noFill/>
              </a:ln>
              <a:solidFill>
                <a:srgbClr val="92D050"/>
              </a:solidFill>
              <a:effectLst/>
              <a:uLnTx/>
              <a:uFillTx/>
              <a:latin typeface="+mn-lt"/>
              <a:ea typeface="+mn-ea"/>
              <a:cs typeface="+mn-cs"/>
            </a:endParaRPr>
          </a:p>
          <a:p>
            <a:pPr marL="342900" marR="0" lvl="0" indent="-342900" algn="just" defTabSz="914400" rtl="0" eaLnBrk="1" fontAlgn="auto" latinLnBrk="0" hangingPunct="1">
              <a:lnSpc>
                <a:spcPct val="90000"/>
              </a:lnSpc>
              <a:spcBef>
                <a:spcPct val="20000"/>
              </a:spcBef>
              <a:spcAft>
                <a:spcPts val="0"/>
              </a:spcAft>
              <a:buClrTx/>
              <a:buSzTx/>
              <a:buFontTx/>
              <a:buNone/>
              <a:tabLst/>
              <a:defRPr/>
            </a:pPr>
            <a:r>
              <a:rPr kumimoji="0" lang="en-NZ" sz="2000" b="1" i="0" u="none" strike="noStrike" kern="1200" cap="none" spc="0" normalizeH="0" baseline="0" noProof="0" dirty="0" smtClean="0">
                <a:ln>
                  <a:noFill/>
                </a:ln>
                <a:solidFill>
                  <a:srgbClr val="92D050"/>
                </a:solidFill>
                <a:effectLst/>
                <a:uLnTx/>
                <a:uFillTx/>
                <a:latin typeface="+mn-lt"/>
                <a:ea typeface="+mn-ea"/>
                <a:cs typeface="+mn-cs"/>
              </a:rPr>
              <a:t>Then </a:t>
            </a:r>
            <a:r>
              <a:rPr kumimoji="0" lang="en-NZ" sz="2000" b="1" i="1" u="none" strike="noStrike" kern="1200" cap="none" spc="0" normalizeH="0" baseline="-25000" noProof="0" dirty="0" smtClean="0">
                <a:ln>
                  <a:noFill/>
                </a:ln>
                <a:solidFill>
                  <a:srgbClr val="92D050"/>
                </a:solidFill>
                <a:effectLst/>
                <a:uLnTx/>
                <a:uFillTx/>
                <a:latin typeface="+mn-lt"/>
                <a:ea typeface="+mn-ea"/>
                <a:cs typeface="+mn-cs"/>
              </a:rPr>
              <a:t>b </a:t>
            </a:r>
            <a:r>
              <a:rPr kumimoji="0" lang="en-NZ" sz="2000" b="1" i="0" u="none" strike="noStrike" kern="1200" cap="none" spc="0" normalizeH="0" baseline="0" noProof="0" dirty="0" smtClean="0">
                <a:ln>
                  <a:noFill/>
                </a:ln>
                <a:solidFill>
                  <a:srgbClr val="92D050"/>
                </a:solidFill>
                <a:effectLst/>
                <a:uLnTx/>
                <a:uFillTx/>
                <a:latin typeface="+mn-lt"/>
                <a:ea typeface="+mn-ea"/>
                <a:cs typeface="Times New Roman" pitchFamily="18" charset="0"/>
              </a:rPr>
              <a:t>∫ </a:t>
            </a:r>
            <a:r>
              <a:rPr kumimoji="0" lang="en-NZ" sz="2000" b="1" i="1" u="none" strike="noStrike" kern="1200" cap="none" spc="0" normalizeH="0" baseline="-25000" noProof="0" dirty="0" smtClean="0">
                <a:ln>
                  <a:noFill/>
                </a:ln>
                <a:solidFill>
                  <a:srgbClr val="92D050"/>
                </a:solidFill>
                <a:effectLst/>
                <a:uLnTx/>
                <a:uFillTx/>
                <a:latin typeface="+mn-lt"/>
                <a:ea typeface="+mn-ea"/>
                <a:cs typeface="Times New Roman" pitchFamily="18" charset="0"/>
              </a:rPr>
              <a:t>a</a:t>
            </a:r>
            <a:r>
              <a:rPr kumimoji="0" lang="en-NZ" sz="2000" b="1" i="0" u="none" strike="noStrike" kern="1200" cap="none" spc="0" normalizeH="0" baseline="0" noProof="0" dirty="0" smtClean="0">
                <a:ln>
                  <a:noFill/>
                </a:ln>
                <a:solidFill>
                  <a:srgbClr val="92D050"/>
                </a:solidFill>
                <a:effectLst/>
                <a:uLnTx/>
                <a:uFillTx/>
                <a:latin typeface="+mn-lt"/>
                <a:ea typeface="+mn-ea"/>
                <a:cs typeface="+mn-cs"/>
              </a:rPr>
              <a:t> </a:t>
            </a:r>
            <a:r>
              <a:rPr kumimoji="0" lang="en-NZ" sz="2000" b="1" i="1" u="none" strike="noStrike" kern="1200" cap="none" spc="0" normalizeH="0" baseline="0" noProof="0" dirty="0" smtClean="0">
                <a:ln>
                  <a:noFill/>
                </a:ln>
                <a:solidFill>
                  <a:srgbClr val="92D050"/>
                </a:solidFill>
                <a:effectLst/>
                <a:uLnTx/>
                <a:uFillTx/>
                <a:latin typeface="+mn-lt"/>
                <a:ea typeface="+mn-ea"/>
                <a:cs typeface="+mn-cs"/>
              </a:rPr>
              <a:t>n(</a:t>
            </a:r>
            <a:r>
              <a:rPr kumimoji="0" lang="en-NZ" sz="2000" b="1" i="1" u="none" strike="noStrike" kern="1200" cap="none" spc="0" normalizeH="0" baseline="0" noProof="0" dirty="0" err="1" smtClean="0">
                <a:ln>
                  <a:noFill/>
                </a:ln>
                <a:solidFill>
                  <a:srgbClr val="92D050"/>
                </a:solidFill>
                <a:effectLst/>
                <a:uLnTx/>
                <a:uFillTx/>
                <a:latin typeface="+mn-lt"/>
                <a:ea typeface="+mn-ea"/>
                <a:cs typeface="+mn-cs"/>
              </a:rPr>
              <a:t>x,t</a:t>
            </a:r>
            <a:r>
              <a:rPr kumimoji="0" lang="en-NZ" sz="2000" b="1" i="1" u="none" strike="noStrike" kern="1200" cap="none" spc="0" normalizeH="0" baseline="0" noProof="0" dirty="0" smtClean="0">
                <a:ln>
                  <a:noFill/>
                </a:ln>
                <a:solidFill>
                  <a:srgbClr val="92D050"/>
                </a:solidFill>
                <a:effectLst/>
                <a:uLnTx/>
                <a:uFillTx/>
                <a:latin typeface="+mn-lt"/>
                <a:ea typeface="+mn-ea"/>
                <a:cs typeface="+mn-cs"/>
              </a:rPr>
              <a:t>) </a:t>
            </a:r>
            <a:r>
              <a:rPr kumimoji="0" lang="en-NZ" sz="2000" b="1" i="1" u="none" strike="noStrike" kern="1200" cap="none" spc="0" normalizeH="0" baseline="0" noProof="0" dirty="0" err="1" smtClean="0">
                <a:ln>
                  <a:noFill/>
                </a:ln>
                <a:solidFill>
                  <a:srgbClr val="92D050"/>
                </a:solidFill>
                <a:effectLst/>
                <a:uLnTx/>
                <a:uFillTx/>
                <a:latin typeface="+mn-lt"/>
                <a:ea typeface="+mn-ea"/>
                <a:cs typeface="+mn-cs"/>
              </a:rPr>
              <a:t>dx</a:t>
            </a:r>
            <a:r>
              <a:rPr kumimoji="0" lang="en-NZ" sz="2000" b="1" i="1" u="none" strike="noStrike" kern="1200" cap="none" spc="0" normalizeH="0" baseline="0" noProof="0" dirty="0" smtClean="0">
                <a:ln>
                  <a:noFill/>
                </a:ln>
                <a:solidFill>
                  <a:srgbClr val="92D050"/>
                </a:solidFill>
                <a:effectLst/>
                <a:uLnTx/>
                <a:uFillTx/>
                <a:latin typeface="+mn-lt"/>
                <a:ea typeface="+mn-ea"/>
                <a:cs typeface="+mn-cs"/>
              </a:rPr>
              <a:t> = # </a:t>
            </a:r>
            <a:r>
              <a:rPr kumimoji="0" lang="en-NZ" sz="2000" b="1" i="0" u="none" strike="noStrike" kern="1200" cap="none" spc="0" normalizeH="0" baseline="0" noProof="0" dirty="0" smtClean="0">
                <a:ln>
                  <a:noFill/>
                </a:ln>
                <a:solidFill>
                  <a:srgbClr val="92D050"/>
                </a:solidFill>
                <a:effectLst/>
                <a:uLnTx/>
                <a:uFillTx/>
                <a:latin typeface="+mn-lt"/>
                <a:ea typeface="+mn-ea"/>
                <a:cs typeface="+mn-cs"/>
              </a:rPr>
              <a:t>of cells (biomass) in size interval [</a:t>
            </a:r>
            <a:r>
              <a:rPr kumimoji="0" lang="en-NZ" sz="2000" b="1" i="1" u="none" strike="noStrike" kern="1200" cap="none" spc="0" normalizeH="0" baseline="0" noProof="0" dirty="0" err="1" smtClean="0">
                <a:ln>
                  <a:noFill/>
                </a:ln>
                <a:solidFill>
                  <a:srgbClr val="92D050"/>
                </a:solidFill>
                <a:effectLst/>
                <a:uLnTx/>
                <a:uFillTx/>
                <a:latin typeface="+mn-lt"/>
                <a:ea typeface="+mn-ea"/>
                <a:cs typeface="+mn-cs"/>
              </a:rPr>
              <a:t>a,b</a:t>
            </a:r>
            <a:r>
              <a:rPr kumimoji="0" lang="en-NZ" sz="2000" b="1" i="0" u="none" strike="noStrike" kern="1200" cap="none" spc="0" normalizeH="0" baseline="0" noProof="0" dirty="0" smtClean="0">
                <a:ln>
                  <a:noFill/>
                </a:ln>
                <a:solidFill>
                  <a:srgbClr val="92D050"/>
                </a:solidFill>
                <a:effectLst/>
                <a:uLnTx/>
                <a:uFillTx/>
                <a:latin typeface="+mn-lt"/>
                <a:ea typeface="+mn-ea"/>
                <a:cs typeface="+mn-cs"/>
              </a:rPr>
              <a:t>], evolving in time.</a:t>
            </a:r>
          </a:p>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NZ" sz="2400" b="0" i="0" u="none" strike="noStrike" kern="1200" cap="none" spc="0" normalizeH="0" baseline="0" noProof="0" dirty="0" smtClean="0">
                <a:ln>
                  <a:noFill/>
                </a:ln>
                <a:solidFill>
                  <a:schemeClr val="tx1">
                    <a:lumMod val="50000"/>
                  </a:schemeClr>
                </a:solidFill>
                <a:effectLst/>
                <a:uLnTx/>
                <a:uFillTx/>
                <a:latin typeface="+mn-lt"/>
                <a:ea typeface="+mn-ea"/>
                <a:cs typeface="+mn-cs"/>
              </a:rPr>
              <a:t>       </a:t>
            </a:r>
            <a:endParaRPr kumimoji="0" lang="en-AU" sz="2400" b="0" i="0" u="none" strike="noStrike" kern="1200" cap="none" spc="0" normalizeH="0" baseline="0" noProof="0" dirty="0">
              <a:ln>
                <a:noFill/>
              </a:ln>
              <a:solidFill>
                <a:schemeClr val="tx1">
                  <a:lumMod val="50000"/>
                </a:schemeClr>
              </a:solidFill>
              <a:effectLst/>
              <a:uLnTx/>
              <a:uFillTx/>
              <a:latin typeface="+mn-lt"/>
              <a:ea typeface="+mn-ea"/>
              <a:cs typeface="+mn-cs"/>
            </a:endParaRP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9378"/>
                                        </p:tgtEl>
                                        <p:attrNameLst>
                                          <p:attrName>style.visibility</p:attrName>
                                        </p:attrNameLst>
                                      </p:cBhvr>
                                      <p:to>
                                        <p:strVal val="visible"/>
                                      </p:to>
                                    </p:set>
                                    <p:animEffect transition="in" filter="fade">
                                      <p:cBhvr>
                                        <p:cTn id="7" dur="2000"/>
                                        <p:tgtEl>
                                          <p:spTgt spid="2293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9379">
                                            <p:bg/>
                                          </p:spTgt>
                                        </p:tgtEl>
                                        <p:attrNameLst>
                                          <p:attrName>style.visibility</p:attrName>
                                        </p:attrNameLst>
                                      </p:cBhvr>
                                      <p:to>
                                        <p:strVal val="visible"/>
                                      </p:to>
                                    </p:set>
                                    <p:animEffect transition="in" filter="fade">
                                      <p:cBhvr>
                                        <p:cTn id="12" dur="2000"/>
                                        <p:tgtEl>
                                          <p:spTgt spid="229379">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9379">
                                            <p:txEl>
                                              <p:pRg st="0" end="0"/>
                                            </p:txEl>
                                          </p:spTgt>
                                        </p:tgtEl>
                                        <p:attrNameLst>
                                          <p:attrName>style.visibility</p:attrName>
                                        </p:attrNameLst>
                                      </p:cBhvr>
                                      <p:to>
                                        <p:strVal val="visible"/>
                                      </p:to>
                                    </p:set>
                                    <p:animEffect transition="in" filter="fade">
                                      <p:cBhvr>
                                        <p:cTn id="15" dur="2000"/>
                                        <p:tgtEl>
                                          <p:spTgt spid="229379">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9379">
                                            <p:txEl>
                                              <p:pRg st="1" end="1"/>
                                            </p:txEl>
                                          </p:spTgt>
                                        </p:tgtEl>
                                        <p:attrNameLst>
                                          <p:attrName>style.visibility</p:attrName>
                                        </p:attrNameLst>
                                      </p:cBhvr>
                                      <p:to>
                                        <p:strVal val="visible"/>
                                      </p:to>
                                    </p:set>
                                    <p:animEffect transition="in" filter="fade">
                                      <p:cBhvr>
                                        <p:cTn id="18" dur="2000"/>
                                        <p:tgtEl>
                                          <p:spTgt spid="229379">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9379">
                                            <p:txEl>
                                              <p:pRg st="2" end="2"/>
                                            </p:txEl>
                                          </p:spTgt>
                                        </p:tgtEl>
                                        <p:attrNameLst>
                                          <p:attrName>style.visibility</p:attrName>
                                        </p:attrNameLst>
                                      </p:cBhvr>
                                      <p:to>
                                        <p:strVal val="visible"/>
                                      </p:to>
                                    </p:set>
                                    <p:animEffect transition="in" filter="fade">
                                      <p:cBhvr>
                                        <p:cTn id="21" dur="2000"/>
                                        <p:tgtEl>
                                          <p:spTgt spid="229379">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9379">
                                            <p:txEl>
                                              <p:pRg st="3" end="3"/>
                                            </p:txEl>
                                          </p:spTgt>
                                        </p:tgtEl>
                                        <p:attrNameLst>
                                          <p:attrName>style.visibility</p:attrName>
                                        </p:attrNameLst>
                                      </p:cBhvr>
                                      <p:to>
                                        <p:strVal val="visible"/>
                                      </p:to>
                                    </p:set>
                                    <p:animEffect transition="in" filter="fade">
                                      <p:cBhvr>
                                        <p:cTn id="24" dur="2000"/>
                                        <p:tgtEl>
                                          <p:spTgt spid="229379">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8" grpId="0" animBg="1"/>
      <p:bldP spid="229379" grpId="0" uiExpand="1" build="p" animBg="1"/>
      <p:bldP spid="5" grpId="0"/>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3" descr="C:\Users\Playtech\Desktop\FOUNDRY MAIN\CLIENTS\Massey\PPT WORK\New Massey PPT April 2011\new templates\MASSEY TEMPLATE STANDARD SLIDE1.jpg"/>
          <p:cNvPicPr>
            <a:picLocks noChangeAspect="1" noChangeArrowheads="1"/>
          </p:cNvPicPr>
          <p:nvPr/>
        </p:nvPicPr>
        <p:blipFill>
          <a:blip r:embed="rId3" cstate="print"/>
          <a:srcRect/>
          <a:stretch>
            <a:fillRect/>
          </a:stretch>
        </p:blipFill>
        <p:spPr bwMode="auto">
          <a:xfrm>
            <a:off x="-19051" y="-19051"/>
            <a:ext cx="9163051" cy="6877051"/>
          </a:xfrm>
          <a:prstGeom prst="rect">
            <a:avLst/>
          </a:prstGeom>
          <a:noFill/>
        </p:spPr>
      </p:pic>
      <p:sp>
        <p:nvSpPr>
          <p:cNvPr id="231426" name="Rectangle 2"/>
          <p:cNvSpPr>
            <a:spLocks noGrp="1" noChangeArrowheads="1"/>
          </p:cNvSpPr>
          <p:nvPr>
            <p:ph type="title"/>
          </p:nvPr>
        </p:nvSpPr>
        <p:spPr bwMode="auto">
          <a:xfrm>
            <a:off x="457200" y="106363"/>
            <a:ext cx="8229600" cy="715962"/>
          </a:xfrm>
          <a:noFill/>
          <a:ln>
            <a:miter lim="800000"/>
            <a:headEnd/>
            <a:tailEnd/>
          </a:ln>
        </p:spPr>
        <p:txBody>
          <a:bodyPr vert="horz" wrap="square" lIns="91440" tIns="45720" rIns="91440" bIns="45720" numCol="1" anchor="t" anchorCtr="0" compatLnSpc="1">
            <a:prstTxWarp prst="textNoShape">
              <a:avLst/>
            </a:prstTxWarp>
          </a:bodyPr>
          <a:lstStyle/>
          <a:p>
            <a:r>
              <a:rPr lang="en-NZ" sz="4000"/>
              <a:t>SSD behaviour: </a:t>
            </a:r>
            <a:r>
              <a:rPr lang="en-NZ" sz="4000" i="1"/>
              <a:t>n( </a:t>
            </a:r>
            <a:r>
              <a:rPr lang="en-NZ" sz="4800" i="1" baseline="30000"/>
              <a:t>.</a:t>
            </a:r>
            <a:r>
              <a:rPr lang="en-NZ" sz="4000" i="1" baseline="30000"/>
              <a:t> </a:t>
            </a:r>
            <a:r>
              <a:rPr lang="en-NZ" sz="4000" i="1"/>
              <a:t>,t) </a:t>
            </a:r>
            <a:r>
              <a:rPr lang="en-NZ" sz="4000"/>
              <a:t>evolves like:</a:t>
            </a:r>
            <a:endParaRPr lang="en-US" sz="4000"/>
          </a:p>
        </p:txBody>
      </p:sp>
      <p:graphicFrame>
        <p:nvGraphicFramePr>
          <p:cNvPr id="231427" name="Object 3"/>
          <p:cNvGraphicFramePr>
            <a:graphicFrameLocks noGrp="1" noChangeAspect="1"/>
          </p:cNvGraphicFramePr>
          <p:nvPr>
            <p:ph idx="1"/>
          </p:nvPr>
        </p:nvGraphicFramePr>
        <p:xfrm>
          <a:off x="539552" y="1268760"/>
          <a:ext cx="6509348" cy="4208884"/>
        </p:xfrm>
        <a:graphic>
          <a:graphicData uri="http://schemas.openxmlformats.org/presentationml/2006/ole">
            <mc:AlternateContent xmlns:mc="http://schemas.openxmlformats.org/markup-compatibility/2006">
              <mc:Choice xmlns:v="urn:schemas-microsoft-com:vml" Requires="v">
                <p:oleObj spid="_x0000_s86020" name="Chart" r:id="rId5" imgW="4808301" imgH="2750701" progId="Excel.Sheet.8">
                  <p:embed/>
                </p:oleObj>
              </mc:Choice>
              <mc:Fallback>
                <p:oleObj name="Chart" r:id="rId5" imgW="4808301" imgH="2750701" progId="Excel.Sheet.8">
                  <p:embed/>
                  <p:pic>
                    <p:nvPicPr>
                      <p:cNvPr id="0" name="Picture 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268760"/>
                        <a:ext cx="6509348" cy="4208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oleObj>
              </mc:Fallback>
            </mc:AlternateContent>
          </a:graphicData>
        </a:graphic>
      </p:graphicFrame>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1427"/>
                                        </p:tgtEl>
                                        <p:attrNameLst>
                                          <p:attrName>style.visibility</p:attrName>
                                        </p:attrNameLst>
                                      </p:cBhvr>
                                      <p:to>
                                        <p:strVal val="visible"/>
                                      </p:to>
                                    </p:set>
                                    <p:animEffect transition="in" filter="fade">
                                      <p:cBhvr>
                                        <p:cTn id="7" dur="2000"/>
                                        <p:tgtEl>
                                          <p:spTgt spid="231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Users\Playtech\Desktop\FOUNDRY MAIN\CLIENTS\Massey\PPT WORK\New Massey PPT April 2011\new templates\MASSEY TEMPLATE STANDARD SLIDE 8.jpg"/>
          <p:cNvPicPr>
            <a:picLocks noChangeAspect="1" noChangeArrowheads="1"/>
          </p:cNvPicPr>
          <p:nvPr/>
        </p:nvPicPr>
        <p:blipFill>
          <a:blip r:embed="rId2" cstate="print"/>
          <a:srcRect/>
          <a:stretch>
            <a:fillRect/>
          </a:stretch>
        </p:blipFill>
        <p:spPr bwMode="auto">
          <a:xfrm>
            <a:off x="0" y="-19051"/>
            <a:ext cx="9163051" cy="6877051"/>
          </a:xfrm>
          <a:prstGeom prst="rect">
            <a:avLst/>
          </a:prstGeom>
          <a:noFill/>
        </p:spPr>
      </p:pic>
      <p:sp>
        <p:nvSpPr>
          <p:cNvPr id="155650" name="Rectangle 2"/>
          <p:cNvSpPr>
            <a:spLocks noGrp="1" noChangeArrowheads="1"/>
          </p:cNvSpPr>
          <p:nvPr>
            <p:ph type="title"/>
          </p:nvPr>
        </p:nvSpPr>
        <p:spPr bwMode="auto">
          <a:xfrm>
            <a:off x="539552" y="188640"/>
            <a:ext cx="7772400" cy="1143000"/>
          </a:xfrm>
          <a:noFill/>
          <a:ln>
            <a:miter lim="800000"/>
            <a:headEnd/>
            <a:tailEnd/>
          </a:ln>
        </p:spPr>
        <p:txBody>
          <a:bodyPr vert="horz" wrap="square" lIns="91440" tIns="45720" rIns="91440" bIns="45720" numCol="1" anchor="t" anchorCtr="0" compatLnSpc="1">
            <a:prstTxWarp prst="textNoShape">
              <a:avLst/>
            </a:prstTxWarp>
            <a:normAutofit/>
          </a:bodyPr>
          <a:lstStyle/>
          <a:p>
            <a:r>
              <a:rPr lang="en-NZ" sz="3200" dirty="0">
                <a:solidFill>
                  <a:srgbClr val="92D050"/>
                </a:solidFill>
              </a:rPr>
              <a:t>The</a:t>
            </a:r>
            <a:r>
              <a:rPr lang="en-NZ" sz="3200" dirty="0"/>
              <a:t> </a:t>
            </a:r>
            <a:r>
              <a:rPr lang="en-NZ" sz="3200" dirty="0">
                <a:solidFill>
                  <a:srgbClr val="92D050"/>
                </a:solidFill>
              </a:rPr>
              <a:t>Human Cell Cycle</a:t>
            </a:r>
            <a:endParaRPr lang="en-AU" sz="3200" dirty="0">
              <a:solidFill>
                <a:srgbClr val="92D050"/>
              </a:solidFill>
            </a:endParaRPr>
          </a:p>
        </p:txBody>
      </p:sp>
      <p:sp>
        <p:nvSpPr>
          <p:cNvPr id="155651" name="Arc 3"/>
          <p:cNvSpPr>
            <a:spLocks/>
          </p:cNvSpPr>
          <p:nvPr/>
        </p:nvSpPr>
        <p:spPr bwMode="auto">
          <a:xfrm rot="453356" flipV="1">
            <a:off x="3276600" y="-344488"/>
            <a:ext cx="1652588" cy="2163763"/>
          </a:xfrm>
          <a:custGeom>
            <a:avLst/>
            <a:gdLst>
              <a:gd name="G0" fmla="+- 0 0 0"/>
              <a:gd name="G1" fmla="+- 18547 0 0"/>
              <a:gd name="G2" fmla="+- 21600 0 0"/>
              <a:gd name="T0" fmla="*/ 11071 w 17079"/>
              <a:gd name="T1" fmla="*/ 0 h 18547"/>
              <a:gd name="T2" fmla="*/ 17079 w 17079"/>
              <a:gd name="T3" fmla="*/ 5323 h 18547"/>
              <a:gd name="T4" fmla="*/ 0 w 17079"/>
              <a:gd name="T5" fmla="*/ 18547 h 18547"/>
            </a:gdLst>
            <a:ahLst/>
            <a:cxnLst>
              <a:cxn ang="0">
                <a:pos x="T0" y="T1"/>
              </a:cxn>
              <a:cxn ang="0">
                <a:pos x="T2" y="T3"/>
              </a:cxn>
              <a:cxn ang="0">
                <a:pos x="T4" y="T5"/>
              </a:cxn>
            </a:cxnLst>
            <a:rect l="0" t="0" r="r" b="b"/>
            <a:pathLst>
              <a:path w="17079" h="18547" fill="none" extrusionOk="0">
                <a:moveTo>
                  <a:pt x="11071" y="-1"/>
                </a:moveTo>
                <a:cubicBezTo>
                  <a:pt x="13388" y="1383"/>
                  <a:pt x="15426" y="3188"/>
                  <a:pt x="17078" y="5323"/>
                </a:cubicBezTo>
              </a:path>
              <a:path w="17079" h="18547" stroke="0" extrusionOk="0">
                <a:moveTo>
                  <a:pt x="11071" y="-1"/>
                </a:moveTo>
                <a:cubicBezTo>
                  <a:pt x="13388" y="1383"/>
                  <a:pt x="15426" y="3188"/>
                  <a:pt x="17078" y="5323"/>
                </a:cubicBezTo>
                <a:lnTo>
                  <a:pt x="0" y="18547"/>
                </a:lnTo>
                <a:close/>
              </a:path>
            </a:pathLst>
          </a:custGeom>
          <a:noFill/>
          <a:ln w="12700">
            <a:solidFill>
              <a:schemeClr val="tx1"/>
            </a:solidFill>
            <a:round/>
            <a:headEnd/>
            <a:tailEnd type="triangle" w="med" len="med"/>
          </a:ln>
          <a:effectLst/>
        </p:spPr>
        <p:txBody>
          <a:bodyPr wrap="none" anchor="ctr"/>
          <a:lstStyle/>
          <a:p>
            <a:endParaRPr lang="en-US"/>
          </a:p>
        </p:txBody>
      </p:sp>
      <p:grpSp>
        <p:nvGrpSpPr>
          <p:cNvPr id="2" name="Group 4"/>
          <p:cNvGrpSpPr>
            <a:grpSpLocks/>
          </p:cNvGrpSpPr>
          <p:nvPr/>
        </p:nvGrpSpPr>
        <p:grpSpPr bwMode="auto">
          <a:xfrm>
            <a:off x="2576513" y="2200275"/>
            <a:ext cx="3676650" cy="3657600"/>
            <a:chOff x="1632" y="1053"/>
            <a:chExt cx="2316" cy="2304"/>
          </a:xfrm>
        </p:grpSpPr>
        <p:sp>
          <p:nvSpPr>
            <p:cNvPr id="155653" name="Oval 5"/>
            <p:cNvSpPr>
              <a:spLocks noChangeArrowheads="1"/>
            </p:cNvSpPr>
            <p:nvPr/>
          </p:nvSpPr>
          <p:spPr bwMode="auto">
            <a:xfrm>
              <a:off x="1644" y="1053"/>
              <a:ext cx="2304" cy="2304"/>
            </a:xfrm>
            <a:prstGeom prst="ellipse">
              <a:avLst/>
            </a:prstGeom>
            <a:solidFill>
              <a:srgbClr val="FF99FF"/>
            </a:solidFill>
            <a:ln w="12700">
              <a:solidFill>
                <a:schemeClr val="tx1"/>
              </a:solidFill>
              <a:round/>
              <a:headEnd type="none" w="sm" len="sm"/>
              <a:tailEnd type="none" w="sm" len="sm"/>
            </a:ln>
            <a:effectLst/>
          </p:spPr>
          <p:txBody>
            <a:bodyPr wrap="none" anchor="ctr"/>
            <a:lstStyle/>
            <a:p>
              <a:pPr defTabSz="762000"/>
              <a:endParaRPr lang="en-NZ" sz="4400" i="0">
                <a:solidFill>
                  <a:schemeClr val="tx1"/>
                </a:solidFill>
                <a:latin typeface="Arial" charset="0"/>
              </a:endParaRPr>
            </a:p>
          </p:txBody>
        </p:sp>
        <p:sp>
          <p:nvSpPr>
            <p:cNvPr id="155654" name="Oval 6"/>
            <p:cNvSpPr>
              <a:spLocks noChangeArrowheads="1"/>
            </p:cNvSpPr>
            <p:nvPr/>
          </p:nvSpPr>
          <p:spPr bwMode="auto">
            <a:xfrm>
              <a:off x="1896" y="1344"/>
              <a:ext cx="1776" cy="1776"/>
            </a:xfrm>
            <a:prstGeom prst="ellipse">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155655" name="Line 7"/>
            <p:cNvSpPr>
              <a:spLocks noChangeShapeType="1"/>
            </p:cNvSpPr>
            <p:nvPr/>
          </p:nvSpPr>
          <p:spPr bwMode="auto">
            <a:xfrm flipH="1">
              <a:off x="2892" y="1074"/>
              <a:ext cx="48" cy="282"/>
            </a:xfrm>
            <a:prstGeom prst="line">
              <a:avLst/>
            </a:prstGeom>
            <a:noFill/>
            <a:ln w="12700">
              <a:solidFill>
                <a:schemeClr val="tx1"/>
              </a:solidFill>
              <a:round/>
              <a:headEnd/>
              <a:tailEnd/>
            </a:ln>
            <a:effectLst/>
          </p:spPr>
          <p:txBody>
            <a:bodyPr wrap="none" anchor="ctr"/>
            <a:lstStyle/>
            <a:p>
              <a:endParaRPr lang="en-US"/>
            </a:p>
          </p:txBody>
        </p:sp>
        <p:sp>
          <p:nvSpPr>
            <p:cNvPr id="155656" name="Line 8"/>
            <p:cNvSpPr>
              <a:spLocks noChangeShapeType="1"/>
            </p:cNvSpPr>
            <p:nvPr/>
          </p:nvSpPr>
          <p:spPr bwMode="auto">
            <a:xfrm>
              <a:off x="3354" y="2922"/>
              <a:ext cx="150" cy="198"/>
            </a:xfrm>
            <a:prstGeom prst="line">
              <a:avLst/>
            </a:prstGeom>
            <a:noFill/>
            <a:ln w="12700">
              <a:solidFill>
                <a:schemeClr val="tx1"/>
              </a:solidFill>
              <a:round/>
              <a:headEnd/>
              <a:tailEnd/>
            </a:ln>
            <a:effectLst/>
          </p:spPr>
          <p:txBody>
            <a:bodyPr wrap="none" anchor="ctr"/>
            <a:lstStyle/>
            <a:p>
              <a:endParaRPr lang="en-US"/>
            </a:p>
          </p:txBody>
        </p:sp>
        <p:sp>
          <p:nvSpPr>
            <p:cNvPr id="155657" name="Line 9"/>
            <p:cNvSpPr>
              <a:spLocks noChangeShapeType="1"/>
            </p:cNvSpPr>
            <p:nvPr/>
          </p:nvSpPr>
          <p:spPr bwMode="auto">
            <a:xfrm>
              <a:off x="1632" y="2238"/>
              <a:ext cx="264" cy="0"/>
            </a:xfrm>
            <a:prstGeom prst="line">
              <a:avLst/>
            </a:prstGeom>
            <a:noFill/>
            <a:ln w="12700">
              <a:solidFill>
                <a:schemeClr val="tx1"/>
              </a:solidFill>
              <a:round/>
              <a:headEnd/>
              <a:tailEnd/>
            </a:ln>
            <a:effectLst/>
          </p:spPr>
          <p:txBody>
            <a:bodyPr wrap="none" anchor="ctr"/>
            <a:lstStyle/>
            <a:p>
              <a:endParaRPr lang="en-US"/>
            </a:p>
          </p:txBody>
        </p:sp>
        <p:sp>
          <p:nvSpPr>
            <p:cNvPr id="155658" name="Line 10"/>
            <p:cNvSpPr>
              <a:spLocks noChangeShapeType="1"/>
            </p:cNvSpPr>
            <p:nvPr/>
          </p:nvSpPr>
          <p:spPr bwMode="auto">
            <a:xfrm>
              <a:off x="2562" y="1080"/>
              <a:ext cx="66" cy="276"/>
            </a:xfrm>
            <a:prstGeom prst="line">
              <a:avLst/>
            </a:prstGeom>
            <a:noFill/>
            <a:ln w="12700">
              <a:solidFill>
                <a:schemeClr val="tx1"/>
              </a:solidFill>
              <a:round/>
              <a:headEnd/>
              <a:tailEnd/>
            </a:ln>
            <a:effectLst/>
          </p:spPr>
          <p:txBody>
            <a:bodyPr wrap="none" anchor="ctr"/>
            <a:lstStyle/>
            <a:p>
              <a:endParaRPr lang="en-US"/>
            </a:p>
          </p:txBody>
        </p:sp>
      </p:grpSp>
      <p:sp>
        <p:nvSpPr>
          <p:cNvPr id="155659" name="Oval 11"/>
          <p:cNvSpPr>
            <a:spLocks noChangeArrowheads="1"/>
          </p:cNvSpPr>
          <p:nvPr/>
        </p:nvSpPr>
        <p:spPr bwMode="auto">
          <a:xfrm>
            <a:off x="5030788" y="1484313"/>
            <a:ext cx="609600" cy="781050"/>
          </a:xfrm>
          <a:prstGeom prst="ellipse">
            <a:avLst/>
          </a:prstGeom>
          <a:solidFill>
            <a:srgbClr val="CCFF33"/>
          </a:solidFill>
          <a:ln w="12700">
            <a:solidFill>
              <a:schemeClr val="tx1"/>
            </a:solidFill>
            <a:round/>
            <a:headEnd/>
            <a:tailEnd/>
          </a:ln>
          <a:effectLst/>
        </p:spPr>
        <p:txBody>
          <a:bodyPr wrap="none" anchor="ctr"/>
          <a:lstStyle/>
          <a:p>
            <a:endParaRPr lang="en-US"/>
          </a:p>
        </p:txBody>
      </p:sp>
      <p:sp>
        <p:nvSpPr>
          <p:cNvPr id="155660" name="Oval 12"/>
          <p:cNvSpPr>
            <a:spLocks noChangeArrowheads="1"/>
          </p:cNvSpPr>
          <p:nvPr/>
        </p:nvSpPr>
        <p:spPr bwMode="auto">
          <a:xfrm>
            <a:off x="5202238" y="1836738"/>
            <a:ext cx="323850" cy="361950"/>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55661" name="Freeform 13"/>
          <p:cNvSpPr>
            <a:spLocks/>
          </p:cNvSpPr>
          <p:nvPr/>
        </p:nvSpPr>
        <p:spPr bwMode="auto">
          <a:xfrm>
            <a:off x="5226050" y="1919288"/>
            <a:ext cx="233363" cy="193675"/>
          </a:xfrm>
          <a:custGeom>
            <a:avLst/>
            <a:gdLst/>
            <a:ahLst/>
            <a:cxnLst>
              <a:cxn ang="0">
                <a:pos x="51" y="50"/>
              </a:cxn>
              <a:cxn ang="0">
                <a:pos x="99" y="14"/>
              </a:cxn>
              <a:cxn ang="0">
                <a:pos x="39" y="74"/>
              </a:cxn>
              <a:cxn ang="0">
                <a:pos x="15" y="80"/>
              </a:cxn>
              <a:cxn ang="0">
                <a:pos x="57" y="122"/>
              </a:cxn>
              <a:cxn ang="0">
                <a:pos x="69" y="50"/>
              </a:cxn>
              <a:cxn ang="0">
                <a:pos x="51" y="14"/>
              </a:cxn>
              <a:cxn ang="0">
                <a:pos x="69" y="2"/>
              </a:cxn>
              <a:cxn ang="0">
                <a:pos x="105" y="14"/>
              </a:cxn>
              <a:cxn ang="0">
                <a:pos x="147" y="68"/>
              </a:cxn>
              <a:cxn ang="0">
                <a:pos x="141" y="86"/>
              </a:cxn>
              <a:cxn ang="0">
                <a:pos x="105" y="98"/>
              </a:cxn>
              <a:cxn ang="0">
                <a:pos x="81" y="92"/>
              </a:cxn>
              <a:cxn ang="0">
                <a:pos x="21" y="26"/>
              </a:cxn>
              <a:cxn ang="0">
                <a:pos x="15" y="44"/>
              </a:cxn>
            </a:cxnLst>
            <a:rect l="0" t="0" r="r" b="b"/>
            <a:pathLst>
              <a:path w="147" h="122">
                <a:moveTo>
                  <a:pt x="51" y="50"/>
                </a:moveTo>
                <a:cubicBezTo>
                  <a:pt x="65" y="29"/>
                  <a:pt x="75" y="22"/>
                  <a:pt x="99" y="14"/>
                </a:cubicBezTo>
                <a:cubicBezTo>
                  <a:pt x="141" y="76"/>
                  <a:pt x="110" y="68"/>
                  <a:pt x="39" y="74"/>
                </a:cubicBezTo>
                <a:cubicBezTo>
                  <a:pt x="31" y="76"/>
                  <a:pt x="19" y="73"/>
                  <a:pt x="15" y="80"/>
                </a:cubicBezTo>
                <a:cubicBezTo>
                  <a:pt x="0" y="104"/>
                  <a:pt x="45" y="118"/>
                  <a:pt x="57" y="122"/>
                </a:cubicBezTo>
                <a:cubicBezTo>
                  <a:pt x="99" y="94"/>
                  <a:pt x="89" y="89"/>
                  <a:pt x="69" y="50"/>
                </a:cubicBezTo>
                <a:cubicBezTo>
                  <a:pt x="44" y="0"/>
                  <a:pt x="85" y="66"/>
                  <a:pt x="51" y="14"/>
                </a:cubicBezTo>
                <a:cubicBezTo>
                  <a:pt x="57" y="10"/>
                  <a:pt x="62" y="2"/>
                  <a:pt x="69" y="2"/>
                </a:cubicBezTo>
                <a:cubicBezTo>
                  <a:pt x="82" y="2"/>
                  <a:pt x="105" y="14"/>
                  <a:pt x="105" y="14"/>
                </a:cubicBezTo>
                <a:cubicBezTo>
                  <a:pt x="145" y="54"/>
                  <a:pt x="136" y="34"/>
                  <a:pt x="147" y="68"/>
                </a:cubicBezTo>
                <a:cubicBezTo>
                  <a:pt x="145" y="74"/>
                  <a:pt x="146" y="82"/>
                  <a:pt x="141" y="86"/>
                </a:cubicBezTo>
                <a:cubicBezTo>
                  <a:pt x="131" y="93"/>
                  <a:pt x="105" y="98"/>
                  <a:pt x="105" y="98"/>
                </a:cubicBezTo>
                <a:cubicBezTo>
                  <a:pt x="97" y="96"/>
                  <a:pt x="87" y="97"/>
                  <a:pt x="81" y="92"/>
                </a:cubicBezTo>
                <a:cubicBezTo>
                  <a:pt x="52" y="67"/>
                  <a:pt x="57" y="50"/>
                  <a:pt x="21" y="26"/>
                </a:cubicBezTo>
                <a:cubicBezTo>
                  <a:pt x="19" y="32"/>
                  <a:pt x="15" y="44"/>
                  <a:pt x="15" y="44"/>
                </a:cubicBezTo>
              </a:path>
            </a:pathLst>
          </a:custGeom>
          <a:noFill/>
          <a:ln w="19050" cap="flat" cmpd="sng">
            <a:solidFill>
              <a:srgbClr val="336600"/>
            </a:solidFill>
            <a:prstDash val="solid"/>
            <a:round/>
            <a:headEnd/>
            <a:tailEnd/>
          </a:ln>
          <a:effectLst/>
        </p:spPr>
        <p:txBody>
          <a:bodyPr wrap="none" anchor="ctr"/>
          <a:lstStyle/>
          <a:p>
            <a:endParaRPr lang="en-US"/>
          </a:p>
        </p:txBody>
      </p:sp>
      <p:grpSp>
        <p:nvGrpSpPr>
          <p:cNvPr id="3" name="Group 14"/>
          <p:cNvGrpSpPr>
            <a:grpSpLocks/>
          </p:cNvGrpSpPr>
          <p:nvPr/>
        </p:nvGrpSpPr>
        <p:grpSpPr bwMode="auto">
          <a:xfrm>
            <a:off x="4644008" y="764704"/>
            <a:ext cx="590550" cy="771525"/>
            <a:chOff x="3096" y="588"/>
            <a:chExt cx="384" cy="492"/>
          </a:xfrm>
        </p:grpSpPr>
        <p:sp>
          <p:nvSpPr>
            <p:cNvPr id="155663" name="Oval 15"/>
            <p:cNvSpPr>
              <a:spLocks noChangeArrowheads="1"/>
            </p:cNvSpPr>
            <p:nvPr/>
          </p:nvSpPr>
          <p:spPr bwMode="auto">
            <a:xfrm>
              <a:off x="3096" y="588"/>
              <a:ext cx="384" cy="492"/>
            </a:xfrm>
            <a:prstGeom prst="ellipse">
              <a:avLst/>
            </a:prstGeom>
            <a:solidFill>
              <a:srgbClr val="CCFF33"/>
            </a:solidFill>
            <a:ln w="12700">
              <a:solidFill>
                <a:schemeClr val="tx1"/>
              </a:solidFill>
              <a:round/>
              <a:headEnd/>
              <a:tailEnd/>
            </a:ln>
            <a:effectLst/>
          </p:spPr>
          <p:txBody>
            <a:bodyPr wrap="none" anchor="ctr"/>
            <a:lstStyle/>
            <a:p>
              <a:endParaRPr lang="en-US"/>
            </a:p>
          </p:txBody>
        </p:sp>
        <p:sp>
          <p:nvSpPr>
            <p:cNvPr id="155664" name="Oval 16"/>
            <p:cNvSpPr>
              <a:spLocks noChangeArrowheads="1"/>
            </p:cNvSpPr>
            <p:nvPr/>
          </p:nvSpPr>
          <p:spPr bwMode="auto">
            <a:xfrm>
              <a:off x="3204" y="810"/>
              <a:ext cx="204" cy="22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55665" name="Freeform 17"/>
            <p:cNvSpPr>
              <a:spLocks/>
            </p:cNvSpPr>
            <p:nvPr/>
          </p:nvSpPr>
          <p:spPr bwMode="auto">
            <a:xfrm>
              <a:off x="3219" y="862"/>
              <a:ext cx="147" cy="122"/>
            </a:xfrm>
            <a:custGeom>
              <a:avLst/>
              <a:gdLst/>
              <a:ahLst/>
              <a:cxnLst>
                <a:cxn ang="0">
                  <a:pos x="51" y="50"/>
                </a:cxn>
                <a:cxn ang="0">
                  <a:pos x="99" y="14"/>
                </a:cxn>
                <a:cxn ang="0">
                  <a:pos x="39" y="74"/>
                </a:cxn>
                <a:cxn ang="0">
                  <a:pos x="15" y="80"/>
                </a:cxn>
                <a:cxn ang="0">
                  <a:pos x="57" y="122"/>
                </a:cxn>
                <a:cxn ang="0">
                  <a:pos x="69" y="50"/>
                </a:cxn>
                <a:cxn ang="0">
                  <a:pos x="51" y="14"/>
                </a:cxn>
                <a:cxn ang="0">
                  <a:pos x="69" y="2"/>
                </a:cxn>
                <a:cxn ang="0">
                  <a:pos x="105" y="14"/>
                </a:cxn>
                <a:cxn ang="0">
                  <a:pos x="147" y="68"/>
                </a:cxn>
                <a:cxn ang="0">
                  <a:pos x="141" y="86"/>
                </a:cxn>
                <a:cxn ang="0">
                  <a:pos x="105" y="98"/>
                </a:cxn>
                <a:cxn ang="0">
                  <a:pos x="81" y="92"/>
                </a:cxn>
                <a:cxn ang="0">
                  <a:pos x="21" y="26"/>
                </a:cxn>
                <a:cxn ang="0">
                  <a:pos x="15" y="44"/>
                </a:cxn>
              </a:cxnLst>
              <a:rect l="0" t="0" r="r" b="b"/>
              <a:pathLst>
                <a:path w="147" h="122">
                  <a:moveTo>
                    <a:pt x="51" y="50"/>
                  </a:moveTo>
                  <a:cubicBezTo>
                    <a:pt x="65" y="29"/>
                    <a:pt x="75" y="22"/>
                    <a:pt x="99" y="14"/>
                  </a:cubicBezTo>
                  <a:cubicBezTo>
                    <a:pt x="141" y="76"/>
                    <a:pt x="110" y="68"/>
                    <a:pt x="39" y="74"/>
                  </a:cubicBezTo>
                  <a:cubicBezTo>
                    <a:pt x="31" y="76"/>
                    <a:pt x="19" y="73"/>
                    <a:pt x="15" y="80"/>
                  </a:cubicBezTo>
                  <a:cubicBezTo>
                    <a:pt x="0" y="104"/>
                    <a:pt x="45" y="118"/>
                    <a:pt x="57" y="122"/>
                  </a:cubicBezTo>
                  <a:cubicBezTo>
                    <a:pt x="99" y="94"/>
                    <a:pt x="89" y="89"/>
                    <a:pt x="69" y="50"/>
                  </a:cubicBezTo>
                  <a:cubicBezTo>
                    <a:pt x="44" y="0"/>
                    <a:pt x="85" y="66"/>
                    <a:pt x="51" y="14"/>
                  </a:cubicBezTo>
                  <a:cubicBezTo>
                    <a:pt x="57" y="10"/>
                    <a:pt x="62" y="2"/>
                    <a:pt x="69" y="2"/>
                  </a:cubicBezTo>
                  <a:cubicBezTo>
                    <a:pt x="82" y="2"/>
                    <a:pt x="105" y="14"/>
                    <a:pt x="105" y="14"/>
                  </a:cubicBezTo>
                  <a:cubicBezTo>
                    <a:pt x="145" y="54"/>
                    <a:pt x="136" y="34"/>
                    <a:pt x="147" y="68"/>
                  </a:cubicBezTo>
                  <a:cubicBezTo>
                    <a:pt x="145" y="74"/>
                    <a:pt x="146" y="82"/>
                    <a:pt x="141" y="86"/>
                  </a:cubicBezTo>
                  <a:cubicBezTo>
                    <a:pt x="131" y="93"/>
                    <a:pt x="105" y="98"/>
                    <a:pt x="105" y="98"/>
                  </a:cubicBezTo>
                  <a:cubicBezTo>
                    <a:pt x="97" y="96"/>
                    <a:pt x="87" y="97"/>
                    <a:pt x="81" y="92"/>
                  </a:cubicBezTo>
                  <a:cubicBezTo>
                    <a:pt x="52" y="67"/>
                    <a:pt x="57" y="50"/>
                    <a:pt x="21" y="26"/>
                  </a:cubicBezTo>
                  <a:cubicBezTo>
                    <a:pt x="19" y="32"/>
                    <a:pt x="15" y="44"/>
                    <a:pt x="15" y="44"/>
                  </a:cubicBezTo>
                </a:path>
              </a:pathLst>
            </a:custGeom>
            <a:noFill/>
            <a:ln w="19050" cap="flat" cmpd="sng">
              <a:solidFill>
                <a:srgbClr val="336600"/>
              </a:solidFill>
              <a:prstDash val="solid"/>
              <a:round/>
              <a:headEnd/>
              <a:tailEnd/>
            </a:ln>
            <a:effectLst/>
          </p:spPr>
          <p:txBody>
            <a:bodyPr wrap="none" anchor="ctr"/>
            <a:lstStyle/>
            <a:p>
              <a:endParaRPr lang="en-US"/>
            </a:p>
          </p:txBody>
        </p:sp>
      </p:grpSp>
      <p:sp>
        <p:nvSpPr>
          <p:cNvPr id="155666" name="Arc 18"/>
          <p:cNvSpPr>
            <a:spLocks/>
          </p:cNvSpPr>
          <p:nvPr/>
        </p:nvSpPr>
        <p:spPr bwMode="auto">
          <a:xfrm rot="1346286">
            <a:off x="4862513" y="2413000"/>
            <a:ext cx="2060575" cy="2492375"/>
          </a:xfrm>
          <a:custGeom>
            <a:avLst/>
            <a:gdLst>
              <a:gd name="G0" fmla="+- 0 0 0"/>
              <a:gd name="G1" fmla="+- 21495 0 0"/>
              <a:gd name="G2" fmla="+- 21600 0 0"/>
              <a:gd name="T0" fmla="*/ 2124 w 21294"/>
              <a:gd name="T1" fmla="*/ 0 h 21495"/>
              <a:gd name="T2" fmla="*/ 21294 w 21294"/>
              <a:gd name="T3" fmla="*/ 17870 h 21495"/>
              <a:gd name="T4" fmla="*/ 0 w 21294"/>
              <a:gd name="T5" fmla="*/ 21495 h 21495"/>
            </a:gdLst>
            <a:ahLst/>
            <a:cxnLst>
              <a:cxn ang="0">
                <a:pos x="T0" y="T1"/>
              </a:cxn>
              <a:cxn ang="0">
                <a:pos x="T2" y="T3"/>
              </a:cxn>
              <a:cxn ang="0">
                <a:pos x="T4" y="T5"/>
              </a:cxn>
            </a:cxnLst>
            <a:rect l="0" t="0" r="r" b="b"/>
            <a:pathLst>
              <a:path w="21294" h="21495" fill="none" extrusionOk="0">
                <a:moveTo>
                  <a:pt x="2124" y="-1"/>
                </a:moveTo>
                <a:cubicBezTo>
                  <a:pt x="11810" y="956"/>
                  <a:pt x="19660" y="8274"/>
                  <a:pt x="21293" y="17870"/>
                </a:cubicBezTo>
              </a:path>
              <a:path w="21294" h="21495" stroke="0" extrusionOk="0">
                <a:moveTo>
                  <a:pt x="2124" y="-1"/>
                </a:moveTo>
                <a:cubicBezTo>
                  <a:pt x="11810" y="956"/>
                  <a:pt x="19660" y="8274"/>
                  <a:pt x="21293" y="17870"/>
                </a:cubicBezTo>
                <a:lnTo>
                  <a:pt x="0" y="21495"/>
                </a:lnTo>
                <a:close/>
              </a:path>
            </a:pathLst>
          </a:custGeom>
          <a:noFill/>
          <a:ln w="12700">
            <a:solidFill>
              <a:schemeClr val="tx1"/>
            </a:solidFill>
            <a:round/>
            <a:headEnd/>
            <a:tailEnd type="triangle" w="med" len="med"/>
          </a:ln>
          <a:effectLst/>
        </p:spPr>
        <p:txBody>
          <a:bodyPr wrap="none" anchor="ctr"/>
          <a:lstStyle/>
          <a:p>
            <a:endParaRPr lang="en-US"/>
          </a:p>
        </p:txBody>
      </p:sp>
      <p:sp>
        <p:nvSpPr>
          <p:cNvPr id="155667" name="Oval 19"/>
          <p:cNvSpPr>
            <a:spLocks noChangeArrowheads="1"/>
          </p:cNvSpPr>
          <p:nvPr/>
        </p:nvSpPr>
        <p:spPr bwMode="auto">
          <a:xfrm>
            <a:off x="6315075" y="4757738"/>
            <a:ext cx="914400" cy="1158875"/>
          </a:xfrm>
          <a:prstGeom prst="ellipse">
            <a:avLst/>
          </a:prstGeom>
          <a:solidFill>
            <a:srgbClr val="CCFF33"/>
          </a:solidFill>
          <a:ln w="12700">
            <a:solidFill>
              <a:schemeClr val="tx1"/>
            </a:solidFill>
            <a:round/>
            <a:headEnd/>
            <a:tailEnd/>
          </a:ln>
          <a:effectLst/>
        </p:spPr>
        <p:txBody>
          <a:bodyPr wrap="none" anchor="ctr"/>
          <a:lstStyle/>
          <a:p>
            <a:endParaRPr lang="en-US"/>
          </a:p>
        </p:txBody>
      </p:sp>
      <p:sp>
        <p:nvSpPr>
          <p:cNvPr id="155668" name="Oval 20"/>
          <p:cNvSpPr>
            <a:spLocks noChangeArrowheads="1"/>
          </p:cNvSpPr>
          <p:nvPr/>
        </p:nvSpPr>
        <p:spPr bwMode="auto">
          <a:xfrm>
            <a:off x="6572250" y="5280025"/>
            <a:ext cx="485775" cy="538163"/>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55669" name="Oval 21"/>
          <p:cNvSpPr>
            <a:spLocks noChangeArrowheads="1"/>
          </p:cNvSpPr>
          <p:nvPr/>
        </p:nvSpPr>
        <p:spPr bwMode="auto">
          <a:xfrm>
            <a:off x="1255713" y="3938588"/>
            <a:ext cx="1189037" cy="1435100"/>
          </a:xfrm>
          <a:prstGeom prst="ellipse">
            <a:avLst/>
          </a:prstGeom>
          <a:solidFill>
            <a:srgbClr val="CCFF33"/>
          </a:solidFill>
          <a:ln w="12700">
            <a:solidFill>
              <a:schemeClr val="tx1"/>
            </a:solidFill>
            <a:round/>
            <a:headEnd/>
            <a:tailEnd/>
          </a:ln>
          <a:effectLst/>
        </p:spPr>
        <p:txBody>
          <a:bodyPr wrap="none" anchor="ctr"/>
          <a:lstStyle/>
          <a:p>
            <a:endParaRPr lang="en-US"/>
          </a:p>
        </p:txBody>
      </p:sp>
      <p:sp>
        <p:nvSpPr>
          <p:cNvPr id="155670" name="Oval 22"/>
          <p:cNvSpPr>
            <a:spLocks noChangeArrowheads="1"/>
          </p:cNvSpPr>
          <p:nvPr/>
        </p:nvSpPr>
        <p:spPr bwMode="auto">
          <a:xfrm>
            <a:off x="1362075" y="4570413"/>
            <a:ext cx="923925" cy="687387"/>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55671" name="Oval 23"/>
          <p:cNvSpPr>
            <a:spLocks noChangeArrowheads="1"/>
          </p:cNvSpPr>
          <p:nvPr/>
        </p:nvSpPr>
        <p:spPr bwMode="auto">
          <a:xfrm>
            <a:off x="2106613" y="969963"/>
            <a:ext cx="1436687" cy="1739900"/>
          </a:xfrm>
          <a:prstGeom prst="ellipse">
            <a:avLst/>
          </a:prstGeom>
          <a:solidFill>
            <a:srgbClr val="CCFF33"/>
          </a:solidFill>
          <a:ln w="12700">
            <a:solidFill>
              <a:schemeClr val="tx1"/>
            </a:solidFill>
            <a:round/>
            <a:headEnd/>
            <a:tailEnd/>
          </a:ln>
          <a:effectLst/>
        </p:spPr>
        <p:txBody>
          <a:bodyPr wrap="none" anchor="ctr"/>
          <a:lstStyle/>
          <a:p>
            <a:endParaRPr lang="en-US"/>
          </a:p>
        </p:txBody>
      </p:sp>
      <p:sp>
        <p:nvSpPr>
          <p:cNvPr id="155672" name="Oval 24"/>
          <p:cNvSpPr>
            <a:spLocks noChangeArrowheads="1"/>
          </p:cNvSpPr>
          <p:nvPr/>
        </p:nvSpPr>
        <p:spPr bwMode="auto">
          <a:xfrm>
            <a:off x="2235200" y="1736725"/>
            <a:ext cx="500063" cy="7191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55673" name="Oval 25"/>
          <p:cNvSpPr>
            <a:spLocks noChangeArrowheads="1"/>
          </p:cNvSpPr>
          <p:nvPr/>
        </p:nvSpPr>
        <p:spPr bwMode="auto">
          <a:xfrm>
            <a:off x="2816225" y="1782763"/>
            <a:ext cx="500063" cy="719137"/>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55674" name="Text Box 26"/>
          <p:cNvSpPr txBox="1">
            <a:spLocks noChangeArrowheads="1"/>
          </p:cNvSpPr>
          <p:nvPr/>
        </p:nvSpPr>
        <p:spPr bwMode="auto">
          <a:xfrm>
            <a:off x="4186238" y="2246313"/>
            <a:ext cx="395287" cy="396875"/>
          </a:xfrm>
          <a:prstGeom prst="rect">
            <a:avLst/>
          </a:prstGeom>
          <a:noFill/>
          <a:ln w="12700">
            <a:noFill/>
            <a:miter lim="800000"/>
            <a:headEnd/>
            <a:tailEnd/>
          </a:ln>
          <a:effectLst/>
        </p:spPr>
        <p:txBody>
          <a:bodyPr wrap="none">
            <a:spAutoFit/>
          </a:bodyPr>
          <a:lstStyle/>
          <a:p>
            <a:pPr defTabSz="762000"/>
            <a:r>
              <a:rPr lang="en-NZ" sz="2000" i="0">
                <a:latin typeface="Arial" charset="0"/>
              </a:rPr>
              <a:t>M</a:t>
            </a:r>
            <a:endParaRPr lang="en-AU" sz="2000" i="0">
              <a:latin typeface="Arial" charset="0"/>
            </a:endParaRPr>
          </a:p>
        </p:txBody>
      </p:sp>
      <p:sp>
        <p:nvSpPr>
          <p:cNvPr id="155675" name="Text Box 27"/>
          <p:cNvSpPr txBox="1">
            <a:spLocks noChangeArrowheads="1"/>
          </p:cNvSpPr>
          <p:nvPr/>
        </p:nvSpPr>
        <p:spPr bwMode="auto">
          <a:xfrm>
            <a:off x="5749925" y="3522663"/>
            <a:ext cx="522288" cy="396875"/>
          </a:xfrm>
          <a:prstGeom prst="rect">
            <a:avLst/>
          </a:prstGeom>
          <a:noFill/>
          <a:ln w="12700">
            <a:noFill/>
            <a:miter lim="800000"/>
            <a:headEnd/>
            <a:tailEnd/>
          </a:ln>
          <a:effectLst/>
        </p:spPr>
        <p:txBody>
          <a:bodyPr wrap="none">
            <a:spAutoFit/>
          </a:bodyPr>
          <a:lstStyle/>
          <a:p>
            <a:pPr defTabSz="762000"/>
            <a:r>
              <a:rPr lang="en-NZ" sz="2000" i="0">
                <a:latin typeface="Arial" charset="0"/>
              </a:rPr>
              <a:t>G1</a:t>
            </a:r>
            <a:endParaRPr lang="en-AU" sz="2000" i="0">
              <a:latin typeface="Arial" charset="0"/>
            </a:endParaRPr>
          </a:p>
        </p:txBody>
      </p:sp>
      <p:sp>
        <p:nvSpPr>
          <p:cNvPr id="155676" name="Text Box 28"/>
          <p:cNvSpPr txBox="1">
            <a:spLocks noChangeArrowheads="1"/>
          </p:cNvSpPr>
          <p:nvPr/>
        </p:nvSpPr>
        <p:spPr bwMode="auto">
          <a:xfrm>
            <a:off x="3627438" y="5351463"/>
            <a:ext cx="354012" cy="396875"/>
          </a:xfrm>
          <a:prstGeom prst="rect">
            <a:avLst/>
          </a:prstGeom>
          <a:noFill/>
          <a:ln w="12700">
            <a:noFill/>
            <a:miter lim="800000"/>
            <a:headEnd/>
            <a:tailEnd/>
          </a:ln>
          <a:effectLst/>
        </p:spPr>
        <p:txBody>
          <a:bodyPr wrap="none">
            <a:spAutoFit/>
          </a:bodyPr>
          <a:lstStyle/>
          <a:p>
            <a:pPr defTabSz="762000"/>
            <a:r>
              <a:rPr lang="en-NZ" sz="2000" i="0">
                <a:latin typeface="Arial" charset="0"/>
              </a:rPr>
              <a:t>S</a:t>
            </a:r>
            <a:endParaRPr lang="en-AU" sz="2000" i="0">
              <a:latin typeface="Arial" charset="0"/>
            </a:endParaRPr>
          </a:p>
        </p:txBody>
      </p:sp>
      <p:sp>
        <p:nvSpPr>
          <p:cNvPr id="155677" name="Text Box 29"/>
          <p:cNvSpPr txBox="1">
            <a:spLocks noChangeArrowheads="1"/>
          </p:cNvSpPr>
          <p:nvPr/>
        </p:nvSpPr>
        <p:spPr bwMode="auto">
          <a:xfrm>
            <a:off x="2860675" y="2871788"/>
            <a:ext cx="565150" cy="396875"/>
          </a:xfrm>
          <a:prstGeom prst="rect">
            <a:avLst/>
          </a:prstGeom>
          <a:noFill/>
          <a:ln w="12700">
            <a:noFill/>
            <a:miter lim="800000"/>
            <a:headEnd/>
            <a:tailEnd/>
          </a:ln>
          <a:effectLst/>
        </p:spPr>
        <p:txBody>
          <a:bodyPr>
            <a:spAutoFit/>
          </a:bodyPr>
          <a:lstStyle/>
          <a:p>
            <a:pPr defTabSz="762000"/>
            <a:r>
              <a:rPr lang="en-NZ" sz="2000" i="0">
                <a:latin typeface="Arial" charset="0"/>
              </a:rPr>
              <a:t>G2</a:t>
            </a:r>
            <a:endParaRPr lang="en-AU" sz="2000" i="0">
              <a:latin typeface="Arial" charset="0"/>
            </a:endParaRPr>
          </a:p>
        </p:txBody>
      </p:sp>
      <p:sp>
        <p:nvSpPr>
          <p:cNvPr id="155678" name="Arc 30"/>
          <p:cNvSpPr>
            <a:spLocks/>
          </p:cNvSpPr>
          <p:nvPr/>
        </p:nvSpPr>
        <p:spPr bwMode="auto">
          <a:xfrm rot="-13241391">
            <a:off x="3074988" y="4244975"/>
            <a:ext cx="2060575" cy="2492375"/>
          </a:xfrm>
          <a:custGeom>
            <a:avLst/>
            <a:gdLst>
              <a:gd name="G0" fmla="+- 0 0 0"/>
              <a:gd name="G1" fmla="+- 21495 0 0"/>
              <a:gd name="G2" fmla="+- 21600 0 0"/>
              <a:gd name="T0" fmla="*/ 2124 w 21294"/>
              <a:gd name="T1" fmla="*/ 0 h 21495"/>
              <a:gd name="T2" fmla="*/ 21294 w 21294"/>
              <a:gd name="T3" fmla="*/ 17870 h 21495"/>
              <a:gd name="T4" fmla="*/ 0 w 21294"/>
              <a:gd name="T5" fmla="*/ 21495 h 21495"/>
            </a:gdLst>
            <a:ahLst/>
            <a:cxnLst>
              <a:cxn ang="0">
                <a:pos x="T0" y="T1"/>
              </a:cxn>
              <a:cxn ang="0">
                <a:pos x="T2" y="T3"/>
              </a:cxn>
              <a:cxn ang="0">
                <a:pos x="T4" y="T5"/>
              </a:cxn>
            </a:cxnLst>
            <a:rect l="0" t="0" r="r" b="b"/>
            <a:pathLst>
              <a:path w="21294" h="21495" fill="none" extrusionOk="0">
                <a:moveTo>
                  <a:pt x="2124" y="-1"/>
                </a:moveTo>
                <a:cubicBezTo>
                  <a:pt x="11810" y="956"/>
                  <a:pt x="19660" y="8274"/>
                  <a:pt x="21293" y="17870"/>
                </a:cubicBezTo>
              </a:path>
              <a:path w="21294" h="21495" stroke="0" extrusionOk="0">
                <a:moveTo>
                  <a:pt x="2124" y="-1"/>
                </a:moveTo>
                <a:cubicBezTo>
                  <a:pt x="11810" y="956"/>
                  <a:pt x="19660" y="8274"/>
                  <a:pt x="21293" y="17870"/>
                </a:cubicBezTo>
                <a:lnTo>
                  <a:pt x="0" y="21495"/>
                </a:lnTo>
                <a:close/>
              </a:path>
            </a:pathLst>
          </a:custGeom>
          <a:noFill/>
          <a:ln w="12700">
            <a:solidFill>
              <a:schemeClr val="tx1"/>
            </a:solidFill>
            <a:round/>
            <a:headEnd/>
            <a:tailEnd type="triangle" w="med" len="med"/>
          </a:ln>
          <a:effectLst/>
        </p:spPr>
        <p:txBody>
          <a:bodyPr wrap="none" anchor="ctr"/>
          <a:lstStyle/>
          <a:p>
            <a:endParaRPr lang="en-US"/>
          </a:p>
        </p:txBody>
      </p:sp>
      <p:sp>
        <p:nvSpPr>
          <p:cNvPr id="155679" name="Arc 31"/>
          <p:cNvSpPr>
            <a:spLocks/>
          </p:cNvSpPr>
          <p:nvPr/>
        </p:nvSpPr>
        <p:spPr bwMode="auto">
          <a:xfrm rot="-7447603">
            <a:off x="2315369" y="2505869"/>
            <a:ext cx="1808163" cy="2060575"/>
          </a:xfrm>
          <a:custGeom>
            <a:avLst/>
            <a:gdLst>
              <a:gd name="G0" fmla="+- 0 0 0"/>
              <a:gd name="G1" fmla="+- 17762 0 0"/>
              <a:gd name="G2" fmla="+- 21600 0 0"/>
              <a:gd name="T0" fmla="*/ 12291 w 18680"/>
              <a:gd name="T1" fmla="*/ 0 h 17762"/>
              <a:gd name="T2" fmla="*/ 18680 w 18680"/>
              <a:gd name="T3" fmla="*/ 6917 h 17762"/>
              <a:gd name="T4" fmla="*/ 0 w 18680"/>
              <a:gd name="T5" fmla="*/ 17762 h 17762"/>
            </a:gdLst>
            <a:ahLst/>
            <a:cxnLst>
              <a:cxn ang="0">
                <a:pos x="T0" y="T1"/>
              </a:cxn>
              <a:cxn ang="0">
                <a:pos x="T2" y="T3"/>
              </a:cxn>
              <a:cxn ang="0">
                <a:pos x="T4" y="T5"/>
              </a:cxn>
            </a:cxnLst>
            <a:rect l="0" t="0" r="r" b="b"/>
            <a:pathLst>
              <a:path w="18680" h="17762" fill="none" extrusionOk="0">
                <a:moveTo>
                  <a:pt x="12291" y="-1"/>
                </a:moveTo>
                <a:cubicBezTo>
                  <a:pt x="14903" y="1807"/>
                  <a:pt x="17084" y="4169"/>
                  <a:pt x="18680" y="6916"/>
                </a:cubicBezTo>
              </a:path>
              <a:path w="18680" h="17762" stroke="0" extrusionOk="0">
                <a:moveTo>
                  <a:pt x="12291" y="-1"/>
                </a:moveTo>
                <a:cubicBezTo>
                  <a:pt x="14903" y="1807"/>
                  <a:pt x="17084" y="4169"/>
                  <a:pt x="18680" y="6916"/>
                </a:cubicBezTo>
                <a:lnTo>
                  <a:pt x="0" y="17762"/>
                </a:lnTo>
                <a:close/>
              </a:path>
            </a:pathLst>
          </a:custGeom>
          <a:noFill/>
          <a:ln w="12700">
            <a:solidFill>
              <a:schemeClr val="tx1"/>
            </a:solidFill>
            <a:round/>
            <a:headEnd/>
            <a:tailEnd type="triangle" w="med" len="med"/>
          </a:ln>
          <a:effectLst/>
        </p:spPr>
        <p:txBody>
          <a:bodyPr wrap="none" anchor="ctr"/>
          <a:lstStyle/>
          <a:p>
            <a:endParaRPr lang="en-US"/>
          </a:p>
        </p:txBody>
      </p:sp>
      <p:sp>
        <p:nvSpPr>
          <p:cNvPr id="155680" name="Arc 32"/>
          <p:cNvSpPr>
            <a:spLocks/>
          </p:cNvSpPr>
          <p:nvPr/>
        </p:nvSpPr>
        <p:spPr bwMode="auto">
          <a:xfrm rot="-3001252">
            <a:off x="3571875" y="1666875"/>
            <a:ext cx="1808163" cy="2151063"/>
          </a:xfrm>
          <a:custGeom>
            <a:avLst/>
            <a:gdLst>
              <a:gd name="G0" fmla="+- 0 0 0"/>
              <a:gd name="G1" fmla="+- 18547 0 0"/>
              <a:gd name="G2" fmla="+- 21600 0 0"/>
              <a:gd name="T0" fmla="*/ 11071 w 18680"/>
              <a:gd name="T1" fmla="*/ 0 h 18547"/>
              <a:gd name="T2" fmla="*/ 18680 w 18680"/>
              <a:gd name="T3" fmla="*/ 7702 h 18547"/>
              <a:gd name="T4" fmla="*/ 0 w 18680"/>
              <a:gd name="T5" fmla="*/ 18547 h 18547"/>
            </a:gdLst>
            <a:ahLst/>
            <a:cxnLst>
              <a:cxn ang="0">
                <a:pos x="T0" y="T1"/>
              </a:cxn>
              <a:cxn ang="0">
                <a:pos x="T2" y="T3"/>
              </a:cxn>
              <a:cxn ang="0">
                <a:pos x="T4" y="T5"/>
              </a:cxn>
            </a:cxnLst>
            <a:rect l="0" t="0" r="r" b="b"/>
            <a:pathLst>
              <a:path w="18680" h="18547" fill="none" extrusionOk="0">
                <a:moveTo>
                  <a:pt x="11071" y="-1"/>
                </a:moveTo>
                <a:cubicBezTo>
                  <a:pt x="14220" y="1879"/>
                  <a:pt x="16838" y="4530"/>
                  <a:pt x="18680" y="7701"/>
                </a:cubicBezTo>
              </a:path>
              <a:path w="18680" h="18547" stroke="0" extrusionOk="0">
                <a:moveTo>
                  <a:pt x="11071" y="-1"/>
                </a:moveTo>
                <a:cubicBezTo>
                  <a:pt x="14220" y="1879"/>
                  <a:pt x="16838" y="4530"/>
                  <a:pt x="18680" y="7701"/>
                </a:cubicBezTo>
                <a:lnTo>
                  <a:pt x="0" y="18547"/>
                </a:lnTo>
                <a:close/>
              </a:path>
            </a:pathLst>
          </a:custGeom>
          <a:noFill/>
          <a:ln w="12700">
            <a:solidFill>
              <a:schemeClr val="tx1"/>
            </a:solidFill>
            <a:round/>
            <a:headEnd/>
            <a:tailEnd type="triangle" w="med" len="med"/>
          </a:ln>
          <a:effectLst/>
        </p:spPr>
        <p:txBody>
          <a:bodyPr wrap="none" anchor="ctr"/>
          <a:lstStyle/>
          <a:p>
            <a:endParaRPr lang="en-US"/>
          </a:p>
        </p:txBody>
      </p:sp>
      <p:sp>
        <p:nvSpPr>
          <p:cNvPr id="155681" name="Text Box 33"/>
          <p:cNvSpPr txBox="1">
            <a:spLocks noChangeArrowheads="1"/>
          </p:cNvSpPr>
          <p:nvPr/>
        </p:nvSpPr>
        <p:spPr bwMode="auto">
          <a:xfrm>
            <a:off x="6811963" y="3376613"/>
            <a:ext cx="1616075" cy="581025"/>
          </a:xfrm>
          <a:prstGeom prst="rect">
            <a:avLst/>
          </a:prstGeom>
          <a:noFill/>
          <a:ln w="12700">
            <a:noFill/>
            <a:miter lim="800000"/>
            <a:headEnd/>
            <a:tailEnd/>
          </a:ln>
          <a:effectLst/>
        </p:spPr>
        <p:txBody>
          <a:bodyPr wrap="none">
            <a:spAutoFit/>
          </a:bodyPr>
          <a:lstStyle/>
          <a:p>
            <a:pPr defTabSz="762000"/>
            <a:r>
              <a:rPr lang="en-NZ" sz="1600" i="0" dirty="0" smtClean="0">
                <a:solidFill>
                  <a:schemeClr val="tx1">
                    <a:lumMod val="50000"/>
                  </a:schemeClr>
                </a:solidFill>
                <a:latin typeface="Arial" charset="0"/>
              </a:rPr>
              <a:t>10 </a:t>
            </a:r>
            <a:r>
              <a:rPr lang="en-NZ" sz="1600" i="0" dirty="0">
                <a:solidFill>
                  <a:schemeClr val="tx1">
                    <a:lumMod val="50000"/>
                  </a:schemeClr>
                </a:solidFill>
                <a:latin typeface="Arial" charset="0"/>
              </a:rPr>
              <a:t>hours</a:t>
            </a:r>
          </a:p>
          <a:p>
            <a:pPr defTabSz="762000"/>
            <a:r>
              <a:rPr lang="en-NZ" sz="1600" i="0" dirty="0">
                <a:solidFill>
                  <a:schemeClr val="tx1">
                    <a:lumMod val="50000"/>
                  </a:schemeClr>
                </a:solidFill>
                <a:latin typeface="Arial" charset="0"/>
              </a:rPr>
              <a:t>(highly variable)</a:t>
            </a:r>
            <a:endParaRPr lang="en-AU" sz="1600" i="0" dirty="0">
              <a:solidFill>
                <a:schemeClr val="tx1">
                  <a:lumMod val="50000"/>
                </a:schemeClr>
              </a:solidFill>
              <a:latin typeface="Arial" charset="0"/>
            </a:endParaRPr>
          </a:p>
        </p:txBody>
      </p:sp>
      <p:sp>
        <p:nvSpPr>
          <p:cNvPr id="155682" name="Text Box 34"/>
          <p:cNvSpPr txBox="1">
            <a:spLocks noChangeArrowheads="1"/>
          </p:cNvSpPr>
          <p:nvPr/>
        </p:nvSpPr>
        <p:spPr bwMode="auto">
          <a:xfrm>
            <a:off x="1779588" y="5676900"/>
            <a:ext cx="992212" cy="338554"/>
          </a:xfrm>
          <a:prstGeom prst="rect">
            <a:avLst/>
          </a:prstGeom>
          <a:noFill/>
          <a:ln w="12700">
            <a:noFill/>
            <a:miter lim="800000"/>
            <a:headEnd/>
            <a:tailEnd/>
          </a:ln>
          <a:effectLst/>
        </p:spPr>
        <p:txBody>
          <a:bodyPr wrap="square">
            <a:spAutoFit/>
          </a:bodyPr>
          <a:lstStyle/>
          <a:p>
            <a:pPr defTabSz="762000"/>
            <a:r>
              <a:rPr lang="en-NZ" sz="1600" i="0" dirty="0" smtClean="0">
                <a:solidFill>
                  <a:schemeClr val="tx1">
                    <a:lumMod val="50000"/>
                  </a:schemeClr>
                </a:solidFill>
                <a:latin typeface="Arial" charset="0"/>
              </a:rPr>
              <a:t>9 </a:t>
            </a:r>
            <a:r>
              <a:rPr lang="en-NZ" sz="1600" i="0" dirty="0">
                <a:solidFill>
                  <a:schemeClr val="tx1">
                    <a:lumMod val="50000"/>
                  </a:schemeClr>
                </a:solidFill>
                <a:latin typeface="Arial" charset="0"/>
              </a:rPr>
              <a:t>hours</a:t>
            </a:r>
            <a:endParaRPr lang="en-AU" sz="1600" i="0" dirty="0">
              <a:solidFill>
                <a:schemeClr val="tx1">
                  <a:lumMod val="50000"/>
                </a:schemeClr>
              </a:solidFill>
              <a:latin typeface="Arial" charset="0"/>
            </a:endParaRPr>
          </a:p>
        </p:txBody>
      </p:sp>
      <p:sp>
        <p:nvSpPr>
          <p:cNvPr id="155683" name="Text Box 35"/>
          <p:cNvSpPr txBox="1">
            <a:spLocks noChangeArrowheads="1"/>
          </p:cNvSpPr>
          <p:nvPr/>
        </p:nvSpPr>
        <p:spPr bwMode="auto">
          <a:xfrm>
            <a:off x="1270000" y="3063875"/>
            <a:ext cx="862013" cy="336550"/>
          </a:xfrm>
          <a:prstGeom prst="rect">
            <a:avLst/>
          </a:prstGeom>
          <a:noFill/>
          <a:ln w="12700">
            <a:noFill/>
            <a:miter lim="800000"/>
            <a:headEnd/>
            <a:tailEnd/>
          </a:ln>
          <a:effectLst/>
        </p:spPr>
        <p:txBody>
          <a:bodyPr wrap="none">
            <a:spAutoFit/>
          </a:bodyPr>
          <a:lstStyle/>
          <a:p>
            <a:pPr defTabSz="762000"/>
            <a:r>
              <a:rPr lang="en-NZ" sz="1600" i="0" dirty="0">
                <a:solidFill>
                  <a:schemeClr val="tx1">
                    <a:lumMod val="50000"/>
                  </a:schemeClr>
                </a:solidFill>
                <a:latin typeface="Arial" charset="0"/>
              </a:rPr>
              <a:t>4 hours</a:t>
            </a:r>
            <a:endParaRPr lang="en-AU" sz="1600" i="0" dirty="0">
              <a:solidFill>
                <a:schemeClr val="tx1">
                  <a:lumMod val="50000"/>
                </a:schemeClr>
              </a:solidFill>
              <a:latin typeface="Arial" charset="0"/>
            </a:endParaRPr>
          </a:p>
        </p:txBody>
      </p:sp>
      <p:sp>
        <p:nvSpPr>
          <p:cNvPr id="155684" name="Text Box 36"/>
          <p:cNvSpPr txBox="1">
            <a:spLocks noChangeArrowheads="1"/>
          </p:cNvSpPr>
          <p:nvPr/>
        </p:nvSpPr>
        <p:spPr bwMode="auto">
          <a:xfrm>
            <a:off x="3643313" y="1250950"/>
            <a:ext cx="760412" cy="336550"/>
          </a:xfrm>
          <a:prstGeom prst="rect">
            <a:avLst/>
          </a:prstGeom>
          <a:noFill/>
          <a:ln w="12700">
            <a:noFill/>
            <a:miter lim="800000"/>
            <a:headEnd/>
            <a:tailEnd/>
          </a:ln>
          <a:effectLst/>
        </p:spPr>
        <p:txBody>
          <a:bodyPr wrap="none">
            <a:spAutoFit/>
          </a:bodyPr>
          <a:lstStyle/>
          <a:p>
            <a:pPr defTabSz="762000"/>
            <a:r>
              <a:rPr lang="en-NZ" sz="1600" i="0">
                <a:latin typeface="Arial" charset="0"/>
              </a:rPr>
              <a:t>1 hour</a:t>
            </a:r>
            <a:endParaRPr lang="en-AU" sz="1600" i="0">
              <a:latin typeface="Arial" charset="0"/>
            </a:endParaRPr>
          </a:p>
        </p:txBody>
      </p:sp>
      <p:sp>
        <p:nvSpPr>
          <p:cNvPr id="155685" name="Freeform 37"/>
          <p:cNvSpPr>
            <a:spLocks/>
          </p:cNvSpPr>
          <p:nvPr/>
        </p:nvSpPr>
        <p:spPr bwMode="auto">
          <a:xfrm>
            <a:off x="6705600" y="5486400"/>
            <a:ext cx="233363" cy="193675"/>
          </a:xfrm>
          <a:custGeom>
            <a:avLst/>
            <a:gdLst/>
            <a:ahLst/>
            <a:cxnLst>
              <a:cxn ang="0">
                <a:pos x="51" y="50"/>
              </a:cxn>
              <a:cxn ang="0">
                <a:pos x="99" y="14"/>
              </a:cxn>
              <a:cxn ang="0">
                <a:pos x="39" y="74"/>
              </a:cxn>
              <a:cxn ang="0">
                <a:pos x="15" y="80"/>
              </a:cxn>
              <a:cxn ang="0">
                <a:pos x="57" y="122"/>
              </a:cxn>
              <a:cxn ang="0">
                <a:pos x="69" y="50"/>
              </a:cxn>
              <a:cxn ang="0">
                <a:pos x="51" y="14"/>
              </a:cxn>
              <a:cxn ang="0">
                <a:pos x="69" y="2"/>
              </a:cxn>
              <a:cxn ang="0">
                <a:pos x="105" y="14"/>
              </a:cxn>
              <a:cxn ang="0">
                <a:pos x="147" y="68"/>
              </a:cxn>
              <a:cxn ang="0">
                <a:pos x="141" y="86"/>
              </a:cxn>
              <a:cxn ang="0">
                <a:pos x="105" y="98"/>
              </a:cxn>
              <a:cxn ang="0">
                <a:pos x="81" y="92"/>
              </a:cxn>
              <a:cxn ang="0">
                <a:pos x="21" y="26"/>
              </a:cxn>
              <a:cxn ang="0">
                <a:pos x="15" y="44"/>
              </a:cxn>
            </a:cxnLst>
            <a:rect l="0" t="0" r="r" b="b"/>
            <a:pathLst>
              <a:path w="147" h="122">
                <a:moveTo>
                  <a:pt x="51" y="50"/>
                </a:moveTo>
                <a:cubicBezTo>
                  <a:pt x="65" y="29"/>
                  <a:pt x="75" y="22"/>
                  <a:pt x="99" y="14"/>
                </a:cubicBezTo>
                <a:cubicBezTo>
                  <a:pt x="141" y="76"/>
                  <a:pt x="110" y="68"/>
                  <a:pt x="39" y="74"/>
                </a:cubicBezTo>
                <a:cubicBezTo>
                  <a:pt x="31" y="76"/>
                  <a:pt x="19" y="73"/>
                  <a:pt x="15" y="80"/>
                </a:cubicBezTo>
                <a:cubicBezTo>
                  <a:pt x="0" y="104"/>
                  <a:pt x="45" y="118"/>
                  <a:pt x="57" y="122"/>
                </a:cubicBezTo>
                <a:cubicBezTo>
                  <a:pt x="99" y="94"/>
                  <a:pt x="89" y="89"/>
                  <a:pt x="69" y="50"/>
                </a:cubicBezTo>
                <a:cubicBezTo>
                  <a:pt x="44" y="0"/>
                  <a:pt x="85" y="66"/>
                  <a:pt x="51" y="14"/>
                </a:cubicBezTo>
                <a:cubicBezTo>
                  <a:pt x="57" y="10"/>
                  <a:pt x="62" y="2"/>
                  <a:pt x="69" y="2"/>
                </a:cubicBezTo>
                <a:cubicBezTo>
                  <a:pt x="82" y="2"/>
                  <a:pt x="105" y="14"/>
                  <a:pt x="105" y="14"/>
                </a:cubicBezTo>
                <a:cubicBezTo>
                  <a:pt x="145" y="54"/>
                  <a:pt x="136" y="34"/>
                  <a:pt x="147" y="68"/>
                </a:cubicBezTo>
                <a:cubicBezTo>
                  <a:pt x="145" y="74"/>
                  <a:pt x="146" y="82"/>
                  <a:pt x="141" y="86"/>
                </a:cubicBezTo>
                <a:cubicBezTo>
                  <a:pt x="131" y="93"/>
                  <a:pt x="105" y="98"/>
                  <a:pt x="105" y="98"/>
                </a:cubicBezTo>
                <a:cubicBezTo>
                  <a:pt x="97" y="96"/>
                  <a:pt x="87" y="97"/>
                  <a:pt x="81" y="92"/>
                </a:cubicBezTo>
                <a:cubicBezTo>
                  <a:pt x="52" y="67"/>
                  <a:pt x="57" y="50"/>
                  <a:pt x="21" y="26"/>
                </a:cubicBezTo>
                <a:cubicBezTo>
                  <a:pt x="19" y="32"/>
                  <a:pt x="15" y="44"/>
                  <a:pt x="15" y="44"/>
                </a:cubicBezTo>
              </a:path>
            </a:pathLst>
          </a:custGeom>
          <a:noFill/>
          <a:ln w="19050" cap="flat" cmpd="sng">
            <a:solidFill>
              <a:srgbClr val="336600"/>
            </a:solidFill>
            <a:prstDash val="solid"/>
            <a:round/>
            <a:headEnd/>
            <a:tailEnd/>
          </a:ln>
          <a:effectLst/>
        </p:spPr>
        <p:txBody>
          <a:bodyPr wrap="none" anchor="ctr"/>
          <a:lstStyle/>
          <a:p>
            <a:endParaRPr lang="en-US"/>
          </a:p>
        </p:txBody>
      </p:sp>
      <p:sp>
        <p:nvSpPr>
          <p:cNvPr id="155686" name="Freeform 38"/>
          <p:cNvSpPr>
            <a:spLocks/>
          </p:cNvSpPr>
          <p:nvPr/>
        </p:nvSpPr>
        <p:spPr bwMode="auto">
          <a:xfrm>
            <a:off x="1905000" y="4835525"/>
            <a:ext cx="233363" cy="193675"/>
          </a:xfrm>
          <a:custGeom>
            <a:avLst/>
            <a:gdLst/>
            <a:ahLst/>
            <a:cxnLst>
              <a:cxn ang="0">
                <a:pos x="51" y="50"/>
              </a:cxn>
              <a:cxn ang="0">
                <a:pos x="99" y="14"/>
              </a:cxn>
              <a:cxn ang="0">
                <a:pos x="39" y="74"/>
              </a:cxn>
              <a:cxn ang="0">
                <a:pos x="15" y="80"/>
              </a:cxn>
              <a:cxn ang="0">
                <a:pos x="57" y="122"/>
              </a:cxn>
              <a:cxn ang="0">
                <a:pos x="69" y="50"/>
              </a:cxn>
              <a:cxn ang="0">
                <a:pos x="51" y="14"/>
              </a:cxn>
              <a:cxn ang="0">
                <a:pos x="69" y="2"/>
              </a:cxn>
              <a:cxn ang="0">
                <a:pos x="105" y="14"/>
              </a:cxn>
              <a:cxn ang="0">
                <a:pos x="147" y="68"/>
              </a:cxn>
              <a:cxn ang="0">
                <a:pos x="141" y="86"/>
              </a:cxn>
              <a:cxn ang="0">
                <a:pos x="105" y="98"/>
              </a:cxn>
              <a:cxn ang="0">
                <a:pos x="81" y="92"/>
              </a:cxn>
              <a:cxn ang="0">
                <a:pos x="21" y="26"/>
              </a:cxn>
              <a:cxn ang="0">
                <a:pos x="15" y="44"/>
              </a:cxn>
            </a:cxnLst>
            <a:rect l="0" t="0" r="r" b="b"/>
            <a:pathLst>
              <a:path w="147" h="122">
                <a:moveTo>
                  <a:pt x="51" y="50"/>
                </a:moveTo>
                <a:cubicBezTo>
                  <a:pt x="65" y="29"/>
                  <a:pt x="75" y="22"/>
                  <a:pt x="99" y="14"/>
                </a:cubicBezTo>
                <a:cubicBezTo>
                  <a:pt x="141" y="76"/>
                  <a:pt x="110" y="68"/>
                  <a:pt x="39" y="74"/>
                </a:cubicBezTo>
                <a:cubicBezTo>
                  <a:pt x="31" y="76"/>
                  <a:pt x="19" y="73"/>
                  <a:pt x="15" y="80"/>
                </a:cubicBezTo>
                <a:cubicBezTo>
                  <a:pt x="0" y="104"/>
                  <a:pt x="45" y="118"/>
                  <a:pt x="57" y="122"/>
                </a:cubicBezTo>
                <a:cubicBezTo>
                  <a:pt x="99" y="94"/>
                  <a:pt x="89" y="89"/>
                  <a:pt x="69" y="50"/>
                </a:cubicBezTo>
                <a:cubicBezTo>
                  <a:pt x="44" y="0"/>
                  <a:pt x="85" y="66"/>
                  <a:pt x="51" y="14"/>
                </a:cubicBezTo>
                <a:cubicBezTo>
                  <a:pt x="57" y="10"/>
                  <a:pt x="62" y="2"/>
                  <a:pt x="69" y="2"/>
                </a:cubicBezTo>
                <a:cubicBezTo>
                  <a:pt x="82" y="2"/>
                  <a:pt x="105" y="14"/>
                  <a:pt x="105" y="14"/>
                </a:cubicBezTo>
                <a:cubicBezTo>
                  <a:pt x="145" y="54"/>
                  <a:pt x="136" y="34"/>
                  <a:pt x="147" y="68"/>
                </a:cubicBezTo>
                <a:cubicBezTo>
                  <a:pt x="145" y="74"/>
                  <a:pt x="146" y="82"/>
                  <a:pt x="141" y="86"/>
                </a:cubicBezTo>
                <a:cubicBezTo>
                  <a:pt x="131" y="93"/>
                  <a:pt x="105" y="98"/>
                  <a:pt x="105" y="98"/>
                </a:cubicBezTo>
                <a:cubicBezTo>
                  <a:pt x="97" y="96"/>
                  <a:pt x="87" y="97"/>
                  <a:pt x="81" y="92"/>
                </a:cubicBezTo>
                <a:cubicBezTo>
                  <a:pt x="52" y="67"/>
                  <a:pt x="57" y="50"/>
                  <a:pt x="21" y="26"/>
                </a:cubicBezTo>
                <a:cubicBezTo>
                  <a:pt x="19" y="32"/>
                  <a:pt x="15" y="44"/>
                  <a:pt x="15" y="44"/>
                </a:cubicBezTo>
              </a:path>
            </a:pathLst>
          </a:custGeom>
          <a:noFill/>
          <a:ln w="19050" cap="flat" cmpd="sng">
            <a:solidFill>
              <a:srgbClr val="336600"/>
            </a:solidFill>
            <a:prstDash val="solid"/>
            <a:round/>
            <a:headEnd/>
            <a:tailEnd/>
          </a:ln>
          <a:effectLst/>
        </p:spPr>
        <p:txBody>
          <a:bodyPr wrap="none" anchor="ctr"/>
          <a:lstStyle/>
          <a:p>
            <a:endParaRPr lang="en-US"/>
          </a:p>
        </p:txBody>
      </p:sp>
      <p:sp>
        <p:nvSpPr>
          <p:cNvPr id="155687" name="Freeform 39"/>
          <p:cNvSpPr>
            <a:spLocks/>
          </p:cNvSpPr>
          <p:nvPr/>
        </p:nvSpPr>
        <p:spPr bwMode="auto">
          <a:xfrm>
            <a:off x="1447800" y="4800600"/>
            <a:ext cx="233363" cy="193675"/>
          </a:xfrm>
          <a:custGeom>
            <a:avLst/>
            <a:gdLst/>
            <a:ahLst/>
            <a:cxnLst>
              <a:cxn ang="0">
                <a:pos x="51" y="50"/>
              </a:cxn>
              <a:cxn ang="0">
                <a:pos x="99" y="14"/>
              </a:cxn>
              <a:cxn ang="0">
                <a:pos x="39" y="74"/>
              </a:cxn>
              <a:cxn ang="0">
                <a:pos x="15" y="80"/>
              </a:cxn>
              <a:cxn ang="0">
                <a:pos x="57" y="122"/>
              </a:cxn>
              <a:cxn ang="0">
                <a:pos x="69" y="50"/>
              </a:cxn>
              <a:cxn ang="0">
                <a:pos x="51" y="14"/>
              </a:cxn>
              <a:cxn ang="0">
                <a:pos x="69" y="2"/>
              </a:cxn>
              <a:cxn ang="0">
                <a:pos x="105" y="14"/>
              </a:cxn>
              <a:cxn ang="0">
                <a:pos x="147" y="68"/>
              </a:cxn>
              <a:cxn ang="0">
                <a:pos x="141" y="86"/>
              </a:cxn>
              <a:cxn ang="0">
                <a:pos x="105" y="98"/>
              </a:cxn>
              <a:cxn ang="0">
                <a:pos x="81" y="92"/>
              </a:cxn>
              <a:cxn ang="0">
                <a:pos x="21" y="26"/>
              </a:cxn>
              <a:cxn ang="0">
                <a:pos x="15" y="44"/>
              </a:cxn>
            </a:cxnLst>
            <a:rect l="0" t="0" r="r" b="b"/>
            <a:pathLst>
              <a:path w="147" h="122">
                <a:moveTo>
                  <a:pt x="51" y="50"/>
                </a:moveTo>
                <a:cubicBezTo>
                  <a:pt x="65" y="29"/>
                  <a:pt x="75" y="22"/>
                  <a:pt x="99" y="14"/>
                </a:cubicBezTo>
                <a:cubicBezTo>
                  <a:pt x="141" y="76"/>
                  <a:pt x="110" y="68"/>
                  <a:pt x="39" y="74"/>
                </a:cubicBezTo>
                <a:cubicBezTo>
                  <a:pt x="31" y="76"/>
                  <a:pt x="19" y="73"/>
                  <a:pt x="15" y="80"/>
                </a:cubicBezTo>
                <a:cubicBezTo>
                  <a:pt x="0" y="104"/>
                  <a:pt x="45" y="118"/>
                  <a:pt x="57" y="122"/>
                </a:cubicBezTo>
                <a:cubicBezTo>
                  <a:pt x="99" y="94"/>
                  <a:pt x="89" y="89"/>
                  <a:pt x="69" y="50"/>
                </a:cubicBezTo>
                <a:cubicBezTo>
                  <a:pt x="44" y="0"/>
                  <a:pt x="85" y="66"/>
                  <a:pt x="51" y="14"/>
                </a:cubicBezTo>
                <a:cubicBezTo>
                  <a:pt x="57" y="10"/>
                  <a:pt x="62" y="2"/>
                  <a:pt x="69" y="2"/>
                </a:cubicBezTo>
                <a:cubicBezTo>
                  <a:pt x="82" y="2"/>
                  <a:pt x="105" y="14"/>
                  <a:pt x="105" y="14"/>
                </a:cubicBezTo>
                <a:cubicBezTo>
                  <a:pt x="145" y="54"/>
                  <a:pt x="136" y="34"/>
                  <a:pt x="147" y="68"/>
                </a:cubicBezTo>
                <a:cubicBezTo>
                  <a:pt x="145" y="74"/>
                  <a:pt x="146" y="82"/>
                  <a:pt x="141" y="86"/>
                </a:cubicBezTo>
                <a:cubicBezTo>
                  <a:pt x="131" y="93"/>
                  <a:pt x="105" y="98"/>
                  <a:pt x="105" y="98"/>
                </a:cubicBezTo>
                <a:cubicBezTo>
                  <a:pt x="97" y="96"/>
                  <a:pt x="87" y="97"/>
                  <a:pt x="81" y="92"/>
                </a:cubicBezTo>
                <a:cubicBezTo>
                  <a:pt x="52" y="67"/>
                  <a:pt x="57" y="50"/>
                  <a:pt x="21" y="26"/>
                </a:cubicBezTo>
                <a:cubicBezTo>
                  <a:pt x="19" y="32"/>
                  <a:pt x="15" y="44"/>
                  <a:pt x="15" y="44"/>
                </a:cubicBezTo>
              </a:path>
            </a:pathLst>
          </a:custGeom>
          <a:noFill/>
          <a:ln w="19050" cap="flat" cmpd="sng">
            <a:solidFill>
              <a:srgbClr val="336600"/>
            </a:solidFill>
            <a:prstDash val="solid"/>
            <a:round/>
            <a:headEnd/>
            <a:tailEnd/>
          </a:ln>
          <a:effectLst/>
        </p:spPr>
        <p:txBody>
          <a:bodyPr wrap="none" anchor="ctr"/>
          <a:lstStyle/>
          <a:p>
            <a:endParaRPr lang="en-US"/>
          </a:p>
        </p:txBody>
      </p:sp>
      <p:sp>
        <p:nvSpPr>
          <p:cNvPr id="155688" name="AutoShape 40"/>
          <p:cNvSpPr>
            <a:spLocks noChangeArrowheads="1"/>
          </p:cNvSpPr>
          <p:nvPr/>
        </p:nvSpPr>
        <p:spPr bwMode="auto">
          <a:xfrm rot="2979630">
            <a:off x="6113463" y="2135187"/>
            <a:ext cx="1316038" cy="849313"/>
          </a:xfrm>
          <a:prstGeom prst="curvedDownArrow">
            <a:avLst>
              <a:gd name="adj1" fmla="val 30991"/>
              <a:gd name="adj2" fmla="val 61981"/>
              <a:gd name="adj3" fmla="val 33333"/>
            </a:avLst>
          </a:prstGeom>
          <a:solidFill>
            <a:schemeClr val="accent1"/>
          </a:solidFill>
          <a:ln w="12700">
            <a:solidFill>
              <a:schemeClr val="tx1"/>
            </a:solidFill>
            <a:miter lim="800000"/>
            <a:headEnd type="none" w="sm" len="sm"/>
            <a:tailEnd type="none" w="sm" len="sm"/>
          </a:ln>
          <a:effectLst/>
        </p:spPr>
        <p:txBody>
          <a:bodyPr wrap="none" anchor="ctr"/>
          <a:lstStyle/>
          <a:p>
            <a:endParaRPr lang="en-US"/>
          </a:p>
        </p:txBody>
      </p:sp>
      <p:sp>
        <p:nvSpPr>
          <p:cNvPr id="155689" name="Text Box 41"/>
          <p:cNvSpPr txBox="1">
            <a:spLocks noChangeArrowheads="1"/>
          </p:cNvSpPr>
          <p:nvPr/>
        </p:nvSpPr>
        <p:spPr bwMode="auto">
          <a:xfrm>
            <a:off x="7078663" y="2006600"/>
            <a:ext cx="1300162" cy="336550"/>
          </a:xfrm>
          <a:prstGeom prst="rect">
            <a:avLst/>
          </a:prstGeom>
          <a:noFill/>
          <a:ln w="12700">
            <a:noFill/>
            <a:miter lim="800000"/>
            <a:headEnd/>
            <a:tailEnd/>
          </a:ln>
          <a:effectLst/>
        </p:spPr>
        <p:txBody>
          <a:bodyPr wrap="none">
            <a:spAutoFit/>
          </a:bodyPr>
          <a:lstStyle/>
          <a:p>
            <a:pPr defTabSz="762000"/>
            <a:r>
              <a:rPr lang="en-NZ" sz="1600" i="0">
                <a:latin typeface="Arial" charset="0"/>
              </a:rPr>
              <a:t>Senescence</a:t>
            </a:r>
            <a:endParaRPr lang="en-AU" sz="1600" i="0">
              <a:latin typeface="Arial" charset="0"/>
            </a:endParaRPr>
          </a:p>
        </p:txBody>
      </p:sp>
      <p:sp>
        <p:nvSpPr>
          <p:cNvPr id="155690" name="Freeform 42"/>
          <p:cNvSpPr>
            <a:spLocks/>
          </p:cNvSpPr>
          <p:nvPr/>
        </p:nvSpPr>
        <p:spPr bwMode="auto">
          <a:xfrm>
            <a:off x="2354263" y="2006600"/>
            <a:ext cx="233362" cy="193675"/>
          </a:xfrm>
          <a:custGeom>
            <a:avLst/>
            <a:gdLst/>
            <a:ahLst/>
            <a:cxnLst>
              <a:cxn ang="0">
                <a:pos x="51" y="50"/>
              </a:cxn>
              <a:cxn ang="0">
                <a:pos x="99" y="14"/>
              </a:cxn>
              <a:cxn ang="0">
                <a:pos x="39" y="74"/>
              </a:cxn>
              <a:cxn ang="0">
                <a:pos x="15" y="80"/>
              </a:cxn>
              <a:cxn ang="0">
                <a:pos x="57" y="122"/>
              </a:cxn>
              <a:cxn ang="0">
                <a:pos x="69" y="50"/>
              </a:cxn>
              <a:cxn ang="0">
                <a:pos x="51" y="14"/>
              </a:cxn>
              <a:cxn ang="0">
                <a:pos x="69" y="2"/>
              </a:cxn>
              <a:cxn ang="0">
                <a:pos x="105" y="14"/>
              </a:cxn>
              <a:cxn ang="0">
                <a:pos x="147" y="68"/>
              </a:cxn>
              <a:cxn ang="0">
                <a:pos x="141" y="86"/>
              </a:cxn>
              <a:cxn ang="0">
                <a:pos x="105" y="98"/>
              </a:cxn>
              <a:cxn ang="0">
                <a:pos x="81" y="92"/>
              </a:cxn>
              <a:cxn ang="0">
                <a:pos x="21" y="26"/>
              </a:cxn>
              <a:cxn ang="0">
                <a:pos x="15" y="44"/>
              </a:cxn>
            </a:cxnLst>
            <a:rect l="0" t="0" r="r" b="b"/>
            <a:pathLst>
              <a:path w="147" h="122">
                <a:moveTo>
                  <a:pt x="51" y="50"/>
                </a:moveTo>
                <a:cubicBezTo>
                  <a:pt x="65" y="29"/>
                  <a:pt x="75" y="22"/>
                  <a:pt x="99" y="14"/>
                </a:cubicBezTo>
                <a:cubicBezTo>
                  <a:pt x="141" y="76"/>
                  <a:pt x="110" y="68"/>
                  <a:pt x="39" y="74"/>
                </a:cubicBezTo>
                <a:cubicBezTo>
                  <a:pt x="31" y="76"/>
                  <a:pt x="19" y="73"/>
                  <a:pt x="15" y="80"/>
                </a:cubicBezTo>
                <a:cubicBezTo>
                  <a:pt x="0" y="104"/>
                  <a:pt x="45" y="118"/>
                  <a:pt x="57" y="122"/>
                </a:cubicBezTo>
                <a:cubicBezTo>
                  <a:pt x="99" y="94"/>
                  <a:pt x="89" y="89"/>
                  <a:pt x="69" y="50"/>
                </a:cubicBezTo>
                <a:cubicBezTo>
                  <a:pt x="44" y="0"/>
                  <a:pt x="85" y="66"/>
                  <a:pt x="51" y="14"/>
                </a:cubicBezTo>
                <a:cubicBezTo>
                  <a:pt x="57" y="10"/>
                  <a:pt x="62" y="2"/>
                  <a:pt x="69" y="2"/>
                </a:cubicBezTo>
                <a:cubicBezTo>
                  <a:pt x="82" y="2"/>
                  <a:pt x="105" y="14"/>
                  <a:pt x="105" y="14"/>
                </a:cubicBezTo>
                <a:cubicBezTo>
                  <a:pt x="145" y="54"/>
                  <a:pt x="136" y="34"/>
                  <a:pt x="147" y="68"/>
                </a:cubicBezTo>
                <a:cubicBezTo>
                  <a:pt x="145" y="74"/>
                  <a:pt x="146" y="82"/>
                  <a:pt x="141" y="86"/>
                </a:cubicBezTo>
                <a:cubicBezTo>
                  <a:pt x="131" y="93"/>
                  <a:pt x="105" y="98"/>
                  <a:pt x="105" y="98"/>
                </a:cubicBezTo>
                <a:cubicBezTo>
                  <a:pt x="97" y="96"/>
                  <a:pt x="87" y="97"/>
                  <a:pt x="81" y="92"/>
                </a:cubicBezTo>
                <a:cubicBezTo>
                  <a:pt x="52" y="67"/>
                  <a:pt x="57" y="50"/>
                  <a:pt x="21" y="26"/>
                </a:cubicBezTo>
                <a:cubicBezTo>
                  <a:pt x="19" y="32"/>
                  <a:pt x="15" y="44"/>
                  <a:pt x="15" y="44"/>
                </a:cubicBezTo>
              </a:path>
            </a:pathLst>
          </a:custGeom>
          <a:noFill/>
          <a:ln w="19050" cap="flat" cmpd="sng">
            <a:solidFill>
              <a:srgbClr val="336600"/>
            </a:solidFill>
            <a:prstDash val="solid"/>
            <a:round/>
            <a:headEnd/>
            <a:tailEnd/>
          </a:ln>
          <a:effectLst/>
        </p:spPr>
        <p:txBody>
          <a:bodyPr wrap="none" anchor="ctr"/>
          <a:lstStyle/>
          <a:p>
            <a:endParaRPr lang="en-US"/>
          </a:p>
        </p:txBody>
      </p:sp>
      <p:sp>
        <p:nvSpPr>
          <p:cNvPr id="155691" name="Freeform 43"/>
          <p:cNvSpPr>
            <a:spLocks/>
          </p:cNvSpPr>
          <p:nvPr/>
        </p:nvSpPr>
        <p:spPr bwMode="auto">
          <a:xfrm>
            <a:off x="2943225" y="2027238"/>
            <a:ext cx="233363" cy="193675"/>
          </a:xfrm>
          <a:custGeom>
            <a:avLst/>
            <a:gdLst/>
            <a:ahLst/>
            <a:cxnLst>
              <a:cxn ang="0">
                <a:pos x="51" y="50"/>
              </a:cxn>
              <a:cxn ang="0">
                <a:pos x="99" y="14"/>
              </a:cxn>
              <a:cxn ang="0">
                <a:pos x="39" y="74"/>
              </a:cxn>
              <a:cxn ang="0">
                <a:pos x="15" y="80"/>
              </a:cxn>
              <a:cxn ang="0">
                <a:pos x="57" y="122"/>
              </a:cxn>
              <a:cxn ang="0">
                <a:pos x="69" y="50"/>
              </a:cxn>
              <a:cxn ang="0">
                <a:pos x="51" y="14"/>
              </a:cxn>
              <a:cxn ang="0">
                <a:pos x="69" y="2"/>
              </a:cxn>
              <a:cxn ang="0">
                <a:pos x="105" y="14"/>
              </a:cxn>
              <a:cxn ang="0">
                <a:pos x="147" y="68"/>
              </a:cxn>
              <a:cxn ang="0">
                <a:pos x="141" y="86"/>
              </a:cxn>
              <a:cxn ang="0">
                <a:pos x="105" y="98"/>
              </a:cxn>
              <a:cxn ang="0">
                <a:pos x="81" y="92"/>
              </a:cxn>
              <a:cxn ang="0">
                <a:pos x="21" y="26"/>
              </a:cxn>
              <a:cxn ang="0">
                <a:pos x="15" y="44"/>
              </a:cxn>
            </a:cxnLst>
            <a:rect l="0" t="0" r="r" b="b"/>
            <a:pathLst>
              <a:path w="147" h="122">
                <a:moveTo>
                  <a:pt x="51" y="50"/>
                </a:moveTo>
                <a:cubicBezTo>
                  <a:pt x="65" y="29"/>
                  <a:pt x="75" y="22"/>
                  <a:pt x="99" y="14"/>
                </a:cubicBezTo>
                <a:cubicBezTo>
                  <a:pt x="141" y="76"/>
                  <a:pt x="110" y="68"/>
                  <a:pt x="39" y="74"/>
                </a:cubicBezTo>
                <a:cubicBezTo>
                  <a:pt x="31" y="76"/>
                  <a:pt x="19" y="73"/>
                  <a:pt x="15" y="80"/>
                </a:cubicBezTo>
                <a:cubicBezTo>
                  <a:pt x="0" y="104"/>
                  <a:pt x="45" y="118"/>
                  <a:pt x="57" y="122"/>
                </a:cubicBezTo>
                <a:cubicBezTo>
                  <a:pt x="99" y="94"/>
                  <a:pt x="89" y="89"/>
                  <a:pt x="69" y="50"/>
                </a:cubicBezTo>
                <a:cubicBezTo>
                  <a:pt x="44" y="0"/>
                  <a:pt x="85" y="66"/>
                  <a:pt x="51" y="14"/>
                </a:cubicBezTo>
                <a:cubicBezTo>
                  <a:pt x="57" y="10"/>
                  <a:pt x="62" y="2"/>
                  <a:pt x="69" y="2"/>
                </a:cubicBezTo>
                <a:cubicBezTo>
                  <a:pt x="82" y="2"/>
                  <a:pt x="105" y="14"/>
                  <a:pt x="105" y="14"/>
                </a:cubicBezTo>
                <a:cubicBezTo>
                  <a:pt x="145" y="54"/>
                  <a:pt x="136" y="34"/>
                  <a:pt x="147" y="68"/>
                </a:cubicBezTo>
                <a:cubicBezTo>
                  <a:pt x="145" y="74"/>
                  <a:pt x="146" y="82"/>
                  <a:pt x="141" y="86"/>
                </a:cubicBezTo>
                <a:cubicBezTo>
                  <a:pt x="131" y="93"/>
                  <a:pt x="105" y="98"/>
                  <a:pt x="105" y="98"/>
                </a:cubicBezTo>
                <a:cubicBezTo>
                  <a:pt x="97" y="96"/>
                  <a:pt x="87" y="97"/>
                  <a:pt x="81" y="92"/>
                </a:cubicBezTo>
                <a:cubicBezTo>
                  <a:pt x="52" y="67"/>
                  <a:pt x="57" y="50"/>
                  <a:pt x="21" y="26"/>
                </a:cubicBezTo>
                <a:cubicBezTo>
                  <a:pt x="19" y="32"/>
                  <a:pt x="15" y="44"/>
                  <a:pt x="15" y="44"/>
                </a:cubicBezTo>
              </a:path>
            </a:pathLst>
          </a:custGeom>
          <a:noFill/>
          <a:ln w="19050" cap="flat" cmpd="sng">
            <a:solidFill>
              <a:srgbClr val="336600"/>
            </a:solidFill>
            <a:prstDash val="solid"/>
            <a:round/>
            <a:headEnd/>
            <a:tailEnd/>
          </a:ln>
          <a:effectLst/>
        </p:spPr>
        <p:txBody>
          <a:bodyPr wrap="none" anchor="ctr"/>
          <a:lstStyle/>
          <a:p>
            <a:endParaRPr lang="en-US"/>
          </a:p>
        </p:txBody>
      </p:sp>
      <p:sp>
        <p:nvSpPr>
          <p:cNvPr id="45" name="Text Box 34"/>
          <p:cNvSpPr txBox="1">
            <a:spLocks noChangeArrowheads="1"/>
          </p:cNvSpPr>
          <p:nvPr/>
        </p:nvSpPr>
        <p:spPr bwMode="auto">
          <a:xfrm>
            <a:off x="3643306" y="1500174"/>
            <a:ext cx="992212" cy="338554"/>
          </a:xfrm>
          <a:prstGeom prst="rect">
            <a:avLst/>
          </a:prstGeom>
          <a:noFill/>
          <a:ln w="12700">
            <a:noFill/>
            <a:miter lim="800000"/>
            <a:headEnd/>
            <a:tailEnd/>
          </a:ln>
          <a:effectLst/>
        </p:spPr>
        <p:txBody>
          <a:bodyPr wrap="square">
            <a:spAutoFit/>
          </a:bodyPr>
          <a:lstStyle/>
          <a:p>
            <a:pPr defTabSz="762000"/>
            <a:r>
              <a:rPr lang="en-NZ" sz="1600" i="0" dirty="0" smtClean="0">
                <a:solidFill>
                  <a:schemeClr val="tx1">
                    <a:lumMod val="50000"/>
                  </a:schemeClr>
                </a:solidFill>
                <a:latin typeface="Arial" charset="0"/>
              </a:rPr>
              <a:t>1 hour</a:t>
            </a:r>
            <a:endParaRPr lang="en-AU" sz="1600" i="0" dirty="0">
              <a:solidFill>
                <a:schemeClr val="tx1">
                  <a:lumMod val="50000"/>
                </a:schemeClr>
              </a:solidFill>
              <a:latin typeface="Arial" charset="0"/>
            </a:endParaRP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5650"/>
                                        </p:tgtEl>
                                        <p:attrNameLst>
                                          <p:attrName>style.visibility</p:attrName>
                                        </p:attrNameLst>
                                      </p:cBhvr>
                                      <p:to>
                                        <p:strVal val="visible"/>
                                      </p:to>
                                    </p:set>
                                    <p:animEffect transition="in" filter="fade">
                                      <p:cBhvr>
                                        <p:cTn id="7" dur="2000"/>
                                        <p:tgtEl>
                                          <p:spTgt spid="155650"/>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55671"/>
                                        </p:tgtEl>
                                        <p:attrNameLst>
                                          <p:attrName>style.visibility</p:attrName>
                                        </p:attrNameLst>
                                      </p:cBhvr>
                                      <p:to>
                                        <p:strVal val="visible"/>
                                      </p:to>
                                    </p:set>
                                    <p:anim calcmode="lin" valueType="num">
                                      <p:cBhvr>
                                        <p:cTn id="10" dur="500" fill="hold"/>
                                        <p:tgtEl>
                                          <p:spTgt spid="155671"/>
                                        </p:tgtEl>
                                        <p:attrNameLst>
                                          <p:attrName>ppt_w</p:attrName>
                                        </p:attrNameLst>
                                      </p:cBhvr>
                                      <p:tavLst>
                                        <p:tav tm="0">
                                          <p:val>
                                            <p:fltVal val="0"/>
                                          </p:val>
                                        </p:tav>
                                        <p:tav tm="100000">
                                          <p:val>
                                            <p:strVal val="#ppt_w"/>
                                          </p:val>
                                        </p:tav>
                                      </p:tavLst>
                                    </p:anim>
                                    <p:anim calcmode="lin" valueType="num">
                                      <p:cBhvr>
                                        <p:cTn id="11" dur="500" fill="hold"/>
                                        <p:tgtEl>
                                          <p:spTgt spid="155671"/>
                                        </p:tgtEl>
                                        <p:attrNameLst>
                                          <p:attrName>ppt_h</p:attrName>
                                        </p:attrNameLst>
                                      </p:cBhvr>
                                      <p:tavLst>
                                        <p:tav tm="0">
                                          <p:val>
                                            <p:fltVal val="0"/>
                                          </p:val>
                                        </p:tav>
                                        <p:tav tm="100000">
                                          <p:val>
                                            <p:strVal val="#ppt_h"/>
                                          </p:val>
                                        </p:tav>
                                      </p:tavLst>
                                    </p:anim>
                                    <p:animEffect transition="in" filter="fade">
                                      <p:cBhvr>
                                        <p:cTn id="12" dur="500"/>
                                        <p:tgtEl>
                                          <p:spTgt spid="155671"/>
                                        </p:tgtEl>
                                      </p:cBhvr>
                                    </p:animEffect>
                                  </p:childTnLst>
                                </p:cTn>
                              </p:par>
                              <p:par>
                                <p:cTn id="13" presetID="53"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0" fill="hold" grpId="0" nodeType="withEffect">
                                  <p:stCondLst>
                                    <p:cond delay="0"/>
                                  </p:stCondLst>
                                  <p:childTnLst>
                                    <p:set>
                                      <p:cBhvr>
                                        <p:cTn id="19" dur="1" fill="hold">
                                          <p:stCondLst>
                                            <p:cond delay="0"/>
                                          </p:stCondLst>
                                        </p:cTn>
                                        <p:tgtEl>
                                          <p:spTgt spid="155659"/>
                                        </p:tgtEl>
                                        <p:attrNameLst>
                                          <p:attrName>style.visibility</p:attrName>
                                        </p:attrNameLst>
                                      </p:cBhvr>
                                      <p:to>
                                        <p:strVal val="visible"/>
                                      </p:to>
                                    </p:set>
                                    <p:anim calcmode="lin" valueType="num">
                                      <p:cBhvr>
                                        <p:cTn id="20" dur="500" fill="hold"/>
                                        <p:tgtEl>
                                          <p:spTgt spid="155659"/>
                                        </p:tgtEl>
                                        <p:attrNameLst>
                                          <p:attrName>ppt_w</p:attrName>
                                        </p:attrNameLst>
                                      </p:cBhvr>
                                      <p:tavLst>
                                        <p:tav tm="0">
                                          <p:val>
                                            <p:fltVal val="0"/>
                                          </p:val>
                                        </p:tav>
                                        <p:tav tm="100000">
                                          <p:val>
                                            <p:strVal val="#ppt_w"/>
                                          </p:val>
                                        </p:tav>
                                      </p:tavLst>
                                    </p:anim>
                                    <p:anim calcmode="lin" valueType="num">
                                      <p:cBhvr>
                                        <p:cTn id="21" dur="500" fill="hold"/>
                                        <p:tgtEl>
                                          <p:spTgt spid="155659"/>
                                        </p:tgtEl>
                                        <p:attrNameLst>
                                          <p:attrName>ppt_h</p:attrName>
                                        </p:attrNameLst>
                                      </p:cBhvr>
                                      <p:tavLst>
                                        <p:tav tm="0">
                                          <p:val>
                                            <p:fltVal val="0"/>
                                          </p:val>
                                        </p:tav>
                                        <p:tav tm="100000">
                                          <p:val>
                                            <p:strVal val="#ppt_h"/>
                                          </p:val>
                                        </p:tav>
                                      </p:tavLst>
                                    </p:anim>
                                    <p:animEffect transition="in" filter="fade">
                                      <p:cBhvr>
                                        <p:cTn id="22" dur="500"/>
                                        <p:tgtEl>
                                          <p:spTgt spid="15565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5661"/>
                                        </p:tgtEl>
                                        <p:attrNameLst>
                                          <p:attrName>style.visibility</p:attrName>
                                        </p:attrNameLst>
                                      </p:cBhvr>
                                      <p:to>
                                        <p:strVal val="visible"/>
                                      </p:to>
                                    </p:set>
                                    <p:animEffect transition="in" filter="fade">
                                      <p:cBhvr>
                                        <p:cTn id="25" dur="2000"/>
                                        <p:tgtEl>
                                          <p:spTgt spid="155661"/>
                                        </p:tgtEl>
                                      </p:cBhvr>
                                    </p:animEffect>
                                  </p:childTnLst>
                                </p:cTn>
                              </p:par>
                              <p:par>
                                <p:cTn id="26" presetID="31" presetClass="entr" presetSubtype="0" fill="hold" grpId="0" nodeType="withEffect">
                                  <p:stCondLst>
                                    <p:cond delay="0"/>
                                  </p:stCondLst>
                                  <p:iterate type="lt">
                                    <p:tmPct val="5000"/>
                                  </p:iterate>
                                  <p:childTnLst>
                                    <p:set>
                                      <p:cBhvr>
                                        <p:cTn id="27" dur="1" fill="hold">
                                          <p:stCondLst>
                                            <p:cond delay="0"/>
                                          </p:stCondLst>
                                        </p:cTn>
                                        <p:tgtEl>
                                          <p:spTgt spid="155688"/>
                                        </p:tgtEl>
                                        <p:attrNameLst>
                                          <p:attrName>style.visibility</p:attrName>
                                        </p:attrNameLst>
                                      </p:cBhvr>
                                      <p:to>
                                        <p:strVal val="visible"/>
                                      </p:to>
                                    </p:set>
                                    <p:anim calcmode="lin" valueType="num">
                                      <p:cBhvr>
                                        <p:cTn id="28" dur="1000" fill="hold"/>
                                        <p:tgtEl>
                                          <p:spTgt spid="155688"/>
                                        </p:tgtEl>
                                        <p:attrNameLst>
                                          <p:attrName>ppt_w</p:attrName>
                                        </p:attrNameLst>
                                      </p:cBhvr>
                                      <p:tavLst>
                                        <p:tav tm="0">
                                          <p:val>
                                            <p:fltVal val="0"/>
                                          </p:val>
                                        </p:tav>
                                        <p:tav tm="100000">
                                          <p:val>
                                            <p:strVal val="#ppt_w"/>
                                          </p:val>
                                        </p:tav>
                                      </p:tavLst>
                                    </p:anim>
                                    <p:anim calcmode="lin" valueType="num">
                                      <p:cBhvr>
                                        <p:cTn id="29" dur="1000" fill="hold"/>
                                        <p:tgtEl>
                                          <p:spTgt spid="155688"/>
                                        </p:tgtEl>
                                        <p:attrNameLst>
                                          <p:attrName>ppt_h</p:attrName>
                                        </p:attrNameLst>
                                      </p:cBhvr>
                                      <p:tavLst>
                                        <p:tav tm="0">
                                          <p:val>
                                            <p:fltVal val="0"/>
                                          </p:val>
                                        </p:tav>
                                        <p:tav tm="100000">
                                          <p:val>
                                            <p:strVal val="#ppt_h"/>
                                          </p:val>
                                        </p:tav>
                                      </p:tavLst>
                                    </p:anim>
                                    <p:anim calcmode="lin" valueType="num">
                                      <p:cBhvr>
                                        <p:cTn id="30" dur="1000" fill="hold"/>
                                        <p:tgtEl>
                                          <p:spTgt spid="155688"/>
                                        </p:tgtEl>
                                        <p:attrNameLst>
                                          <p:attrName>style.rotation</p:attrName>
                                        </p:attrNameLst>
                                      </p:cBhvr>
                                      <p:tavLst>
                                        <p:tav tm="0">
                                          <p:val>
                                            <p:fltVal val="90"/>
                                          </p:val>
                                        </p:tav>
                                        <p:tav tm="100000">
                                          <p:val>
                                            <p:fltVal val="0"/>
                                          </p:val>
                                        </p:tav>
                                      </p:tavLst>
                                    </p:anim>
                                    <p:animEffect transition="in" filter="fade">
                                      <p:cBhvr>
                                        <p:cTn id="31" dur="1000"/>
                                        <p:tgtEl>
                                          <p:spTgt spid="15568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5681"/>
                                        </p:tgtEl>
                                        <p:attrNameLst>
                                          <p:attrName>style.visibility</p:attrName>
                                        </p:attrNameLst>
                                      </p:cBhvr>
                                      <p:to>
                                        <p:strVal val="visible"/>
                                      </p:to>
                                    </p:set>
                                    <p:animEffect transition="in" filter="fade">
                                      <p:cBhvr>
                                        <p:cTn id="34" dur="2000"/>
                                        <p:tgtEl>
                                          <p:spTgt spid="155681"/>
                                        </p:tgtEl>
                                      </p:cBhvr>
                                    </p:animEffect>
                                  </p:childTnLst>
                                </p:cTn>
                              </p:par>
                              <p:par>
                                <p:cTn id="35" presetID="55"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1000" fill="hold"/>
                                        <p:tgtEl>
                                          <p:spTgt spid="2"/>
                                        </p:tgtEl>
                                        <p:attrNameLst>
                                          <p:attrName>ppt_w</p:attrName>
                                        </p:attrNameLst>
                                      </p:cBhvr>
                                      <p:tavLst>
                                        <p:tav tm="0">
                                          <p:val>
                                            <p:strVal val="#ppt_w*0.70"/>
                                          </p:val>
                                        </p:tav>
                                        <p:tav tm="100000">
                                          <p:val>
                                            <p:strVal val="#ppt_w"/>
                                          </p:val>
                                        </p:tav>
                                      </p:tavLst>
                                    </p:anim>
                                    <p:anim calcmode="lin" valueType="num">
                                      <p:cBhvr>
                                        <p:cTn id="38" dur="1000" fill="hold"/>
                                        <p:tgtEl>
                                          <p:spTgt spid="2"/>
                                        </p:tgtEl>
                                        <p:attrNameLst>
                                          <p:attrName>ppt_h</p:attrName>
                                        </p:attrNameLst>
                                      </p:cBhvr>
                                      <p:tavLst>
                                        <p:tav tm="0">
                                          <p:val>
                                            <p:strVal val="#ppt_h"/>
                                          </p:val>
                                        </p:tav>
                                        <p:tav tm="100000">
                                          <p:val>
                                            <p:strVal val="#ppt_h"/>
                                          </p:val>
                                        </p:tav>
                                      </p:tavLst>
                                    </p:anim>
                                    <p:animEffect transition="in" filter="fade">
                                      <p:cBhvr>
                                        <p:cTn id="39" dur="1000"/>
                                        <p:tgtEl>
                                          <p:spTgt spid="2"/>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155669"/>
                                        </p:tgtEl>
                                        <p:attrNameLst>
                                          <p:attrName>style.visibility</p:attrName>
                                        </p:attrNameLst>
                                      </p:cBhvr>
                                      <p:to>
                                        <p:strVal val="visible"/>
                                      </p:to>
                                    </p:set>
                                    <p:anim calcmode="lin" valueType="num">
                                      <p:cBhvr>
                                        <p:cTn id="42" dur="1000" fill="hold"/>
                                        <p:tgtEl>
                                          <p:spTgt spid="155669"/>
                                        </p:tgtEl>
                                        <p:attrNameLst>
                                          <p:attrName>ppt_w</p:attrName>
                                        </p:attrNameLst>
                                      </p:cBhvr>
                                      <p:tavLst>
                                        <p:tav tm="0">
                                          <p:val>
                                            <p:strVal val="#ppt_w*0.70"/>
                                          </p:val>
                                        </p:tav>
                                        <p:tav tm="100000">
                                          <p:val>
                                            <p:strVal val="#ppt_w"/>
                                          </p:val>
                                        </p:tav>
                                      </p:tavLst>
                                    </p:anim>
                                    <p:anim calcmode="lin" valueType="num">
                                      <p:cBhvr>
                                        <p:cTn id="43" dur="1000" fill="hold"/>
                                        <p:tgtEl>
                                          <p:spTgt spid="155669"/>
                                        </p:tgtEl>
                                        <p:attrNameLst>
                                          <p:attrName>ppt_h</p:attrName>
                                        </p:attrNameLst>
                                      </p:cBhvr>
                                      <p:tavLst>
                                        <p:tav tm="0">
                                          <p:val>
                                            <p:strVal val="#ppt_h"/>
                                          </p:val>
                                        </p:tav>
                                        <p:tav tm="100000">
                                          <p:val>
                                            <p:strVal val="#ppt_h"/>
                                          </p:val>
                                        </p:tav>
                                      </p:tavLst>
                                    </p:anim>
                                    <p:animEffect transition="in" filter="fade">
                                      <p:cBhvr>
                                        <p:cTn id="44" dur="1000"/>
                                        <p:tgtEl>
                                          <p:spTgt spid="15566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5670"/>
                                        </p:tgtEl>
                                        <p:attrNameLst>
                                          <p:attrName>style.visibility</p:attrName>
                                        </p:attrNameLst>
                                      </p:cBhvr>
                                      <p:to>
                                        <p:strVal val="visible"/>
                                      </p:to>
                                    </p:set>
                                    <p:animEffect transition="in" filter="fade">
                                      <p:cBhvr>
                                        <p:cTn id="47" dur="2000"/>
                                        <p:tgtEl>
                                          <p:spTgt spid="155670"/>
                                        </p:tgtEl>
                                      </p:cBhvr>
                                    </p:animEffect>
                                  </p:childTnLst>
                                </p:cTn>
                              </p:par>
                              <p:par>
                                <p:cTn id="48" presetID="53" presetClass="entr" presetSubtype="0" fill="hold" grpId="0" nodeType="withEffect">
                                  <p:stCondLst>
                                    <p:cond delay="0"/>
                                  </p:stCondLst>
                                  <p:childTnLst>
                                    <p:set>
                                      <p:cBhvr>
                                        <p:cTn id="49" dur="1" fill="hold">
                                          <p:stCondLst>
                                            <p:cond delay="0"/>
                                          </p:stCondLst>
                                        </p:cTn>
                                        <p:tgtEl>
                                          <p:spTgt spid="155686"/>
                                        </p:tgtEl>
                                        <p:attrNameLst>
                                          <p:attrName>style.visibility</p:attrName>
                                        </p:attrNameLst>
                                      </p:cBhvr>
                                      <p:to>
                                        <p:strVal val="visible"/>
                                      </p:to>
                                    </p:set>
                                    <p:anim calcmode="lin" valueType="num">
                                      <p:cBhvr>
                                        <p:cTn id="50" dur="500" fill="hold"/>
                                        <p:tgtEl>
                                          <p:spTgt spid="155686"/>
                                        </p:tgtEl>
                                        <p:attrNameLst>
                                          <p:attrName>ppt_w</p:attrName>
                                        </p:attrNameLst>
                                      </p:cBhvr>
                                      <p:tavLst>
                                        <p:tav tm="0">
                                          <p:val>
                                            <p:fltVal val="0"/>
                                          </p:val>
                                        </p:tav>
                                        <p:tav tm="100000">
                                          <p:val>
                                            <p:strVal val="#ppt_w"/>
                                          </p:val>
                                        </p:tav>
                                      </p:tavLst>
                                    </p:anim>
                                    <p:anim calcmode="lin" valueType="num">
                                      <p:cBhvr>
                                        <p:cTn id="51" dur="500" fill="hold"/>
                                        <p:tgtEl>
                                          <p:spTgt spid="155686"/>
                                        </p:tgtEl>
                                        <p:attrNameLst>
                                          <p:attrName>ppt_h</p:attrName>
                                        </p:attrNameLst>
                                      </p:cBhvr>
                                      <p:tavLst>
                                        <p:tav tm="0">
                                          <p:val>
                                            <p:fltVal val="0"/>
                                          </p:val>
                                        </p:tav>
                                        <p:tav tm="100000">
                                          <p:val>
                                            <p:strVal val="#ppt_h"/>
                                          </p:val>
                                        </p:tav>
                                      </p:tavLst>
                                    </p:anim>
                                    <p:animEffect transition="in" filter="fade">
                                      <p:cBhvr>
                                        <p:cTn id="52" dur="500"/>
                                        <p:tgtEl>
                                          <p:spTgt spid="155686"/>
                                        </p:tgtEl>
                                      </p:cBhvr>
                                    </p:animEffect>
                                  </p:childTnLst>
                                </p:cTn>
                              </p:par>
                              <p:par>
                                <p:cTn id="53" presetID="53" presetClass="entr" presetSubtype="0" fill="hold" grpId="1" nodeType="withEffect">
                                  <p:stCondLst>
                                    <p:cond delay="0"/>
                                  </p:stCondLst>
                                  <p:childTnLst>
                                    <p:set>
                                      <p:cBhvr>
                                        <p:cTn id="54" dur="1" fill="hold">
                                          <p:stCondLst>
                                            <p:cond delay="0"/>
                                          </p:stCondLst>
                                        </p:cTn>
                                        <p:tgtEl>
                                          <p:spTgt spid="155670"/>
                                        </p:tgtEl>
                                        <p:attrNameLst>
                                          <p:attrName>style.visibility</p:attrName>
                                        </p:attrNameLst>
                                      </p:cBhvr>
                                      <p:to>
                                        <p:strVal val="visible"/>
                                      </p:to>
                                    </p:set>
                                    <p:anim calcmode="lin" valueType="num">
                                      <p:cBhvr>
                                        <p:cTn id="55" dur="500" fill="hold"/>
                                        <p:tgtEl>
                                          <p:spTgt spid="155670"/>
                                        </p:tgtEl>
                                        <p:attrNameLst>
                                          <p:attrName>ppt_w</p:attrName>
                                        </p:attrNameLst>
                                      </p:cBhvr>
                                      <p:tavLst>
                                        <p:tav tm="0">
                                          <p:val>
                                            <p:fltVal val="0"/>
                                          </p:val>
                                        </p:tav>
                                        <p:tav tm="100000">
                                          <p:val>
                                            <p:strVal val="#ppt_w"/>
                                          </p:val>
                                        </p:tav>
                                      </p:tavLst>
                                    </p:anim>
                                    <p:anim calcmode="lin" valueType="num">
                                      <p:cBhvr>
                                        <p:cTn id="56" dur="500" fill="hold"/>
                                        <p:tgtEl>
                                          <p:spTgt spid="155670"/>
                                        </p:tgtEl>
                                        <p:attrNameLst>
                                          <p:attrName>ppt_h</p:attrName>
                                        </p:attrNameLst>
                                      </p:cBhvr>
                                      <p:tavLst>
                                        <p:tav tm="0">
                                          <p:val>
                                            <p:fltVal val="0"/>
                                          </p:val>
                                        </p:tav>
                                        <p:tav tm="100000">
                                          <p:val>
                                            <p:strVal val="#ppt_h"/>
                                          </p:val>
                                        </p:tav>
                                      </p:tavLst>
                                    </p:anim>
                                    <p:animEffect transition="in" filter="fade">
                                      <p:cBhvr>
                                        <p:cTn id="57" dur="500"/>
                                        <p:tgtEl>
                                          <p:spTgt spid="15567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55683"/>
                                        </p:tgtEl>
                                        <p:attrNameLst>
                                          <p:attrName>style.visibility</p:attrName>
                                        </p:attrNameLst>
                                      </p:cBhvr>
                                      <p:to>
                                        <p:strVal val="visible"/>
                                      </p:to>
                                    </p:set>
                                    <p:animEffect transition="in" filter="fade">
                                      <p:cBhvr>
                                        <p:cTn id="60" dur="2000"/>
                                        <p:tgtEl>
                                          <p:spTgt spid="155683"/>
                                        </p:tgtEl>
                                      </p:cBhvr>
                                    </p:animEffect>
                                  </p:childTnLst>
                                </p:cTn>
                              </p:par>
                              <p:par>
                                <p:cTn id="61" presetID="53" presetClass="entr" presetSubtype="0" fill="hold" grpId="1" nodeType="withEffect">
                                  <p:stCondLst>
                                    <p:cond delay="0"/>
                                  </p:stCondLst>
                                  <p:childTnLst>
                                    <p:set>
                                      <p:cBhvr>
                                        <p:cTn id="62" dur="1" fill="hold">
                                          <p:stCondLst>
                                            <p:cond delay="0"/>
                                          </p:stCondLst>
                                        </p:cTn>
                                        <p:tgtEl>
                                          <p:spTgt spid="155671"/>
                                        </p:tgtEl>
                                        <p:attrNameLst>
                                          <p:attrName>style.visibility</p:attrName>
                                        </p:attrNameLst>
                                      </p:cBhvr>
                                      <p:to>
                                        <p:strVal val="visible"/>
                                      </p:to>
                                    </p:set>
                                    <p:anim calcmode="lin" valueType="num">
                                      <p:cBhvr>
                                        <p:cTn id="63" dur="500" fill="hold"/>
                                        <p:tgtEl>
                                          <p:spTgt spid="155671"/>
                                        </p:tgtEl>
                                        <p:attrNameLst>
                                          <p:attrName>ppt_w</p:attrName>
                                        </p:attrNameLst>
                                      </p:cBhvr>
                                      <p:tavLst>
                                        <p:tav tm="0">
                                          <p:val>
                                            <p:fltVal val="0"/>
                                          </p:val>
                                        </p:tav>
                                        <p:tav tm="100000">
                                          <p:val>
                                            <p:strVal val="#ppt_w"/>
                                          </p:val>
                                        </p:tav>
                                      </p:tavLst>
                                    </p:anim>
                                    <p:anim calcmode="lin" valueType="num">
                                      <p:cBhvr>
                                        <p:cTn id="64" dur="500" fill="hold"/>
                                        <p:tgtEl>
                                          <p:spTgt spid="155671"/>
                                        </p:tgtEl>
                                        <p:attrNameLst>
                                          <p:attrName>ppt_h</p:attrName>
                                        </p:attrNameLst>
                                      </p:cBhvr>
                                      <p:tavLst>
                                        <p:tav tm="0">
                                          <p:val>
                                            <p:fltVal val="0"/>
                                          </p:val>
                                        </p:tav>
                                        <p:tav tm="100000">
                                          <p:val>
                                            <p:strVal val="#ppt_h"/>
                                          </p:val>
                                        </p:tav>
                                      </p:tavLst>
                                    </p:anim>
                                    <p:animEffect transition="in" filter="fade">
                                      <p:cBhvr>
                                        <p:cTn id="65" dur="500"/>
                                        <p:tgtEl>
                                          <p:spTgt spid="15567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55672"/>
                                        </p:tgtEl>
                                        <p:attrNameLst>
                                          <p:attrName>style.visibility</p:attrName>
                                        </p:attrNameLst>
                                      </p:cBhvr>
                                      <p:to>
                                        <p:strVal val="visible"/>
                                      </p:to>
                                    </p:set>
                                    <p:animEffect transition="in" filter="fade">
                                      <p:cBhvr>
                                        <p:cTn id="68" dur="2000"/>
                                        <p:tgtEl>
                                          <p:spTgt spid="155672"/>
                                        </p:tgtEl>
                                      </p:cBhvr>
                                    </p:animEffect>
                                  </p:childTnLst>
                                </p:cTn>
                              </p:par>
                              <p:par>
                                <p:cTn id="69" presetID="53" presetClass="entr" presetSubtype="0" fill="hold" grpId="0" nodeType="withEffect">
                                  <p:stCondLst>
                                    <p:cond delay="0"/>
                                  </p:stCondLst>
                                  <p:childTnLst>
                                    <p:set>
                                      <p:cBhvr>
                                        <p:cTn id="70" dur="1" fill="hold">
                                          <p:stCondLst>
                                            <p:cond delay="0"/>
                                          </p:stCondLst>
                                        </p:cTn>
                                        <p:tgtEl>
                                          <p:spTgt spid="155690"/>
                                        </p:tgtEl>
                                        <p:attrNameLst>
                                          <p:attrName>style.visibility</p:attrName>
                                        </p:attrNameLst>
                                      </p:cBhvr>
                                      <p:to>
                                        <p:strVal val="visible"/>
                                      </p:to>
                                    </p:set>
                                    <p:anim calcmode="lin" valueType="num">
                                      <p:cBhvr>
                                        <p:cTn id="71" dur="500" fill="hold"/>
                                        <p:tgtEl>
                                          <p:spTgt spid="155690"/>
                                        </p:tgtEl>
                                        <p:attrNameLst>
                                          <p:attrName>ppt_w</p:attrName>
                                        </p:attrNameLst>
                                      </p:cBhvr>
                                      <p:tavLst>
                                        <p:tav tm="0">
                                          <p:val>
                                            <p:fltVal val="0"/>
                                          </p:val>
                                        </p:tav>
                                        <p:tav tm="100000">
                                          <p:val>
                                            <p:strVal val="#ppt_w"/>
                                          </p:val>
                                        </p:tav>
                                      </p:tavLst>
                                    </p:anim>
                                    <p:anim calcmode="lin" valueType="num">
                                      <p:cBhvr>
                                        <p:cTn id="72" dur="500" fill="hold"/>
                                        <p:tgtEl>
                                          <p:spTgt spid="155690"/>
                                        </p:tgtEl>
                                        <p:attrNameLst>
                                          <p:attrName>ppt_h</p:attrName>
                                        </p:attrNameLst>
                                      </p:cBhvr>
                                      <p:tavLst>
                                        <p:tav tm="0">
                                          <p:val>
                                            <p:fltVal val="0"/>
                                          </p:val>
                                        </p:tav>
                                        <p:tav tm="100000">
                                          <p:val>
                                            <p:strVal val="#ppt_h"/>
                                          </p:val>
                                        </p:tav>
                                      </p:tavLst>
                                    </p:anim>
                                    <p:animEffect transition="in" filter="fade">
                                      <p:cBhvr>
                                        <p:cTn id="73" dur="500"/>
                                        <p:tgtEl>
                                          <p:spTgt spid="155690"/>
                                        </p:tgtEl>
                                      </p:cBhvr>
                                    </p:animEffect>
                                  </p:childTnLst>
                                </p:cTn>
                              </p:par>
                              <p:par>
                                <p:cTn id="74" presetID="53" presetClass="entr" presetSubtype="0" fill="hold" grpId="0" nodeType="withEffect">
                                  <p:stCondLst>
                                    <p:cond delay="0"/>
                                  </p:stCondLst>
                                  <p:childTnLst>
                                    <p:set>
                                      <p:cBhvr>
                                        <p:cTn id="75" dur="1" fill="hold">
                                          <p:stCondLst>
                                            <p:cond delay="0"/>
                                          </p:stCondLst>
                                        </p:cTn>
                                        <p:tgtEl>
                                          <p:spTgt spid="155673"/>
                                        </p:tgtEl>
                                        <p:attrNameLst>
                                          <p:attrName>style.visibility</p:attrName>
                                        </p:attrNameLst>
                                      </p:cBhvr>
                                      <p:to>
                                        <p:strVal val="visible"/>
                                      </p:to>
                                    </p:set>
                                    <p:anim calcmode="lin" valueType="num">
                                      <p:cBhvr>
                                        <p:cTn id="76" dur="500" fill="hold"/>
                                        <p:tgtEl>
                                          <p:spTgt spid="155673"/>
                                        </p:tgtEl>
                                        <p:attrNameLst>
                                          <p:attrName>ppt_w</p:attrName>
                                        </p:attrNameLst>
                                      </p:cBhvr>
                                      <p:tavLst>
                                        <p:tav tm="0">
                                          <p:val>
                                            <p:fltVal val="0"/>
                                          </p:val>
                                        </p:tav>
                                        <p:tav tm="100000">
                                          <p:val>
                                            <p:strVal val="#ppt_w"/>
                                          </p:val>
                                        </p:tav>
                                      </p:tavLst>
                                    </p:anim>
                                    <p:anim calcmode="lin" valueType="num">
                                      <p:cBhvr>
                                        <p:cTn id="77" dur="500" fill="hold"/>
                                        <p:tgtEl>
                                          <p:spTgt spid="155673"/>
                                        </p:tgtEl>
                                        <p:attrNameLst>
                                          <p:attrName>ppt_h</p:attrName>
                                        </p:attrNameLst>
                                      </p:cBhvr>
                                      <p:tavLst>
                                        <p:tav tm="0">
                                          <p:val>
                                            <p:fltVal val="0"/>
                                          </p:val>
                                        </p:tav>
                                        <p:tav tm="100000">
                                          <p:val>
                                            <p:strVal val="#ppt_h"/>
                                          </p:val>
                                        </p:tav>
                                      </p:tavLst>
                                    </p:anim>
                                    <p:animEffect transition="in" filter="fade">
                                      <p:cBhvr>
                                        <p:cTn id="78" dur="500"/>
                                        <p:tgtEl>
                                          <p:spTgt spid="155673"/>
                                        </p:tgtEl>
                                      </p:cBhvr>
                                    </p:animEffect>
                                  </p:childTnLst>
                                </p:cTn>
                              </p:par>
                              <p:par>
                                <p:cTn id="79" presetID="55" presetClass="entr" presetSubtype="0" fill="hold" grpId="0" nodeType="withEffect">
                                  <p:stCondLst>
                                    <p:cond delay="0"/>
                                  </p:stCondLst>
                                  <p:childTnLst>
                                    <p:set>
                                      <p:cBhvr>
                                        <p:cTn id="80" dur="1" fill="hold">
                                          <p:stCondLst>
                                            <p:cond delay="0"/>
                                          </p:stCondLst>
                                        </p:cTn>
                                        <p:tgtEl>
                                          <p:spTgt spid="155691"/>
                                        </p:tgtEl>
                                        <p:attrNameLst>
                                          <p:attrName>style.visibility</p:attrName>
                                        </p:attrNameLst>
                                      </p:cBhvr>
                                      <p:to>
                                        <p:strVal val="visible"/>
                                      </p:to>
                                    </p:set>
                                    <p:anim calcmode="lin" valueType="num">
                                      <p:cBhvr>
                                        <p:cTn id="81" dur="1000" fill="hold"/>
                                        <p:tgtEl>
                                          <p:spTgt spid="155691"/>
                                        </p:tgtEl>
                                        <p:attrNameLst>
                                          <p:attrName>ppt_w</p:attrName>
                                        </p:attrNameLst>
                                      </p:cBhvr>
                                      <p:tavLst>
                                        <p:tav tm="0">
                                          <p:val>
                                            <p:strVal val="#ppt_w*0.70"/>
                                          </p:val>
                                        </p:tav>
                                        <p:tav tm="100000">
                                          <p:val>
                                            <p:strVal val="#ppt_w"/>
                                          </p:val>
                                        </p:tav>
                                      </p:tavLst>
                                    </p:anim>
                                    <p:anim calcmode="lin" valueType="num">
                                      <p:cBhvr>
                                        <p:cTn id="82" dur="1000" fill="hold"/>
                                        <p:tgtEl>
                                          <p:spTgt spid="155691"/>
                                        </p:tgtEl>
                                        <p:attrNameLst>
                                          <p:attrName>ppt_h</p:attrName>
                                        </p:attrNameLst>
                                      </p:cBhvr>
                                      <p:tavLst>
                                        <p:tav tm="0">
                                          <p:val>
                                            <p:strVal val="#ppt_h"/>
                                          </p:val>
                                        </p:tav>
                                        <p:tav tm="100000">
                                          <p:val>
                                            <p:strVal val="#ppt_h"/>
                                          </p:val>
                                        </p:tav>
                                      </p:tavLst>
                                    </p:anim>
                                    <p:animEffect transition="in" filter="fade">
                                      <p:cBhvr>
                                        <p:cTn id="83" dur="1000"/>
                                        <p:tgtEl>
                                          <p:spTgt spid="155691"/>
                                        </p:tgtEl>
                                      </p:cBhvr>
                                    </p:animEffect>
                                  </p:childTnLst>
                                </p:cTn>
                              </p:par>
                              <p:par>
                                <p:cTn id="84" presetID="53" presetClass="entr" presetSubtype="0" fill="hold" grpId="0" nodeType="withEffect">
                                  <p:stCondLst>
                                    <p:cond delay="0"/>
                                  </p:stCondLst>
                                  <p:childTnLst>
                                    <p:set>
                                      <p:cBhvr>
                                        <p:cTn id="85" dur="1" fill="hold">
                                          <p:stCondLst>
                                            <p:cond delay="0"/>
                                          </p:stCondLst>
                                        </p:cTn>
                                        <p:tgtEl>
                                          <p:spTgt spid="155660"/>
                                        </p:tgtEl>
                                        <p:attrNameLst>
                                          <p:attrName>style.visibility</p:attrName>
                                        </p:attrNameLst>
                                      </p:cBhvr>
                                      <p:to>
                                        <p:strVal val="visible"/>
                                      </p:to>
                                    </p:set>
                                    <p:anim calcmode="lin" valueType="num">
                                      <p:cBhvr>
                                        <p:cTn id="86" dur="500" fill="hold"/>
                                        <p:tgtEl>
                                          <p:spTgt spid="155660"/>
                                        </p:tgtEl>
                                        <p:attrNameLst>
                                          <p:attrName>ppt_w</p:attrName>
                                        </p:attrNameLst>
                                      </p:cBhvr>
                                      <p:tavLst>
                                        <p:tav tm="0">
                                          <p:val>
                                            <p:fltVal val="0"/>
                                          </p:val>
                                        </p:tav>
                                        <p:tav tm="100000">
                                          <p:val>
                                            <p:strVal val="#ppt_w"/>
                                          </p:val>
                                        </p:tav>
                                      </p:tavLst>
                                    </p:anim>
                                    <p:anim calcmode="lin" valueType="num">
                                      <p:cBhvr>
                                        <p:cTn id="87" dur="500" fill="hold"/>
                                        <p:tgtEl>
                                          <p:spTgt spid="155660"/>
                                        </p:tgtEl>
                                        <p:attrNameLst>
                                          <p:attrName>ppt_h</p:attrName>
                                        </p:attrNameLst>
                                      </p:cBhvr>
                                      <p:tavLst>
                                        <p:tav tm="0">
                                          <p:val>
                                            <p:fltVal val="0"/>
                                          </p:val>
                                        </p:tav>
                                        <p:tav tm="100000">
                                          <p:val>
                                            <p:strVal val="#ppt_h"/>
                                          </p:val>
                                        </p:tav>
                                      </p:tavLst>
                                    </p:anim>
                                    <p:animEffect transition="in" filter="fade">
                                      <p:cBhvr>
                                        <p:cTn id="88" dur="500"/>
                                        <p:tgtEl>
                                          <p:spTgt spid="155660"/>
                                        </p:tgtEl>
                                      </p:cBhvr>
                                    </p:animEffect>
                                  </p:childTnLst>
                                </p:cTn>
                              </p:par>
                              <p:par>
                                <p:cTn id="89" presetID="55" presetClass="entr" presetSubtype="0" fill="hold" grpId="0" nodeType="withEffect">
                                  <p:stCondLst>
                                    <p:cond delay="0"/>
                                  </p:stCondLst>
                                  <p:childTnLst>
                                    <p:set>
                                      <p:cBhvr>
                                        <p:cTn id="90" dur="1" fill="hold">
                                          <p:stCondLst>
                                            <p:cond delay="0"/>
                                          </p:stCondLst>
                                        </p:cTn>
                                        <p:tgtEl>
                                          <p:spTgt spid="155668"/>
                                        </p:tgtEl>
                                        <p:attrNameLst>
                                          <p:attrName>style.visibility</p:attrName>
                                        </p:attrNameLst>
                                      </p:cBhvr>
                                      <p:to>
                                        <p:strVal val="visible"/>
                                      </p:to>
                                    </p:set>
                                    <p:anim calcmode="lin" valueType="num">
                                      <p:cBhvr>
                                        <p:cTn id="91" dur="1000" fill="hold"/>
                                        <p:tgtEl>
                                          <p:spTgt spid="155668"/>
                                        </p:tgtEl>
                                        <p:attrNameLst>
                                          <p:attrName>ppt_w</p:attrName>
                                        </p:attrNameLst>
                                      </p:cBhvr>
                                      <p:tavLst>
                                        <p:tav tm="0">
                                          <p:val>
                                            <p:strVal val="#ppt_w*0.70"/>
                                          </p:val>
                                        </p:tav>
                                        <p:tav tm="100000">
                                          <p:val>
                                            <p:strVal val="#ppt_w"/>
                                          </p:val>
                                        </p:tav>
                                      </p:tavLst>
                                    </p:anim>
                                    <p:anim calcmode="lin" valueType="num">
                                      <p:cBhvr>
                                        <p:cTn id="92" dur="1000" fill="hold"/>
                                        <p:tgtEl>
                                          <p:spTgt spid="155668"/>
                                        </p:tgtEl>
                                        <p:attrNameLst>
                                          <p:attrName>ppt_h</p:attrName>
                                        </p:attrNameLst>
                                      </p:cBhvr>
                                      <p:tavLst>
                                        <p:tav tm="0">
                                          <p:val>
                                            <p:strVal val="#ppt_h"/>
                                          </p:val>
                                        </p:tav>
                                        <p:tav tm="100000">
                                          <p:val>
                                            <p:strVal val="#ppt_h"/>
                                          </p:val>
                                        </p:tav>
                                      </p:tavLst>
                                    </p:anim>
                                    <p:animEffect transition="in" filter="fade">
                                      <p:cBhvr>
                                        <p:cTn id="93" dur="1000"/>
                                        <p:tgtEl>
                                          <p:spTgt spid="155668"/>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55685"/>
                                        </p:tgtEl>
                                        <p:attrNameLst>
                                          <p:attrName>style.visibility</p:attrName>
                                        </p:attrNameLst>
                                      </p:cBhvr>
                                      <p:to>
                                        <p:strVal val="visible"/>
                                      </p:to>
                                    </p:set>
                                    <p:animEffect transition="in" filter="fade">
                                      <p:cBhvr>
                                        <p:cTn id="96" dur="2000"/>
                                        <p:tgtEl>
                                          <p:spTgt spid="155685"/>
                                        </p:tgtEl>
                                      </p:cBhvr>
                                    </p:animEffect>
                                  </p:childTnLst>
                                </p:cTn>
                              </p:par>
                              <p:par>
                                <p:cTn id="97" presetID="55" presetClass="entr" presetSubtype="0" fill="hold" grpId="0" nodeType="withEffect">
                                  <p:stCondLst>
                                    <p:cond delay="0"/>
                                  </p:stCondLst>
                                  <p:childTnLst>
                                    <p:set>
                                      <p:cBhvr>
                                        <p:cTn id="98" dur="1" fill="hold">
                                          <p:stCondLst>
                                            <p:cond delay="0"/>
                                          </p:stCondLst>
                                        </p:cTn>
                                        <p:tgtEl>
                                          <p:spTgt spid="155667"/>
                                        </p:tgtEl>
                                        <p:attrNameLst>
                                          <p:attrName>style.visibility</p:attrName>
                                        </p:attrNameLst>
                                      </p:cBhvr>
                                      <p:to>
                                        <p:strVal val="visible"/>
                                      </p:to>
                                    </p:set>
                                    <p:anim calcmode="lin" valueType="num">
                                      <p:cBhvr>
                                        <p:cTn id="99" dur="1000" fill="hold"/>
                                        <p:tgtEl>
                                          <p:spTgt spid="155667"/>
                                        </p:tgtEl>
                                        <p:attrNameLst>
                                          <p:attrName>ppt_w</p:attrName>
                                        </p:attrNameLst>
                                      </p:cBhvr>
                                      <p:tavLst>
                                        <p:tav tm="0">
                                          <p:val>
                                            <p:strVal val="#ppt_w*0.70"/>
                                          </p:val>
                                        </p:tav>
                                        <p:tav tm="100000">
                                          <p:val>
                                            <p:strVal val="#ppt_w"/>
                                          </p:val>
                                        </p:tav>
                                      </p:tavLst>
                                    </p:anim>
                                    <p:anim calcmode="lin" valueType="num">
                                      <p:cBhvr>
                                        <p:cTn id="100" dur="1000" fill="hold"/>
                                        <p:tgtEl>
                                          <p:spTgt spid="155667"/>
                                        </p:tgtEl>
                                        <p:attrNameLst>
                                          <p:attrName>ppt_h</p:attrName>
                                        </p:attrNameLst>
                                      </p:cBhvr>
                                      <p:tavLst>
                                        <p:tav tm="0">
                                          <p:val>
                                            <p:strVal val="#ppt_h"/>
                                          </p:val>
                                        </p:tav>
                                        <p:tav tm="100000">
                                          <p:val>
                                            <p:strVal val="#ppt_h"/>
                                          </p:val>
                                        </p:tav>
                                      </p:tavLst>
                                    </p:anim>
                                    <p:animEffect transition="in" filter="fade">
                                      <p:cBhvr>
                                        <p:cTn id="101" dur="1000"/>
                                        <p:tgtEl>
                                          <p:spTgt spid="155667"/>
                                        </p:tgtEl>
                                      </p:cBhvr>
                                    </p:animEffect>
                                  </p:childTnLst>
                                </p:cTn>
                              </p:par>
                              <p:par>
                                <p:cTn id="102" presetID="53" presetClass="entr" presetSubtype="0" fill="hold" grpId="0" nodeType="withEffect">
                                  <p:stCondLst>
                                    <p:cond delay="0"/>
                                  </p:stCondLst>
                                  <p:childTnLst>
                                    <p:set>
                                      <p:cBhvr>
                                        <p:cTn id="103" dur="1" fill="hold">
                                          <p:stCondLst>
                                            <p:cond delay="0"/>
                                          </p:stCondLst>
                                        </p:cTn>
                                        <p:tgtEl>
                                          <p:spTgt spid="155687"/>
                                        </p:tgtEl>
                                        <p:attrNameLst>
                                          <p:attrName>style.visibility</p:attrName>
                                        </p:attrNameLst>
                                      </p:cBhvr>
                                      <p:to>
                                        <p:strVal val="visible"/>
                                      </p:to>
                                    </p:set>
                                    <p:anim calcmode="lin" valueType="num">
                                      <p:cBhvr>
                                        <p:cTn id="104" dur="500" fill="hold"/>
                                        <p:tgtEl>
                                          <p:spTgt spid="155687"/>
                                        </p:tgtEl>
                                        <p:attrNameLst>
                                          <p:attrName>ppt_w</p:attrName>
                                        </p:attrNameLst>
                                      </p:cBhvr>
                                      <p:tavLst>
                                        <p:tav tm="0">
                                          <p:val>
                                            <p:fltVal val="0"/>
                                          </p:val>
                                        </p:tav>
                                        <p:tav tm="100000">
                                          <p:val>
                                            <p:strVal val="#ppt_w"/>
                                          </p:val>
                                        </p:tav>
                                      </p:tavLst>
                                    </p:anim>
                                    <p:anim calcmode="lin" valueType="num">
                                      <p:cBhvr>
                                        <p:cTn id="105" dur="500" fill="hold"/>
                                        <p:tgtEl>
                                          <p:spTgt spid="155687"/>
                                        </p:tgtEl>
                                        <p:attrNameLst>
                                          <p:attrName>ppt_h</p:attrName>
                                        </p:attrNameLst>
                                      </p:cBhvr>
                                      <p:tavLst>
                                        <p:tav tm="0">
                                          <p:val>
                                            <p:fltVal val="0"/>
                                          </p:val>
                                        </p:tav>
                                        <p:tav tm="100000">
                                          <p:val>
                                            <p:strVal val="#ppt_h"/>
                                          </p:val>
                                        </p:tav>
                                      </p:tavLst>
                                    </p:anim>
                                    <p:animEffect transition="in" filter="fade">
                                      <p:cBhvr>
                                        <p:cTn id="106" dur="500"/>
                                        <p:tgtEl>
                                          <p:spTgt spid="155687"/>
                                        </p:tgtEl>
                                      </p:cBhvr>
                                    </p:animEffect>
                                  </p:childTnLst>
                                </p:cTn>
                              </p:par>
                              <p:par>
                                <p:cTn id="107" presetID="53" presetClass="entr" presetSubtype="0" fill="hold" grpId="0" nodeType="withEffect">
                                  <p:stCondLst>
                                    <p:cond delay="0"/>
                                  </p:stCondLst>
                                  <p:childTnLst>
                                    <p:set>
                                      <p:cBhvr>
                                        <p:cTn id="108" dur="1" fill="hold">
                                          <p:stCondLst>
                                            <p:cond delay="0"/>
                                          </p:stCondLst>
                                        </p:cTn>
                                        <p:tgtEl>
                                          <p:spTgt spid="155682"/>
                                        </p:tgtEl>
                                        <p:attrNameLst>
                                          <p:attrName>style.visibility</p:attrName>
                                        </p:attrNameLst>
                                      </p:cBhvr>
                                      <p:to>
                                        <p:strVal val="visible"/>
                                      </p:to>
                                    </p:set>
                                    <p:anim calcmode="lin" valueType="num">
                                      <p:cBhvr>
                                        <p:cTn id="109" dur="500" fill="hold"/>
                                        <p:tgtEl>
                                          <p:spTgt spid="155682"/>
                                        </p:tgtEl>
                                        <p:attrNameLst>
                                          <p:attrName>ppt_w</p:attrName>
                                        </p:attrNameLst>
                                      </p:cBhvr>
                                      <p:tavLst>
                                        <p:tav tm="0">
                                          <p:val>
                                            <p:fltVal val="0"/>
                                          </p:val>
                                        </p:tav>
                                        <p:tav tm="100000">
                                          <p:val>
                                            <p:strVal val="#ppt_w"/>
                                          </p:val>
                                        </p:tav>
                                      </p:tavLst>
                                    </p:anim>
                                    <p:anim calcmode="lin" valueType="num">
                                      <p:cBhvr>
                                        <p:cTn id="110" dur="500" fill="hold"/>
                                        <p:tgtEl>
                                          <p:spTgt spid="155682"/>
                                        </p:tgtEl>
                                        <p:attrNameLst>
                                          <p:attrName>ppt_h</p:attrName>
                                        </p:attrNameLst>
                                      </p:cBhvr>
                                      <p:tavLst>
                                        <p:tav tm="0">
                                          <p:val>
                                            <p:fltVal val="0"/>
                                          </p:val>
                                        </p:tav>
                                        <p:tav tm="100000">
                                          <p:val>
                                            <p:strVal val="#ppt_h"/>
                                          </p:val>
                                        </p:tav>
                                      </p:tavLst>
                                    </p:anim>
                                    <p:animEffect transition="in" filter="fade">
                                      <p:cBhvr>
                                        <p:cTn id="111" dur="500"/>
                                        <p:tgtEl>
                                          <p:spTgt spid="155682"/>
                                        </p:tgtEl>
                                      </p:cBhvr>
                                    </p:animEffect>
                                  </p:childTnLst>
                                </p:cTn>
                              </p:par>
                              <p:par>
                                <p:cTn id="112" presetID="53" presetClass="entr" presetSubtype="0" fill="hold" grpId="0" nodeType="withEffect">
                                  <p:stCondLst>
                                    <p:cond delay="0"/>
                                  </p:stCondLst>
                                  <p:childTnLst>
                                    <p:set>
                                      <p:cBhvr>
                                        <p:cTn id="113" dur="1" fill="hold">
                                          <p:stCondLst>
                                            <p:cond delay="0"/>
                                          </p:stCondLst>
                                        </p:cTn>
                                        <p:tgtEl>
                                          <p:spTgt spid="45"/>
                                        </p:tgtEl>
                                        <p:attrNameLst>
                                          <p:attrName>style.visibility</p:attrName>
                                        </p:attrNameLst>
                                      </p:cBhvr>
                                      <p:to>
                                        <p:strVal val="visible"/>
                                      </p:to>
                                    </p:set>
                                    <p:anim calcmode="lin" valueType="num">
                                      <p:cBhvr>
                                        <p:cTn id="114" dur="500" fill="hold"/>
                                        <p:tgtEl>
                                          <p:spTgt spid="45"/>
                                        </p:tgtEl>
                                        <p:attrNameLst>
                                          <p:attrName>ppt_w</p:attrName>
                                        </p:attrNameLst>
                                      </p:cBhvr>
                                      <p:tavLst>
                                        <p:tav tm="0">
                                          <p:val>
                                            <p:fltVal val="0"/>
                                          </p:val>
                                        </p:tav>
                                        <p:tav tm="100000">
                                          <p:val>
                                            <p:strVal val="#ppt_w"/>
                                          </p:val>
                                        </p:tav>
                                      </p:tavLst>
                                    </p:anim>
                                    <p:anim calcmode="lin" valueType="num">
                                      <p:cBhvr>
                                        <p:cTn id="115" dur="500" fill="hold"/>
                                        <p:tgtEl>
                                          <p:spTgt spid="45"/>
                                        </p:tgtEl>
                                        <p:attrNameLst>
                                          <p:attrName>ppt_h</p:attrName>
                                        </p:attrNameLst>
                                      </p:cBhvr>
                                      <p:tavLst>
                                        <p:tav tm="0">
                                          <p:val>
                                            <p:fltVal val="0"/>
                                          </p:val>
                                        </p:tav>
                                        <p:tav tm="100000">
                                          <p:val>
                                            <p:strVal val="#ppt_h"/>
                                          </p:val>
                                        </p:tav>
                                      </p:tavLst>
                                    </p:anim>
                                    <p:animEffect transition="in" filter="fade">
                                      <p:cBhvr>
                                        <p:cTn id="11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animBg="1"/>
      <p:bldP spid="155659" grpId="0" animBg="1"/>
      <p:bldP spid="155660" grpId="0" animBg="1"/>
      <p:bldP spid="155661" grpId="0" animBg="1"/>
      <p:bldP spid="155667" grpId="0" animBg="1"/>
      <p:bldP spid="155668" grpId="0" animBg="1"/>
      <p:bldP spid="155669" grpId="0" animBg="1"/>
      <p:bldP spid="155670" grpId="0" animBg="1"/>
      <p:bldP spid="155670" grpId="1" animBg="1"/>
      <p:bldP spid="155671" grpId="0" animBg="1"/>
      <p:bldP spid="155671" grpId="1" animBg="1"/>
      <p:bldP spid="155672" grpId="0" animBg="1"/>
      <p:bldP spid="155673" grpId="0" animBg="1"/>
      <p:bldP spid="155681" grpId="0"/>
      <p:bldP spid="155682" grpId="0"/>
      <p:bldP spid="155683" grpId="0"/>
      <p:bldP spid="155685" grpId="0" animBg="1"/>
      <p:bldP spid="155686" grpId="0" animBg="1"/>
      <p:bldP spid="155687" grpId="0" animBg="1"/>
      <p:bldP spid="155688" grpId="0" animBg="1"/>
      <p:bldP spid="155690" grpId="0" animBg="1"/>
      <p:bldP spid="155691" grpId="0" animBg="1"/>
      <p:bldP spid="4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C:\Users\Playtech\Desktop\FOUNDRY MAIN\CLIENTS\Massey\PPT WORK\New Massey PPT April 2011\new templates\MASSEY TEMPLATE STANDARD SLIDE 5.jpg"/>
          <p:cNvPicPr>
            <a:picLocks noChangeAspect="1" noChangeArrowheads="1"/>
          </p:cNvPicPr>
          <p:nvPr/>
        </p:nvPicPr>
        <p:blipFill>
          <a:blip r:embed="rId2" cstate="print"/>
          <a:srcRect/>
          <a:stretch>
            <a:fillRect/>
          </a:stretch>
        </p:blipFill>
        <p:spPr bwMode="auto">
          <a:xfrm>
            <a:off x="-19050" y="-19050"/>
            <a:ext cx="9163050" cy="6877050"/>
          </a:xfrm>
          <a:prstGeom prst="rect">
            <a:avLst/>
          </a:prstGeom>
          <a:noFill/>
        </p:spPr>
      </p:pic>
      <p:sp>
        <p:nvSpPr>
          <p:cNvPr id="124930" name="Rectangle 2"/>
          <p:cNvSpPr>
            <a:spLocks noGrp="1" noChangeArrowheads="1"/>
          </p:cNvSpPr>
          <p:nvPr>
            <p:ph type="title"/>
          </p:nvPr>
        </p:nvSpPr>
        <p:spPr bwMode="auto">
          <a:xfrm>
            <a:off x="3275856" y="260648"/>
            <a:ext cx="4754488" cy="620688"/>
          </a:xfrm>
          <a:noFill/>
          <a:ln>
            <a:miter lim="800000"/>
            <a:headEnd/>
            <a:tailEnd/>
          </a:ln>
        </p:spPr>
        <p:txBody>
          <a:bodyPr vert="horz" wrap="square" lIns="91440" tIns="45720" rIns="91440" bIns="45720" numCol="1" anchor="t" anchorCtr="0" compatLnSpc="1">
            <a:prstTxWarp prst="textNoShape">
              <a:avLst/>
            </a:prstTxWarp>
            <a:normAutofit/>
          </a:bodyPr>
          <a:lstStyle/>
          <a:p>
            <a:pPr algn="l"/>
            <a:r>
              <a:rPr lang="en-NZ" sz="2800" dirty="0">
                <a:solidFill>
                  <a:srgbClr val="92D050"/>
                </a:solidFill>
              </a:rPr>
              <a:t>Steady DNA Distribution (SDD)</a:t>
            </a:r>
            <a:endParaRPr lang="en-AU" sz="2800" dirty="0">
              <a:solidFill>
                <a:srgbClr val="92D050"/>
              </a:solidFill>
            </a:endParaRPr>
          </a:p>
        </p:txBody>
      </p:sp>
      <p:pic>
        <p:nvPicPr>
          <p:cNvPr id="124932" name="Picture 4"/>
          <p:cNvPicPr>
            <a:picLocks noChangeAspect="1" noChangeArrowheads="1"/>
          </p:cNvPicPr>
          <p:nvPr/>
        </p:nvPicPr>
        <p:blipFill>
          <a:blip r:embed="rId3" cstate="print"/>
          <a:srcRect/>
          <a:stretch>
            <a:fillRect/>
          </a:stretch>
        </p:blipFill>
        <p:spPr bwMode="auto">
          <a:xfrm>
            <a:off x="827584" y="1340768"/>
            <a:ext cx="5638800" cy="4603750"/>
          </a:xfrm>
          <a:prstGeom prst="rect">
            <a:avLst/>
          </a:prstGeom>
          <a:noFill/>
        </p:spPr>
      </p:pic>
      <p:sp>
        <p:nvSpPr>
          <p:cNvPr id="124933" name="Text Box 5"/>
          <p:cNvSpPr txBox="1">
            <a:spLocks noChangeArrowheads="1"/>
          </p:cNvSpPr>
          <p:nvPr/>
        </p:nvSpPr>
        <p:spPr bwMode="auto">
          <a:xfrm>
            <a:off x="5546725" y="4456113"/>
            <a:ext cx="1454150" cy="366712"/>
          </a:xfrm>
          <a:prstGeom prst="rect">
            <a:avLst/>
          </a:prstGeom>
          <a:noFill/>
          <a:ln w="12700">
            <a:noFill/>
            <a:miter lim="800000"/>
            <a:headEnd type="none" w="sm" len="sm"/>
            <a:tailEnd type="none" w="sm" len="sm"/>
          </a:ln>
          <a:effectLst/>
        </p:spPr>
        <p:txBody>
          <a:bodyPr wrap="none">
            <a:spAutoFit/>
          </a:bodyPr>
          <a:lstStyle/>
          <a:p>
            <a:pPr algn="l" defTabSz="762000"/>
            <a:r>
              <a:rPr lang="en-NZ" sz="1800" i="0">
                <a:latin typeface="Arial" charset="0"/>
              </a:rPr>
              <a:t>G2/M</a:t>
            </a:r>
            <a:r>
              <a:rPr lang="en-NZ" sz="1800">
                <a:latin typeface="Arial" charset="0"/>
              </a:rPr>
              <a:t> </a:t>
            </a:r>
            <a:r>
              <a:rPr lang="en-NZ" sz="1800" i="0">
                <a:latin typeface="Arial" charset="0"/>
              </a:rPr>
              <a:t>Phase</a:t>
            </a:r>
            <a:endParaRPr lang="en-AU" sz="1800" i="0">
              <a:latin typeface="Arial" charset="0"/>
            </a:endParaRPr>
          </a:p>
        </p:txBody>
      </p:sp>
      <p:sp>
        <p:nvSpPr>
          <p:cNvPr id="124934" name="Text Box 6"/>
          <p:cNvSpPr txBox="1">
            <a:spLocks noChangeArrowheads="1"/>
          </p:cNvSpPr>
          <p:nvPr/>
        </p:nvSpPr>
        <p:spPr bwMode="auto">
          <a:xfrm>
            <a:off x="4343400" y="4648200"/>
            <a:ext cx="1047750" cy="366713"/>
          </a:xfrm>
          <a:prstGeom prst="rect">
            <a:avLst/>
          </a:prstGeom>
          <a:noFill/>
          <a:ln w="12700">
            <a:noFill/>
            <a:miter lim="800000"/>
            <a:headEnd type="none" w="sm" len="sm"/>
            <a:tailEnd type="none" w="sm" len="sm"/>
          </a:ln>
          <a:effectLst/>
        </p:spPr>
        <p:txBody>
          <a:bodyPr wrap="none">
            <a:spAutoFit/>
          </a:bodyPr>
          <a:lstStyle/>
          <a:p>
            <a:pPr algn="l" defTabSz="762000"/>
            <a:r>
              <a:rPr lang="en-NZ" sz="1800" i="0">
                <a:latin typeface="Arial" charset="0"/>
              </a:rPr>
              <a:t>S Phase</a:t>
            </a:r>
            <a:endParaRPr lang="en-AU" sz="1800" i="0">
              <a:latin typeface="Arial" charset="0"/>
            </a:endParaRPr>
          </a:p>
        </p:txBody>
      </p:sp>
      <p:sp>
        <p:nvSpPr>
          <p:cNvPr id="124936" name="Text Box 8"/>
          <p:cNvSpPr txBox="1">
            <a:spLocks noChangeArrowheads="1"/>
          </p:cNvSpPr>
          <p:nvPr/>
        </p:nvSpPr>
        <p:spPr bwMode="auto">
          <a:xfrm>
            <a:off x="4479925" y="1484313"/>
            <a:ext cx="1200150" cy="366712"/>
          </a:xfrm>
          <a:prstGeom prst="rect">
            <a:avLst/>
          </a:prstGeom>
          <a:noFill/>
          <a:ln w="12700">
            <a:noFill/>
            <a:miter lim="800000"/>
            <a:headEnd type="none" w="sm" len="sm"/>
            <a:tailEnd type="none" w="sm" len="sm"/>
          </a:ln>
          <a:effectLst/>
        </p:spPr>
        <p:txBody>
          <a:bodyPr wrap="none">
            <a:spAutoFit/>
          </a:bodyPr>
          <a:lstStyle/>
          <a:p>
            <a:pPr algn="l" defTabSz="762000"/>
            <a:r>
              <a:rPr lang="en-NZ" sz="1800" i="0">
                <a:latin typeface="Arial" charset="0"/>
              </a:rPr>
              <a:t>G1 Phase</a:t>
            </a:r>
            <a:endParaRPr lang="en-AU" sz="1800" i="0">
              <a:latin typeface="Arial" charset="0"/>
            </a:endParaRPr>
          </a:p>
        </p:txBody>
      </p:sp>
      <p:sp>
        <p:nvSpPr>
          <p:cNvPr id="124937" name="Line 9"/>
          <p:cNvSpPr>
            <a:spLocks noChangeShapeType="1"/>
          </p:cNvSpPr>
          <p:nvPr/>
        </p:nvSpPr>
        <p:spPr bwMode="auto">
          <a:xfrm flipH="1">
            <a:off x="6019800" y="4800600"/>
            <a:ext cx="228600" cy="381000"/>
          </a:xfrm>
          <a:prstGeom prst="line">
            <a:avLst/>
          </a:prstGeom>
          <a:noFill/>
          <a:ln w="12700">
            <a:solidFill>
              <a:schemeClr val="tx1"/>
            </a:solidFill>
            <a:round/>
            <a:headEnd type="none" w="sm" len="sm"/>
            <a:tailEnd type="triangle" w="sm" len="sm"/>
          </a:ln>
          <a:effectLst/>
        </p:spPr>
        <p:txBody>
          <a:bodyPr/>
          <a:lstStyle/>
          <a:p>
            <a:endParaRPr lang="en-US"/>
          </a:p>
        </p:txBody>
      </p:sp>
      <p:sp>
        <p:nvSpPr>
          <p:cNvPr id="124938" name="Line 10"/>
          <p:cNvSpPr>
            <a:spLocks noChangeShapeType="1"/>
          </p:cNvSpPr>
          <p:nvPr/>
        </p:nvSpPr>
        <p:spPr bwMode="auto">
          <a:xfrm flipH="1">
            <a:off x="4191000" y="1828800"/>
            <a:ext cx="685800" cy="685800"/>
          </a:xfrm>
          <a:prstGeom prst="line">
            <a:avLst/>
          </a:prstGeom>
          <a:noFill/>
          <a:ln w="12700">
            <a:solidFill>
              <a:schemeClr val="tx1"/>
            </a:solidFill>
            <a:round/>
            <a:headEnd type="none" w="sm" len="sm"/>
            <a:tailEnd type="triangle" w="sm" len="sm"/>
          </a:ln>
          <a:effectLst/>
        </p:spPr>
        <p:txBody>
          <a:bodyPr/>
          <a:lstStyle/>
          <a:p>
            <a:endParaRPr lang="en-US"/>
          </a:p>
        </p:txBody>
      </p:sp>
      <p:sp>
        <p:nvSpPr>
          <p:cNvPr id="124939" name="Line 11"/>
          <p:cNvSpPr>
            <a:spLocks noChangeShapeType="1"/>
          </p:cNvSpPr>
          <p:nvPr/>
        </p:nvSpPr>
        <p:spPr bwMode="auto">
          <a:xfrm>
            <a:off x="4876800" y="4953000"/>
            <a:ext cx="0" cy="228600"/>
          </a:xfrm>
          <a:prstGeom prst="line">
            <a:avLst/>
          </a:prstGeom>
          <a:noFill/>
          <a:ln w="12700">
            <a:solidFill>
              <a:schemeClr val="tx1"/>
            </a:solidFill>
            <a:round/>
            <a:headEnd type="none" w="sm" len="sm"/>
            <a:tailEnd type="triangle" w="sm" len="sm"/>
          </a:ln>
          <a:effectLst/>
        </p:spPr>
        <p:txBody>
          <a:bodyPr/>
          <a:lstStyle/>
          <a:p>
            <a:endParaRPr lang="en-US"/>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4930"/>
                                        </p:tgtEl>
                                        <p:attrNameLst>
                                          <p:attrName>style.visibility</p:attrName>
                                        </p:attrNameLst>
                                      </p:cBhvr>
                                      <p:to>
                                        <p:strVal val="visible"/>
                                      </p:to>
                                    </p:set>
                                    <p:animEffect transition="in" filter="fade">
                                      <p:cBhvr>
                                        <p:cTn id="7" dur="2000"/>
                                        <p:tgtEl>
                                          <p:spTgt spid="124930"/>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124932"/>
                                        </p:tgtEl>
                                        <p:attrNameLst>
                                          <p:attrName>style.visibility</p:attrName>
                                        </p:attrNameLst>
                                      </p:cBhvr>
                                      <p:to>
                                        <p:strVal val="visible"/>
                                      </p:to>
                                    </p:set>
                                    <p:animEffect transition="in" filter="fade">
                                      <p:cBhvr>
                                        <p:cTn id="11" dur="1000"/>
                                        <p:tgtEl>
                                          <p:spTgt spid="124932"/>
                                        </p:tgtEl>
                                      </p:cBhvr>
                                    </p:animEffect>
                                    <p:anim calcmode="lin" valueType="num">
                                      <p:cBhvr>
                                        <p:cTn id="12" dur="1000" fill="hold"/>
                                        <p:tgtEl>
                                          <p:spTgt spid="124932"/>
                                        </p:tgtEl>
                                        <p:attrNameLst>
                                          <p:attrName>ppt_x</p:attrName>
                                        </p:attrNameLst>
                                      </p:cBhvr>
                                      <p:tavLst>
                                        <p:tav tm="0">
                                          <p:val>
                                            <p:strVal val="#ppt_x"/>
                                          </p:val>
                                        </p:tav>
                                        <p:tav tm="100000">
                                          <p:val>
                                            <p:strVal val="#ppt_x"/>
                                          </p:val>
                                        </p:tav>
                                      </p:tavLst>
                                    </p:anim>
                                    <p:anim calcmode="lin" valueType="num">
                                      <p:cBhvr>
                                        <p:cTn id="13" dur="1000" fill="hold"/>
                                        <p:tgtEl>
                                          <p:spTgt spid="1249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bwMode="auto">
          <a:xfrm>
            <a:off x="719138" y="0"/>
            <a:ext cx="7772400" cy="1143000"/>
          </a:xfrm>
          <a:noFill/>
          <a:ln>
            <a:miter lim="800000"/>
            <a:headEnd/>
            <a:tailEnd/>
          </a:ln>
        </p:spPr>
        <p:txBody>
          <a:bodyPr vert="horz" wrap="square" lIns="91440" tIns="45720" rIns="91440" bIns="45720" numCol="1" anchor="t" anchorCtr="0" compatLnSpc="1">
            <a:prstTxWarp prst="textNoShape">
              <a:avLst/>
            </a:prstTxWarp>
          </a:bodyPr>
          <a:lstStyle/>
          <a:p>
            <a:r>
              <a:rPr lang="en-NZ"/>
              <a:t>Idea</a:t>
            </a:r>
            <a:endParaRPr lang="en-AU"/>
          </a:p>
        </p:txBody>
      </p:sp>
      <p:grpSp>
        <p:nvGrpSpPr>
          <p:cNvPr id="2" name="Group 18"/>
          <p:cNvGrpSpPr>
            <a:grpSpLocks/>
          </p:cNvGrpSpPr>
          <p:nvPr/>
        </p:nvGrpSpPr>
        <p:grpSpPr bwMode="auto">
          <a:xfrm>
            <a:off x="1760538" y="1327150"/>
            <a:ext cx="5387975" cy="4705350"/>
            <a:chOff x="1109" y="836"/>
            <a:chExt cx="3394" cy="2964"/>
          </a:xfrm>
        </p:grpSpPr>
        <p:sp>
          <p:nvSpPr>
            <p:cNvPr id="174083" name="Freeform 3"/>
            <p:cNvSpPr>
              <a:spLocks/>
            </p:cNvSpPr>
            <p:nvPr/>
          </p:nvSpPr>
          <p:spPr bwMode="auto">
            <a:xfrm rot="124732">
              <a:off x="1652" y="1152"/>
              <a:ext cx="936" cy="2353"/>
            </a:xfrm>
            <a:custGeom>
              <a:avLst/>
              <a:gdLst/>
              <a:ahLst/>
              <a:cxnLst>
                <a:cxn ang="0">
                  <a:pos x="24" y="1277"/>
                </a:cxn>
                <a:cxn ang="0">
                  <a:pos x="135" y="1246"/>
                </a:cxn>
                <a:cxn ang="0">
                  <a:pos x="196" y="1226"/>
                </a:cxn>
                <a:cxn ang="0">
                  <a:pos x="287" y="1155"/>
                </a:cxn>
                <a:cxn ang="0">
                  <a:pos x="428" y="741"/>
                </a:cxn>
                <a:cxn ang="0">
                  <a:pos x="458" y="296"/>
                </a:cxn>
                <a:cxn ang="0">
                  <a:pos x="479" y="94"/>
                </a:cxn>
                <a:cxn ang="0">
                  <a:pos x="519" y="34"/>
                </a:cxn>
                <a:cxn ang="0">
                  <a:pos x="539" y="3"/>
                </a:cxn>
                <a:cxn ang="0">
                  <a:pos x="600" y="74"/>
                </a:cxn>
                <a:cxn ang="0">
                  <a:pos x="671" y="195"/>
                </a:cxn>
                <a:cxn ang="0">
                  <a:pos x="731" y="458"/>
                </a:cxn>
                <a:cxn ang="0">
                  <a:pos x="782" y="741"/>
                </a:cxn>
                <a:cxn ang="0">
                  <a:pos x="842" y="883"/>
                </a:cxn>
                <a:cxn ang="0">
                  <a:pos x="873" y="933"/>
                </a:cxn>
                <a:cxn ang="0">
                  <a:pos x="984" y="1105"/>
                </a:cxn>
                <a:cxn ang="0">
                  <a:pos x="1014" y="1115"/>
                </a:cxn>
                <a:cxn ang="0">
                  <a:pos x="1277" y="1216"/>
                </a:cxn>
                <a:cxn ang="0">
                  <a:pos x="1297" y="1236"/>
                </a:cxn>
              </a:cxnLst>
              <a:rect l="0" t="0" r="r" b="b"/>
              <a:pathLst>
                <a:path w="1319" h="1282">
                  <a:moveTo>
                    <a:pt x="24" y="1277"/>
                  </a:moveTo>
                  <a:cubicBezTo>
                    <a:pt x="177" y="1223"/>
                    <a:pt x="0" y="1282"/>
                    <a:pt x="135" y="1246"/>
                  </a:cubicBezTo>
                  <a:cubicBezTo>
                    <a:pt x="156" y="1240"/>
                    <a:pt x="196" y="1226"/>
                    <a:pt x="196" y="1226"/>
                  </a:cubicBezTo>
                  <a:cubicBezTo>
                    <a:pt x="232" y="1202"/>
                    <a:pt x="261" y="1188"/>
                    <a:pt x="287" y="1155"/>
                  </a:cubicBezTo>
                  <a:cubicBezTo>
                    <a:pt x="376" y="1040"/>
                    <a:pt x="408" y="882"/>
                    <a:pt x="428" y="741"/>
                  </a:cubicBezTo>
                  <a:cubicBezTo>
                    <a:pt x="436" y="592"/>
                    <a:pt x="449" y="444"/>
                    <a:pt x="458" y="296"/>
                  </a:cubicBezTo>
                  <a:cubicBezTo>
                    <a:pt x="458" y="295"/>
                    <a:pt x="451" y="144"/>
                    <a:pt x="479" y="94"/>
                  </a:cubicBezTo>
                  <a:cubicBezTo>
                    <a:pt x="491" y="73"/>
                    <a:pt x="506" y="54"/>
                    <a:pt x="519" y="34"/>
                  </a:cubicBezTo>
                  <a:cubicBezTo>
                    <a:pt x="526" y="24"/>
                    <a:pt x="539" y="3"/>
                    <a:pt x="539" y="3"/>
                  </a:cubicBezTo>
                  <a:cubicBezTo>
                    <a:pt x="601" y="18"/>
                    <a:pt x="576" y="0"/>
                    <a:pt x="600" y="74"/>
                  </a:cubicBezTo>
                  <a:cubicBezTo>
                    <a:pt x="615" y="120"/>
                    <a:pt x="658" y="148"/>
                    <a:pt x="671" y="195"/>
                  </a:cubicBezTo>
                  <a:cubicBezTo>
                    <a:pt x="695" y="281"/>
                    <a:pt x="703" y="374"/>
                    <a:pt x="731" y="458"/>
                  </a:cubicBezTo>
                  <a:cubicBezTo>
                    <a:pt x="743" y="553"/>
                    <a:pt x="757" y="648"/>
                    <a:pt x="782" y="741"/>
                  </a:cubicBezTo>
                  <a:cubicBezTo>
                    <a:pt x="795" y="789"/>
                    <a:pt x="807" y="846"/>
                    <a:pt x="842" y="883"/>
                  </a:cubicBezTo>
                  <a:cubicBezTo>
                    <a:pt x="862" y="943"/>
                    <a:pt x="838" y="886"/>
                    <a:pt x="873" y="933"/>
                  </a:cubicBezTo>
                  <a:cubicBezTo>
                    <a:pt x="899" y="967"/>
                    <a:pt x="953" y="1080"/>
                    <a:pt x="984" y="1105"/>
                  </a:cubicBezTo>
                  <a:cubicBezTo>
                    <a:pt x="992" y="1112"/>
                    <a:pt x="1004" y="1112"/>
                    <a:pt x="1014" y="1115"/>
                  </a:cubicBezTo>
                  <a:cubicBezTo>
                    <a:pt x="1082" y="1183"/>
                    <a:pt x="1184" y="1198"/>
                    <a:pt x="1277" y="1216"/>
                  </a:cubicBezTo>
                  <a:cubicBezTo>
                    <a:pt x="1310" y="1238"/>
                    <a:pt x="1319" y="1236"/>
                    <a:pt x="1297" y="1236"/>
                  </a:cubicBezTo>
                </a:path>
              </a:pathLst>
            </a:custGeom>
            <a:solidFill>
              <a:schemeClr val="accent1"/>
            </a:solidFill>
            <a:ln w="38100" cap="flat" cmpd="sng">
              <a:solidFill>
                <a:srgbClr val="336600"/>
              </a:solidFill>
              <a:prstDash val="solid"/>
              <a:round/>
              <a:headEnd type="none" w="sm" len="sm"/>
              <a:tailEnd type="none" w="sm" len="sm"/>
            </a:ln>
            <a:effectLst/>
          </p:spPr>
          <p:txBody>
            <a:bodyPr/>
            <a:lstStyle/>
            <a:p>
              <a:endParaRPr lang="en-US"/>
            </a:p>
          </p:txBody>
        </p:sp>
        <p:sp>
          <p:nvSpPr>
            <p:cNvPr id="174084" name="Freeform 4"/>
            <p:cNvSpPr>
              <a:spLocks/>
            </p:cNvSpPr>
            <p:nvPr/>
          </p:nvSpPr>
          <p:spPr bwMode="auto">
            <a:xfrm>
              <a:off x="1605" y="2908"/>
              <a:ext cx="929" cy="566"/>
            </a:xfrm>
            <a:custGeom>
              <a:avLst/>
              <a:gdLst/>
              <a:ahLst/>
              <a:cxnLst>
                <a:cxn ang="0">
                  <a:pos x="0" y="566"/>
                </a:cxn>
                <a:cxn ang="0">
                  <a:pos x="121" y="535"/>
                </a:cxn>
                <a:cxn ang="0">
                  <a:pos x="192" y="464"/>
                </a:cxn>
                <a:cxn ang="0">
                  <a:pos x="313" y="161"/>
                </a:cxn>
                <a:cxn ang="0">
                  <a:pos x="454" y="0"/>
                </a:cxn>
                <a:cxn ang="0">
                  <a:pos x="586" y="40"/>
                </a:cxn>
                <a:cxn ang="0">
                  <a:pos x="677" y="222"/>
                </a:cxn>
                <a:cxn ang="0">
                  <a:pos x="757" y="343"/>
                </a:cxn>
                <a:cxn ang="0">
                  <a:pos x="818" y="475"/>
                </a:cxn>
                <a:cxn ang="0">
                  <a:pos x="929" y="525"/>
                </a:cxn>
              </a:cxnLst>
              <a:rect l="0" t="0" r="r" b="b"/>
              <a:pathLst>
                <a:path w="929" h="566">
                  <a:moveTo>
                    <a:pt x="0" y="566"/>
                  </a:moveTo>
                  <a:cubicBezTo>
                    <a:pt x="41" y="557"/>
                    <a:pt x="81" y="548"/>
                    <a:pt x="121" y="535"/>
                  </a:cubicBezTo>
                  <a:cubicBezTo>
                    <a:pt x="152" y="514"/>
                    <a:pt x="166" y="490"/>
                    <a:pt x="192" y="464"/>
                  </a:cubicBezTo>
                  <a:cubicBezTo>
                    <a:pt x="224" y="369"/>
                    <a:pt x="243" y="235"/>
                    <a:pt x="313" y="161"/>
                  </a:cubicBezTo>
                  <a:cubicBezTo>
                    <a:pt x="338" y="87"/>
                    <a:pt x="375" y="26"/>
                    <a:pt x="454" y="0"/>
                  </a:cubicBezTo>
                  <a:cubicBezTo>
                    <a:pt x="512" y="7"/>
                    <a:pt x="546" y="2"/>
                    <a:pt x="586" y="40"/>
                  </a:cubicBezTo>
                  <a:cubicBezTo>
                    <a:pt x="608" y="108"/>
                    <a:pt x="637" y="162"/>
                    <a:pt x="677" y="222"/>
                  </a:cubicBezTo>
                  <a:cubicBezTo>
                    <a:pt x="701" y="258"/>
                    <a:pt x="743" y="303"/>
                    <a:pt x="757" y="343"/>
                  </a:cubicBezTo>
                  <a:cubicBezTo>
                    <a:pt x="769" y="376"/>
                    <a:pt x="780" y="462"/>
                    <a:pt x="818" y="475"/>
                  </a:cubicBezTo>
                  <a:cubicBezTo>
                    <a:pt x="856" y="488"/>
                    <a:pt x="893" y="507"/>
                    <a:pt x="929" y="525"/>
                  </a:cubicBezTo>
                </a:path>
              </a:pathLst>
            </a:custGeom>
            <a:solidFill>
              <a:srgbClr val="0099FF"/>
            </a:solidFill>
            <a:ln w="38100" cap="flat" cmpd="sng">
              <a:solidFill>
                <a:schemeClr val="accent2"/>
              </a:solidFill>
              <a:prstDash val="solid"/>
              <a:round/>
              <a:headEnd type="none" w="sm" len="sm"/>
              <a:tailEnd type="none" w="sm" len="sm"/>
            </a:ln>
            <a:effectLst/>
          </p:spPr>
          <p:txBody>
            <a:bodyPr/>
            <a:lstStyle/>
            <a:p>
              <a:endParaRPr lang="en-US"/>
            </a:p>
          </p:txBody>
        </p:sp>
        <p:sp>
          <p:nvSpPr>
            <p:cNvPr id="174085" name="Freeform 5"/>
            <p:cNvSpPr>
              <a:spLocks/>
            </p:cNvSpPr>
            <p:nvPr/>
          </p:nvSpPr>
          <p:spPr bwMode="auto">
            <a:xfrm>
              <a:off x="1741" y="2984"/>
              <a:ext cx="1010" cy="496"/>
            </a:xfrm>
            <a:custGeom>
              <a:avLst/>
              <a:gdLst/>
              <a:ahLst/>
              <a:cxnLst>
                <a:cxn ang="0">
                  <a:pos x="0" y="566"/>
                </a:cxn>
                <a:cxn ang="0">
                  <a:pos x="121" y="535"/>
                </a:cxn>
                <a:cxn ang="0">
                  <a:pos x="192" y="464"/>
                </a:cxn>
                <a:cxn ang="0">
                  <a:pos x="313" y="161"/>
                </a:cxn>
                <a:cxn ang="0">
                  <a:pos x="454" y="0"/>
                </a:cxn>
                <a:cxn ang="0">
                  <a:pos x="586" y="40"/>
                </a:cxn>
                <a:cxn ang="0">
                  <a:pos x="677" y="222"/>
                </a:cxn>
                <a:cxn ang="0">
                  <a:pos x="757" y="343"/>
                </a:cxn>
                <a:cxn ang="0">
                  <a:pos x="818" y="475"/>
                </a:cxn>
                <a:cxn ang="0">
                  <a:pos x="929" y="525"/>
                </a:cxn>
              </a:cxnLst>
              <a:rect l="0" t="0" r="r" b="b"/>
              <a:pathLst>
                <a:path w="929" h="566">
                  <a:moveTo>
                    <a:pt x="0" y="566"/>
                  </a:moveTo>
                  <a:cubicBezTo>
                    <a:pt x="41" y="557"/>
                    <a:pt x="81" y="548"/>
                    <a:pt x="121" y="535"/>
                  </a:cubicBezTo>
                  <a:cubicBezTo>
                    <a:pt x="152" y="514"/>
                    <a:pt x="166" y="490"/>
                    <a:pt x="192" y="464"/>
                  </a:cubicBezTo>
                  <a:cubicBezTo>
                    <a:pt x="224" y="369"/>
                    <a:pt x="243" y="235"/>
                    <a:pt x="313" y="161"/>
                  </a:cubicBezTo>
                  <a:cubicBezTo>
                    <a:pt x="338" y="87"/>
                    <a:pt x="375" y="26"/>
                    <a:pt x="454" y="0"/>
                  </a:cubicBezTo>
                  <a:cubicBezTo>
                    <a:pt x="512" y="7"/>
                    <a:pt x="546" y="2"/>
                    <a:pt x="586" y="40"/>
                  </a:cubicBezTo>
                  <a:cubicBezTo>
                    <a:pt x="608" y="108"/>
                    <a:pt x="637" y="162"/>
                    <a:pt x="677" y="222"/>
                  </a:cubicBezTo>
                  <a:cubicBezTo>
                    <a:pt x="701" y="258"/>
                    <a:pt x="743" y="303"/>
                    <a:pt x="757" y="343"/>
                  </a:cubicBezTo>
                  <a:cubicBezTo>
                    <a:pt x="769" y="376"/>
                    <a:pt x="780" y="462"/>
                    <a:pt x="818" y="475"/>
                  </a:cubicBezTo>
                  <a:cubicBezTo>
                    <a:pt x="856" y="488"/>
                    <a:pt x="893" y="507"/>
                    <a:pt x="929" y="525"/>
                  </a:cubicBezTo>
                </a:path>
              </a:pathLst>
            </a:custGeom>
            <a:solidFill>
              <a:srgbClr val="0099FF"/>
            </a:solidFill>
            <a:ln w="38100" cap="flat" cmpd="sng">
              <a:solidFill>
                <a:schemeClr val="accent2"/>
              </a:solidFill>
              <a:prstDash val="solid"/>
              <a:round/>
              <a:headEnd type="none" w="sm" len="sm"/>
              <a:tailEnd type="none" w="sm" len="sm"/>
            </a:ln>
            <a:effectLst/>
          </p:spPr>
          <p:txBody>
            <a:bodyPr/>
            <a:lstStyle/>
            <a:p>
              <a:endParaRPr lang="en-US"/>
            </a:p>
          </p:txBody>
        </p:sp>
        <p:sp>
          <p:nvSpPr>
            <p:cNvPr id="174086" name="Freeform 6"/>
            <p:cNvSpPr>
              <a:spLocks/>
            </p:cNvSpPr>
            <p:nvPr/>
          </p:nvSpPr>
          <p:spPr bwMode="auto">
            <a:xfrm>
              <a:off x="1967" y="3000"/>
              <a:ext cx="1131" cy="496"/>
            </a:xfrm>
            <a:custGeom>
              <a:avLst/>
              <a:gdLst/>
              <a:ahLst/>
              <a:cxnLst>
                <a:cxn ang="0">
                  <a:pos x="0" y="566"/>
                </a:cxn>
                <a:cxn ang="0">
                  <a:pos x="121" y="535"/>
                </a:cxn>
                <a:cxn ang="0">
                  <a:pos x="192" y="464"/>
                </a:cxn>
                <a:cxn ang="0">
                  <a:pos x="313" y="161"/>
                </a:cxn>
                <a:cxn ang="0">
                  <a:pos x="454" y="0"/>
                </a:cxn>
                <a:cxn ang="0">
                  <a:pos x="586" y="40"/>
                </a:cxn>
                <a:cxn ang="0">
                  <a:pos x="677" y="222"/>
                </a:cxn>
                <a:cxn ang="0">
                  <a:pos x="757" y="343"/>
                </a:cxn>
                <a:cxn ang="0">
                  <a:pos x="818" y="475"/>
                </a:cxn>
                <a:cxn ang="0">
                  <a:pos x="929" y="525"/>
                </a:cxn>
              </a:cxnLst>
              <a:rect l="0" t="0" r="r" b="b"/>
              <a:pathLst>
                <a:path w="929" h="566">
                  <a:moveTo>
                    <a:pt x="0" y="566"/>
                  </a:moveTo>
                  <a:cubicBezTo>
                    <a:pt x="41" y="557"/>
                    <a:pt x="81" y="548"/>
                    <a:pt x="121" y="535"/>
                  </a:cubicBezTo>
                  <a:cubicBezTo>
                    <a:pt x="152" y="514"/>
                    <a:pt x="166" y="490"/>
                    <a:pt x="192" y="464"/>
                  </a:cubicBezTo>
                  <a:cubicBezTo>
                    <a:pt x="224" y="369"/>
                    <a:pt x="243" y="235"/>
                    <a:pt x="313" y="161"/>
                  </a:cubicBezTo>
                  <a:cubicBezTo>
                    <a:pt x="338" y="87"/>
                    <a:pt x="375" y="26"/>
                    <a:pt x="454" y="0"/>
                  </a:cubicBezTo>
                  <a:cubicBezTo>
                    <a:pt x="512" y="7"/>
                    <a:pt x="546" y="2"/>
                    <a:pt x="586" y="40"/>
                  </a:cubicBezTo>
                  <a:cubicBezTo>
                    <a:pt x="608" y="108"/>
                    <a:pt x="637" y="162"/>
                    <a:pt x="677" y="222"/>
                  </a:cubicBezTo>
                  <a:cubicBezTo>
                    <a:pt x="701" y="258"/>
                    <a:pt x="743" y="303"/>
                    <a:pt x="757" y="343"/>
                  </a:cubicBezTo>
                  <a:cubicBezTo>
                    <a:pt x="769" y="376"/>
                    <a:pt x="780" y="462"/>
                    <a:pt x="818" y="475"/>
                  </a:cubicBezTo>
                  <a:cubicBezTo>
                    <a:pt x="856" y="488"/>
                    <a:pt x="893" y="507"/>
                    <a:pt x="929" y="525"/>
                  </a:cubicBezTo>
                </a:path>
              </a:pathLst>
            </a:custGeom>
            <a:solidFill>
              <a:srgbClr val="0099FF"/>
            </a:solidFill>
            <a:ln w="38100" cap="flat" cmpd="sng">
              <a:solidFill>
                <a:schemeClr val="accent2"/>
              </a:solidFill>
              <a:prstDash val="solid"/>
              <a:round/>
              <a:headEnd type="none" w="sm" len="sm"/>
              <a:tailEnd type="none" w="sm" len="sm"/>
            </a:ln>
            <a:effectLst/>
          </p:spPr>
          <p:txBody>
            <a:bodyPr/>
            <a:lstStyle/>
            <a:p>
              <a:endParaRPr lang="en-US"/>
            </a:p>
          </p:txBody>
        </p:sp>
        <p:sp>
          <p:nvSpPr>
            <p:cNvPr id="174087" name="Freeform 7"/>
            <p:cNvSpPr>
              <a:spLocks/>
            </p:cNvSpPr>
            <p:nvPr/>
          </p:nvSpPr>
          <p:spPr bwMode="auto">
            <a:xfrm>
              <a:off x="2223" y="3068"/>
              <a:ext cx="1222" cy="424"/>
            </a:xfrm>
            <a:custGeom>
              <a:avLst/>
              <a:gdLst/>
              <a:ahLst/>
              <a:cxnLst>
                <a:cxn ang="0">
                  <a:pos x="0" y="566"/>
                </a:cxn>
                <a:cxn ang="0">
                  <a:pos x="121" y="535"/>
                </a:cxn>
                <a:cxn ang="0">
                  <a:pos x="192" y="464"/>
                </a:cxn>
                <a:cxn ang="0">
                  <a:pos x="313" y="161"/>
                </a:cxn>
                <a:cxn ang="0">
                  <a:pos x="454" y="0"/>
                </a:cxn>
                <a:cxn ang="0">
                  <a:pos x="586" y="40"/>
                </a:cxn>
                <a:cxn ang="0">
                  <a:pos x="677" y="222"/>
                </a:cxn>
                <a:cxn ang="0">
                  <a:pos x="757" y="343"/>
                </a:cxn>
                <a:cxn ang="0">
                  <a:pos x="818" y="475"/>
                </a:cxn>
                <a:cxn ang="0">
                  <a:pos x="929" y="525"/>
                </a:cxn>
              </a:cxnLst>
              <a:rect l="0" t="0" r="r" b="b"/>
              <a:pathLst>
                <a:path w="929" h="566">
                  <a:moveTo>
                    <a:pt x="0" y="566"/>
                  </a:moveTo>
                  <a:cubicBezTo>
                    <a:pt x="41" y="557"/>
                    <a:pt x="81" y="548"/>
                    <a:pt x="121" y="535"/>
                  </a:cubicBezTo>
                  <a:cubicBezTo>
                    <a:pt x="152" y="514"/>
                    <a:pt x="166" y="490"/>
                    <a:pt x="192" y="464"/>
                  </a:cubicBezTo>
                  <a:cubicBezTo>
                    <a:pt x="224" y="369"/>
                    <a:pt x="243" y="235"/>
                    <a:pt x="313" y="161"/>
                  </a:cubicBezTo>
                  <a:cubicBezTo>
                    <a:pt x="338" y="87"/>
                    <a:pt x="375" y="26"/>
                    <a:pt x="454" y="0"/>
                  </a:cubicBezTo>
                  <a:cubicBezTo>
                    <a:pt x="512" y="7"/>
                    <a:pt x="546" y="2"/>
                    <a:pt x="586" y="40"/>
                  </a:cubicBezTo>
                  <a:cubicBezTo>
                    <a:pt x="608" y="108"/>
                    <a:pt x="637" y="162"/>
                    <a:pt x="677" y="222"/>
                  </a:cubicBezTo>
                  <a:cubicBezTo>
                    <a:pt x="701" y="258"/>
                    <a:pt x="743" y="303"/>
                    <a:pt x="757" y="343"/>
                  </a:cubicBezTo>
                  <a:cubicBezTo>
                    <a:pt x="769" y="376"/>
                    <a:pt x="780" y="462"/>
                    <a:pt x="818" y="475"/>
                  </a:cubicBezTo>
                  <a:cubicBezTo>
                    <a:pt x="856" y="488"/>
                    <a:pt x="893" y="507"/>
                    <a:pt x="929" y="525"/>
                  </a:cubicBezTo>
                </a:path>
              </a:pathLst>
            </a:custGeom>
            <a:solidFill>
              <a:srgbClr val="0099FF"/>
            </a:solidFill>
            <a:ln w="38100" cap="flat" cmpd="sng">
              <a:solidFill>
                <a:schemeClr val="accent2"/>
              </a:solidFill>
              <a:prstDash val="solid"/>
              <a:round/>
              <a:headEnd type="none" w="sm" len="sm"/>
              <a:tailEnd type="none" w="sm" len="sm"/>
            </a:ln>
            <a:effectLst/>
          </p:spPr>
          <p:txBody>
            <a:bodyPr/>
            <a:lstStyle/>
            <a:p>
              <a:endParaRPr lang="en-US"/>
            </a:p>
          </p:txBody>
        </p:sp>
        <p:sp>
          <p:nvSpPr>
            <p:cNvPr id="174088" name="Line 8"/>
            <p:cNvSpPr>
              <a:spLocks noChangeShapeType="1"/>
            </p:cNvSpPr>
            <p:nvPr/>
          </p:nvSpPr>
          <p:spPr bwMode="auto">
            <a:xfrm>
              <a:off x="1503" y="836"/>
              <a:ext cx="0" cy="2638"/>
            </a:xfrm>
            <a:prstGeom prst="line">
              <a:avLst/>
            </a:prstGeom>
            <a:noFill/>
            <a:ln w="12700">
              <a:solidFill>
                <a:schemeClr val="tx1"/>
              </a:solidFill>
              <a:round/>
              <a:headEnd type="stealth" w="sm" len="sm"/>
              <a:tailEnd type="none" w="sm" len="sm"/>
            </a:ln>
            <a:effectLst/>
          </p:spPr>
          <p:txBody>
            <a:bodyPr/>
            <a:lstStyle/>
            <a:p>
              <a:endParaRPr lang="en-US"/>
            </a:p>
          </p:txBody>
        </p:sp>
        <p:sp>
          <p:nvSpPr>
            <p:cNvPr id="174089" name="Line 9"/>
            <p:cNvSpPr>
              <a:spLocks noChangeShapeType="1"/>
            </p:cNvSpPr>
            <p:nvPr/>
          </p:nvSpPr>
          <p:spPr bwMode="auto">
            <a:xfrm>
              <a:off x="1493" y="3474"/>
              <a:ext cx="2840" cy="10"/>
            </a:xfrm>
            <a:prstGeom prst="line">
              <a:avLst/>
            </a:prstGeom>
            <a:noFill/>
            <a:ln w="12700">
              <a:solidFill>
                <a:schemeClr val="tx1"/>
              </a:solidFill>
              <a:round/>
              <a:headEnd type="none" w="sm" len="sm"/>
              <a:tailEnd type="stealth" w="sm" len="sm"/>
            </a:ln>
            <a:effectLst/>
          </p:spPr>
          <p:txBody>
            <a:bodyPr/>
            <a:lstStyle/>
            <a:p>
              <a:endParaRPr lang="en-US"/>
            </a:p>
          </p:txBody>
        </p:sp>
        <p:sp>
          <p:nvSpPr>
            <p:cNvPr id="174090" name="Freeform 10"/>
            <p:cNvSpPr>
              <a:spLocks/>
            </p:cNvSpPr>
            <p:nvPr/>
          </p:nvSpPr>
          <p:spPr bwMode="auto">
            <a:xfrm rot="29599">
              <a:off x="2530" y="3075"/>
              <a:ext cx="1222" cy="424"/>
            </a:xfrm>
            <a:custGeom>
              <a:avLst/>
              <a:gdLst/>
              <a:ahLst/>
              <a:cxnLst>
                <a:cxn ang="0">
                  <a:pos x="0" y="566"/>
                </a:cxn>
                <a:cxn ang="0">
                  <a:pos x="121" y="535"/>
                </a:cxn>
                <a:cxn ang="0">
                  <a:pos x="192" y="464"/>
                </a:cxn>
                <a:cxn ang="0">
                  <a:pos x="313" y="161"/>
                </a:cxn>
                <a:cxn ang="0">
                  <a:pos x="454" y="0"/>
                </a:cxn>
                <a:cxn ang="0">
                  <a:pos x="586" y="40"/>
                </a:cxn>
                <a:cxn ang="0">
                  <a:pos x="677" y="222"/>
                </a:cxn>
                <a:cxn ang="0">
                  <a:pos x="757" y="343"/>
                </a:cxn>
                <a:cxn ang="0">
                  <a:pos x="818" y="475"/>
                </a:cxn>
                <a:cxn ang="0">
                  <a:pos x="929" y="525"/>
                </a:cxn>
              </a:cxnLst>
              <a:rect l="0" t="0" r="r" b="b"/>
              <a:pathLst>
                <a:path w="929" h="566">
                  <a:moveTo>
                    <a:pt x="0" y="566"/>
                  </a:moveTo>
                  <a:cubicBezTo>
                    <a:pt x="41" y="557"/>
                    <a:pt x="81" y="548"/>
                    <a:pt x="121" y="535"/>
                  </a:cubicBezTo>
                  <a:cubicBezTo>
                    <a:pt x="152" y="514"/>
                    <a:pt x="166" y="490"/>
                    <a:pt x="192" y="464"/>
                  </a:cubicBezTo>
                  <a:cubicBezTo>
                    <a:pt x="224" y="369"/>
                    <a:pt x="243" y="235"/>
                    <a:pt x="313" y="161"/>
                  </a:cubicBezTo>
                  <a:cubicBezTo>
                    <a:pt x="338" y="87"/>
                    <a:pt x="375" y="26"/>
                    <a:pt x="454" y="0"/>
                  </a:cubicBezTo>
                  <a:cubicBezTo>
                    <a:pt x="512" y="7"/>
                    <a:pt x="546" y="2"/>
                    <a:pt x="586" y="40"/>
                  </a:cubicBezTo>
                  <a:cubicBezTo>
                    <a:pt x="608" y="108"/>
                    <a:pt x="637" y="162"/>
                    <a:pt x="677" y="222"/>
                  </a:cubicBezTo>
                  <a:cubicBezTo>
                    <a:pt x="701" y="258"/>
                    <a:pt x="743" y="303"/>
                    <a:pt x="757" y="343"/>
                  </a:cubicBezTo>
                  <a:cubicBezTo>
                    <a:pt x="769" y="376"/>
                    <a:pt x="780" y="462"/>
                    <a:pt x="818" y="475"/>
                  </a:cubicBezTo>
                  <a:cubicBezTo>
                    <a:pt x="856" y="488"/>
                    <a:pt x="893" y="507"/>
                    <a:pt x="929" y="525"/>
                  </a:cubicBezTo>
                </a:path>
              </a:pathLst>
            </a:custGeom>
            <a:solidFill>
              <a:srgbClr val="FF0000"/>
            </a:solidFill>
            <a:ln w="38100" cap="flat" cmpd="sng">
              <a:solidFill>
                <a:srgbClr val="990033"/>
              </a:solidFill>
              <a:prstDash val="solid"/>
              <a:round/>
              <a:headEnd type="none" w="sm" len="sm"/>
              <a:tailEnd type="none" w="sm" len="sm"/>
            </a:ln>
            <a:effectLst/>
          </p:spPr>
          <p:txBody>
            <a:bodyPr/>
            <a:lstStyle/>
            <a:p>
              <a:endParaRPr lang="en-US"/>
            </a:p>
          </p:txBody>
        </p:sp>
        <p:cxnSp>
          <p:nvCxnSpPr>
            <p:cNvPr id="174091" name="AutoShape 11"/>
            <p:cNvCxnSpPr>
              <a:cxnSpLocks noChangeShapeType="1"/>
            </p:cNvCxnSpPr>
            <p:nvPr/>
          </p:nvCxnSpPr>
          <p:spPr bwMode="auto">
            <a:xfrm rot="5400000" flipH="1">
              <a:off x="2120" y="1625"/>
              <a:ext cx="1359" cy="1105"/>
            </a:xfrm>
            <a:prstGeom prst="curvedConnector3">
              <a:avLst>
                <a:gd name="adj1" fmla="val 137306"/>
              </a:avLst>
            </a:prstGeom>
            <a:noFill/>
            <a:ln w="12700">
              <a:solidFill>
                <a:schemeClr val="tx1"/>
              </a:solidFill>
              <a:round/>
              <a:headEnd type="none" w="sm" len="sm"/>
              <a:tailEnd type="triangle" w="sm" len="sm"/>
            </a:ln>
            <a:effectLst/>
          </p:spPr>
        </p:cxnSp>
        <p:sp>
          <p:nvSpPr>
            <p:cNvPr id="174092" name="Text Box 12"/>
            <p:cNvSpPr txBox="1">
              <a:spLocks noChangeArrowheads="1"/>
            </p:cNvSpPr>
            <p:nvPr/>
          </p:nvSpPr>
          <p:spPr bwMode="auto">
            <a:xfrm>
              <a:off x="1828" y="865"/>
              <a:ext cx="575" cy="288"/>
            </a:xfrm>
            <a:prstGeom prst="rect">
              <a:avLst/>
            </a:prstGeom>
            <a:noFill/>
            <a:ln w="12700">
              <a:noFill/>
              <a:miter lim="800000"/>
              <a:headEnd type="none" w="sm" len="sm"/>
              <a:tailEnd type="none" w="sm" len="sm"/>
            </a:ln>
            <a:effectLst/>
          </p:spPr>
          <p:txBody>
            <a:bodyPr wrap="none">
              <a:spAutoFit/>
            </a:bodyPr>
            <a:lstStyle/>
            <a:p>
              <a:pPr algn="l" defTabSz="762000"/>
              <a:r>
                <a:rPr lang="en-NZ" i="0"/>
                <a:t>G</a:t>
              </a:r>
              <a:r>
                <a:rPr lang="en-NZ" i="0" baseline="-25000"/>
                <a:t>1</a:t>
              </a:r>
              <a:r>
                <a:rPr lang="en-NZ" i="0"/>
                <a:t>/G</a:t>
              </a:r>
              <a:r>
                <a:rPr lang="en-NZ" i="0" baseline="-25000"/>
                <a:t>0</a:t>
              </a:r>
              <a:endParaRPr lang="en-AU" i="0"/>
            </a:p>
          </p:txBody>
        </p:sp>
        <p:sp>
          <p:nvSpPr>
            <p:cNvPr id="174093" name="Text Box 13"/>
            <p:cNvSpPr txBox="1">
              <a:spLocks noChangeArrowheads="1"/>
            </p:cNvSpPr>
            <p:nvPr/>
          </p:nvSpPr>
          <p:spPr bwMode="auto">
            <a:xfrm>
              <a:off x="2511" y="2578"/>
              <a:ext cx="223" cy="288"/>
            </a:xfrm>
            <a:prstGeom prst="rect">
              <a:avLst/>
            </a:prstGeom>
            <a:noFill/>
            <a:ln w="12700">
              <a:noFill/>
              <a:miter lim="800000"/>
              <a:headEnd type="none" w="sm" len="sm"/>
              <a:tailEnd type="none" w="sm" len="sm"/>
            </a:ln>
            <a:effectLst/>
          </p:spPr>
          <p:txBody>
            <a:bodyPr wrap="none">
              <a:spAutoFit/>
            </a:bodyPr>
            <a:lstStyle/>
            <a:p>
              <a:pPr algn="l" defTabSz="762000"/>
              <a:r>
                <a:rPr lang="en-NZ" i="0"/>
                <a:t>S</a:t>
              </a:r>
              <a:endParaRPr lang="en-AU" i="0"/>
            </a:p>
          </p:txBody>
        </p:sp>
        <p:sp>
          <p:nvSpPr>
            <p:cNvPr id="174094" name="Text Box 14"/>
            <p:cNvSpPr txBox="1">
              <a:spLocks noChangeArrowheads="1"/>
            </p:cNvSpPr>
            <p:nvPr/>
          </p:nvSpPr>
          <p:spPr bwMode="auto">
            <a:xfrm>
              <a:off x="3406" y="2896"/>
              <a:ext cx="575" cy="288"/>
            </a:xfrm>
            <a:prstGeom prst="rect">
              <a:avLst/>
            </a:prstGeom>
            <a:noFill/>
            <a:ln w="12700">
              <a:noFill/>
              <a:miter lim="800000"/>
              <a:headEnd type="none" w="sm" len="sm"/>
              <a:tailEnd type="none" w="sm" len="sm"/>
            </a:ln>
            <a:effectLst/>
          </p:spPr>
          <p:txBody>
            <a:bodyPr wrap="none">
              <a:spAutoFit/>
            </a:bodyPr>
            <a:lstStyle/>
            <a:p>
              <a:pPr algn="l" defTabSz="762000"/>
              <a:r>
                <a:rPr lang="en-NZ" i="0"/>
                <a:t>G2/M</a:t>
              </a:r>
              <a:endParaRPr lang="en-AU" i="0"/>
            </a:p>
          </p:txBody>
        </p:sp>
        <p:sp>
          <p:nvSpPr>
            <p:cNvPr id="174095" name="Text Box 15"/>
            <p:cNvSpPr txBox="1">
              <a:spLocks noChangeArrowheads="1"/>
            </p:cNvSpPr>
            <p:nvPr/>
          </p:nvSpPr>
          <p:spPr bwMode="auto">
            <a:xfrm>
              <a:off x="3709" y="3512"/>
              <a:ext cx="794" cy="288"/>
            </a:xfrm>
            <a:prstGeom prst="rect">
              <a:avLst/>
            </a:prstGeom>
            <a:noFill/>
            <a:ln w="12700">
              <a:noFill/>
              <a:miter lim="800000"/>
              <a:headEnd type="none" w="sm" len="sm"/>
              <a:tailEnd type="none" w="sm" len="sm"/>
            </a:ln>
            <a:effectLst/>
          </p:spPr>
          <p:txBody>
            <a:bodyPr wrap="none">
              <a:spAutoFit/>
            </a:bodyPr>
            <a:lstStyle/>
            <a:p>
              <a:pPr algn="l" defTabSz="762000"/>
              <a:r>
                <a:rPr lang="en-NZ"/>
                <a:t>x </a:t>
              </a:r>
              <a:r>
                <a:rPr lang="en-NZ" i="0"/>
                <a:t>(DNA)</a:t>
              </a:r>
              <a:endParaRPr lang="en-AU"/>
            </a:p>
          </p:txBody>
        </p:sp>
        <p:sp>
          <p:nvSpPr>
            <p:cNvPr id="174096" name="Text Box 16"/>
            <p:cNvSpPr txBox="1">
              <a:spLocks noChangeArrowheads="1"/>
            </p:cNvSpPr>
            <p:nvPr/>
          </p:nvSpPr>
          <p:spPr bwMode="auto">
            <a:xfrm>
              <a:off x="3102" y="1219"/>
              <a:ext cx="630" cy="250"/>
            </a:xfrm>
            <a:prstGeom prst="rect">
              <a:avLst/>
            </a:prstGeom>
            <a:noFill/>
            <a:ln w="12700">
              <a:noFill/>
              <a:miter lim="800000"/>
              <a:headEnd type="none" w="sm" len="sm"/>
              <a:tailEnd type="none" w="sm" len="sm"/>
            </a:ln>
            <a:effectLst/>
          </p:spPr>
          <p:txBody>
            <a:bodyPr wrap="none">
              <a:spAutoFit/>
            </a:bodyPr>
            <a:lstStyle/>
            <a:p>
              <a:pPr algn="l" defTabSz="762000"/>
              <a:r>
                <a:rPr lang="en-NZ" sz="2000" i="0"/>
                <a:t>division</a:t>
              </a:r>
              <a:endParaRPr lang="en-AU" sz="2000" i="0"/>
            </a:p>
          </p:txBody>
        </p:sp>
        <p:sp>
          <p:nvSpPr>
            <p:cNvPr id="174097" name="Text Box 17"/>
            <p:cNvSpPr txBox="1">
              <a:spLocks noChangeArrowheads="1"/>
            </p:cNvSpPr>
            <p:nvPr/>
          </p:nvSpPr>
          <p:spPr bwMode="auto">
            <a:xfrm rot="-5400000">
              <a:off x="853" y="2167"/>
              <a:ext cx="744" cy="231"/>
            </a:xfrm>
            <a:prstGeom prst="rect">
              <a:avLst/>
            </a:prstGeom>
            <a:noFill/>
            <a:ln w="12700">
              <a:noFill/>
              <a:miter lim="800000"/>
              <a:headEnd type="none" w="sm" len="sm"/>
              <a:tailEnd type="none" w="sm" len="sm"/>
            </a:ln>
            <a:effectLst/>
          </p:spPr>
          <p:txBody>
            <a:bodyPr wrap="none">
              <a:spAutoFit/>
            </a:bodyPr>
            <a:lstStyle/>
            <a:p>
              <a:pPr algn="l" defTabSz="762000"/>
              <a:r>
                <a:rPr lang="en-NZ" sz="1800" i="0"/>
                <a:t>Cell Count</a:t>
              </a:r>
              <a:endParaRPr lang="en-AU" sz="1800" i="0"/>
            </a:p>
          </p:txBody>
        </p:sp>
      </p:gr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C:\Users\Playtech\Desktop\FOUNDRY MAIN\CLIENTS\Massey\PPT WORK\New Massey PPT April 2011\new templates\MASSEY TEMPLATE STANDARD SLIDE2.jpg"/>
          <p:cNvPicPr>
            <a:picLocks noChangeAspect="1" noChangeArrowheads="1"/>
          </p:cNvPicPr>
          <p:nvPr/>
        </p:nvPicPr>
        <p:blipFill>
          <a:blip r:embed="rId2" cstate="print"/>
          <a:srcRect/>
          <a:stretch>
            <a:fillRect/>
          </a:stretch>
        </p:blipFill>
        <p:spPr bwMode="auto">
          <a:xfrm>
            <a:off x="-19050" y="0"/>
            <a:ext cx="9163050" cy="6877050"/>
          </a:xfrm>
          <a:prstGeom prst="rect">
            <a:avLst/>
          </a:prstGeom>
          <a:noFill/>
        </p:spPr>
      </p:pic>
      <p:grpSp>
        <p:nvGrpSpPr>
          <p:cNvPr id="2" name="Group 443"/>
          <p:cNvGrpSpPr>
            <a:grpSpLocks/>
          </p:cNvGrpSpPr>
          <p:nvPr/>
        </p:nvGrpSpPr>
        <p:grpSpPr bwMode="auto">
          <a:xfrm>
            <a:off x="251520" y="1268760"/>
            <a:ext cx="6416675" cy="5095875"/>
            <a:chOff x="879" y="611"/>
            <a:chExt cx="4042" cy="3210"/>
          </a:xfrm>
        </p:grpSpPr>
        <p:sp>
          <p:nvSpPr>
            <p:cNvPr id="138598" name="Rectangle 358"/>
            <p:cNvSpPr>
              <a:spLocks noChangeArrowheads="1"/>
            </p:cNvSpPr>
            <p:nvPr/>
          </p:nvSpPr>
          <p:spPr bwMode="auto">
            <a:xfrm>
              <a:off x="879" y="628"/>
              <a:ext cx="4042" cy="3177"/>
            </a:xfrm>
            <a:prstGeom prst="rect">
              <a:avLst/>
            </a:prstGeom>
            <a:solidFill>
              <a:srgbClr val="FFFFFF"/>
            </a:solidFill>
            <a:ln w="9525">
              <a:noFill/>
              <a:miter lim="800000"/>
              <a:headEnd/>
              <a:tailEnd/>
            </a:ln>
          </p:spPr>
          <p:txBody>
            <a:bodyPr/>
            <a:lstStyle/>
            <a:p>
              <a:endParaRPr lang="en-US"/>
            </a:p>
          </p:txBody>
        </p:sp>
        <p:sp>
          <p:nvSpPr>
            <p:cNvPr id="138599" name="Rectangle 359"/>
            <p:cNvSpPr>
              <a:spLocks noChangeArrowheads="1"/>
            </p:cNvSpPr>
            <p:nvPr/>
          </p:nvSpPr>
          <p:spPr bwMode="auto">
            <a:xfrm>
              <a:off x="1404" y="864"/>
              <a:ext cx="3125" cy="2583"/>
            </a:xfrm>
            <a:prstGeom prst="rect">
              <a:avLst/>
            </a:prstGeom>
            <a:solidFill>
              <a:srgbClr val="FFFFFF"/>
            </a:solidFill>
            <a:ln w="9525">
              <a:noFill/>
              <a:miter lim="800000"/>
              <a:headEnd/>
              <a:tailEnd/>
            </a:ln>
          </p:spPr>
          <p:txBody>
            <a:bodyPr/>
            <a:lstStyle/>
            <a:p>
              <a:endParaRPr lang="en-US"/>
            </a:p>
          </p:txBody>
        </p:sp>
        <p:sp>
          <p:nvSpPr>
            <p:cNvPr id="138600" name="Rectangle 360"/>
            <p:cNvSpPr>
              <a:spLocks noChangeArrowheads="1"/>
            </p:cNvSpPr>
            <p:nvPr/>
          </p:nvSpPr>
          <p:spPr bwMode="auto">
            <a:xfrm>
              <a:off x="1404" y="864"/>
              <a:ext cx="3125" cy="2583"/>
            </a:xfrm>
            <a:prstGeom prst="rect">
              <a:avLst/>
            </a:prstGeom>
            <a:noFill/>
            <a:ln w="26988">
              <a:solidFill>
                <a:srgbClr val="FFFFFF"/>
              </a:solidFill>
              <a:miter lim="800000"/>
              <a:headEnd/>
              <a:tailEnd/>
            </a:ln>
          </p:spPr>
          <p:txBody>
            <a:bodyPr/>
            <a:lstStyle/>
            <a:p>
              <a:endParaRPr lang="en-US"/>
            </a:p>
          </p:txBody>
        </p:sp>
        <p:sp>
          <p:nvSpPr>
            <p:cNvPr id="138601" name="Line 361"/>
            <p:cNvSpPr>
              <a:spLocks noChangeShapeType="1"/>
            </p:cNvSpPr>
            <p:nvPr/>
          </p:nvSpPr>
          <p:spPr bwMode="auto">
            <a:xfrm>
              <a:off x="1404" y="864"/>
              <a:ext cx="3125" cy="1"/>
            </a:xfrm>
            <a:prstGeom prst="line">
              <a:avLst/>
            </a:prstGeom>
            <a:noFill/>
            <a:ln w="26988">
              <a:solidFill>
                <a:srgbClr val="000000"/>
              </a:solidFill>
              <a:round/>
              <a:headEnd/>
              <a:tailEnd/>
            </a:ln>
          </p:spPr>
          <p:txBody>
            <a:bodyPr/>
            <a:lstStyle/>
            <a:p>
              <a:endParaRPr lang="en-US"/>
            </a:p>
          </p:txBody>
        </p:sp>
        <p:sp>
          <p:nvSpPr>
            <p:cNvPr id="138602" name="Line 362"/>
            <p:cNvSpPr>
              <a:spLocks noChangeShapeType="1"/>
            </p:cNvSpPr>
            <p:nvPr/>
          </p:nvSpPr>
          <p:spPr bwMode="auto">
            <a:xfrm>
              <a:off x="1404" y="3447"/>
              <a:ext cx="3125" cy="1"/>
            </a:xfrm>
            <a:prstGeom prst="line">
              <a:avLst/>
            </a:prstGeom>
            <a:noFill/>
            <a:ln w="26988">
              <a:solidFill>
                <a:srgbClr val="000000"/>
              </a:solidFill>
              <a:round/>
              <a:headEnd/>
              <a:tailEnd/>
            </a:ln>
          </p:spPr>
          <p:txBody>
            <a:bodyPr/>
            <a:lstStyle/>
            <a:p>
              <a:endParaRPr lang="en-US"/>
            </a:p>
          </p:txBody>
        </p:sp>
        <p:sp>
          <p:nvSpPr>
            <p:cNvPr id="138603" name="Line 363"/>
            <p:cNvSpPr>
              <a:spLocks noChangeShapeType="1"/>
            </p:cNvSpPr>
            <p:nvPr/>
          </p:nvSpPr>
          <p:spPr bwMode="auto">
            <a:xfrm flipV="1">
              <a:off x="4529" y="864"/>
              <a:ext cx="1" cy="2583"/>
            </a:xfrm>
            <a:prstGeom prst="line">
              <a:avLst/>
            </a:prstGeom>
            <a:noFill/>
            <a:ln w="26988">
              <a:solidFill>
                <a:srgbClr val="000000"/>
              </a:solidFill>
              <a:round/>
              <a:headEnd/>
              <a:tailEnd/>
            </a:ln>
          </p:spPr>
          <p:txBody>
            <a:bodyPr/>
            <a:lstStyle/>
            <a:p>
              <a:endParaRPr lang="en-US"/>
            </a:p>
          </p:txBody>
        </p:sp>
        <p:sp>
          <p:nvSpPr>
            <p:cNvPr id="138604" name="Line 364"/>
            <p:cNvSpPr>
              <a:spLocks noChangeShapeType="1"/>
            </p:cNvSpPr>
            <p:nvPr/>
          </p:nvSpPr>
          <p:spPr bwMode="auto">
            <a:xfrm flipV="1">
              <a:off x="1404" y="864"/>
              <a:ext cx="1" cy="2583"/>
            </a:xfrm>
            <a:prstGeom prst="line">
              <a:avLst/>
            </a:prstGeom>
            <a:noFill/>
            <a:ln w="26988">
              <a:solidFill>
                <a:srgbClr val="000000"/>
              </a:solidFill>
              <a:round/>
              <a:headEnd/>
              <a:tailEnd/>
            </a:ln>
          </p:spPr>
          <p:txBody>
            <a:bodyPr/>
            <a:lstStyle/>
            <a:p>
              <a:endParaRPr lang="en-US"/>
            </a:p>
          </p:txBody>
        </p:sp>
        <p:sp>
          <p:nvSpPr>
            <p:cNvPr id="138605" name="Line 365"/>
            <p:cNvSpPr>
              <a:spLocks noChangeShapeType="1"/>
            </p:cNvSpPr>
            <p:nvPr/>
          </p:nvSpPr>
          <p:spPr bwMode="auto">
            <a:xfrm>
              <a:off x="1404" y="3447"/>
              <a:ext cx="3125" cy="1"/>
            </a:xfrm>
            <a:prstGeom prst="line">
              <a:avLst/>
            </a:prstGeom>
            <a:noFill/>
            <a:ln w="26988">
              <a:solidFill>
                <a:srgbClr val="000000"/>
              </a:solidFill>
              <a:round/>
              <a:headEnd/>
              <a:tailEnd/>
            </a:ln>
          </p:spPr>
          <p:txBody>
            <a:bodyPr/>
            <a:lstStyle/>
            <a:p>
              <a:endParaRPr lang="en-US"/>
            </a:p>
          </p:txBody>
        </p:sp>
        <p:sp>
          <p:nvSpPr>
            <p:cNvPr id="138606" name="Line 366"/>
            <p:cNvSpPr>
              <a:spLocks noChangeShapeType="1"/>
            </p:cNvSpPr>
            <p:nvPr/>
          </p:nvSpPr>
          <p:spPr bwMode="auto">
            <a:xfrm flipV="1">
              <a:off x="1404" y="864"/>
              <a:ext cx="1" cy="2583"/>
            </a:xfrm>
            <a:prstGeom prst="line">
              <a:avLst/>
            </a:prstGeom>
            <a:noFill/>
            <a:ln w="26988">
              <a:solidFill>
                <a:srgbClr val="000000"/>
              </a:solidFill>
              <a:round/>
              <a:headEnd/>
              <a:tailEnd/>
            </a:ln>
          </p:spPr>
          <p:txBody>
            <a:bodyPr/>
            <a:lstStyle/>
            <a:p>
              <a:endParaRPr lang="en-US"/>
            </a:p>
          </p:txBody>
        </p:sp>
        <p:sp>
          <p:nvSpPr>
            <p:cNvPr id="138607" name="Line 367"/>
            <p:cNvSpPr>
              <a:spLocks noChangeShapeType="1"/>
            </p:cNvSpPr>
            <p:nvPr/>
          </p:nvSpPr>
          <p:spPr bwMode="auto">
            <a:xfrm flipV="1">
              <a:off x="1404" y="3418"/>
              <a:ext cx="1" cy="29"/>
            </a:xfrm>
            <a:prstGeom prst="line">
              <a:avLst/>
            </a:prstGeom>
            <a:noFill/>
            <a:ln w="26988">
              <a:solidFill>
                <a:srgbClr val="000000"/>
              </a:solidFill>
              <a:round/>
              <a:headEnd/>
              <a:tailEnd/>
            </a:ln>
          </p:spPr>
          <p:txBody>
            <a:bodyPr/>
            <a:lstStyle/>
            <a:p>
              <a:endParaRPr lang="en-US"/>
            </a:p>
          </p:txBody>
        </p:sp>
        <p:sp>
          <p:nvSpPr>
            <p:cNvPr id="138608" name="Line 368"/>
            <p:cNvSpPr>
              <a:spLocks noChangeShapeType="1"/>
            </p:cNvSpPr>
            <p:nvPr/>
          </p:nvSpPr>
          <p:spPr bwMode="auto">
            <a:xfrm>
              <a:off x="1404" y="864"/>
              <a:ext cx="1" cy="29"/>
            </a:xfrm>
            <a:prstGeom prst="line">
              <a:avLst/>
            </a:prstGeom>
            <a:noFill/>
            <a:ln w="26988">
              <a:solidFill>
                <a:srgbClr val="000000"/>
              </a:solidFill>
              <a:round/>
              <a:headEnd/>
              <a:tailEnd/>
            </a:ln>
          </p:spPr>
          <p:txBody>
            <a:bodyPr/>
            <a:lstStyle/>
            <a:p>
              <a:endParaRPr lang="en-US"/>
            </a:p>
          </p:txBody>
        </p:sp>
        <p:sp>
          <p:nvSpPr>
            <p:cNvPr id="138609" name="Rectangle 369"/>
            <p:cNvSpPr>
              <a:spLocks noChangeArrowheads="1"/>
            </p:cNvSpPr>
            <p:nvPr/>
          </p:nvSpPr>
          <p:spPr bwMode="auto">
            <a:xfrm>
              <a:off x="1363" y="3476"/>
              <a:ext cx="144"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0</a:t>
              </a:r>
              <a:endParaRPr lang="en-AU" sz="1400"/>
            </a:p>
          </p:txBody>
        </p:sp>
        <p:sp>
          <p:nvSpPr>
            <p:cNvPr id="138610" name="Line 370"/>
            <p:cNvSpPr>
              <a:spLocks noChangeShapeType="1"/>
            </p:cNvSpPr>
            <p:nvPr/>
          </p:nvSpPr>
          <p:spPr bwMode="auto">
            <a:xfrm flipV="1">
              <a:off x="1848" y="3418"/>
              <a:ext cx="1" cy="29"/>
            </a:xfrm>
            <a:prstGeom prst="line">
              <a:avLst/>
            </a:prstGeom>
            <a:noFill/>
            <a:ln w="26988">
              <a:solidFill>
                <a:srgbClr val="000000"/>
              </a:solidFill>
              <a:round/>
              <a:headEnd/>
              <a:tailEnd/>
            </a:ln>
          </p:spPr>
          <p:txBody>
            <a:bodyPr/>
            <a:lstStyle/>
            <a:p>
              <a:endParaRPr lang="en-US"/>
            </a:p>
          </p:txBody>
        </p:sp>
        <p:sp>
          <p:nvSpPr>
            <p:cNvPr id="138611" name="Line 371"/>
            <p:cNvSpPr>
              <a:spLocks noChangeShapeType="1"/>
            </p:cNvSpPr>
            <p:nvPr/>
          </p:nvSpPr>
          <p:spPr bwMode="auto">
            <a:xfrm>
              <a:off x="1848" y="864"/>
              <a:ext cx="1" cy="29"/>
            </a:xfrm>
            <a:prstGeom prst="line">
              <a:avLst/>
            </a:prstGeom>
            <a:noFill/>
            <a:ln w="26988">
              <a:solidFill>
                <a:srgbClr val="000000"/>
              </a:solidFill>
              <a:round/>
              <a:headEnd/>
              <a:tailEnd/>
            </a:ln>
          </p:spPr>
          <p:txBody>
            <a:bodyPr/>
            <a:lstStyle/>
            <a:p>
              <a:endParaRPr lang="en-US"/>
            </a:p>
          </p:txBody>
        </p:sp>
        <p:sp>
          <p:nvSpPr>
            <p:cNvPr id="138612" name="Rectangle 372"/>
            <p:cNvSpPr>
              <a:spLocks noChangeArrowheads="1"/>
            </p:cNvSpPr>
            <p:nvPr/>
          </p:nvSpPr>
          <p:spPr bwMode="auto">
            <a:xfrm>
              <a:off x="1750" y="3476"/>
              <a:ext cx="27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0.5</a:t>
              </a:r>
              <a:endParaRPr lang="en-AU" sz="1400"/>
            </a:p>
          </p:txBody>
        </p:sp>
        <p:sp>
          <p:nvSpPr>
            <p:cNvPr id="138613" name="Line 373"/>
            <p:cNvSpPr>
              <a:spLocks noChangeShapeType="1"/>
            </p:cNvSpPr>
            <p:nvPr/>
          </p:nvSpPr>
          <p:spPr bwMode="auto">
            <a:xfrm flipV="1">
              <a:off x="2297" y="3418"/>
              <a:ext cx="1" cy="29"/>
            </a:xfrm>
            <a:prstGeom prst="line">
              <a:avLst/>
            </a:prstGeom>
            <a:noFill/>
            <a:ln w="26988">
              <a:solidFill>
                <a:srgbClr val="000000"/>
              </a:solidFill>
              <a:round/>
              <a:headEnd/>
              <a:tailEnd/>
            </a:ln>
          </p:spPr>
          <p:txBody>
            <a:bodyPr/>
            <a:lstStyle/>
            <a:p>
              <a:endParaRPr lang="en-US"/>
            </a:p>
          </p:txBody>
        </p:sp>
        <p:sp>
          <p:nvSpPr>
            <p:cNvPr id="138614" name="Line 374"/>
            <p:cNvSpPr>
              <a:spLocks noChangeShapeType="1"/>
            </p:cNvSpPr>
            <p:nvPr/>
          </p:nvSpPr>
          <p:spPr bwMode="auto">
            <a:xfrm>
              <a:off x="2297" y="864"/>
              <a:ext cx="1" cy="29"/>
            </a:xfrm>
            <a:prstGeom prst="line">
              <a:avLst/>
            </a:prstGeom>
            <a:noFill/>
            <a:ln w="26988">
              <a:solidFill>
                <a:srgbClr val="000000"/>
              </a:solidFill>
              <a:round/>
              <a:headEnd/>
              <a:tailEnd/>
            </a:ln>
          </p:spPr>
          <p:txBody>
            <a:bodyPr/>
            <a:lstStyle/>
            <a:p>
              <a:endParaRPr lang="en-US"/>
            </a:p>
          </p:txBody>
        </p:sp>
        <p:sp>
          <p:nvSpPr>
            <p:cNvPr id="138615" name="Rectangle 375"/>
            <p:cNvSpPr>
              <a:spLocks noChangeArrowheads="1"/>
            </p:cNvSpPr>
            <p:nvPr/>
          </p:nvSpPr>
          <p:spPr bwMode="auto">
            <a:xfrm>
              <a:off x="2257" y="3476"/>
              <a:ext cx="144"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1</a:t>
              </a:r>
              <a:endParaRPr lang="en-AU" sz="1400"/>
            </a:p>
          </p:txBody>
        </p:sp>
        <p:sp>
          <p:nvSpPr>
            <p:cNvPr id="138616" name="Line 376"/>
            <p:cNvSpPr>
              <a:spLocks noChangeShapeType="1"/>
            </p:cNvSpPr>
            <p:nvPr/>
          </p:nvSpPr>
          <p:spPr bwMode="auto">
            <a:xfrm flipV="1">
              <a:off x="2741" y="3418"/>
              <a:ext cx="1" cy="29"/>
            </a:xfrm>
            <a:prstGeom prst="line">
              <a:avLst/>
            </a:prstGeom>
            <a:noFill/>
            <a:ln w="26988">
              <a:solidFill>
                <a:srgbClr val="000000"/>
              </a:solidFill>
              <a:round/>
              <a:headEnd/>
              <a:tailEnd/>
            </a:ln>
          </p:spPr>
          <p:txBody>
            <a:bodyPr/>
            <a:lstStyle/>
            <a:p>
              <a:endParaRPr lang="en-US"/>
            </a:p>
          </p:txBody>
        </p:sp>
        <p:sp>
          <p:nvSpPr>
            <p:cNvPr id="138617" name="Line 377"/>
            <p:cNvSpPr>
              <a:spLocks noChangeShapeType="1"/>
            </p:cNvSpPr>
            <p:nvPr/>
          </p:nvSpPr>
          <p:spPr bwMode="auto">
            <a:xfrm>
              <a:off x="2741" y="864"/>
              <a:ext cx="1" cy="29"/>
            </a:xfrm>
            <a:prstGeom prst="line">
              <a:avLst/>
            </a:prstGeom>
            <a:noFill/>
            <a:ln w="26988">
              <a:solidFill>
                <a:srgbClr val="000000"/>
              </a:solidFill>
              <a:round/>
              <a:headEnd/>
              <a:tailEnd/>
            </a:ln>
          </p:spPr>
          <p:txBody>
            <a:bodyPr/>
            <a:lstStyle/>
            <a:p>
              <a:endParaRPr lang="en-US"/>
            </a:p>
          </p:txBody>
        </p:sp>
        <p:sp>
          <p:nvSpPr>
            <p:cNvPr id="138618" name="Rectangle 378"/>
            <p:cNvSpPr>
              <a:spLocks noChangeArrowheads="1"/>
            </p:cNvSpPr>
            <p:nvPr/>
          </p:nvSpPr>
          <p:spPr bwMode="auto">
            <a:xfrm>
              <a:off x="2643" y="3476"/>
              <a:ext cx="27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1.5</a:t>
              </a:r>
              <a:endParaRPr lang="en-AU" sz="1400"/>
            </a:p>
          </p:txBody>
        </p:sp>
        <p:sp>
          <p:nvSpPr>
            <p:cNvPr id="138619" name="Line 379"/>
            <p:cNvSpPr>
              <a:spLocks noChangeShapeType="1"/>
            </p:cNvSpPr>
            <p:nvPr/>
          </p:nvSpPr>
          <p:spPr bwMode="auto">
            <a:xfrm flipV="1">
              <a:off x="3191" y="3418"/>
              <a:ext cx="1" cy="29"/>
            </a:xfrm>
            <a:prstGeom prst="line">
              <a:avLst/>
            </a:prstGeom>
            <a:noFill/>
            <a:ln w="26988">
              <a:solidFill>
                <a:srgbClr val="000000"/>
              </a:solidFill>
              <a:round/>
              <a:headEnd/>
              <a:tailEnd/>
            </a:ln>
          </p:spPr>
          <p:txBody>
            <a:bodyPr/>
            <a:lstStyle/>
            <a:p>
              <a:endParaRPr lang="en-US"/>
            </a:p>
          </p:txBody>
        </p:sp>
        <p:sp>
          <p:nvSpPr>
            <p:cNvPr id="138620" name="Line 380"/>
            <p:cNvSpPr>
              <a:spLocks noChangeShapeType="1"/>
            </p:cNvSpPr>
            <p:nvPr/>
          </p:nvSpPr>
          <p:spPr bwMode="auto">
            <a:xfrm>
              <a:off x="3191" y="864"/>
              <a:ext cx="1" cy="29"/>
            </a:xfrm>
            <a:prstGeom prst="line">
              <a:avLst/>
            </a:prstGeom>
            <a:noFill/>
            <a:ln w="26988">
              <a:solidFill>
                <a:srgbClr val="000000"/>
              </a:solidFill>
              <a:round/>
              <a:headEnd/>
              <a:tailEnd/>
            </a:ln>
          </p:spPr>
          <p:txBody>
            <a:bodyPr/>
            <a:lstStyle/>
            <a:p>
              <a:endParaRPr lang="en-US"/>
            </a:p>
          </p:txBody>
        </p:sp>
        <p:sp>
          <p:nvSpPr>
            <p:cNvPr id="138621" name="Rectangle 381"/>
            <p:cNvSpPr>
              <a:spLocks noChangeArrowheads="1"/>
            </p:cNvSpPr>
            <p:nvPr/>
          </p:nvSpPr>
          <p:spPr bwMode="auto">
            <a:xfrm>
              <a:off x="3151" y="3476"/>
              <a:ext cx="144"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2</a:t>
              </a:r>
              <a:endParaRPr lang="en-AU" sz="1400"/>
            </a:p>
          </p:txBody>
        </p:sp>
        <p:sp>
          <p:nvSpPr>
            <p:cNvPr id="138622" name="Line 382"/>
            <p:cNvSpPr>
              <a:spLocks noChangeShapeType="1"/>
            </p:cNvSpPr>
            <p:nvPr/>
          </p:nvSpPr>
          <p:spPr bwMode="auto">
            <a:xfrm flipV="1">
              <a:off x="3635" y="3418"/>
              <a:ext cx="1" cy="29"/>
            </a:xfrm>
            <a:prstGeom prst="line">
              <a:avLst/>
            </a:prstGeom>
            <a:noFill/>
            <a:ln w="26988">
              <a:solidFill>
                <a:srgbClr val="000000"/>
              </a:solidFill>
              <a:round/>
              <a:headEnd/>
              <a:tailEnd/>
            </a:ln>
          </p:spPr>
          <p:txBody>
            <a:bodyPr/>
            <a:lstStyle/>
            <a:p>
              <a:endParaRPr lang="en-US"/>
            </a:p>
          </p:txBody>
        </p:sp>
        <p:sp>
          <p:nvSpPr>
            <p:cNvPr id="138623" name="Line 383"/>
            <p:cNvSpPr>
              <a:spLocks noChangeShapeType="1"/>
            </p:cNvSpPr>
            <p:nvPr/>
          </p:nvSpPr>
          <p:spPr bwMode="auto">
            <a:xfrm>
              <a:off x="3635" y="864"/>
              <a:ext cx="1" cy="29"/>
            </a:xfrm>
            <a:prstGeom prst="line">
              <a:avLst/>
            </a:prstGeom>
            <a:noFill/>
            <a:ln w="26988">
              <a:solidFill>
                <a:srgbClr val="000000"/>
              </a:solidFill>
              <a:round/>
              <a:headEnd/>
              <a:tailEnd/>
            </a:ln>
          </p:spPr>
          <p:txBody>
            <a:bodyPr/>
            <a:lstStyle/>
            <a:p>
              <a:endParaRPr lang="en-US"/>
            </a:p>
          </p:txBody>
        </p:sp>
        <p:sp>
          <p:nvSpPr>
            <p:cNvPr id="138624" name="Rectangle 384"/>
            <p:cNvSpPr>
              <a:spLocks noChangeArrowheads="1"/>
            </p:cNvSpPr>
            <p:nvPr/>
          </p:nvSpPr>
          <p:spPr bwMode="auto">
            <a:xfrm>
              <a:off x="3537" y="3476"/>
              <a:ext cx="27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2.5</a:t>
              </a:r>
              <a:endParaRPr lang="en-AU" sz="1400"/>
            </a:p>
          </p:txBody>
        </p:sp>
        <p:sp>
          <p:nvSpPr>
            <p:cNvPr id="138625" name="Line 385"/>
            <p:cNvSpPr>
              <a:spLocks noChangeShapeType="1"/>
            </p:cNvSpPr>
            <p:nvPr/>
          </p:nvSpPr>
          <p:spPr bwMode="auto">
            <a:xfrm flipV="1">
              <a:off x="4085" y="3418"/>
              <a:ext cx="1" cy="29"/>
            </a:xfrm>
            <a:prstGeom prst="line">
              <a:avLst/>
            </a:prstGeom>
            <a:noFill/>
            <a:ln w="26988">
              <a:solidFill>
                <a:srgbClr val="000000"/>
              </a:solidFill>
              <a:round/>
              <a:headEnd/>
              <a:tailEnd/>
            </a:ln>
          </p:spPr>
          <p:txBody>
            <a:bodyPr/>
            <a:lstStyle/>
            <a:p>
              <a:endParaRPr lang="en-US"/>
            </a:p>
          </p:txBody>
        </p:sp>
        <p:sp>
          <p:nvSpPr>
            <p:cNvPr id="138626" name="Line 386"/>
            <p:cNvSpPr>
              <a:spLocks noChangeShapeType="1"/>
            </p:cNvSpPr>
            <p:nvPr/>
          </p:nvSpPr>
          <p:spPr bwMode="auto">
            <a:xfrm>
              <a:off x="4085" y="864"/>
              <a:ext cx="1" cy="29"/>
            </a:xfrm>
            <a:prstGeom prst="line">
              <a:avLst/>
            </a:prstGeom>
            <a:noFill/>
            <a:ln w="26988">
              <a:solidFill>
                <a:srgbClr val="000000"/>
              </a:solidFill>
              <a:round/>
              <a:headEnd/>
              <a:tailEnd/>
            </a:ln>
          </p:spPr>
          <p:txBody>
            <a:bodyPr/>
            <a:lstStyle/>
            <a:p>
              <a:endParaRPr lang="en-US"/>
            </a:p>
          </p:txBody>
        </p:sp>
        <p:sp>
          <p:nvSpPr>
            <p:cNvPr id="138627" name="Rectangle 387"/>
            <p:cNvSpPr>
              <a:spLocks noChangeArrowheads="1"/>
            </p:cNvSpPr>
            <p:nvPr/>
          </p:nvSpPr>
          <p:spPr bwMode="auto">
            <a:xfrm>
              <a:off x="4044" y="3476"/>
              <a:ext cx="144"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3</a:t>
              </a:r>
              <a:endParaRPr lang="en-AU" sz="1400"/>
            </a:p>
          </p:txBody>
        </p:sp>
        <p:sp>
          <p:nvSpPr>
            <p:cNvPr id="138628" name="Line 388"/>
            <p:cNvSpPr>
              <a:spLocks noChangeShapeType="1"/>
            </p:cNvSpPr>
            <p:nvPr/>
          </p:nvSpPr>
          <p:spPr bwMode="auto">
            <a:xfrm flipV="1">
              <a:off x="4529" y="3418"/>
              <a:ext cx="1" cy="29"/>
            </a:xfrm>
            <a:prstGeom prst="line">
              <a:avLst/>
            </a:prstGeom>
            <a:noFill/>
            <a:ln w="26988">
              <a:solidFill>
                <a:srgbClr val="000000"/>
              </a:solidFill>
              <a:round/>
              <a:headEnd/>
              <a:tailEnd/>
            </a:ln>
          </p:spPr>
          <p:txBody>
            <a:bodyPr/>
            <a:lstStyle/>
            <a:p>
              <a:endParaRPr lang="en-US"/>
            </a:p>
          </p:txBody>
        </p:sp>
        <p:sp>
          <p:nvSpPr>
            <p:cNvPr id="138629" name="Line 389"/>
            <p:cNvSpPr>
              <a:spLocks noChangeShapeType="1"/>
            </p:cNvSpPr>
            <p:nvPr/>
          </p:nvSpPr>
          <p:spPr bwMode="auto">
            <a:xfrm>
              <a:off x="4529" y="864"/>
              <a:ext cx="1" cy="29"/>
            </a:xfrm>
            <a:prstGeom prst="line">
              <a:avLst/>
            </a:prstGeom>
            <a:noFill/>
            <a:ln w="26988">
              <a:solidFill>
                <a:srgbClr val="000000"/>
              </a:solidFill>
              <a:round/>
              <a:headEnd/>
              <a:tailEnd/>
            </a:ln>
          </p:spPr>
          <p:txBody>
            <a:bodyPr/>
            <a:lstStyle/>
            <a:p>
              <a:endParaRPr lang="en-US"/>
            </a:p>
          </p:txBody>
        </p:sp>
        <p:sp>
          <p:nvSpPr>
            <p:cNvPr id="138630" name="Rectangle 390"/>
            <p:cNvSpPr>
              <a:spLocks noChangeArrowheads="1"/>
            </p:cNvSpPr>
            <p:nvPr/>
          </p:nvSpPr>
          <p:spPr bwMode="auto">
            <a:xfrm>
              <a:off x="4431" y="3476"/>
              <a:ext cx="27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3.5</a:t>
              </a:r>
              <a:endParaRPr lang="en-AU" sz="1400"/>
            </a:p>
          </p:txBody>
        </p:sp>
        <p:sp>
          <p:nvSpPr>
            <p:cNvPr id="138631" name="Line 391"/>
            <p:cNvSpPr>
              <a:spLocks noChangeShapeType="1"/>
            </p:cNvSpPr>
            <p:nvPr/>
          </p:nvSpPr>
          <p:spPr bwMode="auto">
            <a:xfrm>
              <a:off x="1404" y="3447"/>
              <a:ext cx="29" cy="1"/>
            </a:xfrm>
            <a:prstGeom prst="line">
              <a:avLst/>
            </a:prstGeom>
            <a:noFill/>
            <a:ln w="26988">
              <a:solidFill>
                <a:srgbClr val="000000"/>
              </a:solidFill>
              <a:round/>
              <a:headEnd/>
              <a:tailEnd/>
            </a:ln>
          </p:spPr>
          <p:txBody>
            <a:bodyPr/>
            <a:lstStyle/>
            <a:p>
              <a:endParaRPr lang="en-US"/>
            </a:p>
          </p:txBody>
        </p:sp>
        <p:sp>
          <p:nvSpPr>
            <p:cNvPr id="138632" name="Line 392"/>
            <p:cNvSpPr>
              <a:spLocks noChangeShapeType="1"/>
            </p:cNvSpPr>
            <p:nvPr/>
          </p:nvSpPr>
          <p:spPr bwMode="auto">
            <a:xfrm flipH="1">
              <a:off x="4500" y="3447"/>
              <a:ext cx="29" cy="1"/>
            </a:xfrm>
            <a:prstGeom prst="line">
              <a:avLst/>
            </a:prstGeom>
            <a:noFill/>
            <a:ln w="26988">
              <a:solidFill>
                <a:srgbClr val="000000"/>
              </a:solidFill>
              <a:round/>
              <a:headEnd/>
              <a:tailEnd/>
            </a:ln>
          </p:spPr>
          <p:txBody>
            <a:bodyPr/>
            <a:lstStyle/>
            <a:p>
              <a:endParaRPr lang="en-US"/>
            </a:p>
          </p:txBody>
        </p:sp>
        <p:sp>
          <p:nvSpPr>
            <p:cNvPr id="138633" name="Rectangle 393"/>
            <p:cNvSpPr>
              <a:spLocks noChangeArrowheads="1"/>
            </p:cNvSpPr>
            <p:nvPr/>
          </p:nvSpPr>
          <p:spPr bwMode="auto">
            <a:xfrm>
              <a:off x="1294" y="3361"/>
              <a:ext cx="144"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0</a:t>
              </a:r>
              <a:endParaRPr lang="en-AU" sz="1400"/>
            </a:p>
          </p:txBody>
        </p:sp>
        <p:sp>
          <p:nvSpPr>
            <p:cNvPr id="138634" name="Line 394"/>
            <p:cNvSpPr>
              <a:spLocks noChangeShapeType="1"/>
            </p:cNvSpPr>
            <p:nvPr/>
          </p:nvSpPr>
          <p:spPr bwMode="auto">
            <a:xfrm>
              <a:off x="1404" y="3124"/>
              <a:ext cx="29" cy="1"/>
            </a:xfrm>
            <a:prstGeom prst="line">
              <a:avLst/>
            </a:prstGeom>
            <a:noFill/>
            <a:ln w="26988">
              <a:solidFill>
                <a:srgbClr val="000000"/>
              </a:solidFill>
              <a:round/>
              <a:headEnd/>
              <a:tailEnd/>
            </a:ln>
          </p:spPr>
          <p:txBody>
            <a:bodyPr/>
            <a:lstStyle/>
            <a:p>
              <a:endParaRPr lang="en-US"/>
            </a:p>
          </p:txBody>
        </p:sp>
        <p:sp>
          <p:nvSpPr>
            <p:cNvPr id="138635" name="Line 395"/>
            <p:cNvSpPr>
              <a:spLocks noChangeShapeType="1"/>
            </p:cNvSpPr>
            <p:nvPr/>
          </p:nvSpPr>
          <p:spPr bwMode="auto">
            <a:xfrm flipH="1">
              <a:off x="4500" y="3124"/>
              <a:ext cx="29" cy="1"/>
            </a:xfrm>
            <a:prstGeom prst="line">
              <a:avLst/>
            </a:prstGeom>
            <a:noFill/>
            <a:ln w="26988">
              <a:solidFill>
                <a:srgbClr val="000000"/>
              </a:solidFill>
              <a:round/>
              <a:headEnd/>
              <a:tailEnd/>
            </a:ln>
          </p:spPr>
          <p:txBody>
            <a:bodyPr/>
            <a:lstStyle/>
            <a:p>
              <a:endParaRPr lang="en-US"/>
            </a:p>
          </p:txBody>
        </p:sp>
        <p:sp>
          <p:nvSpPr>
            <p:cNvPr id="138636" name="Rectangle 396"/>
            <p:cNvSpPr>
              <a:spLocks noChangeArrowheads="1"/>
            </p:cNvSpPr>
            <p:nvPr/>
          </p:nvSpPr>
          <p:spPr bwMode="auto">
            <a:xfrm>
              <a:off x="1133" y="3038"/>
              <a:ext cx="311" cy="202"/>
            </a:xfrm>
            <a:prstGeom prst="rect">
              <a:avLst/>
            </a:prstGeom>
            <a:noFill/>
            <a:ln w="9525">
              <a:noFill/>
              <a:miter lim="800000"/>
              <a:headEnd/>
              <a:tailEnd/>
            </a:ln>
          </p:spPr>
          <p:txBody>
            <a:bodyPr wrap="none" lIns="0" tIns="0" rIns="0" bIns="0">
              <a:spAutoFit/>
            </a:bodyPr>
            <a:lstStyle/>
            <a:p>
              <a:pPr algn="l" defTabSz="762000"/>
              <a:r>
                <a:rPr lang="en-AU" sz="1900" i="0" dirty="0">
                  <a:solidFill>
                    <a:srgbClr val="000000"/>
                  </a:solidFill>
                  <a:latin typeface="Helvetica" pitchFamily="34" charset="0"/>
                </a:rPr>
                <a:t>100</a:t>
              </a:r>
              <a:endParaRPr lang="en-AU" sz="1400" dirty="0"/>
            </a:p>
          </p:txBody>
        </p:sp>
        <p:sp>
          <p:nvSpPr>
            <p:cNvPr id="138637" name="Line 397"/>
            <p:cNvSpPr>
              <a:spLocks noChangeShapeType="1"/>
            </p:cNvSpPr>
            <p:nvPr/>
          </p:nvSpPr>
          <p:spPr bwMode="auto">
            <a:xfrm>
              <a:off x="1404" y="2802"/>
              <a:ext cx="29" cy="1"/>
            </a:xfrm>
            <a:prstGeom prst="line">
              <a:avLst/>
            </a:prstGeom>
            <a:noFill/>
            <a:ln w="26988">
              <a:solidFill>
                <a:srgbClr val="000000"/>
              </a:solidFill>
              <a:round/>
              <a:headEnd/>
              <a:tailEnd/>
            </a:ln>
          </p:spPr>
          <p:txBody>
            <a:bodyPr/>
            <a:lstStyle/>
            <a:p>
              <a:endParaRPr lang="en-US"/>
            </a:p>
          </p:txBody>
        </p:sp>
        <p:sp>
          <p:nvSpPr>
            <p:cNvPr id="138638" name="Line 398"/>
            <p:cNvSpPr>
              <a:spLocks noChangeShapeType="1"/>
            </p:cNvSpPr>
            <p:nvPr/>
          </p:nvSpPr>
          <p:spPr bwMode="auto">
            <a:xfrm flipH="1">
              <a:off x="4500" y="2802"/>
              <a:ext cx="29" cy="1"/>
            </a:xfrm>
            <a:prstGeom prst="line">
              <a:avLst/>
            </a:prstGeom>
            <a:noFill/>
            <a:ln w="26988">
              <a:solidFill>
                <a:srgbClr val="000000"/>
              </a:solidFill>
              <a:round/>
              <a:headEnd/>
              <a:tailEnd/>
            </a:ln>
          </p:spPr>
          <p:txBody>
            <a:bodyPr/>
            <a:lstStyle/>
            <a:p>
              <a:endParaRPr lang="en-US"/>
            </a:p>
          </p:txBody>
        </p:sp>
        <p:sp>
          <p:nvSpPr>
            <p:cNvPr id="138639" name="Rectangle 399"/>
            <p:cNvSpPr>
              <a:spLocks noChangeArrowheads="1"/>
            </p:cNvSpPr>
            <p:nvPr/>
          </p:nvSpPr>
          <p:spPr bwMode="auto">
            <a:xfrm>
              <a:off x="1133" y="2715"/>
              <a:ext cx="31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200</a:t>
              </a:r>
              <a:endParaRPr lang="en-AU" sz="1400"/>
            </a:p>
          </p:txBody>
        </p:sp>
        <p:sp>
          <p:nvSpPr>
            <p:cNvPr id="138640" name="Line 400"/>
            <p:cNvSpPr>
              <a:spLocks noChangeShapeType="1"/>
            </p:cNvSpPr>
            <p:nvPr/>
          </p:nvSpPr>
          <p:spPr bwMode="auto">
            <a:xfrm>
              <a:off x="1404" y="2479"/>
              <a:ext cx="29" cy="1"/>
            </a:xfrm>
            <a:prstGeom prst="line">
              <a:avLst/>
            </a:prstGeom>
            <a:noFill/>
            <a:ln w="26988">
              <a:solidFill>
                <a:srgbClr val="000000"/>
              </a:solidFill>
              <a:round/>
              <a:headEnd/>
              <a:tailEnd/>
            </a:ln>
          </p:spPr>
          <p:txBody>
            <a:bodyPr/>
            <a:lstStyle/>
            <a:p>
              <a:endParaRPr lang="en-US"/>
            </a:p>
          </p:txBody>
        </p:sp>
        <p:sp>
          <p:nvSpPr>
            <p:cNvPr id="138641" name="Line 401"/>
            <p:cNvSpPr>
              <a:spLocks noChangeShapeType="1"/>
            </p:cNvSpPr>
            <p:nvPr/>
          </p:nvSpPr>
          <p:spPr bwMode="auto">
            <a:xfrm flipH="1">
              <a:off x="4500" y="2479"/>
              <a:ext cx="29" cy="1"/>
            </a:xfrm>
            <a:prstGeom prst="line">
              <a:avLst/>
            </a:prstGeom>
            <a:noFill/>
            <a:ln w="26988">
              <a:solidFill>
                <a:srgbClr val="000000"/>
              </a:solidFill>
              <a:round/>
              <a:headEnd/>
              <a:tailEnd/>
            </a:ln>
          </p:spPr>
          <p:txBody>
            <a:bodyPr/>
            <a:lstStyle/>
            <a:p>
              <a:endParaRPr lang="en-US"/>
            </a:p>
          </p:txBody>
        </p:sp>
        <p:sp>
          <p:nvSpPr>
            <p:cNvPr id="138642" name="Rectangle 402"/>
            <p:cNvSpPr>
              <a:spLocks noChangeArrowheads="1"/>
            </p:cNvSpPr>
            <p:nvPr/>
          </p:nvSpPr>
          <p:spPr bwMode="auto">
            <a:xfrm>
              <a:off x="1133" y="2392"/>
              <a:ext cx="31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300</a:t>
              </a:r>
              <a:endParaRPr lang="en-AU" sz="1400"/>
            </a:p>
          </p:txBody>
        </p:sp>
        <p:sp>
          <p:nvSpPr>
            <p:cNvPr id="138643" name="Line 403"/>
            <p:cNvSpPr>
              <a:spLocks noChangeShapeType="1"/>
            </p:cNvSpPr>
            <p:nvPr/>
          </p:nvSpPr>
          <p:spPr bwMode="auto">
            <a:xfrm>
              <a:off x="1404" y="2156"/>
              <a:ext cx="29" cy="1"/>
            </a:xfrm>
            <a:prstGeom prst="line">
              <a:avLst/>
            </a:prstGeom>
            <a:noFill/>
            <a:ln w="26988">
              <a:solidFill>
                <a:srgbClr val="000000"/>
              </a:solidFill>
              <a:round/>
              <a:headEnd/>
              <a:tailEnd/>
            </a:ln>
          </p:spPr>
          <p:txBody>
            <a:bodyPr/>
            <a:lstStyle/>
            <a:p>
              <a:endParaRPr lang="en-US"/>
            </a:p>
          </p:txBody>
        </p:sp>
        <p:sp>
          <p:nvSpPr>
            <p:cNvPr id="138644" name="Line 404"/>
            <p:cNvSpPr>
              <a:spLocks noChangeShapeType="1"/>
            </p:cNvSpPr>
            <p:nvPr/>
          </p:nvSpPr>
          <p:spPr bwMode="auto">
            <a:xfrm flipH="1">
              <a:off x="4500" y="2156"/>
              <a:ext cx="29" cy="1"/>
            </a:xfrm>
            <a:prstGeom prst="line">
              <a:avLst/>
            </a:prstGeom>
            <a:noFill/>
            <a:ln w="26988">
              <a:solidFill>
                <a:srgbClr val="000000"/>
              </a:solidFill>
              <a:round/>
              <a:headEnd/>
              <a:tailEnd/>
            </a:ln>
          </p:spPr>
          <p:txBody>
            <a:bodyPr/>
            <a:lstStyle/>
            <a:p>
              <a:endParaRPr lang="en-US"/>
            </a:p>
          </p:txBody>
        </p:sp>
        <p:sp>
          <p:nvSpPr>
            <p:cNvPr id="138645" name="Rectangle 405"/>
            <p:cNvSpPr>
              <a:spLocks noChangeArrowheads="1"/>
            </p:cNvSpPr>
            <p:nvPr/>
          </p:nvSpPr>
          <p:spPr bwMode="auto">
            <a:xfrm>
              <a:off x="1133" y="2069"/>
              <a:ext cx="31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400</a:t>
              </a:r>
              <a:endParaRPr lang="en-AU" sz="1400"/>
            </a:p>
          </p:txBody>
        </p:sp>
        <p:sp>
          <p:nvSpPr>
            <p:cNvPr id="138646" name="Line 406"/>
            <p:cNvSpPr>
              <a:spLocks noChangeShapeType="1"/>
            </p:cNvSpPr>
            <p:nvPr/>
          </p:nvSpPr>
          <p:spPr bwMode="auto">
            <a:xfrm>
              <a:off x="1404" y="1833"/>
              <a:ext cx="29" cy="1"/>
            </a:xfrm>
            <a:prstGeom prst="line">
              <a:avLst/>
            </a:prstGeom>
            <a:noFill/>
            <a:ln w="26988">
              <a:solidFill>
                <a:srgbClr val="000000"/>
              </a:solidFill>
              <a:round/>
              <a:headEnd/>
              <a:tailEnd/>
            </a:ln>
          </p:spPr>
          <p:txBody>
            <a:bodyPr/>
            <a:lstStyle/>
            <a:p>
              <a:endParaRPr lang="en-US"/>
            </a:p>
          </p:txBody>
        </p:sp>
        <p:sp>
          <p:nvSpPr>
            <p:cNvPr id="138647" name="Line 407"/>
            <p:cNvSpPr>
              <a:spLocks noChangeShapeType="1"/>
            </p:cNvSpPr>
            <p:nvPr/>
          </p:nvSpPr>
          <p:spPr bwMode="auto">
            <a:xfrm flipH="1">
              <a:off x="4500" y="1833"/>
              <a:ext cx="29" cy="1"/>
            </a:xfrm>
            <a:prstGeom prst="line">
              <a:avLst/>
            </a:prstGeom>
            <a:noFill/>
            <a:ln w="26988">
              <a:solidFill>
                <a:srgbClr val="000000"/>
              </a:solidFill>
              <a:round/>
              <a:headEnd/>
              <a:tailEnd/>
            </a:ln>
          </p:spPr>
          <p:txBody>
            <a:bodyPr/>
            <a:lstStyle/>
            <a:p>
              <a:endParaRPr lang="en-US"/>
            </a:p>
          </p:txBody>
        </p:sp>
        <p:sp>
          <p:nvSpPr>
            <p:cNvPr id="138648" name="Rectangle 408"/>
            <p:cNvSpPr>
              <a:spLocks noChangeArrowheads="1"/>
            </p:cNvSpPr>
            <p:nvPr/>
          </p:nvSpPr>
          <p:spPr bwMode="auto">
            <a:xfrm>
              <a:off x="1133" y="1746"/>
              <a:ext cx="31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500</a:t>
              </a:r>
              <a:endParaRPr lang="en-AU" sz="1400"/>
            </a:p>
          </p:txBody>
        </p:sp>
        <p:sp>
          <p:nvSpPr>
            <p:cNvPr id="138649" name="Line 409"/>
            <p:cNvSpPr>
              <a:spLocks noChangeShapeType="1"/>
            </p:cNvSpPr>
            <p:nvPr/>
          </p:nvSpPr>
          <p:spPr bwMode="auto">
            <a:xfrm>
              <a:off x="1404" y="1510"/>
              <a:ext cx="29" cy="1"/>
            </a:xfrm>
            <a:prstGeom prst="line">
              <a:avLst/>
            </a:prstGeom>
            <a:noFill/>
            <a:ln w="26988">
              <a:solidFill>
                <a:srgbClr val="000000"/>
              </a:solidFill>
              <a:round/>
              <a:headEnd/>
              <a:tailEnd/>
            </a:ln>
          </p:spPr>
          <p:txBody>
            <a:bodyPr/>
            <a:lstStyle/>
            <a:p>
              <a:endParaRPr lang="en-US"/>
            </a:p>
          </p:txBody>
        </p:sp>
        <p:sp>
          <p:nvSpPr>
            <p:cNvPr id="138650" name="Line 410"/>
            <p:cNvSpPr>
              <a:spLocks noChangeShapeType="1"/>
            </p:cNvSpPr>
            <p:nvPr/>
          </p:nvSpPr>
          <p:spPr bwMode="auto">
            <a:xfrm flipH="1">
              <a:off x="4500" y="1510"/>
              <a:ext cx="29" cy="1"/>
            </a:xfrm>
            <a:prstGeom prst="line">
              <a:avLst/>
            </a:prstGeom>
            <a:noFill/>
            <a:ln w="26988">
              <a:solidFill>
                <a:srgbClr val="000000"/>
              </a:solidFill>
              <a:round/>
              <a:headEnd/>
              <a:tailEnd/>
            </a:ln>
          </p:spPr>
          <p:txBody>
            <a:bodyPr/>
            <a:lstStyle/>
            <a:p>
              <a:endParaRPr lang="en-US"/>
            </a:p>
          </p:txBody>
        </p:sp>
        <p:sp>
          <p:nvSpPr>
            <p:cNvPr id="138651" name="Rectangle 411"/>
            <p:cNvSpPr>
              <a:spLocks noChangeArrowheads="1"/>
            </p:cNvSpPr>
            <p:nvPr/>
          </p:nvSpPr>
          <p:spPr bwMode="auto">
            <a:xfrm>
              <a:off x="1133" y="1424"/>
              <a:ext cx="31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600</a:t>
              </a:r>
              <a:endParaRPr lang="en-AU" sz="1400"/>
            </a:p>
          </p:txBody>
        </p:sp>
        <p:sp>
          <p:nvSpPr>
            <p:cNvPr id="138652" name="Line 412"/>
            <p:cNvSpPr>
              <a:spLocks noChangeShapeType="1"/>
            </p:cNvSpPr>
            <p:nvPr/>
          </p:nvSpPr>
          <p:spPr bwMode="auto">
            <a:xfrm>
              <a:off x="1404" y="1187"/>
              <a:ext cx="29" cy="1"/>
            </a:xfrm>
            <a:prstGeom prst="line">
              <a:avLst/>
            </a:prstGeom>
            <a:noFill/>
            <a:ln w="26988">
              <a:solidFill>
                <a:srgbClr val="000000"/>
              </a:solidFill>
              <a:round/>
              <a:headEnd/>
              <a:tailEnd/>
            </a:ln>
          </p:spPr>
          <p:txBody>
            <a:bodyPr/>
            <a:lstStyle/>
            <a:p>
              <a:endParaRPr lang="en-US"/>
            </a:p>
          </p:txBody>
        </p:sp>
        <p:sp>
          <p:nvSpPr>
            <p:cNvPr id="138653" name="Line 413"/>
            <p:cNvSpPr>
              <a:spLocks noChangeShapeType="1"/>
            </p:cNvSpPr>
            <p:nvPr/>
          </p:nvSpPr>
          <p:spPr bwMode="auto">
            <a:xfrm flipH="1">
              <a:off x="4500" y="1187"/>
              <a:ext cx="29" cy="1"/>
            </a:xfrm>
            <a:prstGeom prst="line">
              <a:avLst/>
            </a:prstGeom>
            <a:noFill/>
            <a:ln w="26988">
              <a:solidFill>
                <a:srgbClr val="000000"/>
              </a:solidFill>
              <a:round/>
              <a:headEnd/>
              <a:tailEnd/>
            </a:ln>
          </p:spPr>
          <p:txBody>
            <a:bodyPr/>
            <a:lstStyle/>
            <a:p>
              <a:endParaRPr lang="en-US"/>
            </a:p>
          </p:txBody>
        </p:sp>
        <p:sp>
          <p:nvSpPr>
            <p:cNvPr id="138654" name="Rectangle 414"/>
            <p:cNvSpPr>
              <a:spLocks noChangeArrowheads="1"/>
            </p:cNvSpPr>
            <p:nvPr/>
          </p:nvSpPr>
          <p:spPr bwMode="auto">
            <a:xfrm>
              <a:off x="1133" y="1101"/>
              <a:ext cx="31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700</a:t>
              </a:r>
              <a:endParaRPr lang="en-AU" sz="1400"/>
            </a:p>
          </p:txBody>
        </p:sp>
        <p:sp>
          <p:nvSpPr>
            <p:cNvPr id="138655" name="Line 415"/>
            <p:cNvSpPr>
              <a:spLocks noChangeShapeType="1"/>
            </p:cNvSpPr>
            <p:nvPr/>
          </p:nvSpPr>
          <p:spPr bwMode="auto">
            <a:xfrm>
              <a:off x="1404" y="864"/>
              <a:ext cx="29" cy="1"/>
            </a:xfrm>
            <a:prstGeom prst="line">
              <a:avLst/>
            </a:prstGeom>
            <a:noFill/>
            <a:ln w="26988">
              <a:solidFill>
                <a:srgbClr val="000000"/>
              </a:solidFill>
              <a:round/>
              <a:headEnd/>
              <a:tailEnd/>
            </a:ln>
          </p:spPr>
          <p:txBody>
            <a:bodyPr/>
            <a:lstStyle/>
            <a:p>
              <a:endParaRPr lang="en-US"/>
            </a:p>
          </p:txBody>
        </p:sp>
        <p:sp>
          <p:nvSpPr>
            <p:cNvPr id="138656" name="Line 416"/>
            <p:cNvSpPr>
              <a:spLocks noChangeShapeType="1"/>
            </p:cNvSpPr>
            <p:nvPr/>
          </p:nvSpPr>
          <p:spPr bwMode="auto">
            <a:xfrm flipH="1">
              <a:off x="4500" y="864"/>
              <a:ext cx="29" cy="1"/>
            </a:xfrm>
            <a:prstGeom prst="line">
              <a:avLst/>
            </a:prstGeom>
            <a:noFill/>
            <a:ln w="26988">
              <a:solidFill>
                <a:srgbClr val="000000"/>
              </a:solidFill>
              <a:round/>
              <a:headEnd/>
              <a:tailEnd/>
            </a:ln>
          </p:spPr>
          <p:txBody>
            <a:bodyPr/>
            <a:lstStyle/>
            <a:p>
              <a:endParaRPr lang="en-US"/>
            </a:p>
          </p:txBody>
        </p:sp>
        <p:sp>
          <p:nvSpPr>
            <p:cNvPr id="138657" name="Rectangle 417"/>
            <p:cNvSpPr>
              <a:spLocks noChangeArrowheads="1"/>
            </p:cNvSpPr>
            <p:nvPr/>
          </p:nvSpPr>
          <p:spPr bwMode="auto">
            <a:xfrm>
              <a:off x="1133" y="778"/>
              <a:ext cx="31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800</a:t>
              </a:r>
              <a:endParaRPr lang="en-AU" sz="1400"/>
            </a:p>
          </p:txBody>
        </p:sp>
        <p:sp>
          <p:nvSpPr>
            <p:cNvPr id="138658" name="Line 418"/>
            <p:cNvSpPr>
              <a:spLocks noChangeShapeType="1"/>
            </p:cNvSpPr>
            <p:nvPr/>
          </p:nvSpPr>
          <p:spPr bwMode="auto">
            <a:xfrm>
              <a:off x="1404" y="864"/>
              <a:ext cx="3125" cy="1"/>
            </a:xfrm>
            <a:prstGeom prst="line">
              <a:avLst/>
            </a:prstGeom>
            <a:noFill/>
            <a:ln w="26988">
              <a:solidFill>
                <a:srgbClr val="000000"/>
              </a:solidFill>
              <a:round/>
              <a:headEnd/>
              <a:tailEnd/>
            </a:ln>
          </p:spPr>
          <p:txBody>
            <a:bodyPr/>
            <a:lstStyle/>
            <a:p>
              <a:endParaRPr lang="en-US"/>
            </a:p>
          </p:txBody>
        </p:sp>
        <p:sp>
          <p:nvSpPr>
            <p:cNvPr id="138659" name="Line 419"/>
            <p:cNvSpPr>
              <a:spLocks noChangeShapeType="1"/>
            </p:cNvSpPr>
            <p:nvPr/>
          </p:nvSpPr>
          <p:spPr bwMode="auto">
            <a:xfrm>
              <a:off x="1404" y="3447"/>
              <a:ext cx="3125" cy="1"/>
            </a:xfrm>
            <a:prstGeom prst="line">
              <a:avLst/>
            </a:prstGeom>
            <a:noFill/>
            <a:ln w="26988">
              <a:solidFill>
                <a:srgbClr val="000000"/>
              </a:solidFill>
              <a:round/>
              <a:headEnd/>
              <a:tailEnd/>
            </a:ln>
          </p:spPr>
          <p:txBody>
            <a:bodyPr/>
            <a:lstStyle/>
            <a:p>
              <a:endParaRPr lang="en-US"/>
            </a:p>
          </p:txBody>
        </p:sp>
        <p:sp>
          <p:nvSpPr>
            <p:cNvPr id="138660" name="Line 420"/>
            <p:cNvSpPr>
              <a:spLocks noChangeShapeType="1"/>
            </p:cNvSpPr>
            <p:nvPr/>
          </p:nvSpPr>
          <p:spPr bwMode="auto">
            <a:xfrm flipV="1">
              <a:off x="4529" y="864"/>
              <a:ext cx="1" cy="2583"/>
            </a:xfrm>
            <a:prstGeom prst="line">
              <a:avLst/>
            </a:prstGeom>
            <a:noFill/>
            <a:ln w="26988">
              <a:solidFill>
                <a:srgbClr val="000000"/>
              </a:solidFill>
              <a:round/>
              <a:headEnd/>
              <a:tailEnd/>
            </a:ln>
          </p:spPr>
          <p:txBody>
            <a:bodyPr/>
            <a:lstStyle/>
            <a:p>
              <a:endParaRPr lang="en-US"/>
            </a:p>
          </p:txBody>
        </p:sp>
        <p:sp>
          <p:nvSpPr>
            <p:cNvPr id="138661" name="Line 421"/>
            <p:cNvSpPr>
              <a:spLocks noChangeShapeType="1"/>
            </p:cNvSpPr>
            <p:nvPr/>
          </p:nvSpPr>
          <p:spPr bwMode="auto">
            <a:xfrm flipV="1">
              <a:off x="1404" y="864"/>
              <a:ext cx="1" cy="2583"/>
            </a:xfrm>
            <a:prstGeom prst="line">
              <a:avLst/>
            </a:prstGeom>
            <a:noFill/>
            <a:ln w="26988">
              <a:solidFill>
                <a:srgbClr val="000000"/>
              </a:solidFill>
              <a:round/>
              <a:headEnd/>
              <a:tailEnd/>
            </a:ln>
          </p:spPr>
          <p:txBody>
            <a:bodyPr/>
            <a:lstStyle/>
            <a:p>
              <a:endParaRPr lang="en-US"/>
            </a:p>
          </p:txBody>
        </p:sp>
        <p:sp>
          <p:nvSpPr>
            <p:cNvPr id="138662" name="Freeform 422"/>
            <p:cNvSpPr>
              <a:spLocks/>
            </p:cNvSpPr>
            <p:nvPr/>
          </p:nvSpPr>
          <p:spPr bwMode="auto">
            <a:xfrm>
              <a:off x="1404" y="1032"/>
              <a:ext cx="2231" cy="2415"/>
            </a:xfrm>
            <a:custGeom>
              <a:avLst/>
              <a:gdLst/>
              <a:ahLst/>
              <a:cxnLst>
                <a:cxn ang="0">
                  <a:pos x="29" y="2415"/>
                </a:cxn>
                <a:cxn ang="0">
                  <a:pos x="63" y="2415"/>
                </a:cxn>
                <a:cxn ang="0">
                  <a:pos x="98" y="2415"/>
                </a:cxn>
                <a:cxn ang="0">
                  <a:pos x="132" y="2415"/>
                </a:cxn>
                <a:cxn ang="0">
                  <a:pos x="167" y="2415"/>
                </a:cxn>
                <a:cxn ang="0">
                  <a:pos x="207" y="2415"/>
                </a:cxn>
                <a:cxn ang="0">
                  <a:pos x="242" y="2415"/>
                </a:cxn>
                <a:cxn ang="0">
                  <a:pos x="276" y="2415"/>
                </a:cxn>
                <a:cxn ang="0">
                  <a:pos x="311" y="2415"/>
                </a:cxn>
                <a:cxn ang="0">
                  <a:pos x="346" y="2415"/>
                </a:cxn>
                <a:cxn ang="0">
                  <a:pos x="386" y="2415"/>
                </a:cxn>
                <a:cxn ang="0">
                  <a:pos x="421" y="2415"/>
                </a:cxn>
                <a:cxn ang="0">
                  <a:pos x="455" y="2415"/>
                </a:cxn>
                <a:cxn ang="0">
                  <a:pos x="490" y="2415"/>
                </a:cxn>
                <a:cxn ang="0">
                  <a:pos x="524" y="2415"/>
                </a:cxn>
                <a:cxn ang="0">
                  <a:pos x="565" y="2415"/>
                </a:cxn>
                <a:cxn ang="0">
                  <a:pos x="599" y="2415"/>
                </a:cxn>
                <a:cxn ang="0">
                  <a:pos x="634" y="2415"/>
                </a:cxn>
                <a:cxn ang="0">
                  <a:pos x="669" y="2415"/>
                </a:cxn>
                <a:cxn ang="0">
                  <a:pos x="703" y="2415"/>
                </a:cxn>
                <a:cxn ang="0">
                  <a:pos x="743" y="2404"/>
                </a:cxn>
                <a:cxn ang="0">
                  <a:pos x="778" y="2311"/>
                </a:cxn>
                <a:cxn ang="0">
                  <a:pos x="813" y="1885"/>
                </a:cxn>
                <a:cxn ang="0">
                  <a:pos x="847" y="911"/>
                </a:cxn>
                <a:cxn ang="0">
                  <a:pos x="882" y="51"/>
                </a:cxn>
                <a:cxn ang="0">
                  <a:pos x="922" y="357"/>
                </a:cxn>
                <a:cxn ang="0">
                  <a:pos x="957" y="1406"/>
                </a:cxn>
                <a:cxn ang="0">
                  <a:pos x="991" y="2110"/>
                </a:cxn>
                <a:cxn ang="0">
                  <a:pos x="1026" y="2323"/>
                </a:cxn>
                <a:cxn ang="0">
                  <a:pos x="1061" y="2352"/>
                </a:cxn>
                <a:cxn ang="0">
                  <a:pos x="1095" y="2358"/>
                </a:cxn>
                <a:cxn ang="0">
                  <a:pos x="1136" y="2358"/>
                </a:cxn>
                <a:cxn ang="0">
                  <a:pos x="1170" y="2358"/>
                </a:cxn>
                <a:cxn ang="0">
                  <a:pos x="1205" y="2358"/>
                </a:cxn>
                <a:cxn ang="0">
                  <a:pos x="1239" y="2358"/>
                </a:cxn>
                <a:cxn ang="0">
                  <a:pos x="1274" y="2358"/>
                </a:cxn>
                <a:cxn ang="0">
                  <a:pos x="1314" y="2358"/>
                </a:cxn>
                <a:cxn ang="0">
                  <a:pos x="1349" y="2358"/>
                </a:cxn>
                <a:cxn ang="0">
                  <a:pos x="1383" y="2358"/>
                </a:cxn>
                <a:cxn ang="0">
                  <a:pos x="1418" y="2358"/>
                </a:cxn>
                <a:cxn ang="0">
                  <a:pos x="1453" y="2358"/>
                </a:cxn>
                <a:cxn ang="0">
                  <a:pos x="1493" y="2358"/>
                </a:cxn>
                <a:cxn ang="0">
                  <a:pos x="1528" y="2352"/>
                </a:cxn>
                <a:cxn ang="0">
                  <a:pos x="1562" y="2340"/>
                </a:cxn>
                <a:cxn ang="0">
                  <a:pos x="1597" y="2317"/>
                </a:cxn>
                <a:cxn ang="0">
                  <a:pos x="1631" y="2271"/>
                </a:cxn>
                <a:cxn ang="0">
                  <a:pos x="1672" y="2208"/>
                </a:cxn>
                <a:cxn ang="0">
                  <a:pos x="1706" y="2133"/>
                </a:cxn>
                <a:cxn ang="0">
                  <a:pos x="1741" y="2069"/>
                </a:cxn>
                <a:cxn ang="0">
                  <a:pos x="1775" y="2040"/>
                </a:cxn>
                <a:cxn ang="0">
                  <a:pos x="1810" y="2058"/>
                </a:cxn>
                <a:cxn ang="0">
                  <a:pos x="1850" y="2127"/>
                </a:cxn>
                <a:cxn ang="0">
                  <a:pos x="1885" y="2208"/>
                </a:cxn>
                <a:cxn ang="0">
                  <a:pos x="1920" y="2288"/>
                </a:cxn>
                <a:cxn ang="0">
                  <a:pos x="1954" y="2346"/>
                </a:cxn>
                <a:cxn ang="0">
                  <a:pos x="1989" y="2386"/>
                </a:cxn>
                <a:cxn ang="0">
                  <a:pos x="2029" y="2404"/>
                </a:cxn>
                <a:cxn ang="0">
                  <a:pos x="2064" y="2409"/>
                </a:cxn>
                <a:cxn ang="0">
                  <a:pos x="2098" y="2415"/>
                </a:cxn>
                <a:cxn ang="0">
                  <a:pos x="2133" y="2415"/>
                </a:cxn>
                <a:cxn ang="0">
                  <a:pos x="2168" y="2415"/>
                </a:cxn>
                <a:cxn ang="0">
                  <a:pos x="2202" y="2415"/>
                </a:cxn>
              </a:cxnLst>
              <a:rect l="0" t="0" r="r" b="b"/>
              <a:pathLst>
                <a:path w="2231" h="2415">
                  <a:moveTo>
                    <a:pt x="0" y="2415"/>
                  </a:moveTo>
                  <a:lnTo>
                    <a:pt x="11" y="2415"/>
                  </a:lnTo>
                  <a:lnTo>
                    <a:pt x="17" y="2415"/>
                  </a:lnTo>
                  <a:lnTo>
                    <a:pt x="29" y="2415"/>
                  </a:lnTo>
                  <a:lnTo>
                    <a:pt x="34" y="2415"/>
                  </a:lnTo>
                  <a:lnTo>
                    <a:pt x="46" y="2415"/>
                  </a:lnTo>
                  <a:lnTo>
                    <a:pt x="52" y="2415"/>
                  </a:lnTo>
                  <a:lnTo>
                    <a:pt x="63" y="2415"/>
                  </a:lnTo>
                  <a:lnTo>
                    <a:pt x="69" y="2415"/>
                  </a:lnTo>
                  <a:lnTo>
                    <a:pt x="80" y="2415"/>
                  </a:lnTo>
                  <a:lnTo>
                    <a:pt x="86" y="2415"/>
                  </a:lnTo>
                  <a:lnTo>
                    <a:pt x="98" y="2415"/>
                  </a:lnTo>
                  <a:lnTo>
                    <a:pt x="109" y="2415"/>
                  </a:lnTo>
                  <a:lnTo>
                    <a:pt x="115" y="2415"/>
                  </a:lnTo>
                  <a:lnTo>
                    <a:pt x="127" y="2415"/>
                  </a:lnTo>
                  <a:lnTo>
                    <a:pt x="132" y="2415"/>
                  </a:lnTo>
                  <a:lnTo>
                    <a:pt x="144" y="2415"/>
                  </a:lnTo>
                  <a:lnTo>
                    <a:pt x="150" y="2415"/>
                  </a:lnTo>
                  <a:lnTo>
                    <a:pt x="161" y="2415"/>
                  </a:lnTo>
                  <a:lnTo>
                    <a:pt x="167" y="2415"/>
                  </a:lnTo>
                  <a:lnTo>
                    <a:pt x="178" y="2415"/>
                  </a:lnTo>
                  <a:lnTo>
                    <a:pt x="190" y="2415"/>
                  </a:lnTo>
                  <a:lnTo>
                    <a:pt x="196" y="2415"/>
                  </a:lnTo>
                  <a:lnTo>
                    <a:pt x="207" y="2415"/>
                  </a:lnTo>
                  <a:lnTo>
                    <a:pt x="213" y="2415"/>
                  </a:lnTo>
                  <a:lnTo>
                    <a:pt x="225" y="2415"/>
                  </a:lnTo>
                  <a:lnTo>
                    <a:pt x="230" y="2415"/>
                  </a:lnTo>
                  <a:lnTo>
                    <a:pt x="242" y="2415"/>
                  </a:lnTo>
                  <a:lnTo>
                    <a:pt x="248" y="2415"/>
                  </a:lnTo>
                  <a:lnTo>
                    <a:pt x="259" y="2415"/>
                  </a:lnTo>
                  <a:lnTo>
                    <a:pt x="265" y="2415"/>
                  </a:lnTo>
                  <a:lnTo>
                    <a:pt x="276" y="2415"/>
                  </a:lnTo>
                  <a:lnTo>
                    <a:pt x="288" y="2415"/>
                  </a:lnTo>
                  <a:lnTo>
                    <a:pt x="294" y="2415"/>
                  </a:lnTo>
                  <a:lnTo>
                    <a:pt x="305" y="2415"/>
                  </a:lnTo>
                  <a:lnTo>
                    <a:pt x="311" y="2415"/>
                  </a:lnTo>
                  <a:lnTo>
                    <a:pt x="323" y="2415"/>
                  </a:lnTo>
                  <a:lnTo>
                    <a:pt x="328" y="2415"/>
                  </a:lnTo>
                  <a:lnTo>
                    <a:pt x="340" y="2415"/>
                  </a:lnTo>
                  <a:lnTo>
                    <a:pt x="346" y="2415"/>
                  </a:lnTo>
                  <a:lnTo>
                    <a:pt x="357" y="2415"/>
                  </a:lnTo>
                  <a:lnTo>
                    <a:pt x="363" y="2415"/>
                  </a:lnTo>
                  <a:lnTo>
                    <a:pt x="374" y="2415"/>
                  </a:lnTo>
                  <a:lnTo>
                    <a:pt x="386" y="2415"/>
                  </a:lnTo>
                  <a:lnTo>
                    <a:pt x="392" y="2415"/>
                  </a:lnTo>
                  <a:lnTo>
                    <a:pt x="403" y="2415"/>
                  </a:lnTo>
                  <a:lnTo>
                    <a:pt x="409" y="2415"/>
                  </a:lnTo>
                  <a:lnTo>
                    <a:pt x="421" y="2415"/>
                  </a:lnTo>
                  <a:lnTo>
                    <a:pt x="426" y="2415"/>
                  </a:lnTo>
                  <a:lnTo>
                    <a:pt x="438" y="2415"/>
                  </a:lnTo>
                  <a:lnTo>
                    <a:pt x="444" y="2415"/>
                  </a:lnTo>
                  <a:lnTo>
                    <a:pt x="455" y="2415"/>
                  </a:lnTo>
                  <a:lnTo>
                    <a:pt x="467" y="2415"/>
                  </a:lnTo>
                  <a:lnTo>
                    <a:pt x="472" y="2415"/>
                  </a:lnTo>
                  <a:lnTo>
                    <a:pt x="484" y="2415"/>
                  </a:lnTo>
                  <a:lnTo>
                    <a:pt x="490" y="2415"/>
                  </a:lnTo>
                  <a:lnTo>
                    <a:pt x="501" y="2415"/>
                  </a:lnTo>
                  <a:lnTo>
                    <a:pt x="507" y="2415"/>
                  </a:lnTo>
                  <a:lnTo>
                    <a:pt x="519" y="2415"/>
                  </a:lnTo>
                  <a:lnTo>
                    <a:pt x="524" y="2415"/>
                  </a:lnTo>
                  <a:lnTo>
                    <a:pt x="536" y="2415"/>
                  </a:lnTo>
                  <a:lnTo>
                    <a:pt x="542" y="2415"/>
                  </a:lnTo>
                  <a:lnTo>
                    <a:pt x="553" y="2415"/>
                  </a:lnTo>
                  <a:lnTo>
                    <a:pt x="565" y="2415"/>
                  </a:lnTo>
                  <a:lnTo>
                    <a:pt x="570" y="2415"/>
                  </a:lnTo>
                  <a:lnTo>
                    <a:pt x="582" y="2415"/>
                  </a:lnTo>
                  <a:lnTo>
                    <a:pt x="588" y="2415"/>
                  </a:lnTo>
                  <a:lnTo>
                    <a:pt x="599" y="2415"/>
                  </a:lnTo>
                  <a:lnTo>
                    <a:pt x="605" y="2415"/>
                  </a:lnTo>
                  <a:lnTo>
                    <a:pt x="617" y="2415"/>
                  </a:lnTo>
                  <a:lnTo>
                    <a:pt x="622" y="2415"/>
                  </a:lnTo>
                  <a:lnTo>
                    <a:pt x="634" y="2415"/>
                  </a:lnTo>
                  <a:lnTo>
                    <a:pt x="640" y="2415"/>
                  </a:lnTo>
                  <a:lnTo>
                    <a:pt x="651" y="2415"/>
                  </a:lnTo>
                  <a:lnTo>
                    <a:pt x="663" y="2415"/>
                  </a:lnTo>
                  <a:lnTo>
                    <a:pt x="669" y="2415"/>
                  </a:lnTo>
                  <a:lnTo>
                    <a:pt x="680" y="2415"/>
                  </a:lnTo>
                  <a:lnTo>
                    <a:pt x="686" y="2415"/>
                  </a:lnTo>
                  <a:lnTo>
                    <a:pt x="697" y="2415"/>
                  </a:lnTo>
                  <a:lnTo>
                    <a:pt x="703" y="2415"/>
                  </a:lnTo>
                  <a:lnTo>
                    <a:pt x="715" y="2415"/>
                  </a:lnTo>
                  <a:lnTo>
                    <a:pt x="720" y="2415"/>
                  </a:lnTo>
                  <a:lnTo>
                    <a:pt x="732" y="2409"/>
                  </a:lnTo>
                  <a:lnTo>
                    <a:pt x="743" y="2404"/>
                  </a:lnTo>
                  <a:lnTo>
                    <a:pt x="749" y="2398"/>
                  </a:lnTo>
                  <a:lnTo>
                    <a:pt x="761" y="2381"/>
                  </a:lnTo>
                  <a:lnTo>
                    <a:pt x="767" y="2352"/>
                  </a:lnTo>
                  <a:lnTo>
                    <a:pt x="778" y="2311"/>
                  </a:lnTo>
                  <a:lnTo>
                    <a:pt x="784" y="2254"/>
                  </a:lnTo>
                  <a:lnTo>
                    <a:pt x="795" y="2167"/>
                  </a:lnTo>
                  <a:lnTo>
                    <a:pt x="801" y="2046"/>
                  </a:lnTo>
                  <a:lnTo>
                    <a:pt x="813" y="1885"/>
                  </a:lnTo>
                  <a:lnTo>
                    <a:pt x="818" y="1695"/>
                  </a:lnTo>
                  <a:lnTo>
                    <a:pt x="830" y="1458"/>
                  </a:lnTo>
                  <a:lnTo>
                    <a:pt x="841" y="1193"/>
                  </a:lnTo>
                  <a:lnTo>
                    <a:pt x="847" y="911"/>
                  </a:lnTo>
                  <a:lnTo>
                    <a:pt x="859" y="634"/>
                  </a:lnTo>
                  <a:lnTo>
                    <a:pt x="865" y="386"/>
                  </a:lnTo>
                  <a:lnTo>
                    <a:pt x="876" y="184"/>
                  </a:lnTo>
                  <a:lnTo>
                    <a:pt x="882" y="51"/>
                  </a:lnTo>
                  <a:lnTo>
                    <a:pt x="893" y="0"/>
                  </a:lnTo>
                  <a:lnTo>
                    <a:pt x="899" y="46"/>
                  </a:lnTo>
                  <a:lnTo>
                    <a:pt x="911" y="167"/>
                  </a:lnTo>
                  <a:lnTo>
                    <a:pt x="922" y="357"/>
                  </a:lnTo>
                  <a:lnTo>
                    <a:pt x="928" y="599"/>
                  </a:lnTo>
                  <a:lnTo>
                    <a:pt x="939" y="870"/>
                  </a:lnTo>
                  <a:lnTo>
                    <a:pt x="945" y="1147"/>
                  </a:lnTo>
                  <a:lnTo>
                    <a:pt x="957" y="1406"/>
                  </a:lnTo>
                  <a:lnTo>
                    <a:pt x="963" y="1643"/>
                  </a:lnTo>
                  <a:lnTo>
                    <a:pt x="974" y="1833"/>
                  </a:lnTo>
                  <a:lnTo>
                    <a:pt x="980" y="1989"/>
                  </a:lnTo>
                  <a:lnTo>
                    <a:pt x="991" y="2110"/>
                  </a:lnTo>
                  <a:lnTo>
                    <a:pt x="997" y="2196"/>
                  </a:lnTo>
                  <a:lnTo>
                    <a:pt x="1009" y="2254"/>
                  </a:lnTo>
                  <a:lnTo>
                    <a:pt x="1020" y="2294"/>
                  </a:lnTo>
                  <a:lnTo>
                    <a:pt x="1026" y="2323"/>
                  </a:lnTo>
                  <a:lnTo>
                    <a:pt x="1038" y="2340"/>
                  </a:lnTo>
                  <a:lnTo>
                    <a:pt x="1043" y="2346"/>
                  </a:lnTo>
                  <a:lnTo>
                    <a:pt x="1055" y="2352"/>
                  </a:lnTo>
                  <a:lnTo>
                    <a:pt x="1061" y="2352"/>
                  </a:lnTo>
                  <a:lnTo>
                    <a:pt x="1072" y="2358"/>
                  </a:lnTo>
                  <a:lnTo>
                    <a:pt x="1078" y="2358"/>
                  </a:lnTo>
                  <a:lnTo>
                    <a:pt x="1089" y="2358"/>
                  </a:lnTo>
                  <a:lnTo>
                    <a:pt x="1095" y="2358"/>
                  </a:lnTo>
                  <a:lnTo>
                    <a:pt x="1107" y="2358"/>
                  </a:lnTo>
                  <a:lnTo>
                    <a:pt x="1118" y="2358"/>
                  </a:lnTo>
                  <a:lnTo>
                    <a:pt x="1124" y="2358"/>
                  </a:lnTo>
                  <a:lnTo>
                    <a:pt x="1136" y="2358"/>
                  </a:lnTo>
                  <a:lnTo>
                    <a:pt x="1141" y="2358"/>
                  </a:lnTo>
                  <a:lnTo>
                    <a:pt x="1153" y="2358"/>
                  </a:lnTo>
                  <a:lnTo>
                    <a:pt x="1159" y="2358"/>
                  </a:lnTo>
                  <a:lnTo>
                    <a:pt x="1170" y="2358"/>
                  </a:lnTo>
                  <a:lnTo>
                    <a:pt x="1176" y="2358"/>
                  </a:lnTo>
                  <a:lnTo>
                    <a:pt x="1187" y="2358"/>
                  </a:lnTo>
                  <a:lnTo>
                    <a:pt x="1199" y="2358"/>
                  </a:lnTo>
                  <a:lnTo>
                    <a:pt x="1205" y="2358"/>
                  </a:lnTo>
                  <a:lnTo>
                    <a:pt x="1216" y="2358"/>
                  </a:lnTo>
                  <a:lnTo>
                    <a:pt x="1222" y="2358"/>
                  </a:lnTo>
                  <a:lnTo>
                    <a:pt x="1234" y="2358"/>
                  </a:lnTo>
                  <a:lnTo>
                    <a:pt x="1239" y="2358"/>
                  </a:lnTo>
                  <a:lnTo>
                    <a:pt x="1251" y="2358"/>
                  </a:lnTo>
                  <a:lnTo>
                    <a:pt x="1257" y="2358"/>
                  </a:lnTo>
                  <a:lnTo>
                    <a:pt x="1268" y="2358"/>
                  </a:lnTo>
                  <a:lnTo>
                    <a:pt x="1274" y="2358"/>
                  </a:lnTo>
                  <a:lnTo>
                    <a:pt x="1285" y="2358"/>
                  </a:lnTo>
                  <a:lnTo>
                    <a:pt x="1297" y="2358"/>
                  </a:lnTo>
                  <a:lnTo>
                    <a:pt x="1303" y="2358"/>
                  </a:lnTo>
                  <a:lnTo>
                    <a:pt x="1314" y="2358"/>
                  </a:lnTo>
                  <a:lnTo>
                    <a:pt x="1320" y="2358"/>
                  </a:lnTo>
                  <a:lnTo>
                    <a:pt x="1332" y="2358"/>
                  </a:lnTo>
                  <a:lnTo>
                    <a:pt x="1337" y="2358"/>
                  </a:lnTo>
                  <a:lnTo>
                    <a:pt x="1349" y="2358"/>
                  </a:lnTo>
                  <a:lnTo>
                    <a:pt x="1355" y="2358"/>
                  </a:lnTo>
                  <a:lnTo>
                    <a:pt x="1366" y="2358"/>
                  </a:lnTo>
                  <a:lnTo>
                    <a:pt x="1372" y="2358"/>
                  </a:lnTo>
                  <a:lnTo>
                    <a:pt x="1383" y="2358"/>
                  </a:lnTo>
                  <a:lnTo>
                    <a:pt x="1395" y="2358"/>
                  </a:lnTo>
                  <a:lnTo>
                    <a:pt x="1401" y="2358"/>
                  </a:lnTo>
                  <a:lnTo>
                    <a:pt x="1412" y="2358"/>
                  </a:lnTo>
                  <a:lnTo>
                    <a:pt x="1418" y="2358"/>
                  </a:lnTo>
                  <a:lnTo>
                    <a:pt x="1430" y="2358"/>
                  </a:lnTo>
                  <a:lnTo>
                    <a:pt x="1435" y="2358"/>
                  </a:lnTo>
                  <a:lnTo>
                    <a:pt x="1447" y="2358"/>
                  </a:lnTo>
                  <a:lnTo>
                    <a:pt x="1453" y="2358"/>
                  </a:lnTo>
                  <a:lnTo>
                    <a:pt x="1464" y="2358"/>
                  </a:lnTo>
                  <a:lnTo>
                    <a:pt x="1476" y="2358"/>
                  </a:lnTo>
                  <a:lnTo>
                    <a:pt x="1481" y="2358"/>
                  </a:lnTo>
                  <a:lnTo>
                    <a:pt x="1493" y="2358"/>
                  </a:lnTo>
                  <a:lnTo>
                    <a:pt x="1499" y="2358"/>
                  </a:lnTo>
                  <a:lnTo>
                    <a:pt x="1510" y="2358"/>
                  </a:lnTo>
                  <a:lnTo>
                    <a:pt x="1516" y="2358"/>
                  </a:lnTo>
                  <a:lnTo>
                    <a:pt x="1528" y="2352"/>
                  </a:lnTo>
                  <a:lnTo>
                    <a:pt x="1533" y="2352"/>
                  </a:lnTo>
                  <a:lnTo>
                    <a:pt x="1545" y="2352"/>
                  </a:lnTo>
                  <a:lnTo>
                    <a:pt x="1551" y="2346"/>
                  </a:lnTo>
                  <a:lnTo>
                    <a:pt x="1562" y="2340"/>
                  </a:lnTo>
                  <a:lnTo>
                    <a:pt x="1574" y="2340"/>
                  </a:lnTo>
                  <a:lnTo>
                    <a:pt x="1579" y="2335"/>
                  </a:lnTo>
                  <a:lnTo>
                    <a:pt x="1591" y="2323"/>
                  </a:lnTo>
                  <a:lnTo>
                    <a:pt x="1597" y="2317"/>
                  </a:lnTo>
                  <a:lnTo>
                    <a:pt x="1608" y="2306"/>
                  </a:lnTo>
                  <a:lnTo>
                    <a:pt x="1614" y="2300"/>
                  </a:lnTo>
                  <a:lnTo>
                    <a:pt x="1626" y="2288"/>
                  </a:lnTo>
                  <a:lnTo>
                    <a:pt x="1631" y="2271"/>
                  </a:lnTo>
                  <a:lnTo>
                    <a:pt x="1643" y="2260"/>
                  </a:lnTo>
                  <a:lnTo>
                    <a:pt x="1649" y="2242"/>
                  </a:lnTo>
                  <a:lnTo>
                    <a:pt x="1660" y="2225"/>
                  </a:lnTo>
                  <a:lnTo>
                    <a:pt x="1672" y="2208"/>
                  </a:lnTo>
                  <a:lnTo>
                    <a:pt x="1677" y="2190"/>
                  </a:lnTo>
                  <a:lnTo>
                    <a:pt x="1689" y="2173"/>
                  </a:lnTo>
                  <a:lnTo>
                    <a:pt x="1695" y="2150"/>
                  </a:lnTo>
                  <a:lnTo>
                    <a:pt x="1706" y="2133"/>
                  </a:lnTo>
                  <a:lnTo>
                    <a:pt x="1712" y="2115"/>
                  </a:lnTo>
                  <a:lnTo>
                    <a:pt x="1724" y="2098"/>
                  </a:lnTo>
                  <a:lnTo>
                    <a:pt x="1729" y="2081"/>
                  </a:lnTo>
                  <a:lnTo>
                    <a:pt x="1741" y="2069"/>
                  </a:lnTo>
                  <a:lnTo>
                    <a:pt x="1752" y="2058"/>
                  </a:lnTo>
                  <a:lnTo>
                    <a:pt x="1758" y="2046"/>
                  </a:lnTo>
                  <a:lnTo>
                    <a:pt x="1770" y="2040"/>
                  </a:lnTo>
                  <a:lnTo>
                    <a:pt x="1775" y="2040"/>
                  </a:lnTo>
                  <a:lnTo>
                    <a:pt x="1787" y="2040"/>
                  </a:lnTo>
                  <a:lnTo>
                    <a:pt x="1793" y="2046"/>
                  </a:lnTo>
                  <a:lnTo>
                    <a:pt x="1804" y="2052"/>
                  </a:lnTo>
                  <a:lnTo>
                    <a:pt x="1810" y="2058"/>
                  </a:lnTo>
                  <a:lnTo>
                    <a:pt x="1822" y="2075"/>
                  </a:lnTo>
                  <a:lnTo>
                    <a:pt x="1827" y="2087"/>
                  </a:lnTo>
                  <a:lnTo>
                    <a:pt x="1839" y="2104"/>
                  </a:lnTo>
                  <a:lnTo>
                    <a:pt x="1850" y="2127"/>
                  </a:lnTo>
                  <a:lnTo>
                    <a:pt x="1856" y="2144"/>
                  </a:lnTo>
                  <a:lnTo>
                    <a:pt x="1868" y="2167"/>
                  </a:lnTo>
                  <a:lnTo>
                    <a:pt x="1874" y="2190"/>
                  </a:lnTo>
                  <a:lnTo>
                    <a:pt x="1885" y="2208"/>
                  </a:lnTo>
                  <a:lnTo>
                    <a:pt x="1891" y="2231"/>
                  </a:lnTo>
                  <a:lnTo>
                    <a:pt x="1902" y="2254"/>
                  </a:lnTo>
                  <a:lnTo>
                    <a:pt x="1908" y="2271"/>
                  </a:lnTo>
                  <a:lnTo>
                    <a:pt x="1920" y="2288"/>
                  </a:lnTo>
                  <a:lnTo>
                    <a:pt x="1925" y="2306"/>
                  </a:lnTo>
                  <a:lnTo>
                    <a:pt x="1937" y="2323"/>
                  </a:lnTo>
                  <a:lnTo>
                    <a:pt x="1948" y="2335"/>
                  </a:lnTo>
                  <a:lnTo>
                    <a:pt x="1954" y="2346"/>
                  </a:lnTo>
                  <a:lnTo>
                    <a:pt x="1966" y="2358"/>
                  </a:lnTo>
                  <a:lnTo>
                    <a:pt x="1972" y="2369"/>
                  </a:lnTo>
                  <a:lnTo>
                    <a:pt x="1983" y="2381"/>
                  </a:lnTo>
                  <a:lnTo>
                    <a:pt x="1989" y="2386"/>
                  </a:lnTo>
                  <a:lnTo>
                    <a:pt x="2000" y="2392"/>
                  </a:lnTo>
                  <a:lnTo>
                    <a:pt x="2006" y="2398"/>
                  </a:lnTo>
                  <a:lnTo>
                    <a:pt x="2018" y="2398"/>
                  </a:lnTo>
                  <a:lnTo>
                    <a:pt x="2029" y="2404"/>
                  </a:lnTo>
                  <a:lnTo>
                    <a:pt x="2035" y="2404"/>
                  </a:lnTo>
                  <a:lnTo>
                    <a:pt x="2046" y="2409"/>
                  </a:lnTo>
                  <a:lnTo>
                    <a:pt x="2052" y="2409"/>
                  </a:lnTo>
                  <a:lnTo>
                    <a:pt x="2064" y="2409"/>
                  </a:lnTo>
                  <a:lnTo>
                    <a:pt x="2070" y="2409"/>
                  </a:lnTo>
                  <a:lnTo>
                    <a:pt x="2081" y="2415"/>
                  </a:lnTo>
                  <a:lnTo>
                    <a:pt x="2087" y="2415"/>
                  </a:lnTo>
                  <a:lnTo>
                    <a:pt x="2098" y="2415"/>
                  </a:lnTo>
                  <a:lnTo>
                    <a:pt x="2104" y="2415"/>
                  </a:lnTo>
                  <a:lnTo>
                    <a:pt x="2116" y="2415"/>
                  </a:lnTo>
                  <a:lnTo>
                    <a:pt x="2127" y="2415"/>
                  </a:lnTo>
                  <a:lnTo>
                    <a:pt x="2133" y="2415"/>
                  </a:lnTo>
                  <a:lnTo>
                    <a:pt x="2144" y="2415"/>
                  </a:lnTo>
                  <a:lnTo>
                    <a:pt x="2150" y="2415"/>
                  </a:lnTo>
                  <a:lnTo>
                    <a:pt x="2162" y="2415"/>
                  </a:lnTo>
                  <a:lnTo>
                    <a:pt x="2168" y="2415"/>
                  </a:lnTo>
                  <a:lnTo>
                    <a:pt x="2179" y="2415"/>
                  </a:lnTo>
                  <a:lnTo>
                    <a:pt x="2185" y="2415"/>
                  </a:lnTo>
                  <a:lnTo>
                    <a:pt x="2196" y="2415"/>
                  </a:lnTo>
                  <a:lnTo>
                    <a:pt x="2202" y="2415"/>
                  </a:lnTo>
                  <a:lnTo>
                    <a:pt x="2214" y="2415"/>
                  </a:lnTo>
                  <a:lnTo>
                    <a:pt x="2225" y="2415"/>
                  </a:lnTo>
                  <a:lnTo>
                    <a:pt x="2231" y="2415"/>
                  </a:lnTo>
                </a:path>
              </a:pathLst>
            </a:custGeom>
            <a:noFill/>
            <a:ln w="26988">
              <a:solidFill>
                <a:srgbClr val="FF0000"/>
              </a:solidFill>
              <a:prstDash val="solid"/>
              <a:round/>
              <a:headEnd/>
              <a:tailEnd/>
            </a:ln>
          </p:spPr>
          <p:txBody>
            <a:bodyPr/>
            <a:lstStyle/>
            <a:p>
              <a:endParaRPr lang="en-US"/>
            </a:p>
          </p:txBody>
        </p:sp>
        <p:sp>
          <p:nvSpPr>
            <p:cNvPr id="138663" name="Freeform 423"/>
            <p:cNvSpPr>
              <a:spLocks/>
            </p:cNvSpPr>
            <p:nvPr/>
          </p:nvSpPr>
          <p:spPr bwMode="auto">
            <a:xfrm>
              <a:off x="1404" y="1147"/>
              <a:ext cx="2231" cy="2300"/>
            </a:xfrm>
            <a:custGeom>
              <a:avLst/>
              <a:gdLst/>
              <a:ahLst/>
              <a:cxnLst>
                <a:cxn ang="0">
                  <a:pos x="29" y="2300"/>
                </a:cxn>
                <a:cxn ang="0">
                  <a:pos x="63" y="2300"/>
                </a:cxn>
                <a:cxn ang="0">
                  <a:pos x="98" y="2294"/>
                </a:cxn>
                <a:cxn ang="0">
                  <a:pos x="132" y="2294"/>
                </a:cxn>
                <a:cxn ang="0">
                  <a:pos x="167" y="2283"/>
                </a:cxn>
                <a:cxn ang="0">
                  <a:pos x="207" y="2294"/>
                </a:cxn>
                <a:cxn ang="0">
                  <a:pos x="242" y="2294"/>
                </a:cxn>
                <a:cxn ang="0">
                  <a:pos x="276" y="2283"/>
                </a:cxn>
                <a:cxn ang="0">
                  <a:pos x="311" y="2294"/>
                </a:cxn>
                <a:cxn ang="0">
                  <a:pos x="346" y="2294"/>
                </a:cxn>
                <a:cxn ang="0">
                  <a:pos x="386" y="2289"/>
                </a:cxn>
                <a:cxn ang="0">
                  <a:pos x="421" y="2289"/>
                </a:cxn>
                <a:cxn ang="0">
                  <a:pos x="455" y="2289"/>
                </a:cxn>
                <a:cxn ang="0">
                  <a:pos x="490" y="2289"/>
                </a:cxn>
                <a:cxn ang="0">
                  <a:pos x="524" y="2289"/>
                </a:cxn>
                <a:cxn ang="0">
                  <a:pos x="565" y="2289"/>
                </a:cxn>
                <a:cxn ang="0">
                  <a:pos x="599" y="2294"/>
                </a:cxn>
                <a:cxn ang="0">
                  <a:pos x="634" y="2289"/>
                </a:cxn>
                <a:cxn ang="0">
                  <a:pos x="669" y="2283"/>
                </a:cxn>
                <a:cxn ang="0">
                  <a:pos x="703" y="2283"/>
                </a:cxn>
                <a:cxn ang="0">
                  <a:pos x="743" y="2271"/>
                </a:cxn>
                <a:cxn ang="0">
                  <a:pos x="778" y="2202"/>
                </a:cxn>
                <a:cxn ang="0">
                  <a:pos x="813" y="1839"/>
                </a:cxn>
                <a:cxn ang="0">
                  <a:pos x="847" y="842"/>
                </a:cxn>
                <a:cxn ang="0">
                  <a:pos x="882" y="23"/>
                </a:cxn>
                <a:cxn ang="0">
                  <a:pos x="922" y="559"/>
                </a:cxn>
                <a:cxn ang="0">
                  <a:pos x="957" y="1303"/>
                </a:cxn>
                <a:cxn ang="0">
                  <a:pos x="991" y="1868"/>
                </a:cxn>
                <a:cxn ang="0">
                  <a:pos x="1026" y="2081"/>
                </a:cxn>
                <a:cxn ang="0">
                  <a:pos x="1061" y="2139"/>
                </a:cxn>
                <a:cxn ang="0">
                  <a:pos x="1095" y="2179"/>
                </a:cxn>
                <a:cxn ang="0">
                  <a:pos x="1136" y="2191"/>
                </a:cxn>
                <a:cxn ang="0">
                  <a:pos x="1170" y="2202"/>
                </a:cxn>
                <a:cxn ang="0">
                  <a:pos x="1205" y="2185"/>
                </a:cxn>
                <a:cxn ang="0">
                  <a:pos x="1239" y="2243"/>
                </a:cxn>
                <a:cxn ang="0">
                  <a:pos x="1274" y="2202"/>
                </a:cxn>
                <a:cxn ang="0">
                  <a:pos x="1314" y="2208"/>
                </a:cxn>
                <a:cxn ang="0">
                  <a:pos x="1349" y="2243"/>
                </a:cxn>
                <a:cxn ang="0">
                  <a:pos x="1383" y="2243"/>
                </a:cxn>
                <a:cxn ang="0">
                  <a:pos x="1418" y="2191"/>
                </a:cxn>
                <a:cxn ang="0">
                  <a:pos x="1453" y="2231"/>
                </a:cxn>
                <a:cxn ang="0">
                  <a:pos x="1493" y="2243"/>
                </a:cxn>
                <a:cxn ang="0">
                  <a:pos x="1528" y="2243"/>
                </a:cxn>
                <a:cxn ang="0">
                  <a:pos x="1562" y="2237"/>
                </a:cxn>
                <a:cxn ang="0">
                  <a:pos x="1597" y="2191"/>
                </a:cxn>
                <a:cxn ang="0">
                  <a:pos x="1631" y="2179"/>
                </a:cxn>
                <a:cxn ang="0">
                  <a:pos x="1672" y="2093"/>
                </a:cxn>
                <a:cxn ang="0">
                  <a:pos x="1706" y="2064"/>
                </a:cxn>
                <a:cxn ang="0">
                  <a:pos x="1741" y="2018"/>
                </a:cxn>
                <a:cxn ang="0">
                  <a:pos x="1775" y="2000"/>
                </a:cxn>
                <a:cxn ang="0">
                  <a:pos x="1810" y="2041"/>
                </a:cxn>
                <a:cxn ang="0">
                  <a:pos x="1850" y="2075"/>
                </a:cxn>
                <a:cxn ang="0">
                  <a:pos x="1885" y="2162"/>
                </a:cxn>
                <a:cxn ang="0">
                  <a:pos x="1920" y="2220"/>
                </a:cxn>
                <a:cxn ang="0">
                  <a:pos x="1954" y="2254"/>
                </a:cxn>
                <a:cxn ang="0">
                  <a:pos x="1989" y="2260"/>
                </a:cxn>
                <a:cxn ang="0">
                  <a:pos x="2029" y="2277"/>
                </a:cxn>
                <a:cxn ang="0">
                  <a:pos x="2064" y="2277"/>
                </a:cxn>
                <a:cxn ang="0">
                  <a:pos x="2098" y="2283"/>
                </a:cxn>
                <a:cxn ang="0">
                  <a:pos x="2133" y="2283"/>
                </a:cxn>
                <a:cxn ang="0">
                  <a:pos x="2168" y="2294"/>
                </a:cxn>
                <a:cxn ang="0">
                  <a:pos x="2202" y="2283"/>
                </a:cxn>
              </a:cxnLst>
              <a:rect l="0" t="0" r="r" b="b"/>
              <a:pathLst>
                <a:path w="2231" h="2300">
                  <a:moveTo>
                    <a:pt x="0" y="2300"/>
                  </a:moveTo>
                  <a:lnTo>
                    <a:pt x="11" y="2300"/>
                  </a:lnTo>
                  <a:lnTo>
                    <a:pt x="17" y="2300"/>
                  </a:lnTo>
                  <a:lnTo>
                    <a:pt x="29" y="2300"/>
                  </a:lnTo>
                  <a:lnTo>
                    <a:pt x="34" y="2300"/>
                  </a:lnTo>
                  <a:lnTo>
                    <a:pt x="46" y="2300"/>
                  </a:lnTo>
                  <a:lnTo>
                    <a:pt x="52" y="2300"/>
                  </a:lnTo>
                  <a:lnTo>
                    <a:pt x="63" y="2300"/>
                  </a:lnTo>
                  <a:lnTo>
                    <a:pt x="69" y="2300"/>
                  </a:lnTo>
                  <a:lnTo>
                    <a:pt x="80" y="2300"/>
                  </a:lnTo>
                  <a:lnTo>
                    <a:pt x="86" y="2294"/>
                  </a:lnTo>
                  <a:lnTo>
                    <a:pt x="98" y="2294"/>
                  </a:lnTo>
                  <a:lnTo>
                    <a:pt x="109" y="2294"/>
                  </a:lnTo>
                  <a:lnTo>
                    <a:pt x="115" y="2294"/>
                  </a:lnTo>
                  <a:lnTo>
                    <a:pt x="127" y="2294"/>
                  </a:lnTo>
                  <a:lnTo>
                    <a:pt x="132" y="2294"/>
                  </a:lnTo>
                  <a:lnTo>
                    <a:pt x="144" y="2289"/>
                  </a:lnTo>
                  <a:lnTo>
                    <a:pt x="150" y="2289"/>
                  </a:lnTo>
                  <a:lnTo>
                    <a:pt x="161" y="2289"/>
                  </a:lnTo>
                  <a:lnTo>
                    <a:pt x="167" y="2283"/>
                  </a:lnTo>
                  <a:lnTo>
                    <a:pt x="178" y="2283"/>
                  </a:lnTo>
                  <a:lnTo>
                    <a:pt x="190" y="2294"/>
                  </a:lnTo>
                  <a:lnTo>
                    <a:pt x="196" y="2294"/>
                  </a:lnTo>
                  <a:lnTo>
                    <a:pt x="207" y="2294"/>
                  </a:lnTo>
                  <a:lnTo>
                    <a:pt x="213" y="2294"/>
                  </a:lnTo>
                  <a:lnTo>
                    <a:pt x="225" y="2294"/>
                  </a:lnTo>
                  <a:lnTo>
                    <a:pt x="230" y="2294"/>
                  </a:lnTo>
                  <a:lnTo>
                    <a:pt x="242" y="2294"/>
                  </a:lnTo>
                  <a:lnTo>
                    <a:pt x="248" y="2294"/>
                  </a:lnTo>
                  <a:lnTo>
                    <a:pt x="259" y="2294"/>
                  </a:lnTo>
                  <a:lnTo>
                    <a:pt x="265" y="2283"/>
                  </a:lnTo>
                  <a:lnTo>
                    <a:pt x="276" y="2283"/>
                  </a:lnTo>
                  <a:lnTo>
                    <a:pt x="288" y="2289"/>
                  </a:lnTo>
                  <a:lnTo>
                    <a:pt x="294" y="2294"/>
                  </a:lnTo>
                  <a:lnTo>
                    <a:pt x="305" y="2294"/>
                  </a:lnTo>
                  <a:lnTo>
                    <a:pt x="311" y="2294"/>
                  </a:lnTo>
                  <a:lnTo>
                    <a:pt x="323" y="2294"/>
                  </a:lnTo>
                  <a:lnTo>
                    <a:pt x="328" y="2294"/>
                  </a:lnTo>
                  <a:lnTo>
                    <a:pt x="340" y="2294"/>
                  </a:lnTo>
                  <a:lnTo>
                    <a:pt x="346" y="2294"/>
                  </a:lnTo>
                  <a:lnTo>
                    <a:pt x="357" y="2294"/>
                  </a:lnTo>
                  <a:lnTo>
                    <a:pt x="363" y="2294"/>
                  </a:lnTo>
                  <a:lnTo>
                    <a:pt x="374" y="2294"/>
                  </a:lnTo>
                  <a:lnTo>
                    <a:pt x="386" y="2289"/>
                  </a:lnTo>
                  <a:lnTo>
                    <a:pt x="392" y="2289"/>
                  </a:lnTo>
                  <a:lnTo>
                    <a:pt x="403" y="2294"/>
                  </a:lnTo>
                  <a:lnTo>
                    <a:pt x="409" y="2289"/>
                  </a:lnTo>
                  <a:lnTo>
                    <a:pt x="421" y="2289"/>
                  </a:lnTo>
                  <a:lnTo>
                    <a:pt x="426" y="2289"/>
                  </a:lnTo>
                  <a:lnTo>
                    <a:pt x="438" y="2289"/>
                  </a:lnTo>
                  <a:lnTo>
                    <a:pt x="444" y="2289"/>
                  </a:lnTo>
                  <a:lnTo>
                    <a:pt x="455" y="2289"/>
                  </a:lnTo>
                  <a:lnTo>
                    <a:pt x="467" y="2294"/>
                  </a:lnTo>
                  <a:lnTo>
                    <a:pt x="472" y="2289"/>
                  </a:lnTo>
                  <a:lnTo>
                    <a:pt x="484" y="2289"/>
                  </a:lnTo>
                  <a:lnTo>
                    <a:pt x="490" y="2289"/>
                  </a:lnTo>
                  <a:lnTo>
                    <a:pt x="501" y="2289"/>
                  </a:lnTo>
                  <a:lnTo>
                    <a:pt x="507" y="2289"/>
                  </a:lnTo>
                  <a:lnTo>
                    <a:pt x="519" y="2289"/>
                  </a:lnTo>
                  <a:lnTo>
                    <a:pt x="524" y="2289"/>
                  </a:lnTo>
                  <a:lnTo>
                    <a:pt x="536" y="2294"/>
                  </a:lnTo>
                  <a:lnTo>
                    <a:pt x="542" y="2294"/>
                  </a:lnTo>
                  <a:lnTo>
                    <a:pt x="553" y="2289"/>
                  </a:lnTo>
                  <a:lnTo>
                    <a:pt x="565" y="2289"/>
                  </a:lnTo>
                  <a:lnTo>
                    <a:pt x="570" y="2289"/>
                  </a:lnTo>
                  <a:lnTo>
                    <a:pt x="582" y="2294"/>
                  </a:lnTo>
                  <a:lnTo>
                    <a:pt x="588" y="2294"/>
                  </a:lnTo>
                  <a:lnTo>
                    <a:pt x="599" y="2294"/>
                  </a:lnTo>
                  <a:lnTo>
                    <a:pt x="605" y="2294"/>
                  </a:lnTo>
                  <a:lnTo>
                    <a:pt x="617" y="2289"/>
                  </a:lnTo>
                  <a:lnTo>
                    <a:pt x="622" y="2289"/>
                  </a:lnTo>
                  <a:lnTo>
                    <a:pt x="634" y="2289"/>
                  </a:lnTo>
                  <a:lnTo>
                    <a:pt x="640" y="2294"/>
                  </a:lnTo>
                  <a:lnTo>
                    <a:pt x="651" y="2300"/>
                  </a:lnTo>
                  <a:lnTo>
                    <a:pt x="663" y="2294"/>
                  </a:lnTo>
                  <a:lnTo>
                    <a:pt x="669" y="2283"/>
                  </a:lnTo>
                  <a:lnTo>
                    <a:pt x="680" y="2289"/>
                  </a:lnTo>
                  <a:lnTo>
                    <a:pt x="686" y="2294"/>
                  </a:lnTo>
                  <a:lnTo>
                    <a:pt x="697" y="2289"/>
                  </a:lnTo>
                  <a:lnTo>
                    <a:pt x="703" y="2283"/>
                  </a:lnTo>
                  <a:lnTo>
                    <a:pt x="715" y="2277"/>
                  </a:lnTo>
                  <a:lnTo>
                    <a:pt x="720" y="2277"/>
                  </a:lnTo>
                  <a:lnTo>
                    <a:pt x="732" y="2277"/>
                  </a:lnTo>
                  <a:lnTo>
                    <a:pt x="743" y="2271"/>
                  </a:lnTo>
                  <a:lnTo>
                    <a:pt x="749" y="2260"/>
                  </a:lnTo>
                  <a:lnTo>
                    <a:pt x="761" y="2248"/>
                  </a:lnTo>
                  <a:lnTo>
                    <a:pt x="767" y="2231"/>
                  </a:lnTo>
                  <a:lnTo>
                    <a:pt x="778" y="2202"/>
                  </a:lnTo>
                  <a:lnTo>
                    <a:pt x="784" y="2162"/>
                  </a:lnTo>
                  <a:lnTo>
                    <a:pt x="795" y="2104"/>
                  </a:lnTo>
                  <a:lnTo>
                    <a:pt x="801" y="1983"/>
                  </a:lnTo>
                  <a:lnTo>
                    <a:pt x="813" y="1839"/>
                  </a:lnTo>
                  <a:lnTo>
                    <a:pt x="818" y="1580"/>
                  </a:lnTo>
                  <a:lnTo>
                    <a:pt x="830" y="1320"/>
                  </a:lnTo>
                  <a:lnTo>
                    <a:pt x="841" y="1095"/>
                  </a:lnTo>
                  <a:lnTo>
                    <a:pt x="847" y="842"/>
                  </a:lnTo>
                  <a:lnTo>
                    <a:pt x="859" y="519"/>
                  </a:lnTo>
                  <a:lnTo>
                    <a:pt x="865" y="277"/>
                  </a:lnTo>
                  <a:lnTo>
                    <a:pt x="876" y="81"/>
                  </a:lnTo>
                  <a:lnTo>
                    <a:pt x="882" y="23"/>
                  </a:lnTo>
                  <a:lnTo>
                    <a:pt x="893" y="0"/>
                  </a:lnTo>
                  <a:lnTo>
                    <a:pt x="899" y="242"/>
                  </a:lnTo>
                  <a:lnTo>
                    <a:pt x="911" y="455"/>
                  </a:lnTo>
                  <a:lnTo>
                    <a:pt x="922" y="559"/>
                  </a:lnTo>
                  <a:lnTo>
                    <a:pt x="928" y="703"/>
                  </a:lnTo>
                  <a:lnTo>
                    <a:pt x="939" y="928"/>
                  </a:lnTo>
                  <a:lnTo>
                    <a:pt x="945" y="1124"/>
                  </a:lnTo>
                  <a:lnTo>
                    <a:pt x="957" y="1303"/>
                  </a:lnTo>
                  <a:lnTo>
                    <a:pt x="963" y="1493"/>
                  </a:lnTo>
                  <a:lnTo>
                    <a:pt x="974" y="1678"/>
                  </a:lnTo>
                  <a:lnTo>
                    <a:pt x="980" y="1776"/>
                  </a:lnTo>
                  <a:lnTo>
                    <a:pt x="991" y="1868"/>
                  </a:lnTo>
                  <a:lnTo>
                    <a:pt x="997" y="1937"/>
                  </a:lnTo>
                  <a:lnTo>
                    <a:pt x="1009" y="1995"/>
                  </a:lnTo>
                  <a:lnTo>
                    <a:pt x="1020" y="2052"/>
                  </a:lnTo>
                  <a:lnTo>
                    <a:pt x="1026" y="2081"/>
                  </a:lnTo>
                  <a:lnTo>
                    <a:pt x="1038" y="2098"/>
                  </a:lnTo>
                  <a:lnTo>
                    <a:pt x="1043" y="2116"/>
                  </a:lnTo>
                  <a:lnTo>
                    <a:pt x="1055" y="2127"/>
                  </a:lnTo>
                  <a:lnTo>
                    <a:pt x="1061" y="2139"/>
                  </a:lnTo>
                  <a:lnTo>
                    <a:pt x="1072" y="2156"/>
                  </a:lnTo>
                  <a:lnTo>
                    <a:pt x="1078" y="2173"/>
                  </a:lnTo>
                  <a:lnTo>
                    <a:pt x="1089" y="2179"/>
                  </a:lnTo>
                  <a:lnTo>
                    <a:pt x="1095" y="2179"/>
                  </a:lnTo>
                  <a:lnTo>
                    <a:pt x="1107" y="2179"/>
                  </a:lnTo>
                  <a:lnTo>
                    <a:pt x="1118" y="2185"/>
                  </a:lnTo>
                  <a:lnTo>
                    <a:pt x="1124" y="2185"/>
                  </a:lnTo>
                  <a:lnTo>
                    <a:pt x="1136" y="2191"/>
                  </a:lnTo>
                  <a:lnTo>
                    <a:pt x="1141" y="2196"/>
                  </a:lnTo>
                  <a:lnTo>
                    <a:pt x="1153" y="2208"/>
                  </a:lnTo>
                  <a:lnTo>
                    <a:pt x="1159" y="2202"/>
                  </a:lnTo>
                  <a:lnTo>
                    <a:pt x="1170" y="2202"/>
                  </a:lnTo>
                  <a:lnTo>
                    <a:pt x="1176" y="2196"/>
                  </a:lnTo>
                  <a:lnTo>
                    <a:pt x="1187" y="2208"/>
                  </a:lnTo>
                  <a:lnTo>
                    <a:pt x="1199" y="2220"/>
                  </a:lnTo>
                  <a:lnTo>
                    <a:pt x="1205" y="2185"/>
                  </a:lnTo>
                  <a:lnTo>
                    <a:pt x="1216" y="2173"/>
                  </a:lnTo>
                  <a:lnTo>
                    <a:pt x="1222" y="2202"/>
                  </a:lnTo>
                  <a:lnTo>
                    <a:pt x="1234" y="2225"/>
                  </a:lnTo>
                  <a:lnTo>
                    <a:pt x="1239" y="2243"/>
                  </a:lnTo>
                  <a:lnTo>
                    <a:pt x="1251" y="2225"/>
                  </a:lnTo>
                  <a:lnTo>
                    <a:pt x="1257" y="2202"/>
                  </a:lnTo>
                  <a:lnTo>
                    <a:pt x="1268" y="2202"/>
                  </a:lnTo>
                  <a:lnTo>
                    <a:pt x="1274" y="2202"/>
                  </a:lnTo>
                  <a:lnTo>
                    <a:pt x="1285" y="2220"/>
                  </a:lnTo>
                  <a:lnTo>
                    <a:pt x="1297" y="2220"/>
                  </a:lnTo>
                  <a:lnTo>
                    <a:pt x="1303" y="2208"/>
                  </a:lnTo>
                  <a:lnTo>
                    <a:pt x="1314" y="2208"/>
                  </a:lnTo>
                  <a:lnTo>
                    <a:pt x="1320" y="2225"/>
                  </a:lnTo>
                  <a:lnTo>
                    <a:pt x="1332" y="2225"/>
                  </a:lnTo>
                  <a:lnTo>
                    <a:pt x="1337" y="2214"/>
                  </a:lnTo>
                  <a:lnTo>
                    <a:pt x="1349" y="2243"/>
                  </a:lnTo>
                  <a:lnTo>
                    <a:pt x="1355" y="2254"/>
                  </a:lnTo>
                  <a:lnTo>
                    <a:pt x="1366" y="2231"/>
                  </a:lnTo>
                  <a:lnTo>
                    <a:pt x="1372" y="2225"/>
                  </a:lnTo>
                  <a:lnTo>
                    <a:pt x="1383" y="2243"/>
                  </a:lnTo>
                  <a:lnTo>
                    <a:pt x="1395" y="2243"/>
                  </a:lnTo>
                  <a:lnTo>
                    <a:pt x="1401" y="2237"/>
                  </a:lnTo>
                  <a:lnTo>
                    <a:pt x="1412" y="2214"/>
                  </a:lnTo>
                  <a:lnTo>
                    <a:pt x="1418" y="2191"/>
                  </a:lnTo>
                  <a:lnTo>
                    <a:pt x="1430" y="2225"/>
                  </a:lnTo>
                  <a:lnTo>
                    <a:pt x="1435" y="2248"/>
                  </a:lnTo>
                  <a:lnTo>
                    <a:pt x="1447" y="2237"/>
                  </a:lnTo>
                  <a:lnTo>
                    <a:pt x="1453" y="2231"/>
                  </a:lnTo>
                  <a:lnTo>
                    <a:pt x="1464" y="2220"/>
                  </a:lnTo>
                  <a:lnTo>
                    <a:pt x="1476" y="2231"/>
                  </a:lnTo>
                  <a:lnTo>
                    <a:pt x="1481" y="2260"/>
                  </a:lnTo>
                  <a:lnTo>
                    <a:pt x="1493" y="2243"/>
                  </a:lnTo>
                  <a:lnTo>
                    <a:pt x="1499" y="2225"/>
                  </a:lnTo>
                  <a:lnTo>
                    <a:pt x="1510" y="2231"/>
                  </a:lnTo>
                  <a:lnTo>
                    <a:pt x="1516" y="2243"/>
                  </a:lnTo>
                  <a:lnTo>
                    <a:pt x="1528" y="2243"/>
                  </a:lnTo>
                  <a:lnTo>
                    <a:pt x="1533" y="2237"/>
                  </a:lnTo>
                  <a:lnTo>
                    <a:pt x="1545" y="2214"/>
                  </a:lnTo>
                  <a:lnTo>
                    <a:pt x="1551" y="2220"/>
                  </a:lnTo>
                  <a:lnTo>
                    <a:pt x="1562" y="2237"/>
                  </a:lnTo>
                  <a:lnTo>
                    <a:pt x="1574" y="2231"/>
                  </a:lnTo>
                  <a:lnTo>
                    <a:pt x="1579" y="2225"/>
                  </a:lnTo>
                  <a:lnTo>
                    <a:pt x="1591" y="2202"/>
                  </a:lnTo>
                  <a:lnTo>
                    <a:pt x="1597" y="2191"/>
                  </a:lnTo>
                  <a:lnTo>
                    <a:pt x="1608" y="2185"/>
                  </a:lnTo>
                  <a:lnTo>
                    <a:pt x="1614" y="2185"/>
                  </a:lnTo>
                  <a:lnTo>
                    <a:pt x="1626" y="2185"/>
                  </a:lnTo>
                  <a:lnTo>
                    <a:pt x="1631" y="2179"/>
                  </a:lnTo>
                  <a:lnTo>
                    <a:pt x="1643" y="2168"/>
                  </a:lnTo>
                  <a:lnTo>
                    <a:pt x="1649" y="2133"/>
                  </a:lnTo>
                  <a:lnTo>
                    <a:pt x="1660" y="2110"/>
                  </a:lnTo>
                  <a:lnTo>
                    <a:pt x="1672" y="2093"/>
                  </a:lnTo>
                  <a:lnTo>
                    <a:pt x="1677" y="2087"/>
                  </a:lnTo>
                  <a:lnTo>
                    <a:pt x="1689" y="2093"/>
                  </a:lnTo>
                  <a:lnTo>
                    <a:pt x="1695" y="2081"/>
                  </a:lnTo>
                  <a:lnTo>
                    <a:pt x="1706" y="2064"/>
                  </a:lnTo>
                  <a:lnTo>
                    <a:pt x="1712" y="2035"/>
                  </a:lnTo>
                  <a:lnTo>
                    <a:pt x="1724" y="2012"/>
                  </a:lnTo>
                  <a:lnTo>
                    <a:pt x="1729" y="2018"/>
                  </a:lnTo>
                  <a:lnTo>
                    <a:pt x="1741" y="2018"/>
                  </a:lnTo>
                  <a:lnTo>
                    <a:pt x="1752" y="2006"/>
                  </a:lnTo>
                  <a:lnTo>
                    <a:pt x="1758" y="1989"/>
                  </a:lnTo>
                  <a:lnTo>
                    <a:pt x="1770" y="1983"/>
                  </a:lnTo>
                  <a:lnTo>
                    <a:pt x="1775" y="2000"/>
                  </a:lnTo>
                  <a:lnTo>
                    <a:pt x="1787" y="2041"/>
                  </a:lnTo>
                  <a:lnTo>
                    <a:pt x="1793" y="2018"/>
                  </a:lnTo>
                  <a:lnTo>
                    <a:pt x="1804" y="2006"/>
                  </a:lnTo>
                  <a:lnTo>
                    <a:pt x="1810" y="2041"/>
                  </a:lnTo>
                  <a:lnTo>
                    <a:pt x="1822" y="2064"/>
                  </a:lnTo>
                  <a:lnTo>
                    <a:pt x="1827" y="2058"/>
                  </a:lnTo>
                  <a:lnTo>
                    <a:pt x="1839" y="2064"/>
                  </a:lnTo>
                  <a:lnTo>
                    <a:pt x="1850" y="2075"/>
                  </a:lnTo>
                  <a:lnTo>
                    <a:pt x="1856" y="2104"/>
                  </a:lnTo>
                  <a:lnTo>
                    <a:pt x="1868" y="2139"/>
                  </a:lnTo>
                  <a:lnTo>
                    <a:pt x="1874" y="2150"/>
                  </a:lnTo>
                  <a:lnTo>
                    <a:pt x="1885" y="2162"/>
                  </a:lnTo>
                  <a:lnTo>
                    <a:pt x="1891" y="2168"/>
                  </a:lnTo>
                  <a:lnTo>
                    <a:pt x="1902" y="2179"/>
                  </a:lnTo>
                  <a:lnTo>
                    <a:pt x="1908" y="2202"/>
                  </a:lnTo>
                  <a:lnTo>
                    <a:pt x="1920" y="2220"/>
                  </a:lnTo>
                  <a:lnTo>
                    <a:pt x="1925" y="2237"/>
                  </a:lnTo>
                  <a:lnTo>
                    <a:pt x="1937" y="2243"/>
                  </a:lnTo>
                  <a:lnTo>
                    <a:pt x="1948" y="2248"/>
                  </a:lnTo>
                  <a:lnTo>
                    <a:pt x="1954" y="2254"/>
                  </a:lnTo>
                  <a:lnTo>
                    <a:pt x="1966" y="2260"/>
                  </a:lnTo>
                  <a:lnTo>
                    <a:pt x="1972" y="2254"/>
                  </a:lnTo>
                  <a:lnTo>
                    <a:pt x="1983" y="2254"/>
                  </a:lnTo>
                  <a:lnTo>
                    <a:pt x="1989" y="2260"/>
                  </a:lnTo>
                  <a:lnTo>
                    <a:pt x="2000" y="2266"/>
                  </a:lnTo>
                  <a:lnTo>
                    <a:pt x="2006" y="2277"/>
                  </a:lnTo>
                  <a:lnTo>
                    <a:pt x="2018" y="2277"/>
                  </a:lnTo>
                  <a:lnTo>
                    <a:pt x="2029" y="2277"/>
                  </a:lnTo>
                  <a:lnTo>
                    <a:pt x="2035" y="2271"/>
                  </a:lnTo>
                  <a:lnTo>
                    <a:pt x="2046" y="2271"/>
                  </a:lnTo>
                  <a:lnTo>
                    <a:pt x="2052" y="2277"/>
                  </a:lnTo>
                  <a:lnTo>
                    <a:pt x="2064" y="2277"/>
                  </a:lnTo>
                  <a:lnTo>
                    <a:pt x="2070" y="2277"/>
                  </a:lnTo>
                  <a:lnTo>
                    <a:pt x="2081" y="2277"/>
                  </a:lnTo>
                  <a:lnTo>
                    <a:pt x="2087" y="2277"/>
                  </a:lnTo>
                  <a:lnTo>
                    <a:pt x="2098" y="2283"/>
                  </a:lnTo>
                  <a:lnTo>
                    <a:pt x="2104" y="2289"/>
                  </a:lnTo>
                  <a:lnTo>
                    <a:pt x="2116" y="2283"/>
                  </a:lnTo>
                  <a:lnTo>
                    <a:pt x="2127" y="2283"/>
                  </a:lnTo>
                  <a:lnTo>
                    <a:pt x="2133" y="2283"/>
                  </a:lnTo>
                  <a:lnTo>
                    <a:pt x="2144" y="2289"/>
                  </a:lnTo>
                  <a:lnTo>
                    <a:pt x="2150" y="2294"/>
                  </a:lnTo>
                  <a:lnTo>
                    <a:pt x="2162" y="2294"/>
                  </a:lnTo>
                  <a:lnTo>
                    <a:pt x="2168" y="2294"/>
                  </a:lnTo>
                  <a:lnTo>
                    <a:pt x="2179" y="2289"/>
                  </a:lnTo>
                  <a:lnTo>
                    <a:pt x="2185" y="2289"/>
                  </a:lnTo>
                  <a:lnTo>
                    <a:pt x="2196" y="2283"/>
                  </a:lnTo>
                  <a:lnTo>
                    <a:pt x="2202" y="2283"/>
                  </a:lnTo>
                  <a:lnTo>
                    <a:pt x="2214" y="2283"/>
                  </a:lnTo>
                  <a:lnTo>
                    <a:pt x="2225" y="2289"/>
                  </a:lnTo>
                  <a:lnTo>
                    <a:pt x="2231" y="2294"/>
                  </a:lnTo>
                </a:path>
              </a:pathLst>
            </a:custGeom>
            <a:noFill/>
            <a:ln w="26988">
              <a:solidFill>
                <a:srgbClr val="0000FF"/>
              </a:solidFill>
              <a:prstDash val="solid"/>
              <a:round/>
              <a:headEnd/>
              <a:tailEnd/>
            </a:ln>
          </p:spPr>
          <p:txBody>
            <a:bodyPr/>
            <a:lstStyle/>
            <a:p>
              <a:endParaRPr lang="en-US"/>
            </a:p>
          </p:txBody>
        </p:sp>
        <p:sp>
          <p:nvSpPr>
            <p:cNvPr id="138664" name="Rectangle 424"/>
            <p:cNvSpPr>
              <a:spLocks noChangeArrowheads="1"/>
            </p:cNvSpPr>
            <p:nvPr/>
          </p:nvSpPr>
          <p:spPr bwMode="auto">
            <a:xfrm>
              <a:off x="2124" y="3637"/>
              <a:ext cx="1718" cy="184"/>
            </a:xfrm>
            <a:prstGeom prst="rect">
              <a:avLst/>
            </a:prstGeom>
            <a:noFill/>
            <a:ln w="9525">
              <a:noFill/>
              <a:miter lim="800000"/>
              <a:headEnd/>
              <a:tailEnd/>
            </a:ln>
          </p:spPr>
          <p:txBody>
            <a:bodyPr wrap="none" lIns="0" tIns="0" rIns="0" bIns="0">
              <a:spAutoFit/>
            </a:bodyPr>
            <a:lstStyle/>
            <a:p>
              <a:pPr algn="l" defTabSz="762000"/>
              <a:r>
                <a:rPr lang="en-AU" sz="1900" i="0" dirty="0">
                  <a:solidFill>
                    <a:srgbClr val="92D050"/>
                  </a:solidFill>
                  <a:latin typeface="Helvetica" pitchFamily="34" charset="0"/>
                </a:rPr>
                <a:t>x (Relative DNA Content)</a:t>
              </a:r>
              <a:endParaRPr lang="en-AU" sz="1400" dirty="0">
                <a:solidFill>
                  <a:srgbClr val="92D050"/>
                </a:solidFill>
              </a:endParaRPr>
            </a:p>
          </p:txBody>
        </p:sp>
        <p:sp>
          <p:nvSpPr>
            <p:cNvPr id="138665" name="Rectangle 425"/>
            <p:cNvSpPr>
              <a:spLocks noChangeArrowheads="1"/>
            </p:cNvSpPr>
            <p:nvPr/>
          </p:nvSpPr>
          <p:spPr bwMode="auto">
            <a:xfrm rot="16200000">
              <a:off x="688" y="2033"/>
              <a:ext cx="719" cy="184"/>
            </a:xfrm>
            <a:prstGeom prst="rect">
              <a:avLst/>
            </a:prstGeom>
            <a:noFill/>
            <a:ln w="9525">
              <a:noFill/>
              <a:miter lim="800000"/>
              <a:headEnd/>
              <a:tailEnd/>
            </a:ln>
          </p:spPr>
          <p:txBody>
            <a:bodyPr wrap="none" lIns="0" tIns="0" rIns="0" bIns="0">
              <a:spAutoFit/>
            </a:bodyPr>
            <a:lstStyle/>
            <a:p>
              <a:pPr algn="l" defTabSz="762000"/>
              <a:r>
                <a:rPr lang="en-AU" sz="1900" i="0" dirty="0">
                  <a:solidFill>
                    <a:srgbClr val="92D050"/>
                  </a:solidFill>
                  <a:latin typeface="Helvetica" pitchFamily="34" charset="0"/>
                </a:rPr>
                <a:t>Cell Count</a:t>
              </a:r>
              <a:endParaRPr lang="en-AU" sz="1400" dirty="0">
                <a:solidFill>
                  <a:srgbClr val="92D050"/>
                </a:solidFill>
              </a:endParaRPr>
            </a:p>
          </p:txBody>
        </p:sp>
        <p:sp>
          <p:nvSpPr>
            <p:cNvPr id="138666" name="Rectangle 426"/>
            <p:cNvSpPr>
              <a:spLocks noChangeArrowheads="1"/>
            </p:cNvSpPr>
            <p:nvPr/>
          </p:nvSpPr>
          <p:spPr bwMode="auto">
            <a:xfrm>
              <a:off x="1202" y="611"/>
              <a:ext cx="3632"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NZM13 DNA profile 0 hours after the addition of Taxol</a:t>
              </a:r>
              <a:endParaRPr lang="en-AU" sz="1400"/>
            </a:p>
          </p:txBody>
        </p:sp>
        <p:sp>
          <p:nvSpPr>
            <p:cNvPr id="138667" name="Rectangle 427"/>
            <p:cNvSpPr>
              <a:spLocks noChangeArrowheads="1"/>
            </p:cNvSpPr>
            <p:nvPr/>
          </p:nvSpPr>
          <p:spPr bwMode="auto">
            <a:xfrm>
              <a:off x="3560" y="911"/>
              <a:ext cx="917" cy="380"/>
            </a:xfrm>
            <a:prstGeom prst="rect">
              <a:avLst/>
            </a:prstGeom>
            <a:solidFill>
              <a:srgbClr val="FFFFFF"/>
            </a:solidFill>
            <a:ln w="9525">
              <a:noFill/>
              <a:miter lim="800000"/>
              <a:headEnd/>
              <a:tailEnd/>
            </a:ln>
          </p:spPr>
          <p:txBody>
            <a:bodyPr/>
            <a:lstStyle/>
            <a:p>
              <a:endParaRPr lang="en-US"/>
            </a:p>
          </p:txBody>
        </p:sp>
        <p:sp>
          <p:nvSpPr>
            <p:cNvPr id="138668" name="Rectangle 428"/>
            <p:cNvSpPr>
              <a:spLocks noChangeArrowheads="1"/>
            </p:cNvSpPr>
            <p:nvPr/>
          </p:nvSpPr>
          <p:spPr bwMode="auto">
            <a:xfrm>
              <a:off x="3560" y="911"/>
              <a:ext cx="917" cy="380"/>
            </a:xfrm>
            <a:prstGeom prst="rect">
              <a:avLst/>
            </a:prstGeom>
            <a:noFill/>
            <a:ln w="26988">
              <a:solidFill>
                <a:srgbClr val="FFFFFF"/>
              </a:solidFill>
              <a:miter lim="800000"/>
              <a:headEnd/>
              <a:tailEnd/>
            </a:ln>
          </p:spPr>
          <p:txBody>
            <a:bodyPr/>
            <a:lstStyle/>
            <a:p>
              <a:endParaRPr lang="en-US"/>
            </a:p>
          </p:txBody>
        </p:sp>
        <p:sp>
          <p:nvSpPr>
            <p:cNvPr id="138669" name="Line 429"/>
            <p:cNvSpPr>
              <a:spLocks noChangeShapeType="1"/>
            </p:cNvSpPr>
            <p:nvPr/>
          </p:nvSpPr>
          <p:spPr bwMode="auto">
            <a:xfrm>
              <a:off x="3560" y="911"/>
              <a:ext cx="917" cy="1"/>
            </a:xfrm>
            <a:prstGeom prst="line">
              <a:avLst/>
            </a:prstGeom>
            <a:noFill/>
            <a:ln w="26988">
              <a:solidFill>
                <a:srgbClr val="000000"/>
              </a:solidFill>
              <a:round/>
              <a:headEnd/>
              <a:tailEnd/>
            </a:ln>
          </p:spPr>
          <p:txBody>
            <a:bodyPr/>
            <a:lstStyle/>
            <a:p>
              <a:endParaRPr lang="en-US"/>
            </a:p>
          </p:txBody>
        </p:sp>
        <p:sp>
          <p:nvSpPr>
            <p:cNvPr id="138670" name="Line 430"/>
            <p:cNvSpPr>
              <a:spLocks noChangeShapeType="1"/>
            </p:cNvSpPr>
            <p:nvPr/>
          </p:nvSpPr>
          <p:spPr bwMode="auto">
            <a:xfrm>
              <a:off x="3560" y="1291"/>
              <a:ext cx="917" cy="1"/>
            </a:xfrm>
            <a:prstGeom prst="line">
              <a:avLst/>
            </a:prstGeom>
            <a:noFill/>
            <a:ln w="26988">
              <a:solidFill>
                <a:srgbClr val="000000"/>
              </a:solidFill>
              <a:round/>
              <a:headEnd/>
              <a:tailEnd/>
            </a:ln>
          </p:spPr>
          <p:txBody>
            <a:bodyPr/>
            <a:lstStyle/>
            <a:p>
              <a:endParaRPr lang="en-US"/>
            </a:p>
          </p:txBody>
        </p:sp>
        <p:sp>
          <p:nvSpPr>
            <p:cNvPr id="138671" name="Line 431"/>
            <p:cNvSpPr>
              <a:spLocks noChangeShapeType="1"/>
            </p:cNvSpPr>
            <p:nvPr/>
          </p:nvSpPr>
          <p:spPr bwMode="auto">
            <a:xfrm flipV="1">
              <a:off x="4477" y="911"/>
              <a:ext cx="1" cy="380"/>
            </a:xfrm>
            <a:prstGeom prst="line">
              <a:avLst/>
            </a:prstGeom>
            <a:noFill/>
            <a:ln w="26988">
              <a:solidFill>
                <a:srgbClr val="000000"/>
              </a:solidFill>
              <a:round/>
              <a:headEnd/>
              <a:tailEnd/>
            </a:ln>
          </p:spPr>
          <p:txBody>
            <a:bodyPr/>
            <a:lstStyle/>
            <a:p>
              <a:endParaRPr lang="en-US"/>
            </a:p>
          </p:txBody>
        </p:sp>
        <p:sp>
          <p:nvSpPr>
            <p:cNvPr id="138672" name="Line 432"/>
            <p:cNvSpPr>
              <a:spLocks noChangeShapeType="1"/>
            </p:cNvSpPr>
            <p:nvPr/>
          </p:nvSpPr>
          <p:spPr bwMode="auto">
            <a:xfrm flipV="1">
              <a:off x="3560" y="911"/>
              <a:ext cx="1" cy="380"/>
            </a:xfrm>
            <a:prstGeom prst="line">
              <a:avLst/>
            </a:prstGeom>
            <a:noFill/>
            <a:ln w="26988">
              <a:solidFill>
                <a:srgbClr val="000000"/>
              </a:solidFill>
              <a:round/>
              <a:headEnd/>
              <a:tailEnd/>
            </a:ln>
          </p:spPr>
          <p:txBody>
            <a:bodyPr/>
            <a:lstStyle/>
            <a:p>
              <a:endParaRPr lang="en-US"/>
            </a:p>
          </p:txBody>
        </p:sp>
        <p:sp>
          <p:nvSpPr>
            <p:cNvPr id="138673" name="Line 433"/>
            <p:cNvSpPr>
              <a:spLocks noChangeShapeType="1"/>
            </p:cNvSpPr>
            <p:nvPr/>
          </p:nvSpPr>
          <p:spPr bwMode="auto">
            <a:xfrm>
              <a:off x="3560" y="1291"/>
              <a:ext cx="917" cy="1"/>
            </a:xfrm>
            <a:prstGeom prst="line">
              <a:avLst/>
            </a:prstGeom>
            <a:noFill/>
            <a:ln w="26988">
              <a:solidFill>
                <a:srgbClr val="000000"/>
              </a:solidFill>
              <a:round/>
              <a:headEnd/>
              <a:tailEnd/>
            </a:ln>
          </p:spPr>
          <p:txBody>
            <a:bodyPr/>
            <a:lstStyle/>
            <a:p>
              <a:endParaRPr lang="en-US"/>
            </a:p>
          </p:txBody>
        </p:sp>
        <p:sp>
          <p:nvSpPr>
            <p:cNvPr id="138674" name="Line 434"/>
            <p:cNvSpPr>
              <a:spLocks noChangeShapeType="1"/>
            </p:cNvSpPr>
            <p:nvPr/>
          </p:nvSpPr>
          <p:spPr bwMode="auto">
            <a:xfrm flipV="1">
              <a:off x="3560" y="911"/>
              <a:ext cx="1" cy="380"/>
            </a:xfrm>
            <a:prstGeom prst="line">
              <a:avLst/>
            </a:prstGeom>
            <a:noFill/>
            <a:ln w="26988">
              <a:solidFill>
                <a:srgbClr val="000000"/>
              </a:solidFill>
              <a:round/>
              <a:headEnd/>
              <a:tailEnd/>
            </a:ln>
          </p:spPr>
          <p:txBody>
            <a:bodyPr/>
            <a:lstStyle/>
            <a:p>
              <a:endParaRPr lang="en-US"/>
            </a:p>
          </p:txBody>
        </p:sp>
        <p:sp>
          <p:nvSpPr>
            <p:cNvPr id="138675" name="Line 435"/>
            <p:cNvSpPr>
              <a:spLocks noChangeShapeType="1"/>
            </p:cNvSpPr>
            <p:nvPr/>
          </p:nvSpPr>
          <p:spPr bwMode="auto">
            <a:xfrm>
              <a:off x="3560" y="911"/>
              <a:ext cx="917" cy="1"/>
            </a:xfrm>
            <a:prstGeom prst="line">
              <a:avLst/>
            </a:prstGeom>
            <a:noFill/>
            <a:ln w="26988">
              <a:solidFill>
                <a:srgbClr val="000000"/>
              </a:solidFill>
              <a:round/>
              <a:headEnd/>
              <a:tailEnd/>
            </a:ln>
          </p:spPr>
          <p:txBody>
            <a:bodyPr/>
            <a:lstStyle/>
            <a:p>
              <a:endParaRPr lang="en-US"/>
            </a:p>
          </p:txBody>
        </p:sp>
        <p:sp>
          <p:nvSpPr>
            <p:cNvPr id="138676" name="Line 436"/>
            <p:cNvSpPr>
              <a:spLocks noChangeShapeType="1"/>
            </p:cNvSpPr>
            <p:nvPr/>
          </p:nvSpPr>
          <p:spPr bwMode="auto">
            <a:xfrm>
              <a:off x="3560" y="1291"/>
              <a:ext cx="917" cy="1"/>
            </a:xfrm>
            <a:prstGeom prst="line">
              <a:avLst/>
            </a:prstGeom>
            <a:noFill/>
            <a:ln w="26988">
              <a:solidFill>
                <a:srgbClr val="000000"/>
              </a:solidFill>
              <a:round/>
              <a:headEnd/>
              <a:tailEnd/>
            </a:ln>
          </p:spPr>
          <p:txBody>
            <a:bodyPr/>
            <a:lstStyle/>
            <a:p>
              <a:endParaRPr lang="en-US"/>
            </a:p>
          </p:txBody>
        </p:sp>
        <p:sp>
          <p:nvSpPr>
            <p:cNvPr id="138677" name="Line 437"/>
            <p:cNvSpPr>
              <a:spLocks noChangeShapeType="1"/>
            </p:cNvSpPr>
            <p:nvPr/>
          </p:nvSpPr>
          <p:spPr bwMode="auto">
            <a:xfrm flipV="1">
              <a:off x="4477" y="911"/>
              <a:ext cx="1" cy="380"/>
            </a:xfrm>
            <a:prstGeom prst="line">
              <a:avLst/>
            </a:prstGeom>
            <a:noFill/>
            <a:ln w="26988">
              <a:solidFill>
                <a:srgbClr val="000000"/>
              </a:solidFill>
              <a:round/>
              <a:headEnd/>
              <a:tailEnd/>
            </a:ln>
          </p:spPr>
          <p:txBody>
            <a:bodyPr/>
            <a:lstStyle/>
            <a:p>
              <a:endParaRPr lang="en-US"/>
            </a:p>
          </p:txBody>
        </p:sp>
        <p:sp>
          <p:nvSpPr>
            <p:cNvPr id="138678" name="Line 438"/>
            <p:cNvSpPr>
              <a:spLocks noChangeShapeType="1"/>
            </p:cNvSpPr>
            <p:nvPr/>
          </p:nvSpPr>
          <p:spPr bwMode="auto">
            <a:xfrm flipV="1">
              <a:off x="3560" y="911"/>
              <a:ext cx="1" cy="380"/>
            </a:xfrm>
            <a:prstGeom prst="line">
              <a:avLst/>
            </a:prstGeom>
            <a:noFill/>
            <a:ln w="26988">
              <a:solidFill>
                <a:srgbClr val="000000"/>
              </a:solidFill>
              <a:round/>
              <a:headEnd/>
              <a:tailEnd/>
            </a:ln>
          </p:spPr>
          <p:txBody>
            <a:bodyPr/>
            <a:lstStyle/>
            <a:p>
              <a:endParaRPr lang="en-US"/>
            </a:p>
          </p:txBody>
        </p:sp>
        <p:sp>
          <p:nvSpPr>
            <p:cNvPr id="138679" name="Rectangle 439"/>
            <p:cNvSpPr>
              <a:spLocks noChangeArrowheads="1"/>
            </p:cNvSpPr>
            <p:nvPr/>
          </p:nvSpPr>
          <p:spPr bwMode="auto">
            <a:xfrm>
              <a:off x="3981" y="928"/>
              <a:ext cx="473"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Model</a:t>
              </a:r>
              <a:endParaRPr lang="en-AU" sz="1400"/>
            </a:p>
          </p:txBody>
        </p:sp>
        <p:sp>
          <p:nvSpPr>
            <p:cNvPr id="138680" name="Rectangle 440"/>
            <p:cNvSpPr>
              <a:spLocks noChangeArrowheads="1"/>
            </p:cNvSpPr>
            <p:nvPr/>
          </p:nvSpPr>
          <p:spPr bwMode="auto">
            <a:xfrm>
              <a:off x="3981" y="1101"/>
              <a:ext cx="42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Data </a:t>
              </a:r>
              <a:endParaRPr lang="en-AU" sz="1400"/>
            </a:p>
          </p:txBody>
        </p:sp>
        <p:sp>
          <p:nvSpPr>
            <p:cNvPr id="138681" name="Line 441"/>
            <p:cNvSpPr>
              <a:spLocks noChangeShapeType="1"/>
            </p:cNvSpPr>
            <p:nvPr/>
          </p:nvSpPr>
          <p:spPr bwMode="auto">
            <a:xfrm>
              <a:off x="3647" y="1014"/>
              <a:ext cx="247" cy="1"/>
            </a:xfrm>
            <a:prstGeom prst="line">
              <a:avLst/>
            </a:prstGeom>
            <a:noFill/>
            <a:ln w="26988">
              <a:solidFill>
                <a:srgbClr val="FF0000"/>
              </a:solidFill>
              <a:round/>
              <a:headEnd/>
              <a:tailEnd/>
            </a:ln>
          </p:spPr>
          <p:txBody>
            <a:bodyPr/>
            <a:lstStyle/>
            <a:p>
              <a:endParaRPr lang="en-US"/>
            </a:p>
          </p:txBody>
        </p:sp>
        <p:sp>
          <p:nvSpPr>
            <p:cNvPr id="138682" name="Line 442"/>
            <p:cNvSpPr>
              <a:spLocks noChangeShapeType="1"/>
            </p:cNvSpPr>
            <p:nvPr/>
          </p:nvSpPr>
          <p:spPr bwMode="auto">
            <a:xfrm>
              <a:off x="3647" y="1193"/>
              <a:ext cx="247" cy="1"/>
            </a:xfrm>
            <a:prstGeom prst="line">
              <a:avLst/>
            </a:prstGeom>
            <a:noFill/>
            <a:ln w="26988">
              <a:solidFill>
                <a:srgbClr val="0000FF"/>
              </a:solidFill>
              <a:round/>
              <a:headEnd/>
              <a:tailEnd/>
            </a:ln>
          </p:spPr>
          <p:txBody>
            <a:bodyPr/>
            <a:lstStyle/>
            <a:p>
              <a:endParaRPr lang="en-US"/>
            </a:p>
          </p:txBody>
        </p:sp>
      </p:grpSp>
      <p:sp>
        <p:nvSpPr>
          <p:cNvPr id="138684" name="Text Box 444"/>
          <p:cNvSpPr txBox="1">
            <a:spLocks noChangeArrowheads="1"/>
          </p:cNvSpPr>
          <p:nvPr/>
        </p:nvSpPr>
        <p:spPr bwMode="auto">
          <a:xfrm>
            <a:off x="4283968" y="2708920"/>
            <a:ext cx="1712912" cy="1069975"/>
          </a:xfrm>
          <a:prstGeom prst="rect">
            <a:avLst/>
          </a:prstGeom>
          <a:noFill/>
          <a:ln w="9525">
            <a:noFill/>
            <a:prstDash val="sysDot"/>
            <a:miter lim="800000"/>
            <a:headEnd/>
            <a:tailEnd/>
          </a:ln>
          <a:effectLst/>
        </p:spPr>
        <p:txBody>
          <a:bodyPr>
            <a:spAutoFit/>
          </a:bodyPr>
          <a:lstStyle/>
          <a:p>
            <a:pPr algn="l">
              <a:spcBef>
                <a:spcPct val="50000"/>
              </a:spcBef>
            </a:pPr>
            <a:r>
              <a:rPr lang="en-US" sz="1600" b="1" dirty="0" smtClean="0">
                <a:solidFill>
                  <a:schemeClr val="tx1">
                    <a:lumMod val="50000"/>
                  </a:schemeClr>
                </a:solidFill>
              </a:rPr>
              <a:t>Time</a:t>
            </a:r>
            <a:endParaRPr lang="en-US" sz="1600" b="1" dirty="0">
              <a:solidFill>
                <a:schemeClr val="tx1">
                  <a:lumMod val="50000"/>
                </a:schemeClr>
              </a:solidFill>
            </a:endParaRPr>
          </a:p>
          <a:p>
            <a:pPr algn="l">
              <a:spcBef>
                <a:spcPct val="50000"/>
              </a:spcBef>
            </a:pPr>
            <a:r>
              <a:rPr lang="en-US" sz="1600" dirty="0">
                <a:solidFill>
                  <a:schemeClr val="tx1">
                    <a:lumMod val="50000"/>
                  </a:schemeClr>
                </a:solidFill>
              </a:rPr>
              <a:t>Model: 72 hours</a:t>
            </a:r>
          </a:p>
          <a:p>
            <a:pPr algn="l">
              <a:spcBef>
                <a:spcPct val="50000"/>
              </a:spcBef>
            </a:pPr>
            <a:r>
              <a:rPr lang="en-US" sz="1600" dirty="0">
                <a:solidFill>
                  <a:schemeClr val="tx1">
                    <a:lumMod val="50000"/>
                  </a:schemeClr>
                </a:solidFill>
              </a:rPr>
              <a:t>Data: 76 hours</a:t>
            </a: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C:\Users\Playtech\Desktop\FOUNDRY MAIN\CLIENTS\Massey\PPT WORK\New Massey PPT April 2011\new templates\MASSEY TEMPLATE STANDARD SLIDE 5.jpg"/>
          <p:cNvPicPr>
            <a:picLocks noChangeAspect="1" noChangeArrowheads="1"/>
          </p:cNvPicPr>
          <p:nvPr/>
        </p:nvPicPr>
        <p:blipFill>
          <a:blip r:embed="rId2" cstate="print"/>
          <a:srcRect/>
          <a:stretch>
            <a:fillRect/>
          </a:stretch>
        </p:blipFill>
        <p:spPr bwMode="auto">
          <a:xfrm>
            <a:off x="-19050" y="0"/>
            <a:ext cx="9163050" cy="6877050"/>
          </a:xfrm>
          <a:prstGeom prst="rect">
            <a:avLst/>
          </a:prstGeom>
          <a:noFill/>
        </p:spPr>
      </p:pic>
      <p:grpSp>
        <p:nvGrpSpPr>
          <p:cNvPr id="2" name="Group 83"/>
          <p:cNvGrpSpPr>
            <a:grpSpLocks/>
          </p:cNvGrpSpPr>
          <p:nvPr/>
        </p:nvGrpSpPr>
        <p:grpSpPr bwMode="auto">
          <a:xfrm>
            <a:off x="0" y="1052290"/>
            <a:ext cx="6416675" cy="5311776"/>
            <a:chOff x="894" y="488"/>
            <a:chExt cx="4042" cy="3346"/>
          </a:xfrm>
        </p:grpSpPr>
        <p:sp>
          <p:nvSpPr>
            <p:cNvPr id="156676" name="Rectangle 4"/>
            <p:cNvSpPr>
              <a:spLocks noChangeArrowheads="1"/>
            </p:cNvSpPr>
            <p:nvPr/>
          </p:nvSpPr>
          <p:spPr bwMode="auto">
            <a:xfrm>
              <a:off x="894" y="641"/>
              <a:ext cx="4042" cy="3177"/>
            </a:xfrm>
            <a:prstGeom prst="rect">
              <a:avLst/>
            </a:prstGeom>
            <a:solidFill>
              <a:srgbClr val="FFFFFF"/>
            </a:solidFill>
            <a:ln w="9525">
              <a:noFill/>
              <a:miter lim="800000"/>
              <a:headEnd/>
              <a:tailEnd/>
            </a:ln>
          </p:spPr>
          <p:txBody>
            <a:bodyPr/>
            <a:lstStyle/>
            <a:p>
              <a:endParaRPr lang="en-US"/>
            </a:p>
          </p:txBody>
        </p:sp>
        <p:sp>
          <p:nvSpPr>
            <p:cNvPr id="156677" name="Rectangle 5"/>
            <p:cNvSpPr>
              <a:spLocks noChangeArrowheads="1"/>
            </p:cNvSpPr>
            <p:nvPr/>
          </p:nvSpPr>
          <p:spPr bwMode="auto">
            <a:xfrm>
              <a:off x="1428" y="890"/>
              <a:ext cx="3125" cy="2583"/>
            </a:xfrm>
            <a:prstGeom prst="rect">
              <a:avLst/>
            </a:prstGeom>
            <a:solidFill>
              <a:srgbClr val="FFFFFF"/>
            </a:solidFill>
            <a:ln w="9525">
              <a:noFill/>
              <a:miter lim="800000"/>
              <a:headEnd/>
              <a:tailEnd/>
            </a:ln>
          </p:spPr>
          <p:txBody>
            <a:bodyPr/>
            <a:lstStyle/>
            <a:p>
              <a:endParaRPr lang="en-US"/>
            </a:p>
          </p:txBody>
        </p:sp>
        <p:sp>
          <p:nvSpPr>
            <p:cNvPr id="156678" name="Rectangle 6"/>
            <p:cNvSpPr>
              <a:spLocks noChangeArrowheads="1"/>
            </p:cNvSpPr>
            <p:nvPr/>
          </p:nvSpPr>
          <p:spPr bwMode="auto">
            <a:xfrm>
              <a:off x="1419" y="877"/>
              <a:ext cx="3125" cy="2583"/>
            </a:xfrm>
            <a:prstGeom prst="rect">
              <a:avLst/>
            </a:prstGeom>
            <a:noFill/>
            <a:ln w="26988">
              <a:solidFill>
                <a:srgbClr val="FFFFFF"/>
              </a:solidFill>
              <a:miter lim="800000"/>
              <a:headEnd/>
              <a:tailEnd/>
            </a:ln>
          </p:spPr>
          <p:txBody>
            <a:bodyPr/>
            <a:lstStyle/>
            <a:p>
              <a:endParaRPr lang="en-US"/>
            </a:p>
          </p:txBody>
        </p:sp>
        <p:sp>
          <p:nvSpPr>
            <p:cNvPr id="156679" name="Line 7"/>
            <p:cNvSpPr>
              <a:spLocks noChangeShapeType="1"/>
            </p:cNvSpPr>
            <p:nvPr/>
          </p:nvSpPr>
          <p:spPr bwMode="auto">
            <a:xfrm>
              <a:off x="1419" y="877"/>
              <a:ext cx="3125" cy="1"/>
            </a:xfrm>
            <a:prstGeom prst="line">
              <a:avLst/>
            </a:prstGeom>
            <a:noFill/>
            <a:ln w="26988">
              <a:solidFill>
                <a:srgbClr val="000000"/>
              </a:solidFill>
              <a:round/>
              <a:headEnd/>
              <a:tailEnd/>
            </a:ln>
          </p:spPr>
          <p:txBody>
            <a:bodyPr/>
            <a:lstStyle/>
            <a:p>
              <a:endParaRPr lang="en-US"/>
            </a:p>
          </p:txBody>
        </p:sp>
        <p:sp>
          <p:nvSpPr>
            <p:cNvPr id="156680" name="Line 8"/>
            <p:cNvSpPr>
              <a:spLocks noChangeShapeType="1"/>
            </p:cNvSpPr>
            <p:nvPr/>
          </p:nvSpPr>
          <p:spPr bwMode="auto">
            <a:xfrm>
              <a:off x="1419" y="3460"/>
              <a:ext cx="3125" cy="1"/>
            </a:xfrm>
            <a:prstGeom prst="line">
              <a:avLst/>
            </a:prstGeom>
            <a:noFill/>
            <a:ln w="26988">
              <a:solidFill>
                <a:srgbClr val="000000"/>
              </a:solidFill>
              <a:round/>
              <a:headEnd/>
              <a:tailEnd/>
            </a:ln>
          </p:spPr>
          <p:txBody>
            <a:bodyPr/>
            <a:lstStyle/>
            <a:p>
              <a:endParaRPr lang="en-US"/>
            </a:p>
          </p:txBody>
        </p:sp>
        <p:sp>
          <p:nvSpPr>
            <p:cNvPr id="156681" name="Line 9"/>
            <p:cNvSpPr>
              <a:spLocks noChangeShapeType="1"/>
            </p:cNvSpPr>
            <p:nvPr/>
          </p:nvSpPr>
          <p:spPr bwMode="auto">
            <a:xfrm flipV="1">
              <a:off x="4544" y="877"/>
              <a:ext cx="1" cy="2583"/>
            </a:xfrm>
            <a:prstGeom prst="line">
              <a:avLst/>
            </a:prstGeom>
            <a:noFill/>
            <a:ln w="26988">
              <a:solidFill>
                <a:srgbClr val="000000"/>
              </a:solidFill>
              <a:round/>
              <a:headEnd/>
              <a:tailEnd/>
            </a:ln>
          </p:spPr>
          <p:txBody>
            <a:bodyPr/>
            <a:lstStyle/>
            <a:p>
              <a:endParaRPr lang="en-US"/>
            </a:p>
          </p:txBody>
        </p:sp>
        <p:sp>
          <p:nvSpPr>
            <p:cNvPr id="156682" name="Line 10"/>
            <p:cNvSpPr>
              <a:spLocks noChangeShapeType="1"/>
            </p:cNvSpPr>
            <p:nvPr/>
          </p:nvSpPr>
          <p:spPr bwMode="auto">
            <a:xfrm flipV="1">
              <a:off x="1419" y="877"/>
              <a:ext cx="1" cy="2583"/>
            </a:xfrm>
            <a:prstGeom prst="line">
              <a:avLst/>
            </a:prstGeom>
            <a:noFill/>
            <a:ln w="26988">
              <a:solidFill>
                <a:srgbClr val="000000"/>
              </a:solidFill>
              <a:round/>
              <a:headEnd/>
              <a:tailEnd/>
            </a:ln>
          </p:spPr>
          <p:txBody>
            <a:bodyPr/>
            <a:lstStyle/>
            <a:p>
              <a:endParaRPr lang="en-US"/>
            </a:p>
          </p:txBody>
        </p:sp>
        <p:sp>
          <p:nvSpPr>
            <p:cNvPr id="156683" name="Line 11"/>
            <p:cNvSpPr>
              <a:spLocks noChangeShapeType="1"/>
            </p:cNvSpPr>
            <p:nvPr/>
          </p:nvSpPr>
          <p:spPr bwMode="auto">
            <a:xfrm>
              <a:off x="1419" y="3460"/>
              <a:ext cx="3125" cy="1"/>
            </a:xfrm>
            <a:prstGeom prst="line">
              <a:avLst/>
            </a:prstGeom>
            <a:noFill/>
            <a:ln w="26988">
              <a:solidFill>
                <a:srgbClr val="000000"/>
              </a:solidFill>
              <a:round/>
              <a:headEnd/>
              <a:tailEnd/>
            </a:ln>
          </p:spPr>
          <p:txBody>
            <a:bodyPr/>
            <a:lstStyle/>
            <a:p>
              <a:endParaRPr lang="en-US"/>
            </a:p>
          </p:txBody>
        </p:sp>
        <p:sp>
          <p:nvSpPr>
            <p:cNvPr id="156684" name="Line 12"/>
            <p:cNvSpPr>
              <a:spLocks noChangeShapeType="1"/>
            </p:cNvSpPr>
            <p:nvPr/>
          </p:nvSpPr>
          <p:spPr bwMode="auto">
            <a:xfrm flipV="1">
              <a:off x="1419" y="877"/>
              <a:ext cx="1" cy="2583"/>
            </a:xfrm>
            <a:prstGeom prst="line">
              <a:avLst/>
            </a:prstGeom>
            <a:noFill/>
            <a:ln w="26988">
              <a:solidFill>
                <a:srgbClr val="000000"/>
              </a:solidFill>
              <a:round/>
              <a:headEnd/>
              <a:tailEnd/>
            </a:ln>
          </p:spPr>
          <p:txBody>
            <a:bodyPr/>
            <a:lstStyle/>
            <a:p>
              <a:endParaRPr lang="en-US"/>
            </a:p>
          </p:txBody>
        </p:sp>
        <p:sp>
          <p:nvSpPr>
            <p:cNvPr id="156685" name="Line 13"/>
            <p:cNvSpPr>
              <a:spLocks noChangeShapeType="1"/>
            </p:cNvSpPr>
            <p:nvPr/>
          </p:nvSpPr>
          <p:spPr bwMode="auto">
            <a:xfrm flipV="1">
              <a:off x="1419" y="3431"/>
              <a:ext cx="1" cy="29"/>
            </a:xfrm>
            <a:prstGeom prst="line">
              <a:avLst/>
            </a:prstGeom>
            <a:noFill/>
            <a:ln w="26988">
              <a:solidFill>
                <a:srgbClr val="000000"/>
              </a:solidFill>
              <a:round/>
              <a:headEnd/>
              <a:tailEnd/>
            </a:ln>
          </p:spPr>
          <p:txBody>
            <a:bodyPr/>
            <a:lstStyle/>
            <a:p>
              <a:endParaRPr lang="en-US"/>
            </a:p>
          </p:txBody>
        </p:sp>
        <p:sp>
          <p:nvSpPr>
            <p:cNvPr id="156686" name="Line 14"/>
            <p:cNvSpPr>
              <a:spLocks noChangeShapeType="1"/>
            </p:cNvSpPr>
            <p:nvPr/>
          </p:nvSpPr>
          <p:spPr bwMode="auto">
            <a:xfrm>
              <a:off x="1419" y="877"/>
              <a:ext cx="1" cy="29"/>
            </a:xfrm>
            <a:prstGeom prst="line">
              <a:avLst/>
            </a:prstGeom>
            <a:noFill/>
            <a:ln w="26988">
              <a:solidFill>
                <a:srgbClr val="000000"/>
              </a:solidFill>
              <a:round/>
              <a:headEnd/>
              <a:tailEnd/>
            </a:ln>
          </p:spPr>
          <p:txBody>
            <a:bodyPr/>
            <a:lstStyle/>
            <a:p>
              <a:endParaRPr lang="en-US"/>
            </a:p>
          </p:txBody>
        </p:sp>
        <p:sp>
          <p:nvSpPr>
            <p:cNvPr id="156687" name="Rectangle 15"/>
            <p:cNvSpPr>
              <a:spLocks noChangeArrowheads="1"/>
            </p:cNvSpPr>
            <p:nvPr/>
          </p:nvSpPr>
          <p:spPr bwMode="auto">
            <a:xfrm>
              <a:off x="1378" y="3489"/>
              <a:ext cx="144"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0</a:t>
              </a:r>
              <a:endParaRPr lang="en-AU" sz="1400"/>
            </a:p>
          </p:txBody>
        </p:sp>
        <p:sp>
          <p:nvSpPr>
            <p:cNvPr id="156688" name="Line 16"/>
            <p:cNvSpPr>
              <a:spLocks noChangeShapeType="1"/>
            </p:cNvSpPr>
            <p:nvPr/>
          </p:nvSpPr>
          <p:spPr bwMode="auto">
            <a:xfrm flipV="1">
              <a:off x="1863" y="3431"/>
              <a:ext cx="1" cy="29"/>
            </a:xfrm>
            <a:prstGeom prst="line">
              <a:avLst/>
            </a:prstGeom>
            <a:noFill/>
            <a:ln w="26988">
              <a:solidFill>
                <a:srgbClr val="000000"/>
              </a:solidFill>
              <a:round/>
              <a:headEnd/>
              <a:tailEnd/>
            </a:ln>
          </p:spPr>
          <p:txBody>
            <a:bodyPr/>
            <a:lstStyle/>
            <a:p>
              <a:endParaRPr lang="en-US"/>
            </a:p>
          </p:txBody>
        </p:sp>
        <p:sp>
          <p:nvSpPr>
            <p:cNvPr id="156689" name="Line 17"/>
            <p:cNvSpPr>
              <a:spLocks noChangeShapeType="1"/>
            </p:cNvSpPr>
            <p:nvPr/>
          </p:nvSpPr>
          <p:spPr bwMode="auto">
            <a:xfrm>
              <a:off x="1863" y="877"/>
              <a:ext cx="1" cy="29"/>
            </a:xfrm>
            <a:prstGeom prst="line">
              <a:avLst/>
            </a:prstGeom>
            <a:noFill/>
            <a:ln w="26988">
              <a:solidFill>
                <a:srgbClr val="000000"/>
              </a:solidFill>
              <a:round/>
              <a:headEnd/>
              <a:tailEnd/>
            </a:ln>
          </p:spPr>
          <p:txBody>
            <a:bodyPr/>
            <a:lstStyle/>
            <a:p>
              <a:endParaRPr lang="en-US"/>
            </a:p>
          </p:txBody>
        </p:sp>
        <p:sp>
          <p:nvSpPr>
            <p:cNvPr id="156690" name="Rectangle 18"/>
            <p:cNvSpPr>
              <a:spLocks noChangeArrowheads="1"/>
            </p:cNvSpPr>
            <p:nvPr/>
          </p:nvSpPr>
          <p:spPr bwMode="auto">
            <a:xfrm>
              <a:off x="1765" y="3489"/>
              <a:ext cx="27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0.5</a:t>
              </a:r>
              <a:endParaRPr lang="en-AU" sz="1400"/>
            </a:p>
          </p:txBody>
        </p:sp>
        <p:sp>
          <p:nvSpPr>
            <p:cNvPr id="156691" name="Line 19"/>
            <p:cNvSpPr>
              <a:spLocks noChangeShapeType="1"/>
            </p:cNvSpPr>
            <p:nvPr/>
          </p:nvSpPr>
          <p:spPr bwMode="auto">
            <a:xfrm flipV="1">
              <a:off x="2312" y="3431"/>
              <a:ext cx="1" cy="29"/>
            </a:xfrm>
            <a:prstGeom prst="line">
              <a:avLst/>
            </a:prstGeom>
            <a:noFill/>
            <a:ln w="26988">
              <a:solidFill>
                <a:srgbClr val="000000"/>
              </a:solidFill>
              <a:round/>
              <a:headEnd/>
              <a:tailEnd/>
            </a:ln>
          </p:spPr>
          <p:txBody>
            <a:bodyPr/>
            <a:lstStyle/>
            <a:p>
              <a:endParaRPr lang="en-US"/>
            </a:p>
          </p:txBody>
        </p:sp>
        <p:sp>
          <p:nvSpPr>
            <p:cNvPr id="156692" name="Line 20"/>
            <p:cNvSpPr>
              <a:spLocks noChangeShapeType="1"/>
            </p:cNvSpPr>
            <p:nvPr/>
          </p:nvSpPr>
          <p:spPr bwMode="auto">
            <a:xfrm>
              <a:off x="2312" y="877"/>
              <a:ext cx="1" cy="29"/>
            </a:xfrm>
            <a:prstGeom prst="line">
              <a:avLst/>
            </a:prstGeom>
            <a:noFill/>
            <a:ln w="26988">
              <a:solidFill>
                <a:srgbClr val="000000"/>
              </a:solidFill>
              <a:round/>
              <a:headEnd/>
              <a:tailEnd/>
            </a:ln>
          </p:spPr>
          <p:txBody>
            <a:bodyPr/>
            <a:lstStyle/>
            <a:p>
              <a:endParaRPr lang="en-US"/>
            </a:p>
          </p:txBody>
        </p:sp>
        <p:sp>
          <p:nvSpPr>
            <p:cNvPr id="156693" name="Rectangle 21"/>
            <p:cNvSpPr>
              <a:spLocks noChangeArrowheads="1"/>
            </p:cNvSpPr>
            <p:nvPr/>
          </p:nvSpPr>
          <p:spPr bwMode="auto">
            <a:xfrm>
              <a:off x="2272" y="3489"/>
              <a:ext cx="144"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1</a:t>
              </a:r>
              <a:endParaRPr lang="en-AU" sz="1400"/>
            </a:p>
          </p:txBody>
        </p:sp>
        <p:sp>
          <p:nvSpPr>
            <p:cNvPr id="156694" name="Line 22"/>
            <p:cNvSpPr>
              <a:spLocks noChangeShapeType="1"/>
            </p:cNvSpPr>
            <p:nvPr/>
          </p:nvSpPr>
          <p:spPr bwMode="auto">
            <a:xfrm flipV="1">
              <a:off x="2756" y="3431"/>
              <a:ext cx="1" cy="29"/>
            </a:xfrm>
            <a:prstGeom prst="line">
              <a:avLst/>
            </a:prstGeom>
            <a:noFill/>
            <a:ln w="26988">
              <a:solidFill>
                <a:srgbClr val="000000"/>
              </a:solidFill>
              <a:round/>
              <a:headEnd/>
              <a:tailEnd/>
            </a:ln>
          </p:spPr>
          <p:txBody>
            <a:bodyPr/>
            <a:lstStyle/>
            <a:p>
              <a:endParaRPr lang="en-US"/>
            </a:p>
          </p:txBody>
        </p:sp>
        <p:sp>
          <p:nvSpPr>
            <p:cNvPr id="156695" name="Line 23"/>
            <p:cNvSpPr>
              <a:spLocks noChangeShapeType="1"/>
            </p:cNvSpPr>
            <p:nvPr/>
          </p:nvSpPr>
          <p:spPr bwMode="auto">
            <a:xfrm>
              <a:off x="2756" y="877"/>
              <a:ext cx="1" cy="29"/>
            </a:xfrm>
            <a:prstGeom prst="line">
              <a:avLst/>
            </a:prstGeom>
            <a:noFill/>
            <a:ln w="26988">
              <a:solidFill>
                <a:srgbClr val="000000"/>
              </a:solidFill>
              <a:round/>
              <a:headEnd/>
              <a:tailEnd/>
            </a:ln>
          </p:spPr>
          <p:txBody>
            <a:bodyPr/>
            <a:lstStyle/>
            <a:p>
              <a:endParaRPr lang="en-US"/>
            </a:p>
          </p:txBody>
        </p:sp>
        <p:sp>
          <p:nvSpPr>
            <p:cNvPr id="156696" name="Rectangle 24"/>
            <p:cNvSpPr>
              <a:spLocks noChangeArrowheads="1"/>
            </p:cNvSpPr>
            <p:nvPr/>
          </p:nvSpPr>
          <p:spPr bwMode="auto">
            <a:xfrm>
              <a:off x="2658" y="3489"/>
              <a:ext cx="27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1.5</a:t>
              </a:r>
              <a:endParaRPr lang="en-AU" sz="1400"/>
            </a:p>
          </p:txBody>
        </p:sp>
        <p:sp>
          <p:nvSpPr>
            <p:cNvPr id="156697" name="Line 25"/>
            <p:cNvSpPr>
              <a:spLocks noChangeShapeType="1"/>
            </p:cNvSpPr>
            <p:nvPr/>
          </p:nvSpPr>
          <p:spPr bwMode="auto">
            <a:xfrm flipV="1">
              <a:off x="3206" y="3431"/>
              <a:ext cx="1" cy="29"/>
            </a:xfrm>
            <a:prstGeom prst="line">
              <a:avLst/>
            </a:prstGeom>
            <a:noFill/>
            <a:ln w="26988">
              <a:solidFill>
                <a:srgbClr val="000000"/>
              </a:solidFill>
              <a:round/>
              <a:headEnd/>
              <a:tailEnd/>
            </a:ln>
          </p:spPr>
          <p:txBody>
            <a:bodyPr/>
            <a:lstStyle/>
            <a:p>
              <a:endParaRPr lang="en-US"/>
            </a:p>
          </p:txBody>
        </p:sp>
        <p:sp>
          <p:nvSpPr>
            <p:cNvPr id="156698" name="Line 26"/>
            <p:cNvSpPr>
              <a:spLocks noChangeShapeType="1"/>
            </p:cNvSpPr>
            <p:nvPr/>
          </p:nvSpPr>
          <p:spPr bwMode="auto">
            <a:xfrm>
              <a:off x="3206" y="877"/>
              <a:ext cx="1" cy="29"/>
            </a:xfrm>
            <a:prstGeom prst="line">
              <a:avLst/>
            </a:prstGeom>
            <a:noFill/>
            <a:ln w="26988">
              <a:solidFill>
                <a:srgbClr val="000000"/>
              </a:solidFill>
              <a:round/>
              <a:headEnd/>
              <a:tailEnd/>
            </a:ln>
          </p:spPr>
          <p:txBody>
            <a:bodyPr/>
            <a:lstStyle/>
            <a:p>
              <a:endParaRPr lang="en-US"/>
            </a:p>
          </p:txBody>
        </p:sp>
        <p:sp>
          <p:nvSpPr>
            <p:cNvPr id="156699" name="Rectangle 27"/>
            <p:cNvSpPr>
              <a:spLocks noChangeArrowheads="1"/>
            </p:cNvSpPr>
            <p:nvPr/>
          </p:nvSpPr>
          <p:spPr bwMode="auto">
            <a:xfrm>
              <a:off x="3166" y="3489"/>
              <a:ext cx="144"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2</a:t>
              </a:r>
              <a:endParaRPr lang="en-AU" sz="1400"/>
            </a:p>
          </p:txBody>
        </p:sp>
        <p:sp>
          <p:nvSpPr>
            <p:cNvPr id="156700" name="Line 28"/>
            <p:cNvSpPr>
              <a:spLocks noChangeShapeType="1"/>
            </p:cNvSpPr>
            <p:nvPr/>
          </p:nvSpPr>
          <p:spPr bwMode="auto">
            <a:xfrm flipV="1">
              <a:off x="3650" y="3431"/>
              <a:ext cx="1" cy="29"/>
            </a:xfrm>
            <a:prstGeom prst="line">
              <a:avLst/>
            </a:prstGeom>
            <a:noFill/>
            <a:ln w="26988">
              <a:solidFill>
                <a:srgbClr val="000000"/>
              </a:solidFill>
              <a:round/>
              <a:headEnd/>
              <a:tailEnd/>
            </a:ln>
          </p:spPr>
          <p:txBody>
            <a:bodyPr/>
            <a:lstStyle/>
            <a:p>
              <a:endParaRPr lang="en-US"/>
            </a:p>
          </p:txBody>
        </p:sp>
        <p:sp>
          <p:nvSpPr>
            <p:cNvPr id="156701" name="Line 29"/>
            <p:cNvSpPr>
              <a:spLocks noChangeShapeType="1"/>
            </p:cNvSpPr>
            <p:nvPr/>
          </p:nvSpPr>
          <p:spPr bwMode="auto">
            <a:xfrm>
              <a:off x="3650" y="877"/>
              <a:ext cx="1" cy="29"/>
            </a:xfrm>
            <a:prstGeom prst="line">
              <a:avLst/>
            </a:prstGeom>
            <a:noFill/>
            <a:ln w="26988">
              <a:solidFill>
                <a:srgbClr val="000000"/>
              </a:solidFill>
              <a:round/>
              <a:headEnd/>
              <a:tailEnd/>
            </a:ln>
          </p:spPr>
          <p:txBody>
            <a:bodyPr/>
            <a:lstStyle/>
            <a:p>
              <a:endParaRPr lang="en-US"/>
            </a:p>
          </p:txBody>
        </p:sp>
        <p:sp>
          <p:nvSpPr>
            <p:cNvPr id="156702" name="Rectangle 30"/>
            <p:cNvSpPr>
              <a:spLocks noChangeArrowheads="1"/>
            </p:cNvSpPr>
            <p:nvPr/>
          </p:nvSpPr>
          <p:spPr bwMode="auto">
            <a:xfrm>
              <a:off x="3552" y="3489"/>
              <a:ext cx="27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2.5</a:t>
              </a:r>
              <a:endParaRPr lang="en-AU" sz="1400"/>
            </a:p>
          </p:txBody>
        </p:sp>
        <p:sp>
          <p:nvSpPr>
            <p:cNvPr id="156703" name="Line 31"/>
            <p:cNvSpPr>
              <a:spLocks noChangeShapeType="1"/>
            </p:cNvSpPr>
            <p:nvPr/>
          </p:nvSpPr>
          <p:spPr bwMode="auto">
            <a:xfrm flipV="1">
              <a:off x="4100" y="3431"/>
              <a:ext cx="1" cy="29"/>
            </a:xfrm>
            <a:prstGeom prst="line">
              <a:avLst/>
            </a:prstGeom>
            <a:noFill/>
            <a:ln w="26988">
              <a:solidFill>
                <a:srgbClr val="000000"/>
              </a:solidFill>
              <a:round/>
              <a:headEnd/>
              <a:tailEnd/>
            </a:ln>
          </p:spPr>
          <p:txBody>
            <a:bodyPr/>
            <a:lstStyle/>
            <a:p>
              <a:endParaRPr lang="en-US"/>
            </a:p>
          </p:txBody>
        </p:sp>
        <p:sp>
          <p:nvSpPr>
            <p:cNvPr id="156704" name="Line 32"/>
            <p:cNvSpPr>
              <a:spLocks noChangeShapeType="1"/>
            </p:cNvSpPr>
            <p:nvPr/>
          </p:nvSpPr>
          <p:spPr bwMode="auto">
            <a:xfrm>
              <a:off x="4100" y="877"/>
              <a:ext cx="1" cy="29"/>
            </a:xfrm>
            <a:prstGeom prst="line">
              <a:avLst/>
            </a:prstGeom>
            <a:noFill/>
            <a:ln w="26988">
              <a:solidFill>
                <a:srgbClr val="000000"/>
              </a:solidFill>
              <a:round/>
              <a:headEnd/>
              <a:tailEnd/>
            </a:ln>
          </p:spPr>
          <p:txBody>
            <a:bodyPr/>
            <a:lstStyle/>
            <a:p>
              <a:endParaRPr lang="en-US"/>
            </a:p>
          </p:txBody>
        </p:sp>
        <p:sp>
          <p:nvSpPr>
            <p:cNvPr id="156705" name="Rectangle 33"/>
            <p:cNvSpPr>
              <a:spLocks noChangeArrowheads="1"/>
            </p:cNvSpPr>
            <p:nvPr/>
          </p:nvSpPr>
          <p:spPr bwMode="auto">
            <a:xfrm>
              <a:off x="4059" y="3489"/>
              <a:ext cx="144"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3</a:t>
              </a:r>
              <a:endParaRPr lang="en-AU" sz="1400"/>
            </a:p>
          </p:txBody>
        </p:sp>
        <p:sp>
          <p:nvSpPr>
            <p:cNvPr id="156706" name="Line 34"/>
            <p:cNvSpPr>
              <a:spLocks noChangeShapeType="1"/>
            </p:cNvSpPr>
            <p:nvPr/>
          </p:nvSpPr>
          <p:spPr bwMode="auto">
            <a:xfrm flipV="1">
              <a:off x="4544" y="3431"/>
              <a:ext cx="1" cy="29"/>
            </a:xfrm>
            <a:prstGeom prst="line">
              <a:avLst/>
            </a:prstGeom>
            <a:noFill/>
            <a:ln w="26988">
              <a:solidFill>
                <a:srgbClr val="000000"/>
              </a:solidFill>
              <a:round/>
              <a:headEnd/>
              <a:tailEnd/>
            </a:ln>
          </p:spPr>
          <p:txBody>
            <a:bodyPr/>
            <a:lstStyle/>
            <a:p>
              <a:endParaRPr lang="en-US"/>
            </a:p>
          </p:txBody>
        </p:sp>
        <p:sp>
          <p:nvSpPr>
            <p:cNvPr id="156707" name="Line 35"/>
            <p:cNvSpPr>
              <a:spLocks noChangeShapeType="1"/>
            </p:cNvSpPr>
            <p:nvPr/>
          </p:nvSpPr>
          <p:spPr bwMode="auto">
            <a:xfrm>
              <a:off x="4544" y="877"/>
              <a:ext cx="1" cy="29"/>
            </a:xfrm>
            <a:prstGeom prst="line">
              <a:avLst/>
            </a:prstGeom>
            <a:noFill/>
            <a:ln w="26988">
              <a:solidFill>
                <a:srgbClr val="000000"/>
              </a:solidFill>
              <a:round/>
              <a:headEnd/>
              <a:tailEnd/>
            </a:ln>
          </p:spPr>
          <p:txBody>
            <a:bodyPr/>
            <a:lstStyle/>
            <a:p>
              <a:endParaRPr lang="en-US"/>
            </a:p>
          </p:txBody>
        </p:sp>
        <p:sp>
          <p:nvSpPr>
            <p:cNvPr id="156708" name="Rectangle 36"/>
            <p:cNvSpPr>
              <a:spLocks noChangeArrowheads="1"/>
            </p:cNvSpPr>
            <p:nvPr/>
          </p:nvSpPr>
          <p:spPr bwMode="auto">
            <a:xfrm>
              <a:off x="4446" y="3489"/>
              <a:ext cx="27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3.5</a:t>
              </a:r>
              <a:endParaRPr lang="en-AU" sz="1400"/>
            </a:p>
          </p:txBody>
        </p:sp>
        <p:sp>
          <p:nvSpPr>
            <p:cNvPr id="156709" name="Line 37"/>
            <p:cNvSpPr>
              <a:spLocks noChangeShapeType="1"/>
            </p:cNvSpPr>
            <p:nvPr/>
          </p:nvSpPr>
          <p:spPr bwMode="auto">
            <a:xfrm>
              <a:off x="1419" y="3460"/>
              <a:ext cx="29" cy="1"/>
            </a:xfrm>
            <a:prstGeom prst="line">
              <a:avLst/>
            </a:prstGeom>
            <a:noFill/>
            <a:ln w="26988">
              <a:solidFill>
                <a:srgbClr val="000000"/>
              </a:solidFill>
              <a:round/>
              <a:headEnd/>
              <a:tailEnd/>
            </a:ln>
          </p:spPr>
          <p:txBody>
            <a:bodyPr/>
            <a:lstStyle/>
            <a:p>
              <a:endParaRPr lang="en-US"/>
            </a:p>
          </p:txBody>
        </p:sp>
        <p:sp>
          <p:nvSpPr>
            <p:cNvPr id="156710" name="Line 38"/>
            <p:cNvSpPr>
              <a:spLocks noChangeShapeType="1"/>
            </p:cNvSpPr>
            <p:nvPr/>
          </p:nvSpPr>
          <p:spPr bwMode="auto">
            <a:xfrm flipH="1">
              <a:off x="4515" y="3460"/>
              <a:ext cx="29" cy="1"/>
            </a:xfrm>
            <a:prstGeom prst="line">
              <a:avLst/>
            </a:prstGeom>
            <a:noFill/>
            <a:ln w="26988">
              <a:solidFill>
                <a:srgbClr val="000000"/>
              </a:solidFill>
              <a:round/>
              <a:headEnd/>
              <a:tailEnd/>
            </a:ln>
          </p:spPr>
          <p:txBody>
            <a:bodyPr/>
            <a:lstStyle/>
            <a:p>
              <a:endParaRPr lang="en-US"/>
            </a:p>
          </p:txBody>
        </p:sp>
        <p:sp>
          <p:nvSpPr>
            <p:cNvPr id="156711" name="Rectangle 39"/>
            <p:cNvSpPr>
              <a:spLocks noChangeArrowheads="1"/>
            </p:cNvSpPr>
            <p:nvPr/>
          </p:nvSpPr>
          <p:spPr bwMode="auto">
            <a:xfrm>
              <a:off x="1309" y="3374"/>
              <a:ext cx="144"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0</a:t>
              </a:r>
              <a:endParaRPr lang="en-AU" sz="1400"/>
            </a:p>
          </p:txBody>
        </p:sp>
        <p:sp>
          <p:nvSpPr>
            <p:cNvPr id="156712" name="Line 40"/>
            <p:cNvSpPr>
              <a:spLocks noChangeShapeType="1"/>
            </p:cNvSpPr>
            <p:nvPr/>
          </p:nvSpPr>
          <p:spPr bwMode="auto">
            <a:xfrm>
              <a:off x="1419" y="3028"/>
              <a:ext cx="29" cy="1"/>
            </a:xfrm>
            <a:prstGeom prst="line">
              <a:avLst/>
            </a:prstGeom>
            <a:noFill/>
            <a:ln w="26988">
              <a:solidFill>
                <a:srgbClr val="000000"/>
              </a:solidFill>
              <a:round/>
              <a:headEnd/>
              <a:tailEnd/>
            </a:ln>
          </p:spPr>
          <p:txBody>
            <a:bodyPr/>
            <a:lstStyle/>
            <a:p>
              <a:endParaRPr lang="en-US"/>
            </a:p>
          </p:txBody>
        </p:sp>
        <p:sp>
          <p:nvSpPr>
            <p:cNvPr id="156713" name="Line 41"/>
            <p:cNvSpPr>
              <a:spLocks noChangeShapeType="1"/>
            </p:cNvSpPr>
            <p:nvPr/>
          </p:nvSpPr>
          <p:spPr bwMode="auto">
            <a:xfrm flipH="1">
              <a:off x="4515" y="3028"/>
              <a:ext cx="29" cy="1"/>
            </a:xfrm>
            <a:prstGeom prst="line">
              <a:avLst/>
            </a:prstGeom>
            <a:noFill/>
            <a:ln w="26988">
              <a:solidFill>
                <a:srgbClr val="000000"/>
              </a:solidFill>
              <a:round/>
              <a:headEnd/>
              <a:tailEnd/>
            </a:ln>
          </p:spPr>
          <p:txBody>
            <a:bodyPr/>
            <a:lstStyle/>
            <a:p>
              <a:endParaRPr lang="en-US"/>
            </a:p>
          </p:txBody>
        </p:sp>
        <p:sp>
          <p:nvSpPr>
            <p:cNvPr id="156714" name="Rectangle 42"/>
            <p:cNvSpPr>
              <a:spLocks noChangeArrowheads="1"/>
            </p:cNvSpPr>
            <p:nvPr/>
          </p:nvSpPr>
          <p:spPr bwMode="auto">
            <a:xfrm>
              <a:off x="1148" y="2941"/>
              <a:ext cx="31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100</a:t>
              </a:r>
              <a:endParaRPr lang="en-AU" sz="1400"/>
            </a:p>
          </p:txBody>
        </p:sp>
        <p:sp>
          <p:nvSpPr>
            <p:cNvPr id="156715" name="Line 43"/>
            <p:cNvSpPr>
              <a:spLocks noChangeShapeType="1"/>
            </p:cNvSpPr>
            <p:nvPr/>
          </p:nvSpPr>
          <p:spPr bwMode="auto">
            <a:xfrm>
              <a:off x="1419" y="2601"/>
              <a:ext cx="29" cy="1"/>
            </a:xfrm>
            <a:prstGeom prst="line">
              <a:avLst/>
            </a:prstGeom>
            <a:noFill/>
            <a:ln w="26988">
              <a:solidFill>
                <a:srgbClr val="000000"/>
              </a:solidFill>
              <a:round/>
              <a:headEnd/>
              <a:tailEnd/>
            </a:ln>
          </p:spPr>
          <p:txBody>
            <a:bodyPr/>
            <a:lstStyle/>
            <a:p>
              <a:endParaRPr lang="en-US"/>
            </a:p>
          </p:txBody>
        </p:sp>
        <p:sp>
          <p:nvSpPr>
            <p:cNvPr id="156716" name="Line 44"/>
            <p:cNvSpPr>
              <a:spLocks noChangeShapeType="1"/>
            </p:cNvSpPr>
            <p:nvPr/>
          </p:nvSpPr>
          <p:spPr bwMode="auto">
            <a:xfrm flipH="1">
              <a:off x="4515" y="2601"/>
              <a:ext cx="29" cy="1"/>
            </a:xfrm>
            <a:prstGeom prst="line">
              <a:avLst/>
            </a:prstGeom>
            <a:noFill/>
            <a:ln w="26988">
              <a:solidFill>
                <a:srgbClr val="000000"/>
              </a:solidFill>
              <a:round/>
              <a:headEnd/>
              <a:tailEnd/>
            </a:ln>
          </p:spPr>
          <p:txBody>
            <a:bodyPr/>
            <a:lstStyle/>
            <a:p>
              <a:endParaRPr lang="en-US"/>
            </a:p>
          </p:txBody>
        </p:sp>
        <p:sp>
          <p:nvSpPr>
            <p:cNvPr id="156717" name="Rectangle 45"/>
            <p:cNvSpPr>
              <a:spLocks noChangeArrowheads="1"/>
            </p:cNvSpPr>
            <p:nvPr/>
          </p:nvSpPr>
          <p:spPr bwMode="auto">
            <a:xfrm>
              <a:off x="1148" y="2515"/>
              <a:ext cx="31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200</a:t>
              </a:r>
              <a:endParaRPr lang="en-AU" sz="1400"/>
            </a:p>
          </p:txBody>
        </p:sp>
        <p:sp>
          <p:nvSpPr>
            <p:cNvPr id="156718" name="Line 46"/>
            <p:cNvSpPr>
              <a:spLocks noChangeShapeType="1"/>
            </p:cNvSpPr>
            <p:nvPr/>
          </p:nvSpPr>
          <p:spPr bwMode="auto">
            <a:xfrm>
              <a:off x="1419" y="2169"/>
              <a:ext cx="29" cy="1"/>
            </a:xfrm>
            <a:prstGeom prst="line">
              <a:avLst/>
            </a:prstGeom>
            <a:noFill/>
            <a:ln w="26988">
              <a:solidFill>
                <a:srgbClr val="000000"/>
              </a:solidFill>
              <a:round/>
              <a:headEnd/>
              <a:tailEnd/>
            </a:ln>
          </p:spPr>
          <p:txBody>
            <a:bodyPr/>
            <a:lstStyle/>
            <a:p>
              <a:endParaRPr lang="en-US"/>
            </a:p>
          </p:txBody>
        </p:sp>
        <p:sp>
          <p:nvSpPr>
            <p:cNvPr id="156719" name="Line 47"/>
            <p:cNvSpPr>
              <a:spLocks noChangeShapeType="1"/>
            </p:cNvSpPr>
            <p:nvPr/>
          </p:nvSpPr>
          <p:spPr bwMode="auto">
            <a:xfrm flipH="1">
              <a:off x="4515" y="2169"/>
              <a:ext cx="29" cy="1"/>
            </a:xfrm>
            <a:prstGeom prst="line">
              <a:avLst/>
            </a:prstGeom>
            <a:noFill/>
            <a:ln w="26988">
              <a:solidFill>
                <a:srgbClr val="000000"/>
              </a:solidFill>
              <a:round/>
              <a:headEnd/>
              <a:tailEnd/>
            </a:ln>
          </p:spPr>
          <p:txBody>
            <a:bodyPr/>
            <a:lstStyle/>
            <a:p>
              <a:endParaRPr lang="en-US"/>
            </a:p>
          </p:txBody>
        </p:sp>
        <p:sp>
          <p:nvSpPr>
            <p:cNvPr id="156720" name="Rectangle 48"/>
            <p:cNvSpPr>
              <a:spLocks noChangeArrowheads="1"/>
            </p:cNvSpPr>
            <p:nvPr/>
          </p:nvSpPr>
          <p:spPr bwMode="auto">
            <a:xfrm>
              <a:off x="1148" y="2082"/>
              <a:ext cx="31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300</a:t>
              </a:r>
              <a:endParaRPr lang="en-AU" sz="1400"/>
            </a:p>
          </p:txBody>
        </p:sp>
        <p:sp>
          <p:nvSpPr>
            <p:cNvPr id="156721" name="Line 49"/>
            <p:cNvSpPr>
              <a:spLocks noChangeShapeType="1"/>
            </p:cNvSpPr>
            <p:nvPr/>
          </p:nvSpPr>
          <p:spPr bwMode="auto">
            <a:xfrm>
              <a:off x="1419" y="1736"/>
              <a:ext cx="29" cy="1"/>
            </a:xfrm>
            <a:prstGeom prst="line">
              <a:avLst/>
            </a:prstGeom>
            <a:noFill/>
            <a:ln w="26988">
              <a:solidFill>
                <a:srgbClr val="000000"/>
              </a:solidFill>
              <a:round/>
              <a:headEnd/>
              <a:tailEnd/>
            </a:ln>
          </p:spPr>
          <p:txBody>
            <a:bodyPr/>
            <a:lstStyle/>
            <a:p>
              <a:endParaRPr lang="en-US"/>
            </a:p>
          </p:txBody>
        </p:sp>
        <p:sp>
          <p:nvSpPr>
            <p:cNvPr id="156722" name="Line 50"/>
            <p:cNvSpPr>
              <a:spLocks noChangeShapeType="1"/>
            </p:cNvSpPr>
            <p:nvPr/>
          </p:nvSpPr>
          <p:spPr bwMode="auto">
            <a:xfrm flipH="1">
              <a:off x="4515" y="1736"/>
              <a:ext cx="29" cy="1"/>
            </a:xfrm>
            <a:prstGeom prst="line">
              <a:avLst/>
            </a:prstGeom>
            <a:noFill/>
            <a:ln w="26988">
              <a:solidFill>
                <a:srgbClr val="000000"/>
              </a:solidFill>
              <a:round/>
              <a:headEnd/>
              <a:tailEnd/>
            </a:ln>
          </p:spPr>
          <p:txBody>
            <a:bodyPr/>
            <a:lstStyle/>
            <a:p>
              <a:endParaRPr lang="en-US"/>
            </a:p>
          </p:txBody>
        </p:sp>
        <p:sp>
          <p:nvSpPr>
            <p:cNvPr id="156723" name="Rectangle 51"/>
            <p:cNvSpPr>
              <a:spLocks noChangeArrowheads="1"/>
            </p:cNvSpPr>
            <p:nvPr/>
          </p:nvSpPr>
          <p:spPr bwMode="auto">
            <a:xfrm>
              <a:off x="1148" y="1650"/>
              <a:ext cx="31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400</a:t>
              </a:r>
              <a:endParaRPr lang="en-AU" sz="1400"/>
            </a:p>
          </p:txBody>
        </p:sp>
        <p:sp>
          <p:nvSpPr>
            <p:cNvPr id="156724" name="Line 52"/>
            <p:cNvSpPr>
              <a:spLocks noChangeShapeType="1"/>
            </p:cNvSpPr>
            <p:nvPr/>
          </p:nvSpPr>
          <p:spPr bwMode="auto">
            <a:xfrm>
              <a:off x="1419" y="1310"/>
              <a:ext cx="29" cy="1"/>
            </a:xfrm>
            <a:prstGeom prst="line">
              <a:avLst/>
            </a:prstGeom>
            <a:noFill/>
            <a:ln w="26988">
              <a:solidFill>
                <a:srgbClr val="000000"/>
              </a:solidFill>
              <a:round/>
              <a:headEnd/>
              <a:tailEnd/>
            </a:ln>
          </p:spPr>
          <p:txBody>
            <a:bodyPr/>
            <a:lstStyle/>
            <a:p>
              <a:endParaRPr lang="en-US"/>
            </a:p>
          </p:txBody>
        </p:sp>
        <p:sp>
          <p:nvSpPr>
            <p:cNvPr id="156725" name="Line 53"/>
            <p:cNvSpPr>
              <a:spLocks noChangeShapeType="1"/>
            </p:cNvSpPr>
            <p:nvPr/>
          </p:nvSpPr>
          <p:spPr bwMode="auto">
            <a:xfrm flipH="1">
              <a:off x="4515" y="1310"/>
              <a:ext cx="29" cy="1"/>
            </a:xfrm>
            <a:prstGeom prst="line">
              <a:avLst/>
            </a:prstGeom>
            <a:noFill/>
            <a:ln w="26988">
              <a:solidFill>
                <a:srgbClr val="000000"/>
              </a:solidFill>
              <a:round/>
              <a:headEnd/>
              <a:tailEnd/>
            </a:ln>
          </p:spPr>
          <p:txBody>
            <a:bodyPr/>
            <a:lstStyle/>
            <a:p>
              <a:endParaRPr lang="en-US"/>
            </a:p>
          </p:txBody>
        </p:sp>
        <p:sp>
          <p:nvSpPr>
            <p:cNvPr id="156726" name="Rectangle 54"/>
            <p:cNvSpPr>
              <a:spLocks noChangeArrowheads="1"/>
            </p:cNvSpPr>
            <p:nvPr/>
          </p:nvSpPr>
          <p:spPr bwMode="auto">
            <a:xfrm>
              <a:off x="1148" y="1223"/>
              <a:ext cx="31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500</a:t>
              </a:r>
              <a:endParaRPr lang="en-AU" sz="1400"/>
            </a:p>
          </p:txBody>
        </p:sp>
        <p:sp>
          <p:nvSpPr>
            <p:cNvPr id="156727" name="Line 55"/>
            <p:cNvSpPr>
              <a:spLocks noChangeShapeType="1"/>
            </p:cNvSpPr>
            <p:nvPr/>
          </p:nvSpPr>
          <p:spPr bwMode="auto">
            <a:xfrm>
              <a:off x="1419" y="877"/>
              <a:ext cx="29" cy="1"/>
            </a:xfrm>
            <a:prstGeom prst="line">
              <a:avLst/>
            </a:prstGeom>
            <a:noFill/>
            <a:ln w="26988">
              <a:solidFill>
                <a:srgbClr val="000000"/>
              </a:solidFill>
              <a:round/>
              <a:headEnd/>
              <a:tailEnd/>
            </a:ln>
          </p:spPr>
          <p:txBody>
            <a:bodyPr/>
            <a:lstStyle/>
            <a:p>
              <a:endParaRPr lang="en-US"/>
            </a:p>
          </p:txBody>
        </p:sp>
        <p:sp>
          <p:nvSpPr>
            <p:cNvPr id="156728" name="Line 56"/>
            <p:cNvSpPr>
              <a:spLocks noChangeShapeType="1"/>
            </p:cNvSpPr>
            <p:nvPr/>
          </p:nvSpPr>
          <p:spPr bwMode="auto">
            <a:xfrm flipH="1">
              <a:off x="4515" y="877"/>
              <a:ext cx="29" cy="1"/>
            </a:xfrm>
            <a:prstGeom prst="line">
              <a:avLst/>
            </a:prstGeom>
            <a:noFill/>
            <a:ln w="26988">
              <a:solidFill>
                <a:srgbClr val="000000"/>
              </a:solidFill>
              <a:round/>
              <a:headEnd/>
              <a:tailEnd/>
            </a:ln>
          </p:spPr>
          <p:txBody>
            <a:bodyPr/>
            <a:lstStyle/>
            <a:p>
              <a:endParaRPr lang="en-US"/>
            </a:p>
          </p:txBody>
        </p:sp>
        <p:sp>
          <p:nvSpPr>
            <p:cNvPr id="156729" name="Rectangle 57"/>
            <p:cNvSpPr>
              <a:spLocks noChangeArrowheads="1"/>
            </p:cNvSpPr>
            <p:nvPr/>
          </p:nvSpPr>
          <p:spPr bwMode="auto">
            <a:xfrm>
              <a:off x="1148" y="791"/>
              <a:ext cx="31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600</a:t>
              </a:r>
              <a:endParaRPr lang="en-AU" sz="1400"/>
            </a:p>
          </p:txBody>
        </p:sp>
        <p:sp>
          <p:nvSpPr>
            <p:cNvPr id="156730" name="Line 58"/>
            <p:cNvSpPr>
              <a:spLocks noChangeShapeType="1"/>
            </p:cNvSpPr>
            <p:nvPr/>
          </p:nvSpPr>
          <p:spPr bwMode="auto">
            <a:xfrm>
              <a:off x="1419" y="877"/>
              <a:ext cx="3125" cy="1"/>
            </a:xfrm>
            <a:prstGeom prst="line">
              <a:avLst/>
            </a:prstGeom>
            <a:noFill/>
            <a:ln w="26988">
              <a:solidFill>
                <a:srgbClr val="000000"/>
              </a:solidFill>
              <a:round/>
              <a:headEnd/>
              <a:tailEnd/>
            </a:ln>
          </p:spPr>
          <p:txBody>
            <a:bodyPr/>
            <a:lstStyle/>
            <a:p>
              <a:endParaRPr lang="en-US"/>
            </a:p>
          </p:txBody>
        </p:sp>
        <p:sp>
          <p:nvSpPr>
            <p:cNvPr id="156731" name="Line 59"/>
            <p:cNvSpPr>
              <a:spLocks noChangeShapeType="1"/>
            </p:cNvSpPr>
            <p:nvPr/>
          </p:nvSpPr>
          <p:spPr bwMode="auto">
            <a:xfrm>
              <a:off x="1419" y="3460"/>
              <a:ext cx="3125" cy="1"/>
            </a:xfrm>
            <a:prstGeom prst="line">
              <a:avLst/>
            </a:prstGeom>
            <a:noFill/>
            <a:ln w="26988">
              <a:solidFill>
                <a:srgbClr val="000000"/>
              </a:solidFill>
              <a:round/>
              <a:headEnd/>
              <a:tailEnd/>
            </a:ln>
          </p:spPr>
          <p:txBody>
            <a:bodyPr/>
            <a:lstStyle/>
            <a:p>
              <a:endParaRPr lang="en-US"/>
            </a:p>
          </p:txBody>
        </p:sp>
        <p:sp>
          <p:nvSpPr>
            <p:cNvPr id="156732" name="Line 60"/>
            <p:cNvSpPr>
              <a:spLocks noChangeShapeType="1"/>
            </p:cNvSpPr>
            <p:nvPr/>
          </p:nvSpPr>
          <p:spPr bwMode="auto">
            <a:xfrm flipV="1">
              <a:off x="4544" y="877"/>
              <a:ext cx="1" cy="2583"/>
            </a:xfrm>
            <a:prstGeom prst="line">
              <a:avLst/>
            </a:prstGeom>
            <a:noFill/>
            <a:ln w="26988">
              <a:solidFill>
                <a:srgbClr val="000000"/>
              </a:solidFill>
              <a:round/>
              <a:headEnd/>
              <a:tailEnd/>
            </a:ln>
          </p:spPr>
          <p:txBody>
            <a:bodyPr/>
            <a:lstStyle/>
            <a:p>
              <a:endParaRPr lang="en-US"/>
            </a:p>
          </p:txBody>
        </p:sp>
        <p:sp>
          <p:nvSpPr>
            <p:cNvPr id="156733" name="Line 61"/>
            <p:cNvSpPr>
              <a:spLocks noChangeShapeType="1"/>
            </p:cNvSpPr>
            <p:nvPr/>
          </p:nvSpPr>
          <p:spPr bwMode="auto">
            <a:xfrm flipV="1">
              <a:off x="1419" y="877"/>
              <a:ext cx="1" cy="2583"/>
            </a:xfrm>
            <a:prstGeom prst="line">
              <a:avLst/>
            </a:prstGeom>
            <a:noFill/>
            <a:ln w="26988">
              <a:solidFill>
                <a:srgbClr val="000000"/>
              </a:solidFill>
              <a:round/>
              <a:headEnd/>
              <a:tailEnd/>
            </a:ln>
          </p:spPr>
          <p:txBody>
            <a:bodyPr/>
            <a:lstStyle/>
            <a:p>
              <a:endParaRPr lang="en-US"/>
            </a:p>
          </p:txBody>
        </p:sp>
        <p:sp>
          <p:nvSpPr>
            <p:cNvPr id="156734" name="Freeform 62"/>
            <p:cNvSpPr>
              <a:spLocks/>
            </p:cNvSpPr>
            <p:nvPr/>
          </p:nvSpPr>
          <p:spPr bwMode="auto">
            <a:xfrm>
              <a:off x="1419" y="1166"/>
              <a:ext cx="2231" cy="2294"/>
            </a:xfrm>
            <a:custGeom>
              <a:avLst/>
              <a:gdLst/>
              <a:ahLst/>
              <a:cxnLst>
                <a:cxn ang="0">
                  <a:pos x="29" y="2294"/>
                </a:cxn>
                <a:cxn ang="0">
                  <a:pos x="63" y="2294"/>
                </a:cxn>
                <a:cxn ang="0">
                  <a:pos x="98" y="2294"/>
                </a:cxn>
                <a:cxn ang="0">
                  <a:pos x="132" y="2294"/>
                </a:cxn>
                <a:cxn ang="0">
                  <a:pos x="167" y="2294"/>
                </a:cxn>
                <a:cxn ang="0">
                  <a:pos x="207" y="2294"/>
                </a:cxn>
                <a:cxn ang="0">
                  <a:pos x="242" y="2294"/>
                </a:cxn>
                <a:cxn ang="0">
                  <a:pos x="276" y="2294"/>
                </a:cxn>
                <a:cxn ang="0">
                  <a:pos x="311" y="2294"/>
                </a:cxn>
                <a:cxn ang="0">
                  <a:pos x="346" y="2294"/>
                </a:cxn>
                <a:cxn ang="0">
                  <a:pos x="386" y="2294"/>
                </a:cxn>
                <a:cxn ang="0">
                  <a:pos x="421" y="2294"/>
                </a:cxn>
                <a:cxn ang="0">
                  <a:pos x="455" y="2294"/>
                </a:cxn>
                <a:cxn ang="0">
                  <a:pos x="490" y="2294"/>
                </a:cxn>
                <a:cxn ang="0">
                  <a:pos x="524" y="2294"/>
                </a:cxn>
                <a:cxn ang="0">
                  <a:pos x="565" y="2294"/>
                </a:cxn>
                <a:cxn ang="0">
                  <a:pos x="599" y="2294"/>
                </a:cxn>
                <a:cxn ang="0">
                  <a:pos x="634" y="2294"/>
                </a:cxn>
                <a:cxn ang="0">
                  <a:pos x="669" y="2294"/>
                </a:cxn>
                <a:cxn ang="0">
                  <a:pos x="703" y="2294"/>
                </a:cxn>
                <a:cxn ang="0">
                  <a:pos x="743" y="2283"/>
                </a:cxn>
                <a:cxn ang="0">
                  <a:pos x="778" y="2196"/>
                </a:cxn>
                <a:cxn ang="0">
                  <a:pos x="813" y="1793"/>
                </a:cxn>
                <a:cxn ang="0">
                  <a:pos x="847" y="864"/>
                </a:cxn>
                <a:cxn ang="0">
                  <a:pos x="882" y="52"/>
                </a:cxn>
                <a:cxn ang="0">
                  <a:pos x="922" y="346"/>
                </a:cxn>
                <a:cxn ang="0">
                  <a:pos x="957" y="1337"/>
                </a:cxn>
                <a:cxn ang="0">
                  <a:pos x="991" y="2000"/>
                </a:cxn>
                <a:cxn ang="0">
                  <a:pos x="1026" y="2202"/>
                </a:cxn>
                <a:cxn ang="0">
                  <a:pos x="1061" y="2231"/>
                </a:cxn>
                <a:cxn ang="0">
                  <a:pos x="1095" y="2231"/>
                </a:cxn>
                <a:cxn ang="0">
                  <a:pos x="1136" y="2231"/>
                </a:cxn>
                <a:cxn ang="0">
                  <a:pos x="1170" y="2225"/>
                </a:cxn>
                <a:cxn ang="0">
                  <a:pos x="1205" y="2225"/>
                </a:cxn>
                <a:cxn ang="0">
                  <a:pos x="1239" y="2219"/>
                </a:cxn>
                <a:cxn ang="0">
                  <a:pos x="1274" y="2214"/>
                </a:cxn>
                <a:cxn ang="0">
                  <a:pos x="1314" y="2208"/>
                </a:cxn>
                <a:cxn ang="0">
                  <a:pos x="1349" y="2202"/>
                </a:cxn>
                <a:cxn ang="0">
                  <a:pos x="1383" y="2196"/>
                </a:cxn>
                <a:cxn ang="0">
                  <a:pos x="1418" y="2190"/>
                </a:cxn>
                <a:cxn ang="0">
                  <a:pos x="1453" y="2185"/>
                </a:cxn>
                <a:cxn ang="0">
                  <a:pos x="1493" y="2173"/>
                </a:cxn>
                <a:cxn ang="0">
                  <a:pos x="1528" y="2162"/>
                </a:cxn>
                <a:cxn ang="0">
                  <a:pos x="1562" y="2127"/>
                </a:cxn>
                <a:cxn ang="0">
                  <a:pos x="1597" y="2064"/>
                </a:cxn>
                <a:cxn ang="0">
                  <a:pos x="1631" y="1948"/>
                </a:cxn>
                <a:cxn ang="0">
                  <a:pos x="1672" y="1787"/>
                </a:cxn>
                <a:cxn ang="0">
                  <a:pos x="1706" y="1602"/>
                </a:cxn>
                <a:cxn ang="0">
                  <a:pos x="1741" y="1441"/>
                </a:cxn>
                <a:cxn ang="0">
                  <a:pos x="1775" y="1372"/>
                </a:cxn>
                <a:cxn ang="0">
                  <a:pos x="1810" y="1424"/>
                </a:cxn>
                <a:cxn ang="0">
                  <a:pos x="1850" y="1579"/>
                </a:cxn>
                <a:cxn ang="0">
                  <a:pos x="1885" y="1787"/>
                </a:cxn>
                <a:cxn ang="0">
                  <a:pos x="1920" y="1989"/>
                </a:cxn>
                <a:cxn ang="0">
                  <a:pos x="1954" y="2133"/>
                </a:cxn>
                <a:cxn ang="0">
                  <a:pos x="1989" y="2219"/>
                </a:cxn>
                <a:cxn ang="0">
                  <a:pos x="2029" y="2265"/>
                </a:cxn>
                <a:cxn ang="0">
                  <a:pos x="2064" y="2283"/>
                </a:cxn>
                <a:cxn ang="0">
                  <a:pos x="2098" y="2294"/>
                </a:cxn>
                <a:cxn ang="0">
                  <a:pos x="2133" y="2294"/>
                </a:cxn>
                <a:cxn ang="0">
                  <a:pos x="2168" y="2294"/>
                </a:cxn>
                <a:cxn ang="0">
                  <a:pos x="2202" y="2294"/>
                </a:cxn>
              </a:cxnLst>
              <a:rect l="0" t="0" r="r" b="b"/>
              <a:pathLst>
                <a:path w="2231" h="2294">
                  <a:moveTo>
                    <a:pt x="0" y="2294"/>
                  </a:moveTo>
                  <a:lnTo>
                    <a:pt x="11" y="2294"/>
                  </a:lnTo>
                  <a:lnTo>
                    <a:pt x="17" y="2294"/>
                  </a:lnTo>
                  <a:lnTo>
                    <a:pt x="29" y="2294"/>
                  </a:lnTo>
                  <a:lnTo>
                    <a:pt x="34" y="2294"/>
                  </a:lnTo>
                  <a:lnTo>
                    <a:pt x="46" y="2294"/>
                  </a:lnTo>
                  <a:lnTo>
                    <a:pt x="52" y="2294"/>
                  </a:lnTo>
                  <a:lnTo>
                    <a:pt x="63" y="2294"/>
                  </a:lnTo>
                  <a:lnTo>
                    <a:pt x="69" y="2294"/>
                  </a:lnTo>
                  <a:lnTo>
                    <a:pt x="80" y="2294"/>
                  </a:lnTo>
                  <a:lnTo>
                    <a:pt x="86" y="2294"/>
                  </a:lnTo>
                  <a:lnTo>
                    <a:pt x="98" y="2294"/>
                  </a:lnTo>
                  <a:lnTo>
                    <a:pt x="109" y="2294"/>
                  </a:lnTo>
                  <a:lnTo>
                    <a:pt x="115" y="2294"/>
                  </a:lnTo>
                  <a:lnTo>
                    <a:pt x="127" y="2294"/>
                  </a:lnTo>
                  <a:lnTo>
                    <a:pt x="132" y="2294"/>
                  </a:lnTo>
                  <a:lnTo>
                    <a:pt x="144" y="2294"/>
                  </a:lnTo>
                  <a:lnTo>
                    <a:pt x="150" y="2294"/>
                  </a:lnTo>
                  <a:lnTo>
                    <a:pt x="161" y="2294"/>
                  </a:lnTo>
                  <a:lnTo>
                    <a:pt x="167" y="2294"/>
                  </a:lnTo>
                  <a:lnTo>
                    <a:pt x="178" y="2294"/>
                  </a:lnTo>
                  <a:lnTo>
                    <a:pt x="190" y="2294"/>
                  </a:lnTo>
                  <a:lnTo>
                    <a:pt x="196" y="2294"/>
                  </a:lnTo>
                  <a:lnTo>
                    <a:pt x="207" y="2294"/>
                  </a:lnTo>
                  <a:lnTo>
                    <a:pt x="213" y="2294"/>
                  </a:lnTo>
                  <a:lnTo>
                    <a:pt x="225" y="2294"/>
                  </a:lnTo>
                  <a:lnTo>
                    <a:pt x="230" y="2294"/>
                  </a:lnTo>
                  <a:lnTo>
                    <a:pt x="242" y="2294"/>
                  </a:lnTo>
                  <a:lnTo>
                    <a:pt x="248" y="2294"/>
                  </a:lnTo>
                  <a:lnTo>
                    <a:pt x="259" y="2294"/>
                  </a:lnTo>
                  <a:lnTo>
                    <a:pt x="265" y="2294"/>
                  </a:lnTo>
                  <a:lnTo>
                    <a:pt x="276" y="2294"/>
                  </a:lnTo>
                  <a:lnTo>
                    <a:pt x="288" y="2294"/>
                  </a:lnTo>
                  <a:lnTo>
                    <a:pt x="294" y="2294"/>
                  </a:lnTo>
                  <a:lnTo>
                    <a:pt x="305" y="2294"/>
                  </a:lnTo>
                  <a:lnTo>
                    <a:pt x="311" y="2294"/>
                  </a:lnTo>
                  <a:lnTo>
                    <a:pt x="323" y="2294"/>
                  </a:lnTo>
                  <a:lnTo>
                    <a:pt x="328" y="2294"/>
                  </a:lnTo>
                  <a:lnTo>
                    <a:pt x="340" y="2294"/>
                  </a:lnTo>
                  <a:lnTo>
                    <a:pt x="346" y="2294"/>
                  </a:lnTo>
                  <a:lnTo>
                    <a:pt x="357" y="2294"/>
                  </a:lnTo>
                  <a:lnTo>
                    <a:pt x="363" y="2294"/>
                  </a:lnTo>
                  <a:lnTo>
                    <a:pt x="374" y="2294"/>
                  </a:lnTo>
                  <a:lnTo>
                    <a:pt x="386" y="2294"/>
                  </a:lnTo>
                  <a:lnTo>
                    <a:pt x="392" y="2294"/>
                  </a:lnTo>
                  <a:lnTo>
                    <a:pt x="403" y="2294"/>
                  </a:lnTo>
                  <a:lnTo>
                    <a:pt x="409" y="2294"/>
                  </a:lnTo>
                  <a:lnTo>
                    <a:pt x="421" y="2294"/>
                  </a:lnTo>
                  <a:lnTo>
                    <a:pt x="426" y="2294"/>
                  </a:lnTo>
                  <a:lnTo>
                    <a:pt x="438" y="2294"/>
                  </a:lnTo>
                  <a:lnTo>
                    <a:pt x="444" y="2294"/>
                  </a:lnTo>
                  <a:lnTo>
                    <a:pt x="455" y="2294"/>
                  </a:lnTo>
                  <a:lnTo>
                    <a:pt x="467" y="2294"/>
                  </a:lnTo>
                  <a:lnTo>
                    <a:pt x="472" y="2294"/>
                  </a:lnTo>
                  <a:lnTo>
                    <a:pt x="484" y="2294"/>
                  </a:lnTo>
                  <a:lnTo>
                    <a:pt x="490" y="2294"/>
                  </a:lnTo>
                  <a:lnTo>
                    <a:pt x="501" y="2294"/>
                  </a:lnTo>
                  <a:lnTo>
                    <a:pt x="507" y="2294"/>
                  </a:lnTo>
                  <a:lnTo>
                    <a:pt x="519" y="2294"/>
                  </a:lnTo>
                  <a:lnTo>
                    <a:pt x="524" y="2294"/>
                  </a:lnTo>
                  <a:lnTo>
                    <a:pt x="536" y="2294"/>
                  </a:lnTo>
                  <a:lnTo>
                    <a:pt x="542" y="2294"/>
                  </a:lnTo>
                  <a:lnTo>
                    <a:pt x="553" y="2294"/>
                  </a:lnTo>
                  <a:lnTo>
                    <a:pt x="565" y="2294"/>
                  </a:lnTo>
                  <a:lnTo>
                    <a:pt x="570" y="2294"/>
                  </a:lnTo>
                  <a:lnTo>
                    <a:pt x="582" y="2294"/>
                  </a:lnTo>
                  <a:lnTo>
                    <a:pt x="588" y="2294"/>
                  </a:lnTo>
                  <a:lnTo>
                    <a:pt x="599" y="2294"/>
                  </a:lnTo>
                  <a:lnTo>
                    <a:pt x="605" y="2294"/>
                  </a:lnTo>
                  <a:lnTo>
                    <a:pt x="617" y="2294"/>
                  </a:lnTo>
                  <a:lnTo>
                    <a:pt x="622" y="2294"/>
                  </a:lnTo>
                  <a:lnTo>
                    <a:pt x="634" y="2294"/>
                  </a:lnTo>
                  <a:lnTo>
                    <a:pt x="640" y="2294"/>
                  </a:lnTo>
                  <a:lnTo>
                    <a:pt x="651" y="2294"/>
                  </a:lnTo>
                  <a:lnTo>
                    <a:pt x="663" y="2294"/>
                  </a:lnTo>
                  <a:lnTo>
                    <a:pt x="669" y="2294"/>
                  </a:lnTo>
                  <a:lnTo>
                    <a:pt x="680" y="2294"/>
                  </a:lnTo>
                  <a:lnTo>
                    <a:pt x="686" y="2294"/>
                  </a:lnTo>
                  <a:lnTo>
                    <a:pt x="697" y="2294"/>
                  </a:lnTo>
                  <a:lnTo>
                    <a:pt x="703" y="2294"/>
                  </a:lnTo>
                  <a:lnTo>
                    <a:pt x="715" y="2294"/>
                  </a:lnTo>
                  <a:lnTo>
                    <a:pt x="720" y="2294"/>
                  </a:lnTo>
                  <a:lnTo>
                    <a:pt x="732" y="2288"/>
                  </a:lnTo>
                  <a:lnTo>
                    <a:pt x="743" y="2283"/>
                  </a:lnTo>
                  <a:lnTo>
                    <a:pt x="749" y="2277"/>
                  </a:lnTo>
                  <a:lnTo>
                    <a:pt x="761" y="2260"/>
                  </a:lnTo>
                  <a:lnTo>
                    <a:pt x="767" y="2237"/>
                  </a:lnTo>
                  <a:lnTo>
                    <a:pt x="778" y="2196"/>
                  </a:lnTo>
                  <a:lnTo>
                    <a:pt x="784" y="2139"/>
                  </a:lnTo>
                  <a:lnTo>
                    <a:pt x="795" y="2058"/>
                  </a:lnTo>
                  <a:lnTo>
                    <a:pt x="801" y="1943"/>
                  </a:lnTo>
                  <a:lnTo>
                    <a:pt x="813" y="1793"/>
                  </a:lnTo>
                  <a:lnTo>
                    <a:pt x="818" y="1608"/>
                  </a:lnTo>
                  <a:lnTo>
                    <a:pt x="830" y="1383"/>
                  </a:lnTo>
                  <a:lnTo>
                    <a:pt x="841" y="1130"/>
                  </a:lnTo>
                  <a:lnTo>
                    <a:pt x="847" y="864"/>
                  </a:lnTo>
                  <a:lnTo>
                    <a:pt x="859" y="605"/>
                  </a:lnTo>
                  <a:lnTo>
                    <a:pt x="865" y="369"/>
                  </a:lnTo>
                  <a:lnTo>
                    <a:pt x="876" y="178"/>
                  </a:lnTo>
                  <a:lnTo>
                    <a:pt x="882" y="52"/>
                  </a:lnTo>
                  <a:lnTo>
                    <a:pt x="893" y="0"/>
                  </a:lnTo>
                  <a:lnTo>
                    <a:pt x="899" y="46"/>
                  </a:lnTo>
                  <a:lnTo>
                    <a:pt x="911" y="161"/>
                  </a:lnTo>
                  <a:lnTo>
                    <a:pt x="922" y="346"/>
                  </a:lnTo>
                  <a:lnTo>
                    <a:pt x="928" y="576"/>
                  </a:lnTo>
                  <a:lnTo>
                    <a:pt x="939" y="830"/>
                  </a:lnTo>
                  <a:lnTo>
                    <a:pt x="945" y="1089"/>
                  </a:lnTo>
                  <a:lnTo>
                    <a:pt x="957" y="1337"/>
                  </a:lnTo>
                  <a:lnTo>
                    <a:pt x="963" y="1562"/>
                  </a:lnTo>
                  <a:lnTo>
                    <a:pt x="974" y="1741"/>
                  </a:lnTo>
                  <a:lnTo>
                    <a:pt x="980" y="1891"/>
                  </a:lnTo>
                  <a:lnTo>
                    <a:pt x="991" y="2000"/>
                  </a:lnTo>
                  <a:lnTo>
                    <a:pt x="997" y="2087"/>
                  </a:lnTo>
                  <a:lnTo>
                    <a:pt x="1009" y="2139"/>
                  </a:lnTo>
                  <a:lnTo>
                    <a:pt x="1020" y="2179"/>
                  </a:lnTo>
                  <a:lnTo>
                    <a:pt x="1026" y="2202"/>
                  </a:lnTo>
                  <a:lnTo>
                    <a:pt x="1038" y="2219"/>
                  </a:lnTo>
                  <a:lnTo>
                    <a:pt x="1043" y="2225"/>
                  </a:lnTo>
                  <a:lnTo>
                    <a:pt x="1055" y="2231"/>
                  </a:lnTo>
                  <a:lnTo>
                    <a:pt x="1061" y="2231"/>
                  </a:lnTo>
                  <a:lnTo>
                    <a:pt x="1072" y="2231"/>
                  </a:lnTo>
                  <a:lnTo>
                    <a:pt x="1078" y="2231"/>
                  </a:lnTo>
                  <a:lnTo>
                    <a:pt x="1089" y="2231"/>
                  </a:lnTo>
                  <a:lnTo>
                    <a:pt x="1095" y="2231"/>
                  </a:lnTo>
                  <a:lnTo>
                    <a:pt x="1107" y="2231"/>
                  </a:lnTo>
                  <a:lnTo>
                    <a:pt x="1118" y="2231"/>
                  </a:lnTo>
                  <a:lnTo>
                    <a:pt x="1124" y="2231"/>
                  </a:lnTo>
                  <a:lnTo>
                    <a:pt x="1136" y="2231"/>
                  </a:lnTo>
                  <a:lnTo>
                    <a:pt x="1141" y="2231"/>
                  </a:lnTo>
                  <a:lnTo>
                    <a:pt x="1153" y="2231"/>
                  </a:lnTo>
                  <a:lnTo>
                    <a:pt x="1159" y="2225"/>
                  </a:lnTo>
                  <a:lnTo>
                    <a:pt x="1170" y="2225"/>
                  </a:lnTo>
                  <a:lnTo>
                    <a:pt x="1176" y="2225"/>
                  </a:lnTo>
                  <a:lnTo>
                    <a:pt x="1187" y="2225"/>
                  </a:lnTo>
                  <a:lnTo>
                    <a:pt x="1199" y="2225"/>
                  </a:lnTo>
                  <a:lnTo>
                    <a:pt x="1205" y="2225"/>
                  </a:lnTo>
                  <a:lnTo>
                    <a:pt x="1216" y="2219"/>
                  </a:lnTo>
                  <a:lnTo>
                    <a:pt x="1222" y="2219"/>
                  </a:lnTo>
                  <a:lnTo>
                    <a:pt x="1234" y="2219"/>
                  </a:lnTo>
                  <a:lnTo>
                    <a:pt x="1239" y="2219"/>
                  </a:lnTo>
                  <a:lnTo>
                    <a:pt x="1251" y="2219"/>
                  </a:lnTo>
                  <a:lnTo>
                    <a:pt x="1257" y="2214"/>
                  </a:lnTo>
                  <a:lnTo>
                    <a:pt x="1268" y="2214"/>
                  </a:lnTo>
                  <a:lnTo>
                    <a:pt x="1274" y="2214"/>
                  </a:lnTo>
                  <a:lnTo>
                    <a:pt x="1285" y="2214"/>
                  </a:lnTo>
                  <a:lnTo>
                    <a:pt x="1297" y="2208"/>
                  </a:lnTo>
                  <a:lnTo>
                    <a:pt x="1303" y="2208"/>
                  </a:lnTo>
                  <a:lnTo>
                    <a:pt x="1314" y="2208"/>
                  </a:lnTo>
                  <a:lnTo>
                    <a:pt x="1320" y="2208"/>
                  </a:lnTo>
                  <a:lnTo>
                    <a:pt x="1332" y="2208"/>
                  </a:lnTo>
                  <a:lnTo>
                    <a:pt x="1337" y="2202"/>
                  </a:lnTo>
                  <a:lnTo>
                    <a:pt x="1349" y="2202"/>
                  </a:lnTo>
                  <a:lnTo>
                    <a:pt x="1355" y="2202"/>
                  </a:lnTo>
                  <a:lnTo>
                    <a:pt x="1366" y="2202"/>
                  </a:lnTo>
                  <a:lnTo>
                    <a:pt x="1372" y="2196"/>
                  </a:lnTo>
                  <a:lnTo>
                    <a:pt x="1383" y="2196"/>
                  </a:lnTo>
                  <a:lnTo>
                    <a:pt x="1395" y="2196"/>
                  </a:lnTo>
                  <a:lnTo>
                    <a:pt x="1401" y="2196"/>
                  </a:lnTo>
                  <a:lnTo>
                    <a:pt x="1412" y="2190"/>
                  </a:lnTo>
                  <a:lnTo>
                    <a:pt x="1418" y="2190"/>
                  </a:lnTo>
                  <a:lnTo>
                    <a:pt x="1430" y="2190"/>
                  </a:lnTo>
                  <a:lnTo>
                    <a:pt x="1435" y="2190"/>
                  </a:lnTo>
                  <a:lnTo>
                    <a:pt x="1447" y="2185"/>
                  </a:lnTo>
                  <a:lnTo>
                    <a:pt x="1453" y="2185"/>
                  </a:lnTo>
                  <a:lnTo>
                    <a:pt x="1464" y="2185"/>
                  </a:lnTo>
                  <a:lnTo>
                    <a:pt x="1476" y="2179"/>
                  </a:lnTo>
                  <a:lnTo>
                    <a:pt x="1481" y="2179"/>
                  </a:lnTo>
                  <a:lnTo>
                    <a:pt x="1493" y="2173"/>
                  </a:lnTo>
                  <a:lnTo>
                    <a:pt x="1499" y="2173"/>
                  </a:lnTo>
                  <a:lnTo>
                    <a:pt x="1510" y="2167"/>
                  </a:lnTo>
                  <a:lnTo>
                    <a:pt x="1516" y="2167"/>
                  </a:lnTo>
                  <a:lnTo>
                    <a:pt x="1528" y="2162"/>
                  </a:lnTo>
                  <a:lnTo>
                    <a:pt x="1533" y="2156"/>
                  </a:lnTo>
                  <a:lnTo>
                    <a:pt x="1545" y="2144"/>
                  </a:lnTo>
                  <a:lnTo>
                    <a:pt x="1551" y="2139"/>
                  </a:lnTo>
                  <a:lnTo>
                    <a:pt x="1562" y="2127"/>
                  </a:lnTo>
                  <a:lnTo>
                    <a:pt x="1574" y="2116"/>
                  </a:lnTo>
                  <a:lnTo>
                    <a:pt x="1579" y="2098"/>
                  </a:lnTo>
                  <a:lnTo>
                    <a:pt x="1591" y="2081"/>
                  </a:lnTo>
                  <a:lnTo>
                    <a:pt x="1597" y="2064"/>
                  </a:lnTo>
                  <a:lnTo>
                    <a:pt x="1608" y="2041"/>
                  </a:lnTo>
                  <a:lnTo>
                    <a:pt x="1614" y="2012"/>
                  </a:lnTo>
                  <a:lnTo>
                    <a:pt x="1626" y="1983"/>
                  </a:lnTo>
                  <a:lnTo>
                    <a:pt x="1631" y="1948"/>
                  </a:lnTo>
                  <a:lnTo>
                    <a:pt x="1643" y="1914"/>
                  </a:lnTo>
                  <a:lnTo>
                    <a:pt x="1649" y="1873"/>
                  </a:lnTo>
                  <a:lnTo>
                    <a:pt x="1660" y="1833"/>
                  </a:lnTo>
                  <a:lnTo>
                    <a:pt x="1672" y="1787"/>
                  </a:lnTo>
                  <a:lnTo>
                    <a:pt x="1677" y="1741"/>
                  </a:lnTo>
                  <a:lnTo>
                    <a:pt x="1689" y="1695"/>
                  </a:lnTo>
                  <a:lnTo>
                    <a:pt x="1695" y="1649"/>
                  </a:lnTo>
                  <a:lnTo>
                    <a:pt x="1706" y="1602"/>
                  </a:lnTo>
                  <a:lnTo>
                    <a:pt x="1712" y="1556"/>
                  </a:lnTo>
                  <a:lnTo>
                    <a:pt x="1724" y="1516"/>
                  </a:lnTo>
                  <a:lnTo>
                    <a:pt x="1729" y="1476"/>
                  </a:lnTo>
                  <a:lnTo>
                    <a:pt x="1741" y="1441"/>
                  </a:lnTo>
                  <a:lnTo>
                    <a:pt x="1752" y="1412"/>
                  </a:lnTo>
                  <a:lnTo>
                    <a:pt x="1758" y="1395"/>
                  </a:lnTo>
                  <a:lnTo>
                    <a:pt x="1770" y="1378"/>
                  </a:lnTo>
                  <a:lnTo>
                    <a:pt x="1775" y="1372"/>
                  </a:lnTo>
                  <a:lnTo>
                    <a:pt x="1787" y="1372"/>
                  </a:lnTo>
                  <a:lnTo>
                    <a:pt x="1793" y="1383"/>
                  </a:lnTo>
                  <a:lnTo>
                    <a:pt x="1804" y="1401"/>
                  </a:lnTo>
                  <a:lnTo>
                    <a:pt x="1810" y="1424"/>
                  </a:lnTo>
                  <a:lnTo>
                    <a:pt x="1822" y="1453"/>
                  </a:lnTo>
                  <a:lnTo>
                    <a:pt x="1827" y="1493"/>
                  </a:lnTo>
                  <a:lnTo>
                    <a:pt x="1839" y="1533"/>
                  </a:lnTo>
                  <a:lnTo>
                    <a:pt x="1850" y="1579"/>
                  </a:lnTo>
                  <a:lnTo>
                    <a:pt x="1856" y="1631"/>
                  </a:lnTo>
                  <a:lnTo>
                    <a:pt x="1868" y="1683"/>
                  </a:lnTo>
                  <a:lnTo>
                    <a:pt x="1874" y="1735"/>
                  </a:lnTo>
                  <a:lnTo>
                    <a:pt x="1885" y="1787"/>
                  </a:lnTo>
                  <a:lnTo>
                    <a:pt x="1891" y="1845"/>
                  </a:lnTo>
                  <a:lnTo>
                    <a:pt x="1902" y="1891"/>
                  </a:lnTo>
                  <a:lnTo>
                    <a:pt x="1908" y="1943"/>
                  </a:lnTo>
                  <a:lnTo>
                    <a:pt x="1920" y="1989"/>
                  </a:lnTo>
                  <a:lnTo>
                    <a:pt x="1925" y="2029"/>
                  </a:lnTo>
                  <a:lnTo>
                    <a:pt x="1937" y="2064"/>
                  </a:lnTo>
                  <a:lnTo>
                    <a:pt x="1948" y="2098"/>
                  </a:lnTo>
                  <a:lnTo>
                    <a:pt x="1954" y="2133"/>
                  </a:lnTo>
                  <a:lnTo>
                    <a:pt x="1966" y="2162"/>
                  </a:lnTo>
                  <a:lnTo>
                    <a:pt x="1972" y="2185"/>
                  </a:lnTo>
                  <a:lnTo>
                    <a:pt x="1983" y="2202"/>
                  </a:lnTo>
                  <a:lnTo>
                    <a:pt x="1989" y="2219"/>
                  </a:lnTo>
                  <a:lnTo>
                    <a:pt x="2000" y="2237"/>
                  </a:lnTo>
                  <a:lnTo>
                    <a:pt x="2006" y="2248"/>
                  </a:lnTo>
                  <a:lnTo>
                    <a:pt x="2018" y="2260"/>
                  </a:lnTo>
                  <a:lnTo>
                    <a:pt x="2029" y="2265"/>
                  </a:lnTo>
                  <a:lnTo>
                    <a:pt x="2035" y="2271"/>
                  </a:lnTo>
                  <a:lnTo>
                    <a:pt x="2046" y="2277"/>
                  </a:lnTo>
                  <a:lnTo>
                    <a:pt x="2052" y="2283"/>
                  </a:lnTo>
                  <a:lnTo>
                    <a:pt x="2064" y="2283"/>
                  </a:lnTo>
                  <a:lnTo>
                    <a:pt x="2070" y="2288"/>
                  </a:lnTo>
                  <a:lnTo>
                    <a:pt x="2081" y="2288"/>
                  </a:lnTo>
                  <a:lnTo>
                    <a:pt x="2087" y="2288"/>
                  </a:lnTo>
                  <a:lnTo>
                    <a:pt x="2098" y="2294"/>
                  </a:lnTo>
                  <a:lnTo>
                    <a:pt x="2104" y="2294"/>
                  </a:lnTo>
                  <a:lnTo>
                    <a:pt x="2116" y="2294"/>
                  </a:lnTo>
                  <a:lnTo>
                    <a:pt x="2127" y="2294"/>
                  </a:lnTo>
                  <a:lnTo>
                    <a:pt x="2133" y="2294"/>
                  </a:lnTo>
                  <a:lnTo>
                    <a:pt x="2144" y="2294"/>
                  </a:lnTo>
                  <a:lnTo>
                    <a:pt x="2150" y="2294"/>
                  </a:lnTo>
                  <a:lnTo>
                    <a:pt x="2162" y="2294"/>
                  </a:lnTo>
                  <a:lnTo>
                    <a:pt x="2168" y="2294"/>
                  </a:lnTo>
                  <a:lnTo>
                    <a:pt x="2179" y="2294"/>
                  </a:lnTo>
                  <a:lnTo>
                    <a:pt x="2185" y="2294"/>
                  </a:lnTo>
                  <a:lnTo>
                    <a:pt x="2196" y="2294"/>
                  </a:lnTo>
                  <a:lnTo>
                    <a:pt x="2202" y="2294"/>
                  </a:lnTo>
                  <a:lnTo>
                    <a:pt x="2214" y="2294"/>
                  </a:lnTo>
                  <a:lnTo>
                    <a:pt x="2225" y="2294"/>
                  </a:lnTo>
                  <a:lnTo>
                    <a:pt x="2231" y="2294"/>
                  </a:lnTo>
                </a:path>
              </a:pathLst>
            </a:custGeom>
            <a:noFill/>
            <a:ln w="26988">
              <a:solidFill>
                <a:srgbClr val="FF0000"/>
              </a:solidFill>
              <a:prstDash val="solid"/>
              <a:round/>
              <a:headEnd/>
              <a:tailEnd/>
            </a:ln>
          </p:spPr>
          <p:txBody>
            <a:bodyPr/>
            <a:lstStyle/>
            <a:p>
              <a:endParaRPr lang="en-US"/>
            </a:p>
          </p:txBody>
        </p:sp>
        <p:sp>
          <p:nvSpPr>
            <p:cNvPr id="156735" name="Freeform 63"/>
            <p:cNvSpPr>
              <a:spLocks/>
            </p:cNvSpPr>
            <p:nvPr/>
          </p:nvSpPr>
          <p:spPr bwMode="auto">
            <a:xfrm>
              <a:off x="1419" y="1218"/>
              <a:ext cx="2231" cy="2242"/>
            </a:xfrm>
            <a:custGeom>
              <a:avLst/>
              <a:gdLst/>
              <a:ahLst/>
              <a:cxnLst>
                <a:cxn ang="0">
                  <a:pos x="29" y="2242"/>
                </a:cxn>
                <a:cxn ang="0">
                  <a:pos x="63" y="2242"/>
                </a:cxn>
                <a:cxn ang="0">
                  <a:pos x="98" y="2208"/>
                </a:cxn>
                <a:cxn ang="0">
                  <a:pos x="132" y="2196"/>
                </a:cxn>
                <a:cxn ang="0">
                  <a:pos x="167" y="2219"/>
                </a:cxn>
                <a:cxn ang="0">
                  <a:pos x="207" y="2208"/>
                </a:cxn>
                <a:cxn ang="0">
                  <a:pos x="242" y="2202"/>
                </a:cxn>
                <a:cxn ang="0">
                  <a:pos x="276" y="2236"/>
                </a:cxn>
                <a:cxn ang="0">
                  <a:pos x="311" y="2219"/>
                </a:cxn>
                <a:cxn ang="0">
                  <a:pos x="346" y="2208"/>
                </a:cxn>
                <a:cxn ang="0">
                  <a:pos x="386" y="2202"/>
                </a:cxn>
                <a:cxn ang="0">
                  <a:pos x="421" y="2231"/>
                </a:cxn>
                <a:cxn ang="0">
                  <a:pos x="455" y="2213"/>
                </a:cxn>
                <a:cxn ang="0">
                  <a:pos x="490" y="2202"/>
                </a:cxn>
                <a:cxn ang="0">
                  <a:pos x="524" y="2213"/>
                </a:cxn>
                <a:cxn ang="0">
                  <a:pos x="565" y="2219"/>
                </a:cxn>
                <a:cxn ang="0">
                  <a:pos x="599" y="2213"/>
                </a:cxn>
                <a:cxn ang="0">
                  <a:pos x="634" y="2208"/>
                </a:cxn>
                <a:cxn ang="0">
                  <a:pos x="669" y="2202"/>
                </a:cxn>
                <a:cxn ang="0">
                  <a:pos x="703" y="2190"/>
                </a:cxn>
                <a:cxn ang="0">
                  <a:pos x="743" y="2190"/>
                </a:cxn>
                <a:cxn ang="0">
                  <a:pos x="778" y="2173"/>
                </a:cxn>
                <a:cxn ang="0">
                  <a:pos x="813" y="1948"/>
                </a:cxn>
                <a:cxn ang="0">
                  <a:pos x="847" y="1251"/>
                </a:cxn>
                <a:cxn ang="0">
                  <a:pos x="882" y="161"/>
                </a:cxn>
                <a:cxn ang="0">
                  <a:pos x="922" y="173"/>
                </a:cxn>
                <a:cxn ang="0">
                  <a:pos x="957" y="985"/>
                </a:cxn>
                <a:cxn ang="0">
                  <a:pos x="991" y="1660"/>
                </a:cxn>
                <a:cxn ang="0">
                  <a:pos x="1026" y="1971"/>
                </a:cxn>
                <a:cxn ang="0">
                  <a:pos x="1061" y="2058"/>
                </a:cxn>
                <a:cxn ang="0">
                  <a:pos x="1095" y="2058"/>
                </a:cxn>
                <a:cxn ang="0">
                  <a:pos x="1136" y="2092"/>
                </a:cxn>
                <a:cxn ang="0">
                  <a:pos x="1170" y="2133"/>
                </a:cxn>
                <a:cxn ang="0">
                  <a:pos x="1205" y="2092"/>
                </a:cxn>
                <a:cxn ang="0">
                  <a:pos x="1239" y="2121"/>
                </a:cxn>
                <a:cxn ang="0">
                  <a:pos x="1274" y="2110"/>
                </a:cxn>
                <a:cxn ang="0">
                  <a:pos x="1314" y="2098"/>
                </a:cxn>
                <a:cxn ang="0">
                  <a:pos x="1349" y="2092"/>
                </a:cxn>
                <a:cxn ang="0">
                  <a:pos x="1383" y="2138"/>
                </a:cxn>
                <a:cxn ang="0">
                  <a:pos x="1418" y="2104"/>
                </a:cxn>
                <a:cxn ang="0">
                  <a:pos x="1453" y="2138"/>
                </a:cxn>
                <a:cxn ang="0">
                  <a:pos x="1493" y="2127"/>
                </a:cxn>
                <a:cxn ang="0">
                  <a:pos x="1528" y="2115"/>
                </a:cxn>
                <a:cxn ang="0">
                  <a:pos x="1562" y="2092"/>
                </a:cxn>
                <a:cxn ang="0">
                  <a:pos x="1597" y="2058"/>
                </a:cxn>
                <a:cxn ang="0">
                  <a:pos x="1631" y="1902"/>
                </a:cxn>
                <a:cxn ang="0">
                  <a:pos x="1672" y="1741"/>
                </a:cxn>
                <a:cxn ang="0">
                  <a:pos x="1706" y="1475"/>
                </a:cxn>
                <a:cxn ang="0">
                  <a:pos x="1741" y="1354"/>
                </a:cxn>
                <a:cxn ang="0">
                  <a:pos x="1775" y="1418"/>
                </a:cxn>
                <a:cxn ang="0">
                  <a:pos x="1810" y="1533"/>
                </a:cxn>
                <a:cxn ang="0">
                  <a:pos x="1850" y="1810"/>
                </a:cxn>
                <a:cxn ang="0">
                  <a:pos x="1885" y="1954"/>
                </a:cxn>
                <a:cxn ang="0">
                  <a:pos x="1920" y="2075"/>
                </a:cxn>
                <a:cxn ang="0">
                  <a:pos x="1954" y="2144"/>
                </a:cxn>
                <a:cxn ang="0">
                  <a:pos x="1989" y="2179"/>
                </a:cxn>
                <a:cxn ang="0">
                  <a:pos x="2029" y="2202"/>
                </a:cxn>
                <a:cxn ang="0">
                  <a:pos x="2064" y="2185"/>
                </a:cxn>
                <a:cxn ang="0">
                  <a:pos x="2098" y="2208"/>
                </a:cxn>
                <a:cxn ang="0">
                  <a:pos x="2133" y="2231"/>
                </a:cxn>
                <a:cxn ang="0">
                  <a:pos x="2168" y="2219"/>
                </a:cxn>
                <a:cxn ang="0">
                  <a:pos x="2202" y="2231"/>
                </a:cxn>
              </a:cxnLst>
              <a:rect l="0" t="0" r="r" b="b"/>
              <a:pathLst>
                <a:path w="2231" h="2242">
                  <a:moveTo>
                    <a:pt x="0" y="2231"/>
                  </a:moveTo>
                  <a:lnTo>
                    <a:pt x="11" y="2236"/>
                  </a:lnTo>
                  <a:lnTo>
                    <a:pt x="17" y="2242"/>
                  </a:lnTo>
                  <a:lnTo>
                    <a:pt x="29" y="2242"/>
                  </a:lnTo>
                  <a:lnTo>
                    <a:pt x="34" y="2242"/>
                  </a:lnTo>
                  <a:lnTo>
                    <a:pt x="46" y="2242"/>
                  </a:lnTo>
                  <a:lnTo>
                    <a:pt x="52" y="2242"/>
                  </a:lnTo>
                  <a:lnTo>
                    <a:pt x="63" y="2242"/>
                  </a:lnTo>
                  <a:lnTo>
                    <a:pt x="69" y="2242"/>
                  </a:lnTo>
                  <a:lnTo>
                    <a:pt x="80" y="2236"/>
                  </a:lnTo>
                  <a:lnTo>
                    <a:pt x="86" y="2213"/>
                  </a:lnTo>
                  <a:lnTo>
                    <a:pt x="98" y="2208"/>
                  </a:lnTo>
                  <a:lnTo>
                    <a:pt x="109" y="2208"/>
                  </a:lnTo>
                  <a:lnTo>
                    <a:pt x="115" y="2202"/>
                  </a:lnTo>
                  <a:lnTo>
                    <a:pt x="127" y="2196"/>
                  </a:lnTo>
                  <a:lnTo>
                    <a:pt x="132" y="2196"/>
                  </a:lnTo>
                  <a:lnTo>
                    <a:pt x="144" y="2208"/>
                  </a:lnTo>
                  <a:lnTo>
                    <a:pt x="150" y="2219"/>
                  </a:lnTo>
                  <a:lnTo>
                    <a:pt x="161" y="2225"/>
                  </a:lnTo>
                  <a:lnTo>
                    <a:pt x="167" y="2219"/>
                  </a:lnTo>
                  <a:lnTo>
                    <a:pt x="178" y="2208"/>
                  </a:lnTo>
                  <a:lnTo>
                    <a:pt x="190" y="2202"/>
                  </a:lnTo>
                  <a:lnTo>
                    <a:pt x="196" y="2202"/>
                  </a:lnTo>
                  <a:lnTo>
                    <a:pt x="207" y="2208"/>
                  </a:lnTo>
                  <a:lnTo>
                    <a:pt x="213" y="2213"/>
                  </a:lnTo>
                  <a:lnTo>
                    <a:pt x="225" y="2213"/>
                  </a:lnTo>
                  <a:lnTo>
                    <a:pt x="230" y="2213"/>
                  </a:lnTo>
                  <a:lnTo>
                    <a:pt x="242" y="2202"/>
                  </a:lnTo>
                  <a:lnTo>
                    <a:pt x="248" y="2202"/>
                  </a:lnTo>
                  <a:lnTo>
                    <a:pt x="259" y="2208"/>
                  </a:lnTo>
                  <a:lnTo>
                    <a:pt x="265" y="2225"/>
                  </a:lnTo>
                  <a:lnTo>
                    <a:pt x="276" y="2236"/>
                  </a:lnTo>
                  <a:lnTo>
                    <a:pt x="288" y="2213"/>
                  </a:lnTo>
                  <a:lnTo>
                    <a:pt x="294" y="2202"/>
                  </a:lnTo>
                  <a:lnTo>
                    <a:pt x="305" y="2213"/>
                  </a:lnTo>
                  <a:lnTo>
                    <a:pt x="311" y="2219"/>
                  </a:lnTo>
                  <a:lnTo>
                    <a:pt x="323" y="2225"/>
                  </a:lnTo>
                  <a:lnTo>
                    <a:pt x="328" y="2219"/>
                  </a:lnTo>
                  <a:lnTo>
                    <a:pt x="340" y="2213"/>
                  </a:lnTo>
                  <a:lnTo>
                    <a:pt x="346" y="2208"/>
                  </a:lnTo>
                  <a:lnTo>
                    <a:pt x="357" y="2208"/>
                  </a:lnTo>
                  <a:lnTo>
                    <a:pt x="363" y="2213"/>
                  </a:lnTo>
                  <a:lnTo>
                    <a:pt x="374" y="2213"/>
                  </a:lnTo>
                  <a:lnTo>
                    <a:pt x="386" y="2202"/>
                  </a:lnTo>
                  <a:lnTo>
                    <a:pt x="392" y="2208"/>
                  </a:lnTo>
                  <a:lnTo>
                    <a:pt x="403" y="2219"/>
                  </a:lnTo>
                  <a:lnTo>
                    <a:pt x="409" y="2225"/>
                  </a:lnTo>
                  <a:lnTo>
                    <a:pt x="421" y="2231"/>
                  </a:lnTo>
                  <a:lnTo>
                    <a:pt x="426" y="2219"/>
                  </a:lnTo>
                  <a:lnTo>
                    <a:pt x="438" y="2219"/>
                  </a:lnTo>
                  <a:lnTo>
                    <a:pt x="444" y="2219"/>
                  </a:lnTo>
                  <a:lnTo>
                    <a:pt x="455" y="2213"/>
                  </a:lnTo>
                  <a:lnTo>
                    <a:pt x="467" y="2208"/>
                  </a:lnTo>
                  <a:lnTo>
                    <a:pt x="472" y="2208"/>
                  </a:lnTo>
                  <a:lnTo>
                    <a:pt x="484" y="2202"/>
                  </a:lnTo>
                  <a:lnTo>
                    <a:pt x="490" y="2202"/>
                  </a:lnTo>
                  <a:lnTo>
                    <a:pt x="501" y="2208"/>
                  </a:lnTo>
                  <a:lnTo>
                    <a:pt x="507" y="2213"/>
                  </a:lnTo>
                  <a:lnTo>
                    <a:pt x="519" y="2208"/>
                  </a:lnTo>
                  <a:lnTo>
                    <a:pt x="524" y="2213"/>
                  </a:lnTo>
                  <a:lnTo>
                    <a:pt x="536" y="2219"/>
                  </a:lnTo>
                  <a:lnTo>
                    <a:pt x="542" y="2225"/>
                  </a:lnTo>
                  <a:lnTo>
                    <a:pt x="553" y="2231"/>
                  </a:lnTo>
                  <a:lnTo>
                    <a:pt x="565" y="2219"/>
                  </a:lnTo>
                  <a:lnTo>
                    <a:pt x="570" y="2208"/>
                  </a:lnTo>
                  <a:lnTo>
                    <a:pt x="582" y="2213"/>
                  </a:lnTo>
                  <a:lnTo>
                    <a:pt x="588" y="2213"/>
                  </a:lnTo>
                  <a:lnTo>
                    <a:pt x="599" y="2213"/>
                  </a:lnTo>
                  <a:lnTo>
                    <a:pt x="605" y="2202"/>
                  </a:lnTo>
                  <a:lnTo>
                    <a:pt x="617" y="2196"/>
                  </a:lnTo>
                  <a:lnTo>
                    <a:pt x="622" y="2208"/>
                  </a:lnTo>
                  <a:lnTo>
                    <a:pt x="634" y="2208"/>
                  </a:lnTo>
                  <a:lnTo>
                    <a:pt x="640" y="2196"/>
                  </a:lnTo>
                  <a:lnTo>
                    <a:pt x="651" y="2202"/>
                  </a:lnTo>
                  <a:lnTo>
                    <a:pt x="663" y="2219"/>
                  </a:lnTo>
                  <a:lnTo>
                    <a:pt x="669" y="2202"/>
                  </a:lnTo>
                  <a:lnTo>
                    <a:pt x="680" y="2185"/>
                  </a:lnTo>
                  <a:lnTo>
                    <a:pt x="686" y="2196"/>
                  </a:lnTo>
                  <a:lnTo>
                    <a:pt x="697" y="2196"/>
                  </a:lnTo>
                  <a:lnTo>
                    <a:pt x="703" y="2190"/>
                  </a:lnTo>
                  <a:lnTo>
                    <a:pt x="715" y="2196"/>
                  </a:lnTo>
                  <a:lnTo>
                    <a:pt x="720" y="2208"/>
                  </a:lnTo>
                  <a:lnTo>
                    <a:pt x="732" y="2196"/>
                  </a:lnTo>
                  <a:lnTo>
                    <a:pt x="743" y="2190"/>
                  </a:lnTo>
                  <a:lnTo>
                    <a:pt x="749" y="2190"/>
                  </a:lnTo>
                  <a:lnTo>
                    <a:pt x="761" y="2185"/>
                  </a:lnTo>
                  <a:lnTo>
                    <a:pt x="767" y="2179"/>
                  </a:lnTo>
                  <a:lnTo>
                    <a:pt x="778" y="2173"/>
                  </a:lnTo>
                  <a:lnTo>
                    <a:pt x="784" y="2162"/>
                  </a:lnTo>
                  <a:lnTo>
                    <a:pt x="795" y="2092"/>
                  </a:lnTo>
                  <a:lnTo>
                    <a:pt x="801" y="2023"/>
                  </a:lnTo>
                  <a:lnTo>
                    <a:pt x="813" y="1948"/>
                  </a:lnTo>
                  <a:lnTo>
                    <a:pt x="818" y="1839"/>
                  </a:lnTo>
                  <a:lnTo>
                    <a:pt x="830" y="1700"/>
                  </a:lnTo>
                  <a:lnTo>
                    <a:pt x="841" y="1487"/>
                  </a:lnTo>
                  <a:lnTo>
                    <a:pt x="847" y="1251"/>
                  </a:lnTo>
                  <a:lnTo>
                    <a:pt x="859" y="916"/>
                  </a:lnTo>
                  <a:lnTo>
                    <a:pt x="865" y="611"/>
                  </a:lnTo>
                  <a:lnTo>
                    <a:pt x="876" y="345"/>
                  </a:lnTo>
                  <a:lnTo>
                    <a:pt x="882" y="161"/>
                  </a:lnTo>
                  <a:lnTo>
                    <a:pt x="893" y="0"/>
                  </a:lnTo>
                  <a:lnTo>
                    <a:pt x="899" y="0"/>
                  </a:lnTo>
                  <a:lnTo>
                    <a:pt x="911" y="51"/>
                  </a:lnTo>
                  <a:lnTo>
                    <a:pt x="922" y="173"/>
                  </a:lnTo>
                  <a:lnTo>
                    <a:pt x="928" y="305"/>
                  </a:lnTo>
                  <a:lnTo>
                    <a:pt x="939" y="449"/>
                  </a:lnTo>
                  <a:lnTo>
                    <a:pt x="945" y="714"/>
                  </a:lnTo>
                  <a:lnTo>
                    <a:pt x="957" y="985"/>
                  </a:lnTo>
                  <a:lnTo>
                    <a:pt x="963" y="1164"/>
                  </a:lnTo>
                  <a:lnTo>
                    <a:pt x="974" y="1337"/>
                  </a:lnTo>
                  <a:lnTo>
                    <a:pt x="980" y="1510"/>
                  </a:lnTo>
                  <a:lnTo>
                    <a:pt x="991" y="1660"/>
                  </a:lnTo>
                  <a:lnTo>
                    <a:pt x="997" y="1798"/>
                  </a:lnTo>
                  <a:lnTo>
                    <a:pt x="1009" y="1844"/>
                  </a:lnTo>
                  <a:lnTo>
                    <a:pt x="1020" y="1896"/>
                  </a:lnTo>
                  <a:lnTo>
                    <a:pt x="1026" y="1971"/>
                  </a:lnTo>
                  <a:lnTo>
                    <a:pt x="1038" y="1994"/>
                  </a:lnTo>
                  <a:lnTo>
                    <a:pt x="1043" y="1983"/>
                  </a:lnTo>
                  <a:lnTo>
                    <a:pt x="1055" y="2017"/>
                  </a:lnTo>
                  <a:lnTo>
                    <a:pt x="1061" y="2058"/>
                  </a:lnTo>
                  <a:lnTo>
                    <a:pt x="1072" y="2040"/>
                  </a:lnTo>
                  <a:lnTo>
                    <a:pt x="1078" y="2029"/>
                  </a:lnTo>
                  <a:lnTo>
                    <a:pt x="1089" y="2035"/>
                  </a:lnTo>
                  <a:lnTo>
                    <a:pt x="1095" y="2058"/>
                  </a:lnTo>
                  <a:lnTo>
                    <a:pt x="1107" y="2092"/>
                  </a:lnTo>
                  <a:lnTo>
                    <a:pt x="1118" y="2092"/>
                  </a:lnTo>
                  <a:lnTo>
                    <a:pt x="1124" y="2092"/>
                  </a:lnTo>
                  <a:lnTo>
                    <a:pt x="1136" y="2092"/>
                  </a:lnTo>
                  <a:lnTo>
                    <a:pt x="1141" y="2098"/>
                  </a:lnTo>
                  <a:lnTo>
                    <a:pt x="1153" y="2110"/>
                  </a:lnTo>
                  <a:lnTo>
                    <a:pt x="1159" y="2121"/>
                  </a:lnTo>
                  <a:lnTo>
                    <a:pt x="1170" y="2133"/>
                  </a:lnTo>
                  <a:lnTo>
                    <a:pt x="1176" y="2098"/>
                  </a:lnTo>
                  <a:lnTo>
                    <a:pt x="1187" y="2075"/>
                  </a:lnTo>
                  <a:lnTo>
                    <a:pt x="1199" y="2081"/>
                  </a:lnTo>
                  <a:lnTo>
                    <a:pt x="1205" y="2092"/>
                  </a:lnTo>
                  <a:lnTo>
                    <a:pt x="1216" y="2092"/>
                  </a:lnTo>
                  <a:lnTo>
                    <a:pt x="1222" y="2110"/>
                  </a:lnTo>
                  <a:lnTo>
                    <a:pt x="1234" y="2127"/>
                  </a:lnTo>
                  <a:lnTo>
                    <a:pt x="1239" y="2121"/>
                  </a:lnTo>
                  <a:lnTo>
                    <a:pt x="1251" y="2121"/>
                  </a:lnTo>
                  <a:lnTo>
                    <a:pt x="1257" y="2115"/>
                  </a:lnTo>
                  <a:lnTo>
                    <a:pt x="1268" y="2110"/>
                  </a:lnTo>
                  <a:lnTo>
                    <a:pt x="1274" y="2110"/>
                  </a:lnTo>
                  <a:lnTo>
                    <a:pt x="1285" y="2115"/>
                  </a:lnTo>
                  <a:lnTo>
                    <a:pt x="1297" y="2121"/>
                  </a:lnTo>
                  <a:lnTo>
                    <a:pt x="1303" y="2115"/>
                  </a:lnTo>
                  <a:lnTo>
                    <a:pt x="1314" y="2098"/>
                  </a:lnTo>
                  <a:lnTo>
                    <a:pt x="1320" y="2075"/>
                  </a:lnTo>
                  <a:lnTo>
                    <a:pt x="1332" y="2075"/>
                  </a:lnTo>
                  <a:lnTo>
                    <a:pt x="1337" y="2075"/>
                  </a:lnTo>
                  <a:lnTo>
                    <a:pt x="1349" y="2092"/>
                  </a:lnTo>
                  <a:lnTo>
                    <a:pt x="1355" y="2092"/>
                  </a:lnTo>
                  <a:lnTo>
                    <a:pt x="1366" y="2081"/>
                  </a:lnTo>
                  <a:lnTo>
                    <a:pt x="1372" y="2098"/>
                  </a:lnTo>
                  <a:lnTo>
                    <a:pt x="1383" y="2138"/>
                  </a:lnTo>
                  <a:lnTo>
                    <a:pt x="1395" y="2127"/>
                  </a:lnTo>
                  <a:lnTo>
                    <a:pt x="1401" y="2110"/>
                  </a:lnTo>
                  <a:lnTo>
                    <a:pt x="1412" y="2104"/>
                  </a:lnTo>
                  <a:lnTo>
                    <a:pt x="1418" y="2104"/>
                  </a:lnTo>
                  <a:lnTo>
                    <a:pt x="1430" y="2115"/>
                  </a:lnTo>
                  <a:lnTo>
                    <a:pt x="1435" y="2121"/>
                  </a:lnTo>
                  <a:lnTo>
                    <a:pt x="1447" y="2127"/>
                  </a:lnTo>
                  <a:lnTo>
                    <a:pt x="1453" y="2138"/>
                  </a:lnTo>
                  <a:lnTo>
                    <a:pt x="1464" y="2144"/>
                  </a:lnTo>
                  <a:lnTo>
                    <a:pt x="1476" y="2133"/>
                  </a:lnTo>
                  <a:lnTo>
                    <a:pt x="1481" y="2127"/>
                  </a:lnTo>
                  <a:lnTo>
                    <a:pt x="1493" y="2127"/>
                  </a:lnTo>
                  <a:lnTo>
                    <a:pt x="1499" y="2104"/>
                  </a:lnTo>
                  <a:lnTo>
                    <a:pt x="1510" y="2081"/>
                  </a:lnTo>
                  <a:lnTo>
                    <a:pt x="1516" y="2098"/>
                  </a:lnTo>
                  <a:lnTo>
                    <a:pt x="1528" y="2115"/>
                  </a:lnTo>
                  <a:lnTo>
                    <a:pt x="1533" y="2133"/>
                  </a:lnTo>
                  <a:lnTo>
                    <a:pt x="1545" y="2121"/>
                  </a:lnTo>
                  <a:lnTo>
                    <a:pt x="1551" y="2081"/>
                  </a:lnTo>
                  <a:lnTo>
                    <a:pt x="1562" y="2092"/>
                  </a:lnTo>
                  <a:lnTo>
                    <a:pt x="1574" y="2104"/>
                  </a:lnTo>
                  <a:lnTo>
                    <a:pt x="1579" y="2087"/>
                  </a:lnTo>
                  <a:lnTo>
                    <a:pt x="1591" y="2069"/>
                  </a:lnTo>
                  <a:lnTo>
                    <a:pt x="1597" y="2058"/>
                  </a:lnTo>
                  <a:lnTo>
                    <a:pt x="1608" y="2035"/>
                  </a:lnTo>
                  <a:lnTo>
                    <a:pt x="1614" y="2012"/>
                  </a:lnTo>
                  <a:lnTo>
                    <a:pt x="1626" y="1960"/>
                  </a:lnTo>
                  <a:lnTo>
                    <a:pt x="1631" y="1902"/>
                  </a:lnTo>
                  <a:lnTo>
                    <a:pt x="1643" y="1850"/>
                  </a:lnTo>
                  <a:lnTo>
                    <a:pt x="1649" y="1804"/>
                  </a:lnTo>
                  <a:lnTo>
                    <a:pt x="1660" y="1764"/>
                  </a:lnTo>
                  <a:lnTo>
                    <a:pt x="1672" y="1741"/>
                  </a:lnTo>
                  <a:lnTo>
                    <a:pt x="1677" y="1718"/>
                  </a:lnTo>
                  <a:lnTo>
                    <a:pt x="1689" y="1631"/>
                  </a:lnTo>
                  <a:lnTo>
                    <a:pt x="1695" y="1550"/>
                  </a:lnTo>
                  <a:lnTo>
                    <a:pt x="1706" y="1475"/>
                  </a:lnTo>
                  <a:lnTo>
                    <a:pt x="1712" y="1435"/>
                  </a:lnTo>
                  <a:lnTo>
                    <a:pt x="1724" y="1406"/>
                  </a:lnTo>
                  <a:lnTo>
                    <a:pt x="1729" y="1389"/>
                  </a:lnTo>
                  <a:lnTo>
                    <a:pt x="1741" y="1354"/>
                  </a:lnTo>
                  <a:lnTo>
                    <a:pt x="1752" y="1256"/>
                  </a:lnTo>
                  <a:lnTo>
                    <a:pt x="1758" y="1262"/>
                  </a:lnTo>
                  <a:lnTo>
                    <a:pt x="1770" y="1337"/>
                  </a:lnTo>
                  <a:lnTo>
                    <a:pt x="1775" y="1418"/>
                  </a:lnTo>
                  <a:lnTo>
                    <a:pt x="1787" y="1499"/>
                  </a:lnTo>
                  <a:lnTo>
                    <a:pt x="1793" y="1516"/>
                  </a:lnTo>
                  <a:lnTo>
                    <a:pt x="1804" y="1527"/>
                  </a:lnTo>
                  <a:lnTo>
                    <a:pt x="1810" y="1533"/>
                  </a:lnTo>
                  <a:lnTo>
                    <a:pt x="1822" y="1597"/>
                  </a:lnTo>
                  <a:lnTo>
                    <a:pt x="1827" y="1689"/>
                  </a:lnTo>
                  <a:lnTo>
                    <a:pt x="1839" y="1752"/>
                  </a:lnTo>
                  <a:lnTo>
                    <a:pt x="1850" y="1810"/>
                  </a:lnTo>
                  <a:lnTo>
                    <a:pt x="1856" y="1827"/>
                  </a:lnTo>
                  <a:lnTo>
                    <a:pt x="1868" y="1867"/>
                  </a:lnTo>
                  <a:lnTo>
                    <a:pt x="1874" y="1942"/>
                  </a:lnTo>
                  <a:lnTo>
                    <a:pt x="1885" y="1954"/>
                  </a:lnTo>
                  <a:lnTo>
                    <a:pt x="1891" y="1954"/>
                  </a:lnTo>
                  <a:lnTo>
                    <a:pt x="1902" y="1989"/>
                  </a:lnTo>
                  <a:lnTo>
                    <a:pt x="1908" y="2029"/>
                  </a:lnTo>
                  <a:lnTo>
                    <a:pt x="1920" y="2075"/>
                  </a:lnTo>
                  <a:lnTo>
                    <a:pt x="1925" y="2098"/>
                  </a:lnTo>
                  <a:lnTo>
                    <a:pt x="1937" y="2110"/>
                  </a:lnTo>
                  <a:lnTo>
                    <a:pt x="1948" y="2127"/>
                  </a:lnTo>
                  <a:lnTo>
                    <a:pt x="1954" y="2144"/>
                  </a:lnTo>
                  <a:lnTo>
                    <a:pt x="1966" y="2156"/>
                  </a:lnTo>
                  <a:lnTo>
                    <a:pt x="1972" y="2162"/>
                  </a:lnTo>
                  <a:lnTo>
                    <a:pt x="1983" y="2167"/>
                  </a:lnTo>
                  <a:lnTo>
                    <a:pt x="1989" y="2179"/>
                  </a:lnTo>
                  <a:lnTo>
                    <a:pt x="2000" y="2185"/>
                  </a:lnTo>
                  <a:lnTo>
                    <a:pt x="2006" y="2190"/>
                  </a:lnTo>
                  <a:lnTo>
                    <a:pt x="2018" y="2190"/>
                  </a:lnTo>
                  <a:lnTo>
                    <a:pt x="2029" y="2202"/>
                  </a:lnTo>
                  <a:lnTo>
                    <a:pt x="2035" y="2208"/>
                  </a:lnTo>
                  <a:lnTo>
                    <a:pt x="2046" y="2208"/>
                  </a:lnTo>
                  <a:lnTo>
                    <a:pt x="2052" y="2196"/>
                  </a:lnTo>
                  <a:lnTo>
                    <a:pt x="2064" y="2185"/>
                  </a:lnTo>
                  <a:lnTo>
                    <a:pt x="2070" y="2202"/>
                  </a:lnTo>
                  <a:lnTo>
                    <a:pt x="2081" y="2208"/>
                  </a:lnTo>
                  <a:lnTo>
                    <a:pt x="2087" y="2202"/>
                  </a:lnTo>
                  <a:lnTo>
                    <a:pt x="2098" y="2208"/>
                  </a:lnTo>
                  <a:lnTo>
                    <a:pt x="2104" y="2225"/>
                  </a:lnTo>
                  <a:lnTo>
                    <a:pt x="2116" y="2231"/>
                  </a:lnTo>
                  <a:lnTo>
                    <a:pt x="2127" y="2231"/>
                  </a:lnTo>
                  <a:lnTo>
                    <a:pt x="2133" y="2231"/>
                  </a:lnTo>
                  <a:lnTo>
                    <a:pt x="2144" y="2231"/>
                  </a:lnTo>
                  <a:lnTo>
                    <a:pt x="2150" y="2225"/>
                  </a:lnTo>
                  <a:lnTo>
                    <a:pt x="2162" y="2225"/>
                  </a:lnTo>
                  <a:lnTo>
                    <a:pt x="2168" y="2219"/>
                  </a:lnTo>
                  <a:lnTo>
                    <a:pt x="2179" y="2225"/>
                  </a:lnTo>
                  <a:lnTo>
                    <a:pt x="2185" y="2225"/>
                  </a:lnTo>
                  <a:lnTo>
                    <a:pt x="2196" y="2225"/>
                  </a:lnTo>
                  <a:lnTo>
                    <a:pt x="2202" y="2231"/>
                  </a:lnTo>
                  <a:lnTo>
                    <a:pt x="2214" y="2231"/>
                  </a:lnTo>
                  <a:lnTo>
                    <a:pt x="2225" y="2219"/>
                  </a:lnTo>
                  <a:lnTo>
                    <a:pt x="2231" y="2213"/>
                  </a:lnTo>
                </a:path>
              </a:pathLst>
            </a:custGeom>
            <a:noFill/>
            <a:ln w="26988">
              <a:solidFill>
                <a:srgbClr val="0000FF"/>
              </a:solidFill>
              <a:prstDash val="solid"/>
              <a:round/>
              <a:headEnd/>
              <a:tailEnd/>
            </a:ln>
          </p:spPr>
          <p:txBody>
            <a:bodyPr/>
            <a:lstStyle/>
            <a:p>
              <a:endParaRPr lang="en-US"/>
            </a:p>
          </p:txBody>
        </p:sp>
        <p:sp>
          <p:nvSpPr>
            <p:cNvPr id="156736" name="Rectangle 64"/>
            <p:cNvSpPr>
              <a:spLocks noChangeArrowheads="1"/>
            </p:cNvSpPr>
            <p:nvPr/>
          </p:nvSpPr>
          <p:spPr bwMode="auto">
            <a:xfrm>
              <a:off x="2139" y="3650"/>
              <a:ext cx="1718" cy="184"/>
            </a:xfrm>
            <a:prstGeom prst="rect">
              <a:avLst/>
            </a:prstGeom>
            <a:noFill/>
            <a:ln w="9525">
              <a:noFill/>
              <a:miter lim="800000"/>
              <a:headEnd/>
              <a:tailEnd/>
            </a:ln>
          </p:spPr>
          <p:txBody>
            <a:bodyPr wrap="none" lIns="0" tIns="0" rIns="0" bIns="0">
              <a:spAutoFit/>
            </a:bodyPr>
            <a:lstStyle/>
            <a:p>
              <a:pPr algn="l" defTabSz="762000"/>
              <a:r>
                <a:rPr lang="en-AU" sz="1900" i="0" dirty="0">
                  <a:solidFill>
                    <a:srgbClr val="92D050"/>
                  </a:solidFill>
                  <a:latin typeface="Helvetica" pitchFamily="34" charset="0"/>
                </a:rPr>
                <a:t>x (Relative DNA Content)</a:t>
              </a:r>
              <a:endParaRPr lang="en-AU" sz="1400" dirty="0">
                <a:solidFill>
                  <a:srgbClr val="92D050"/>
                </a:solidFill>
              </a:endParaRPr>
            </a:p>
          </p:txBody>
        </p:sp>
        <p:sp>
          <p:nvSpPr>
            <p:cNvPr id="156737" name="Rectangle 65"/>
            <p:cNvSpPr>
              <a:spLocks noChangeArrowheads="1"/>
            </p:cNvSpPr>
            <p:nvPr/>
          </p:nvSpPr>
          <p:spPr bwMode="auto">
            <a:xfrm rot="16200000">
              <a:off x="703" y="2046"/>
              <a:ext cx="719" cy="184"/>
            </a:xfrm>
            <a:prstGeom prst="rect">
              <a:avLst/>
            </a:prstGeom>
            <a:noFill/>
            <a:ln w="9525">
              <a:noFill/>
              <a:miter lim="800000"/>
              <a:headEnd/>
              <a:tailEnd/>
            </a:ln>
          </p:spPr>
          <p:txBody>
            <a:bodyPr wrap="none" lIns="0" tIns="0" rIns="0" bIns="0">
              <a:spAutoFit/>
            </a:bodyPr>
            <a:lstStyle/>
            <a:p>
              <a:pPr algn="l" defTabSz="762000"/>
              <a:r>
                <a:rPr lang="en-AU" sz="1900" i="0" dirty="0">
                  <a:solidFill>
                    <a:srgbClr val="92D050"/>
                  </a:solidFill>
                  <a:latin typeface="Helvetica" pitchFamily="34" charset="0"/>
                </a:rPr>
                <a:t>Cell Count</a:t>
              </a:r>
              <a:endParaRPr lang="en-AU" sz="1400" dirty="0">
                <a:solidFill>
                  <a:srgbClr val="92D050"/>
                </a:solidFill>
              </a:endParaRPr>
            </a:p>
          </p:txBody>
        </p:sp>
        <p:sp>
          <p:nvSpPr>
            <p:cNvPr id="156738" name="Rectangle 66"/>
            <p:cNvSpPr>
              <a:spLocks noChangeArrowheads="1"/>
            </p:cNvSpPr>
            <p:nvPr/>
          </p:nvSpPr>
          <p:spPr bwMode="auto">
            <a:xfrm>
              <a:off x="1189" y="488"/>
              <a:ext cx="3727" cy="184"/>
            </a:xfrm>
            <a:prstGeom prst="rect">
              <a:avLst/>
            </a:prstGeom>
            <a:noFill/>
            <a:ln w="9525">
              <a:noFill/>
              <a:miter lim="800000"/>
              <a:headEnd/>
              <a:tailEnd/>
            </a:ln>
          </p:spPr>
          <p:txBody>
            <a:bodyPr wrap="none" lIns="0" tIns="0" rIns="0" bIns="0">
              <a:spAutoFit/>
            </a:bodyPr>
            <a:lstStyle/>
            <a:p>
              <a:pPr algn="l" defTabSz="762000"/>
              <a:r>
                <a:rPr lang="en-AU" sz="1900" i="0" dirty="0">
                  <a:solidFill>
                    <a:schemeClr val="tx1">
                      <a:lumMod val="50000"/>
                    </a:schemeClr>
                  </a:solidFill>
                  <a:latin typeface="Helvetica" pitchFamily="34" charset="0"/>
                </a:rPr>
                <a:t>NZM13 DNA profile 18 hours after the addition of </a:t>
              </a:r>
              <a:r>
                <a:rPr lang="en-AU" sz="1900" i="0" dirty="0" err="1">
                  <a:solidFill>
                    <a:schemeClr val="tx1">
                      <a:lumMod val="50000"/>
                    </a:schemeClr>
                  </a:solidFill>
                  <a:latin typeface="Helvetica" pitchFamily="34" charset="0"/>
                </a:rPr>
                <a:t>Taxol</a:t>
              </a:r>
              <a:endParaRPr lang="en-AU" sz="1400" dirty="0">
                <a:solidFill>
                  <a:schemeClr val="tx1">
                    <a:lumMod val="50000"/>
                  </a:schemeClr>
                </a:solidFill>
              </a:endParaRPr>
            </a:p>
          </p:txBody>
        </p:sp>
        <p:sp>
          <p:nvSpPr>
            <p:cNvPr id="156739" name="Rectangle 67"/>
            <p:cNvSpPr>
              <a:spLocks noChangeArrowheads="1"/>
            </p:cNvSpPr>
            <p:nvPr/>
          </p:nvSpPr>
          <p:spPr bwMode="auto">
            <a:xfrm>
              <a:off x="3575" y="924"/>
              <a:ext cx="917" cy="380"/>
            </a:xfrm>
            <a:prstGeom prst="rect">
              <a:avLst/>
            </a:prstGeom>
            <a:solidFill>
              <a:srgbClr val="FFFFFF"/>
            </a:solidFill>
            <a:ln w="9525">
              <a:noFill/>
              <a:miter lim="800000"/>
              <a:headEnd/>
              <a:tailEnd/>
            </a:ln>
          </p:spPr>
          <p:txBody>
            <a:bodyPr/>
            <a:lstStyle/>
            <a:p>
              <a:endParaRPr lang="en-US"/>
            </a:p>
          </p:txBody>
        </p:sp>
        <p:sp>
          <p:nvSpPr>
            <p:cNvPr id="156740" name="Rectangle 68"/>
            <p:cNvSpPr>
              <a:spLocks noChangeArrowheads="1"/>
            </p:cNvSpPr>
            <p:nvPr/>
          </p:nvSpPr>
          <p:spPr bwMode="auto">
            <a:xfrm>
              <a:off x="3575" y="924"/>
              <a:ext cx="917" cy="380"/>
            </a:xfrm>
            <a:prstGeom prst="rect">
              <a:avLst/>
            </a:prstGeom>
            <a:noFill/>
            <a:ln w="26988">
              <a:solidFill>
                <a:srgbClr val="FFFFFF"/>
              </a:solidFill>
              <a:miter lim="800000"/>
              <a:headEnd/>
              <a:tailEnd/>
            </a:ln>
          </p:spPr>
          <p:txBody>
            <a:bodyPr/>
            <a:lstStyle/>
            <a:p>
              <a:endParaRPr lang="en-US"/>
            </a:p>
          </p:txBody>
        </p:sp>
        <p:sp>
          <p:nvSpPr>
            <p:cNvPr id="156741" name="Line 69"/>
            <p:cNvSpPr>
              <a:spLocks noChangeShapeType="1"/>
            </p:cNvSpPr>
            <p:nvPr/>
          </p:nvSpPr>
          <p:spPr bwMode="auto">
            <a:xfrm>
              <a:off x="3575" y="924"/>
              <a:ext cx="917" cy="1"/>
            </a:xfrm>
            <a:prstGeom prst="line">
              <a:avLst/>
            </a:prstGeom>
            <a:noFill/>
            <a:ln w="26988">
              <a:solidFill>
                <a:srgbClr val="000000"/>
              </a:solidFill>
              <a:round/>
              <a:headEnd/>
              <a:tailEnd/>
            </a:ln>
          </p:spPr>
          <p:txBody>
            <a:bodyPr/>
            <a:lstStyle/>
            <a:p>
              <a:endParaRPr lang="en-US"/>
            </a:p>
          </p:txBody>
        </p:sp>
        <p:sp>
          <p:nvSpPr>
            <p:cNvPr id="156742" name="Line 70"/>
            <p:cNvSpPr>
              <a:spLocks noChangeShapeType="1"/>
            </p:cNvSpPr>
            <p:nvPr/>
          </p:nvSpPr>
          <p:spPr bwMode="auto">
            <a:xfrm>
              <a:off x="3575" y="1304"/>
              <a:ext cx="917" cy="1"/>
            </a:xfrm>
            <a:prstGeom prst="line">
              <a:avLst/>
            </a:prstGeom>
            <a:noFill/>
            <a:ln w="26988">
              <a:solidFill>
                <a:srgbClr val="000000"/>
              </a:solidFill>
              <a:round/>
              <a:headEnd/>
              <a:tailEnd/>
            </a:ln>
          </p:spPr>
          <p:txBody>
            <a:bodyPr/>
            <a:lstStyle/>
            <a:p>
              <a:endParaRPr lang="en-US"/>
            </a:p>
          </p:txBody>
        </p:sp>
        <p:sp>
          <p:nvSpPr>
            <p:cNvPr id="156743" name="Line 71"/>
            <p:cNvSpPr>
              <a:spLocks noChangeShapeType="1"/>
            </p:cNvSpPr>
            <p:nvPr/>
          </p:nvSpPr>
          <p:spPr bwMode="auto">
            <a:xfrm flipV="1">
              <a:off x="4492" y="924"/>
              <a:ext cx="1" cy="380"/>
            </a:xfrm>
            <a:prstGeom prst="line">
              <a:avLst/>
            </a:prstGeom>
            <a:noFill/>
            <a:ln w="26988">
              <a:solidFill>
                <a:srgbClr val="000000"/>
              </a:solidFill>
              <a:round/>
              <a:headEnd/>
              <a:tailEnd/>
            </a:ln>
          </p:spPr>
          <p:txBody>
            <a:bodyPr/>
            <a:lstStyle/>
            <a:p>
              <a:endParaRPr lang="en-US"/>
            </a:p>
          </p:txBody>
        </p:sp>
        <p:sp>
          <p:nvSpPr>
            <p:cNvPr id="156744" name="Line 72"/>
            <p:cNvSpPr>
              <a:spLocks noChangeShapeType="1"/>
            </p:cNvSpPr>
            <p:nvPr/>
          </p:nvSpPr>
          <p:spPr bwMode="auto">
            <a:xfrm flipV="1">
              <a:off x="3575" y="924"/>
              <a:ext cx="1" cy="380"/>
            </a:xfrm>
            <a:prstGeom prst="line">
              <a:avLst/>
            </a:prstGeom>
            <a:noFill/>
            <a:ln w="26988">
              <a:solidFill>
                <a:srgbClr val="000000"/>
              </a:solidFill>
              <a:round/>
              <a:headEnd/>
              <a:tailEnd/>
            </a:ln>
          </p:spPr>
          <p:txBody>
            <a:bodyPr/>
            <a:lstStyle/>
            <a:p>
              <a:endParaRPr lang="en-US"/>
            </a:p>
          </p:txBody>
        </p:sp>
        <p:sp>
          <p:nvSpPr>
            <p:cNvPr id="156745" name="Line 73"/>
            <p:cNvSpPr>
              <a:spLocks noChangeShapeType="1"/>
            </p:cNvSpPr>
            <p:nvPr/>
          </p:nvSpPr>
          <p:spPr bwMode="auto">
            <a:xfrm>
              <a:off x="3575" y="1304"/>
              <a:ext cx="917" cy="1"/>
            </a:xfrm>
            <a:prstGeom prst="line">
              <a:avLst/>
            </a:prstGeom>
            <a:noFill/>
            <a:ln w="26988">
              <a:solidFill>
                <a:srgbClr val="000000"/>
              </a:solidFill>
              <a:round/>
              <a:headEnd/>
              <a:tailEnd/>
            </a:ln>
          </p:spPr>
          <p:txBody>
            <a:bodyPr/>
            <a:lstStyle/>
            <a:p>
              <a:endParaRPr lang="en-US"/>
            </a:p>
          </p:txBody>
        </p:sp>
        <p:sp>
          <p:nvSpPr>
            <p:cNvPr id="156746" name="Line 74"/>
            <p:cNvSpPr>
              <a:spLocks noChangeShapeType="1"/>
            </p:cNvSpPr>
            <p:nvPr/>
          </p:nvSpPr>
          <p:spPr bwMode="auto">
            <a:xfrm flipV="1">
              <a:off x="3575" y="924"/>
              <a:ext cx="1" cy="380"/>
            </a:xfrm>
            <a:prstGeom prst="line">
              <a:avLst/>
            </a:prstGeom>
            <a:noFill/>
            <a:ln w="26988">
              <a:solidFill>
                <a:srgbClr val="000000"/>
              </a:solidFill>
              <a:round/>
              <a:headEnd/>
              <a:tailEnd/>
            </a:ln>
          </p:spPr>
          <p:txBody>
            <a:bodyPr/>
            <a:lstStyle/>
            <a:p>
              <a:endParaRPr lang="en-US"/>
            </a:p>
          </p:txBody>
        </p:sp>
        <p:sp>
          <p:nvSpPr>
            <p:cNvPr id="156747" name="Line 75"/>
            <p:cNvSpPr>
              <a:spLocks noChangeShapeType="1"/>
            </p:cNvSpPr>
            <p:nvPr/>
          </p:nvSpPr>
          <p:spPr bwMode="auto">
            <a:xfrm>
              <a:off x="3575" y="924"/>
              <a:ext cx="917" cy="1"/>
            </a:xfrm>
            <a:prstGeom prst="line">
              <a:avLst/>
            </a:prstGeom>
            <a:noFill/>
            <a:ln w="26988">
              <a:solidFill>
                <a:srgbClr val="000000"/>
              </a:solidFill>
              <a:round/>
              <a:headEnd/>
              <a:tailEnd/>
            </a:ln>
          </p:spPr>
          <p:txBody>
            <a:bodyPr/>
            <a:lstStyle/>
            <a:p>
              <a:endParaRPr lang="en-US"/>
            </a:p>
          </p:txBody>
        </p:sp>
        <p:sp>
          <p:nvSpPr>
            <p:cNvPr id="156748" name="Line 76"/>
            <p:cNvSpPr>
              <a:spLocks noChangeShapeType="1"/>
            </p:cNvSpPr>
            <p:nvPr/>
          </p:nvSpPr>
          <p:spPr bwMode="auto">
            <a:xfrm>
              <a:off x="3575" y="1304"/>
              <a:ext cx="917" cy="1"/>
            </a:xfrm>
            <a:prstGeom prst="line">
              <a:avLst/>
            </a:prstGeom>
            <a:noFill/>
            <a:ln w="26988">
              <a:solidFill>
                <a:srgbClr val="000000"/>
              </a:solidFill>
              <a:round/>
              <a:headEnd/>
              <a:tailEnd/>
            </a:ln>
          </p:spPr>
          <p:txBody>
            <a:bodyPr/>
            <a:lstStyle/>
            <a:p>
              <a:endParaRPr lang="en-US"/>
            </a:p>
          </p:txBody>
        </p:sp>
        <p:sp>
          <p:nvSpPr>
            <p:cNvPr id="156749" name="Line 77"/>
            <p:cNvSpPr>
              <a:spLocks noChangeShapeType="1"/>
            </p:cNvSpPr>
            <p:nvPr/>
          </p:nvSpPr>
          <p:spPr bwMode="auto">
            <a:xfrm flipV="1">
              <a:off x="4492" y="924"/>
              <a:ext cx="1" cy="380"/>
            </a:xfrm>
            <a:prstGeom prst="line">
              <a:avLst/>
            </a:prstGeom>
            <a:noFill/>
            <a:ln w="26988">
              <a:solidFill>
                <a:srgbClr val="000000"/>
              </a:solidFill>
              <a:round/>
              <a:headEnd/>
              <a:tailEnd/>
            </a:ln>
          </p:spPr>
          <p:txBody>
            <a:bodyPr/>
            <a:lstStyle/>
            <a:p>
              <a:endParaRPr lang="en-US"/>
            </a:p>
          </p:txBody>
        </p:sp>
        <p:sp>
          <p:nvSpPr>
            <p:cNvPr id="156750" name="Line 78"/>
            <p:cNvSpPr>
              <a:spLocks noChangeShapeType="1"/>
            </p:cNvSpPr>
            <p:nvPr/>
          </p:nvSpPr>
          <p:spPr bwMode="auto">
            <a:xfrm flipV="1">
              <a:off x="3575" y="924"/>
              <a:ext cx="1" cy="380"/>
            </a:xfrm>
            <a:prstGeom prst="line">
              <a:avLst/>
            </a:prstGeom>
            <a:noFill/>
            <a:ln w="26988">
              <a:solidFill>
                <a:srgbClr val="000000"/>
              </a:solidFill>
              <a:round/>
              <a:headEnd/>
              <a:tailEnd/>
            </a:ln>
          </p:spPr>
          <p:txBody>
            <a:bodyPr/>
            <a:lstStyle/>
            <a:p>
              <a:endParaRPr lang="en-US"/>
            </a:p>
          </p:txBody>
        </p:sp>
        <p:sp>
          <p:nvSpPr>
            <p:cNvPr id="156751" name="Rectangle 79"/>
            <p:cNvSpPr>
              <a:spLocks noChangeArrowheads="1"/>
            </p:cNvSpPr>
            <p:nvPr/>
          </p:nvSpPr>
          <p:spPr bwMode="auto">
            <a:xfrm>
              <a:off x="3996" y="941"/>
              <a:ext cx="473"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Model</a:t>
              </a:r>
              <a:endParaRPr lang="en-AU" sz="1400"/>
            </a:p>
          </p:txBody>
        </p:sp>
        <p:sp>
          <p:nvSpPr>
            <p:cNvPr id="156752" name="Rectangle 80"/>
            <p:cNvSpPr>
              <a:spLocks noChangeArrowheads="1"/>
            </p:cNvSpPr>
            <p:nvPr/>
          </p:nvSpPr>
          <p:spPr bwMode="auto">
            <a:xfrm>
              <a:off x="3996" y="1114"/>
              <a:ext cx="42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Data </a:t>
              </a:r>
              <a:endParaRPr lang="en-AU" sz="1400"/>
            </a:p>
          </p:txBody>
        </p:sp>
        <p:sp>
          <p:nvSpPr>
            <p:cNvPr id="156753" name="Line 81"/>
            <p:cNvSpPr>
              <a:spLocks noChangeShapeType="1"/>
            </p:cNvSpPr>
            <p:nvPr/>
          </p:nvSpPr>
          <p:spPr bwMode="auto">
            <a:xfrm>
              <a:off x="3662" y="1027"/>
              <a:ext cx="247" cy="1"/>
            </a:xfrm>
            <a:prstGeom prst="line">
              <a:avLst/>
            </a:prstGeom>
            <a:noFill/>
            <a:ln w="26988">
              <a:solidFill>
                <a:srgbClr val="FF0000"/>
              </a:solidFill>
              <a:round/>
              <a:headEnd/>
              <a:tailEnd/>
            </a:ln>
          </p:spPr>
          <p:txBody>
            <a:bodyPr/>
            <a:lstStyle/>
            <a:p>
              <a:endParaRPr lang="en-US"/>
            </a:p>
          </p:txBody>
        </p:sp>
        <p:sp>
          <p:nvSpPr>
            <p:cNvPr id="156754" name="Line 82"/>
            <p:cNvSpPr>
              <a:spLocks noChangeShapeType="1"/>
            </p:cNvSpPr>
            <p:nvPr/>
          </p:nvSpPr>
          <p:spPr bwMode="auto">
            <a:xfrm>
              <a:off x="3662" y="1206"/>
              <a:ext cx="247" cy="1"/>
            </a:xfrm>
            <a:prstGeom prst="line">
              <a:avLst/>
            </a:prstGeom>
            <a:noFill/>
            <a:ln w="26988">
              <a:solidFill>
                <a:srgbClr val="0000FF"/>
              </a:solidFill>
              <a:round/>
              <a:headEnd/>
              <a:tailEnd/>
            </a:ln>
          </p:spPr>
          <p:txBody>
            <a:bodyPr/>
            <a:lstStyle/>
            <a:p>
              <a:endParaRPr lang="en-US"/>
            </a:p>
          </p:txBody>
        </p:sp>
      </p:gr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C:\Users\Playtech\Desktop\FOUNDRY MAIN\CLIENTS\Massey\PPT WORK\New Massey PPT April 2011\new templates\MASSEY TEMPLATE STANDARD SLIDE 8.jpg"/>
          <p:cNvPicPr>
            <a:picLocks noChangeAspect="1" noChangeArrowheads="1"/>
          </p:cNvPicPr>
          <p:nvPr/>
        </p:nvPicPr>
        <p:blipFill>
          <a:blip r:embed="rId2" cstate="print"/>
          <a:srcRect/>
          <a:stretch>
            <a:fillRect/>
          </a:stretch>
        </p:blipFill>
        <p:spPr bwMode="auto">
          <a:xfrm>
            <a:off x="-19050" y="0"/>
            <a:ext cx="9163050" cy="6877050"/>
          </a:xfrm>
          <a:prstGeom prst="rect">
            <a:avLst/>
          </a:prstGeom>
          <a:noFill/>
        </p:spPr>
      </p:pic>
      <p:sp>
        <p:nvSpPr>
          <p:cNvPr id="9218" name="Slide Number Placeholder 5"/>
          <p:cNvSpPr>
            <a:spLocks noGrp="1"/>
          </p:cNvSpPr>
          <p:nvPr>
            <p:ph type="sldNum" sz="quarter" idx="12"/>
          </p:nvPr>
        </p:nvSpPr>
        <p:spPr>
          <a:noFill/>
        </p:spPr>
        <p:txBody>
          <a:bodyPr/>
          <a:lstStyle/>
          <a:p>
            <a:fld id="{57A5751F-8EDB-43F2-99A3-C81D9C81D390}" type="slidenum">
              <a:rPr lang="en-US" smtClean="0"/>
              <a:pPr/>
              <a:t>7</a:t>
            </a:fld>
            <a:endParaRPr lang="en-US" dirty="0" smtClean="0"/>
          </a:p>
        </p:txBody>
      </p:sp>
      <p:sp>
        <p:nvSpPr>
          <p:cNvPr id="9219" name="Rectangle 2"/>
          <p:cNvSpPr>
            <a:spLocks noGrp="1" noChangeArrowheads="1"/>
          </p:cNvSpPr>
          <p:nvPr>
            <p:ph type="title"/>
          </p:nvPr>
        </p:nvSpPr>
        <p:spPr>
          <a:xfrm>
            <a:off x="2555776" y="116632"/>
            <a:ext cx="6285384" cy="792088"/>
          </a:xfrm>
        </p:spPr>
        <p:txBody>
          <a:bodyPr>
            <a:normAutofit/>
          </a:bodyPr>
          <a:lstStyle/>
          <a:p>
            <a:pPr algn="l" eaLnBrk="1" hangingPunct="1"/>
            <a:r>
              <a:rPr lang="en-US" sz="3600" dirty="0" smtClean="0">
                <a:solidFill>
                  <a:srgbClr val="92D050"/>
                </a:solidFill>
                <a:latin typeface="+mn-lt"/>
                <a:cs typeface="Arial" pitchFamily="34" charset="0"/>
              </a:rPr>
              <a:t>OECD Report: </a:t>
            </a:r>
            <a:r>
              <a:rPr lang="en-US" sz="3200" dirty="0" smtClean="0">
                <a:solidFill>
                  <a:srgbClr val="92D050"/>
                </a:solidFill>
                <a:latin typeface="+mn-lt"/>
                <a:cs typeface="Arial" pitchFamily="34" charset="0"/>
              </a:rPr>
              <a:t>The challenge</a:t>
            </a:r>
          </a:p>
        </p:txBody>
      </p:sp>
      <p:sp>
        <p:nvSpPr>
          <p:cNvPr id="7" name="Rectangle 6"/>
          <p:cNvSpPr/>
          <p:nvPr/>
        </p:nvSpPr>
        <p:spPr>
          <a:xfrm>
            <a:off x="683568" y="1340768"/>
            <a:ext cx="6192688" cy="1975926"/>
          </a:xfrm>
          <a:prstGeom prst="rect">
            <a:avLst/>
          </a:prstGeom>
        </p:spPr>
        <p:txBody>
          <a:bodyPr wrap="square">
            <a:spAutoFit/>
          </a:bodyPr>
          <a:lstStyle/>
          <a:p>
            <a:pPr algn="just">
              <a:lnSpc>
                <a:spcPct val="90000"/>
              </a:lnSpc>
            </a:pPr>
            <a:r>
              <a:rPr lang="en-US" sz="2800" b="1" dirty="0" smtClean="0">
                <a:solidFill>
                  <a:schemeClr val="tx1">
                    <a:lumMod val="50000"/>
                  </a:schemeClr>
                </a:solidFill>
                <a:latin typeface="+mj-lt"/>
                <a:cs typeface="Arial" pitchFamily="34" charset="0"/>
              </a:rPr>
              <a:t>The Academic Environment </a:t>
            </a:r>
          </a:p>
          <a:p>
            <a:pPr algn="just">
              <a:lnSpc>
                <a:spcPct val="90000"/>
              </a:lnSpc>
            </a:pPr>
            <a:endParaRPr lang="en-US" sz="2800" dirty="0" smtClean="0">
              <a:solidFill>
                <a:schemeClr val="tx1">
                  <a:lumMod val="50000"/>
                </a:schemeClr>
              </a:solidFill>
              <a:latin typeface="+mj-lt"/>
              <a:cs typeface="Arial" pitchFamily="34" charset="0"/>
            </a:endParaRPr>
          </a:p>
          <a:p>
            <a:pPr algn="just">
              <a:lnSpc>
                <a:spcPct val="90000"/>
              </a:lnSpc>
            </a:pPr>
            <a:r>
              <a:rPr lang="en-US" sz="2000" dirty="0" smtClean="0">
                <a:solidFill>
                  <a:schemeClr val="tx1">
                    <a:lumMod val="50000"/>
                  </a:schemeClr>
                </a:solidFill>
                <a:latin typeface="+mj-lt"/>
                <a:cs typeface="Arial" pitchFamily="34" charset="0"/>
              </a:rPr>
              <a:t>“The academic discipline of mathematics has undergone intense intellectual growth, but its applications to industrial problems have not undergone a similar expansion.”</a:t>
            </a:r>
          </a:p>
        </p:txBody>
      </p:sp>
      <p:pic>
        <p:nvPicPr>
          <p:cNvPr id="26625" name="Picture 1"/>
          <p:cNvPicPr>
            <a:picLocks noChangeAspect="1" noChangeArrowheads="1"/>
          </p:cNvPicPr>
          <p:nvPr/>
        </p:nvPicPr>
        <p:blipFill>
          <a:blip r:embed="rId3" cstate="print"/>
          <a:srcRect/>
          <a:stretch>
            <a:fillRect/>
          </a:stretch>
        </p:blipFill>
        <p:spPr bwMode="auto">
          <a:xfrm>
            <a:off x="7308304" y="4653136"/>
            <a:ext cx="1431603" cy="14316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p:cNvSpPr/>
          <p:nvPr/>
        </p:nvSpPr>
        <p:spPr>
          <a:xfrm>
            <a:off x="683568" y="5517232"/>
            <a:ext cx="7488832" cy="861774"/>
          </a:xfrm>
          <a:prstGeom prst="rect">
            <a:avLst/>
          </a:prstGeom>
        </p:spPr>
        <p:txBody>
          <a:bodyPr wrap="square">
            <a:spAutoFit/>
          </a:bodyPr>
          <a:lstStyle/>
          <a:p>
            <a:r>
              <a:rPr lang="en-GB" sz="1100" b="1" dirty="0" smtClean="0">
                <a:solidFill>
                  <a:srgbClr val="92D050"/>
                </a:solidFill>
                <a:latin typeface="+mj-lt"/>
                <a:cs typeface="Arial" pitchFamily="34" charset="0"/>
              </a:rPr>
              <a:t>Key Reference: </a:t>
            </a:r>
          </a:p>
          <a:p>
            <a:r>
              <a:rPr lang="en-GB" sz="900" dirty="0" smtClean="0">
                <a:solidFill>
                  <a:srgbClr val="92D050"/>
                </a:solidFill>
                <a:latin typeface="+mj-lt"/>
                <a:cs typeface="Arial" pitchFamily="34" charset="0"/>
              </a:rPr>
              <a:t>Organisation for Economic Co-operation and Development : Global Science Forum Report on Mathematics in Industry July 2008</a:t>
            </a:r>
            <a:endParaRPr lang="en-GB" sz="1050" dirty="0" smtClean="0">
              <a:solidFill>
                <a:srgbClr val="92D050"/>
              </a:solidFill>
              <a:latin typeface="+mj-lt"/>
              <a:cs typeface="Arial" pitchFamily="34" charset="0"/>
            </a:endParaRPr>
          </a:p>
          <a:p>
            <a:r>
              <a:rPr lang="en-AU" sz="1050" u="sng" dirty="0" smtClean="0">
                <a:solidFill>
                  <a:srgbClr val="92D050"/>
                </a:solidFill>
                <a:latin typeface="+mj-lt"/>
                <a:cs typeface="Arial" pitchFamily="34" charset="0"/>
                <a:hlinkClick r:id="rId4"/>
              </a:rPr>
              <a:t>http://www.oecd.org/dataoecd/47/1/41019441.pdf</a:t>
            </a:r>
            <a:r>
              <a:rPr lang="en-GB" sz="1050" dirty="0" smtClean="0">
                <a:solidFill>
                  <a:srgbClr val="92D050"/>
                </a:solidFill>
                <a:latin typeface="+mj-lt"/>
                <a:cs typeface="Arial" pitchFamily="34" charset="0"/>
              </a:rPr>
              <a:t> </a:t>
            </a:r>
            <a:endParaRPr lang="en-GB" sz="1100" dirty="0" smtClean="0">
              <a:solidFill>
                <a:srgbClr val="92D050"/>
              </a:solidFill>
              <a:latin typeface="+mj-lt"/>
              <a:cs typeface="Arial" pitchFamily="34" charset="0"/>
            </a:endParaRPr>
          </a:p>
          <a:p>
            <a:endParaRPr lang="en-GB" dirty="0" smtClean="0">
              <a:solidFill>
                <a:schemeClr val="bg2">
                  <a:lumMod val="50000"/>
                </a:schemeClr>
              </a:solidFill>
              <a:latin typeface="Arial" pitchFamily="34" charset="0"/>
              <a:cs typeface="Arial" pitchFamily="34" charset="0"/>
            </a:endParaRPr>
          </a:p>
        </p:txBody>
      </p:sp>
      <p:sp>
        <p:nvSpPr>
          <p:cNvPr id="9" name="Rectangle 8"/>
          <p:cNvSpPr/>
          <p:nvPr/>
        </p:nvSpPr>
        <p:spPr>
          <a:xfrm>
            <a:off x="683568" y="3645024"/>
            <a:ext cx="6048672" cy="1588127"/>
          </a:xfrm>
          <a:prstGeom prst="rect">
            <a:avLst/>
          </a:prstGeom>
        </p:spPr>
        <p:txBody>
          <a:bodyPr wrap="square">
            <a:spAutoFit/>
          </a:bodyPr>
          <a:lstStyle/>
          <a:p>
            <a:pPr algn="just">
              <a:lnSpc>
                <a:spcPct val="90000"/>
              </a:lnSpc>
            </a:pPr>
            <a:r>
              <a:rPr lang="en-US" dirty="0" smtClean="0">
                <a:solidFill>
                  <a:srgbClr val="92D050"/>
                </a:solidFill>
                <a:cs typeface="Arial" pitchFamily="34" charset="0"/>
              </a:rPr>
              <a:t>“The degree of penetration of mathematics in industry is in general unbalanced, with a disproportionate participation from large corporations and relatively little impact in small- and medium-sized enterprises.”</a:t>
            </a:r>
          </a:p>
          <a:p>
            <a:pPr algn="just">
              <a:lnSpc>
                <a:spcPct val="90000"/>
              </a:lnSpc>
            </a:pPr>
            <a:endParaRPr lang="en-NZ" dirty="0" smtClean="0">
              <a:solidFill>
                <a:srgbClr val="92D050"/>
              </a:solidFill>
              <a:cs typeface="Arial" pitchFamily="34" charset="0"/>
            </a:endParaRPr>
          </a:p>
          <a:p>
            <a:pPr algn="just">
              <a:lnSpc>
                <a:spcPct val="90000"/>
              </a:lnSpc>
            </a:pPr>
            <a:r>
              <a:rPr lang="en-NZ" dirty="0" smtClean="0">
                <a:solidFill>
                  <a:schemeClr val="bg2"/>
                </a:solidFill>
                <a:cs typeface="Arial" pitchFamily="34" charset="0"/>
              </a:rPr>
              <a:t>IM  = Industrial Mathematics</a:t>
            </a:r>
            <a:endParaRPr lang="en-US" dirty="0" smtClean="0">
              <a:solidFill>
                <a:schemeClr val="bg2"/>
              </a:solidFill>
              <a:cs typeface="Arial" pitchFamily="34" charset="0"/>
            </a:endParaRP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2000"/>
                                        <p:tgtEl>
                                          <p:spTgt spid="9219"/>
                                        </p:tgtEl>
                                      </p:cBhvr>
                                    </p:animEffect>
                                  </p:childTnLst>
                                </p:cTn>
                              </p:par>
                              <p:par>
                                <p:cTn id="8" presetID="31" presetClass="entr" presetSubtype="0" fill="hold" nodeType="withEffect">
                                  <p:stCondLst>
                                    <p:cond delay="0"/>
                                  </p:stCondLst>
                                  <p:iterate type="lt">
                                    <p:tmPct val="5000"/>
                                  </p:iterate>
                                  <p:childTnLst>
                                    <p:set>
                                      <p:cBhvr>
                                        <p:cTn id="9" dur="1" fill="hold">
                                          <p:stCondLst>
                                            <p:cond delay="0"/>
                                          </p:stCondLst>
                                        </p:cTn>
                                        <p:tgtEl>
                                          <p:spTgt spid="26625"/>
                                        </p:tgtEl>
                                        <p:attrNameLst>
                                          <p:attrName>style.visibility</p:attrName>
                                        </p:attrNameLst>
                                      </p:cBhvr>
                                      <p:to>
                                        <p:strVal val="visible"/>
                                      </p:to>
                                    </p:set>
                                    <p:anim calcmode="lin" valueType="num">
                                      <p:cBhvr>
                                        <p:cTn id="10" dur="1000" fill="hold"/>
                                        <p:tgtEl>
                                          <p:spTgt spid="26625"/>
                                        </p:tgtEl>
                                        <p:attrNameLst>
                                          <p:attrName>ppt_w</p:attrName>
                                        </p:attrNameLst>
                                      </p:cBhvr>
                                      <p:tavLst>
                                        <p:tav tm="0">
                                          <p:val>
                                            <p:fltVal val="0"/>
                                          </p:val>
                                        </p:tav>
                                        <p:tav tm="100000">
                                          <p:val>
                                            <p:strVal val="#ppt_w"/>
                                          </p:val>
                                        </p:tav>
                                      </p:tavLst>
                                    </p:anim>
                                    <p:anim calcmode="lin" valueType="num">
                                      <p:cBhvr>
                                        <p:cTn id="11" dur="1000" fill="hold"/>
                                        <p:tgtEl>
                                          <p:spTgt spid="26625"/>
                                        </p:tgtEl>
                                        <p:attrNameLst>
                                          <p:attrName>ppt_h</p:attrName>
                                        </p:attrNameLst>
                                      </p:cBhvr>
                                      <p:tavLst>
                                        <p:tav tm="0">
                                          <p:val>
                                            <p:fltVal val="0"/>
                                          </p:val>
                                        </p:tav>
                                        <p:tav tm="100000">
                                          <p:val>
                                            <p:strVal val="#ppt_h"/>
                                          </p:val>
                                        </p:tav>
                                      </p:tavLst>
                                    </p:anim>
                                    <p:anim calcmode="lin" valueType="num">
                                      <p:cBhvr>
                                        <p:cTn id="12" dur="1000" fill="hold"/>
                                        <p:tgtEl>
                                          <p:spTgt spid="26625"/>
                                        </p:tgtEl>
                                        <p:attrNameLst>
                                          <p:attrName>style.rotation</p:attrName>
                                        </p:attrNameLst>
                                      </p:cBhvr>
                                      <p:tavLst>
                                        <p:tav tm="0">
                                          <p:val>
                                            <p:fltVal val="90"/>
                                          </p:val>
                                        </p:tav>
                                        <p:tav tm="100000">
                                          <p:val>
                                            <p:fltVal val="0"/>
                                          </p:val>
                                        </p:tav>
                                      </p:tavLst>
                                    </p:anim>
                                    <p:animEffect transition="in" filter="fade">
                                      <p:cBhvr>
                                        <p:cTn id="13" dur="1000"/>
                                        <p:tgtEl>
                                          <p:spTgt spid="266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0"/>
                                        <p:tgtEl>
                                          <p:spTgt spid="9"/>
                                        </p:tgtEl>
                                      </p:cBhvr>
                                    </p:animEffect>
                                  </p:childTnLst>
                                </p:cTn>
                              </p:par>
                              <p:par>
                                <p:cTn id="22" presetID="2" presetClass="entr" presetSubtype="4" fill="hold" grpId="2" nodeType="withEffect">
                                  <p:stCondLst>
                                    <p:cond delay="0"/>
                                  </p:stCondLst>
                                  <p:iterate type="lt">
                                    <p:tmPct val="0"/>
                                  </p:iterate>
                                  <p:childTnLst>
                                    <p:set>
                                      <p:cBhvr>
                                        <p:cTn id="23" dur="1" fill="hold">
                                          <p:stCondLst>
                                            <p:cond delay="0"/>
                                          </p:stCondLst>
                                        </p:cTn>
                                        <p:tgtEl>
                                          <p:spTgt spid="8"/>
                                        </p:tgtEl>
                                        <p:attrNameLst>
                                          <p:attrName>style.visibility</p:attrName>
                                        </p:attrNameLst>
                                      </p:cBhvr>
                                      <p:to>
                                        <p:strVal val="visible"/>
                                      </p:to>
                                    </p:set>
                                    <p:anim calcmode="lin" valueType="num">
                                      <p:cBhvr additive="base">
                                        <p:cTn id="24" dur="1000" fill="hold"/>
                                        <p:tgtEl>
                                          <p:spTgt spid="8"/>
                                        </p:tgtEl>
                                        <p:attrNameLst>
                                          <p:attrName>ppt_x</p:attrName>
                                        </p:attrNameLst>
                                      </p:cBhvr>
                                      <p:tavLst>
                                        <p:tav tm="0">
                                          <p:val>
                                            <p:strVal val="#ppt_x"/>
                                          </p:val>
                                        </p:tav>
                                        <p:tav tm="100000">
                                          <p:val>
                                            <p:strVal val="#ppt_x"/>
                                          </p:val>
                                        </p:tav>
                                      </p:tavLst>
                                    </p:anim>
                                    <p:anim calcmode="lin" valueType="num">
                                      <p:cBhvr additive="base">
                                        <p:cTn id="25"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P spid="7" grpId="0"/>
      <p:bldP spid="8" grpId="2"/>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C:\Users\Playtech\Desktop\FOUNDRY MAIN\CLIENTS\Massey\PPT WORK\New Massey PPT April 2011\new templates\MASSEY TEMPLATE STANDARD SLIDE 3.jpg"/>
          <p:cNvPicPr>
            <a:picLocks noChangeAspect="1" noChangeArrowheads="1"/>
          </p:cNvPicPr>
          <p:nvPr/>
        </p:nvPicPr>
        <p:blipFill>
          <a:blip r:embed="rId2" cstate="print"/>
          <a:srcRect/>
          <a:stretch>
            <a:fillRect/>
          </a:stretch>
        </p:blipFill>
        <p:spPr bwMode="auto">
          <a:xfrm>
            <a:off x="-19051" y="0"/>
            <a:ext cx="9163051" cy="6877050"/>
          </a:xfrm>
          <a:prstGeom prst="rect">
            <a:avLst/>
          </a:prstGeom>
          <a:noFill/>
        </p:spPr>
      </p:pic>
      <p:grpSp>
        <p:nvGrpSpPr>
          <p:cNvPr id="2" name="Group 86"/>
          <p:cNvGrpSpPr>
            <a:grpSpLocks/>
          </p:cNvGrpSpPr>
          <p:nvPr/>
        </p:nvGrpSpPr>
        <p:grpSpPr bwMode="auto">
          <a:xfrm>
            <a:off x="107504" y="1124298"/>
            <a:ext cx="6416675" cy="5240338"/>
            <a:chOff x="850" y="528"/>
            <a:chExt cx="4042" cy="3301"/>
          </a:xfrm>
        </p:grpSpPr>
        <p:sp>
          <p:nvSpPr>
            <p:cNvPr id="157700" name="Rectangle 4"/>
            <p:cNvSpPr>
              <a:spLocks noChangeArrowheads="1"/>
            </p:cNvSpPr>
            <p:nvPr/>
          </p:nvSpPr>
          <p:spPr bwMode="auto">
            <a:xfrm>
              <a:off x="850" y="636"/>
              <a:ext cx="4042" cy="3177"/>
            </a:xfrm>
            <a:prstGeom prst="rect">
              <a:avLst/>
            </a:prstGeom>
            <a:solidFill>
              <a:srgbClr val="FFFFFF"/>
            </a:solidFill>
            <a:ln w="9525">
              <a:noFill/>
              <a:miter lim="800000"/>
              <a:headEnd/>
              <a:tailEnd/>
            </a:ln>
          </p:spPr>
          <p:txBody>
            <a:bodyPr/>
            <a:lstStyle/>
            <a:p>
              <a:endParaRPr lang="en-US"/>
            </a:p>
          </p:txBody>
        </p:sp>
        <p:sp>
          <p:nvSpPr>
            <p:cNvPr id="157701" name="Rectangle 5"/>
            <p:cNvSpPr>
              <a:spLocks noChangeArrowheads="1"/>
            </p:cNvSpPr>
            <p:nvPr/>
          </p:nvSpPr>
          <p:spPr bwMode="auto">
            <a:xfrm>
              <a:off x="1375" y="872"/>
              <a:ext cx="3125" cy="2583"/>
            </a:xfrm>
            <a:prstGeom prst="rect">
              <a:avLst/>
            </a:prstGeom>
            <a:solidFill>
              <a:srgbClr val="FFFFFF"/>
            </a:solidFill>
            <a:ln w="9525">
              <a:noFill/>
              <a:miter lim="800000"/>
              <a:headEnd/>
              <a:tailEnd/>
            </a:ln>
          </p:spPr>
          <p:txBody>
            <a:bodyPr/>
            <a:lstStyle/>
            <a:p>
              <a:endParaRPr lang="en-US"/>
            </a:p>
          </p:txBody>
        </p:sp>
        <p:sp>
          <p:nvSpPr>
            <p:cNvPr id="157702" name="Rectangle 6"/>
            <p:cNvSpPr>
              <a:spLocks noChangeArrowheads="1"/>
            </p:cNvSpPr>
            <p:nvPr/>
          </p:nvSpPr>
          <p:spPr bwMode="auto">
            <a:xfrm>
              <a:off x="1375" y="872"/>
              <a:ext cx="3125" cy="2583"/>
            </a:xfrm>
            <a:prstGeom prst="rect">
              <a:avLst/>
            </a:prstGeom>
            <a:noFill/>
            <a:ln w="26988">
              <a:solidFill>
                <a:srgbClr val="FFFFFF"/>
              </a:solidFill>
              <a:miter lim="800000"/>
              <a:headEnd/>
              <a:tailEnd/>
            </a:ln>
          </p:spPr>
          <p:txBody>
            <a:bodyPr/>
            <a:lstStyle/>
            <a:p>
              <a:endParaRPr lang="en-US"/>
            </a:p>
          </p:txBody>
        </p:sp>
        <p:sp>
          <p:nvSpPr>
            <p:cNvPr id="157703" name="Line 7"/>
            <p:cNvSpPr>
              <a:spLocks noChangeShapeType="1"/>
            </p:cNvSpPr>
            <p:nvPr/>
          </p:nvSpPr>
          <p:spPr bwMode="auto">
            <a:xfrm>
              <a:off x="1375" y="872"/>
              <a:ext cx="3125" cy="1"/>
            </a:xfrm>
            <a:prstGeom prst="line">
              <a:avLst/>
            </a:prstGeom>
            <a:noFill/>
            <a:ln w="26988">
              <a:solidFill>
                <a:srgbClr val="000000"/>
              </a:solidFill>
              <a:round/>
              <a:headEnd/>
              <a:tailEnd/>
            </a:ln>
          </p:spPr>
          <p:txBody>
            <a:bodyPr/>
            <a:lstStyle/>
            <a:p>
              <a:endParaRPr lang="en-US"/>
            </a:p>
          </p:txBody>
        </p:sp>
        <p:sp>
          <p:nvSpPr>
            <p:cNvPr id="157704" name="Line 8"/>
            <p:cNvSpPr>
              <a:spLocks noChangeShapeType="1"/>
            </p:cNvSpPr>
            <p:nvPr/>
          </p:nvSpPr>
          <p:spPr bwMode="auto">
            <a:xfrm>
              <a:off x="1375" y="3455"/>
              <a:ext cx="3125" cy="1"/>
            </a:xfrm>
            <a:prstGeom prst="line">
              <a:avLst/>
            </a:prstGeom>
            <a:noFill/>
            <a:ln w="26988">
              <a:solidFill>
                <a:srgbClr val="000000"/>
              </a:solidFill>
              <a:round/>
              <a:headEnd/>
              <a:tailEnd/>
            </a:ln>
          </p:spPr>
          <p:txBody>
            <a:bodyPr/>
            <a:lstStyle/>
            <a:p>
              <a:endParaRPr lang="en-US"/>
            </a:p>
          </p:txBody>
        </p:sp>
        <p:sp>
          <p:nvSpPr>
            <p:cNvPr id="157705" name="Line 9"/>
            <p:cNvSpPr>
              <a:spLocks noChangeShapeType="1"/>
            </p:cNvSpPr>
            <p:nvPr/>
          </p:nvSpPr>
          <p:spPr bwMode="auto">
            <a:xfrm flipV="1">
              <a:off x="4500" y="872"/>
              <a:ext cx="1" cy="2583"/>
            </a:xfrm>
            <a:prstGeom prst="line">
              <a:avLst/>
            </a:prstGeom>
            <a:noFill/>
            <a:ln w="26988">
              <a:solidFill>
                <a:srgbClr val="000000"/>
              </a:solidFill>
              <a:round/>
              <a:headEnd/>
              <a:tailEnd/>
            </a:ln>
          </p:spPr>
          <p:txBody>
            <a:bodyPr/>
            <a:lstStyle/>
            <a:p>
              <a:endParaRPr lang="en-US"/>
            </a:p>
          </p:txBody>
        </p:sp>
        <p:sp>
          <p:nvSpPr>
            <p:cNvPr id="157706" name="Line 10"/>
            <p:cNvSpPr>
              <a:spLocks noChangeShapeType="1"/>
            </p:cNvSpPr>
            <p:nvPr/>
          </p:nvSpPr>
          <p:spPr bwMode="auto">
            <a:xfrm flipV="1">
              <a:off x="1375" y="872"/>
              <a:ext cx="1" cy="2583"/>
            </a:xfrm>
            <a:prstGeom prst="line">
              <a:avLst/>
            </a:prstGeom>
            <a:noFill/>
            <a:ln w="26988">
              <a:solidFill>
                <a:srgbClr val="000000"/>
              </a:solidFill>
              <a:round/>
              <a:headEnd/>
              <a:tailEnd/>
            </a:ln>
          </p:spPr>
          <p:txBody>
            <a:bodyPr/>
            <a:lstStyle/>
            <a:p>
              <a:endParaRPr lang="en-US"/>
            </a:p>
          </p:txBody>
        </p:sp>
        <p:sp>
          <p:nvSpPr>
            <p:cNvPr id="157707" name="Line 11"/>
            <p:cNvSpPr>
              <a:spLocks noChangeShapeType="1"/>
            </p:cNvSpPr>
            <p:nvPr/>
          </p:nvSpPr>
          <p:spPr bwMode="auto">
            <a:xfrm>
              <a:off x="1375" y="3455"/>
              <a:ext cx="3125" cy="1"/>
            </a:xfrm>
            <a:prstGeom prst="line">
              <a:avLst/>
            </a:prstGeom>
            <a:noFill/>
            <a:ln w="26988">
              <a:solidFill>
                <a:srgbClr val="000000"/>
              </a:solidFill>
              <a:round/>
              <a:headEnd/>
              <a:tailEnd/>
            </a:ln>
          </p:spPr>
          <p:txBody>
            <a:bodyPr/>
            <a:lstStyle/>
            <a:p>
              <a:endParaRPr lang="en-US"/>
            </a:p>
          </p:txBody>
        </p:sp>
        <p:sp>
          <p:nvSpPr>
            <p:cNvPr id="157708" name="Line 12"/>
            <p:cNvSpPr>
              <a:spLocks noChangeShapeType="1"/>
            </p:cNvSpPr>
            <p:nvPr/>
          </p:nvSpPr>
          <p:spPr bwMode="auto">
            <a:xfrm flipV="1">
              <a:off x="1375" y="872"/>
              <a:ext cx="1" cy="2583"/>
            </a:xfrm>
            <a:prstGeom prst="line">
              <a:avLst/>
            </a:prstGeom>
            <a:noFill/>
            <a:ln w="26988">
              <a:solidFill>
                <a:srgbClr val="000000"/>
              </a:solidFill>
              <a:round/>
              <a:headEnd/>
              <a:tailEnd/>
            </a:ln>
          </p:spPr>
          <p:txBody>
            <a:bodyPr/>
            <a:lstStyle/>
            <a:p>
              <a:endParaRPr lang="en-US"/>
            </a:p>
          </p:txBody>
        </p:sp>
        <p:sp>
          <p:nvSpPr>
            <p:cNvPr id="157709" name="Line 13"/>
            <p:cNvSpPr>
              <a:spLocks noChangeShapeType="1"/>
            </p:cNvSpPr>
            <p:nvPr/>
          </p:nvSpPr>
          <p:spPr bwMode="auto">
            <a:xfrm flipV="1">
              <a:off x="1375" y="3426"/>
              <a:ext cx="1" cy="29"/>
            </a:xfrm>
            <a:prstGeom prst="line">
              <a:avLst/>
            </a:prstGeom>
            <a:noFill/>
            <a:ln w="26988">
              <a:solidFill>
                <a:srgbClr val="000000"/>
              </a:solidFill>
              <a:round/>
              <a:headEnd/>
              <a:tailEnd/>
            </a:ln>
          </p:spPr>
          <p:txBody>
            <a:bodyPr/>
            <a:lstStyle/>
            <a:p>
              <a:endParaRPr lang="en-US"/>
            </a:p>
          </p:txBody>
        </p:sp>
        <p:sp>
          <p:nvSpPr>
            <p:cNvPr id="157710" name="Line 14"/>
            <p:cNvSpPr>
              <a:spLocks noChangeShapeType="1"/>
            </p:cNvSpPr>
            <p:nvPr/>
          </p:nvSpPr>
          <p:spPr bwMode="auto">
            <a:xfrm>
              <a:off x="1375" y="872"/>
              <a:ext cx="1" cy="29"/>
            </a:xfrm>
            <a:prstGeom prst="line">
              <a:avLst/>
            </a:prstGeom>
            <a:noFill/>
            <a:ln w="26988">
              <a:solidFill>
                <a:srgbClr val="000000"/>
              </a:solidFill>
              <a:round/>
              <a:headEnd/>
              <a:tailEnd/>
            </a:ln>
          </p:spPr>
          <p:txBody>
            <a:bodyPr/>
            <a:lstStyle/>
            <a:p>
              <a:endParaRPr lang="en-US"/>
            </a:p>
          </p:txBody>
        </p:sp>
        <p:sp>
          <p:nvSpPr>
            <p:cNvPr id="157711" name="Rectangle 15"/>
            <p:cNvSpPr>
              <a:spLocks noChangeArrowheads="1"/>
            </p:cNvSpPr>
            <p:nvPr/>
          </p:nvSpPr>
          <p:spPr bwMode="auto">
            <a:xfrm>
              <a:off x="1334" y="3484"/>
              <a:ext cx="144"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0</a:t>
              </a:r>
              <a:endParaRPr lang="en-AU" sz="1400"/>
            </a:p>
          </p:txBody>
        </p:sp>
        <p:sp>
          <p:nvSpPr>
            <p:cNvPr id="157712" name="Line 16"/>
            <p:cNvSpPr>
              <a:spLocks noChangeShapeType="1"/>
            </p:cNvSpPr>
            <p:nvPr/>
          </p:nvSpPr>
          <p:spPr bwMode="auto">
            <a:xfrm flipV="1">
              <a:off x="1819" y="3426"/>
              <a:ext cx="1" cy="29"/>
            </a:xfrm>
            <a:prstGeom prst="line">
              <a:avLst/>
            </a:prstGeom>
            <a:noFill/>
            <a:ln w="26988">
              <a:solidFill>
                <a:srgbClr val="000000"/>
              </a:solidFill>
              <a:round/>
              <a:headEnd/>
              <a:tailEnd/>
            </a:ln>
          </p:spPr>
          <p:txBody>
            <a:bodyPr/>
            <a:lstStyle/>
            <a:p>
              <a:endParaRPr lang="en-US"/>
            </a:p>
          </p:txBody>
        </p:sp>
        <p:sp>
          <p:nvSpPr>
            <p:cNvPr id="157713" name="Line 17"/>
            <p:cNvSpPr>
              <a:spLocks noChangeShapeType="1"/>
            </p:cNvSpPr>
            <p:nvPr/>
          </p:nvSpPr>
          <p:spPr bwMode="auto">
            <a:xfrm>
              <a:off x="1819" y="872"/>
              <a:ext cx="1" cy="29"/>
            </a:xfrm>
            <a:prstGeom prst="line">
              <a:avLst/>
            </a:prstGeom>
            <a:noFill/>
            <a:ln w="26988">
              <a:solidFill>
                <a:srgbClr val="000000"/>
              </a:solidFill>
              <a:round/>
              <a:headEnd/>
              <a:tailEnd/>
            </a:ln>
          </p:spPr>
          <p:txBody>
            <a:bodyPr/>
            <a:lstStyle/>
            <a:p>
              <a:endParaRPr lang="en-US"/>
            </a:p>
          </p:txBody>
        </p:sp>
        <p:sp>
          <p:nvSpPr>
            <p:cNvPr id="157714" name="Rectangle 18"/>
            <p:cNvSpPr>
              <a:spLocks noChangeArrowheads="1"/>
            </p:cNvSpPr>
            <p:nvPr/>
          </p:nvSpPr>
          <p:spPr bwMode="auto">
            <a:xfrm>
              <a:off x="1721" y="3484"/>
              <a:ext cx="271" cy="202"/>
            </a:xfrm>
            <a:prstGeom prst="rect">
              <a:avLst/>
            </a:prstGeom>
            <a:noFill/>
            <a:ln w="9525">
              <a:noFill/>
              <a:miter lim="800000"/>
              <a:headEnd/>
              <a:tailEnd/>
            </a:ln>
          </p:spPr>
          <p:txBody>
            <a:bodyPr wrap="none" lIns="0" tIns="0" rIns="0" bIns="0">
              <a:spAutoFit/>
            </a:bodyPr>
            <a:lstStyle/>
            <a:p>
              <a:pPr algn="l" defTabSz="762000"/>
              <a:r>
                <a:rPr lang="en-AU" sz="1900" i="0" dirty="0">
                  <a:solidFill>
                    <a:srgbClr val="000000"/>
                  </a:solidFill>
                  <a:latin typeface="Helvetica" pitchFamily="34" charset="0"/>
                </a:rPr>
                <a:t>0.5</a:t>
              </a:r>
              <a:endParaRPr lang="en-AU" sz="1400" dirty="0"/>
            </a:p>
          </p:txBody>
        </p:sp>
        <p:sp>
          <p:nvSpPr>
            <p:cNvPr id="157715" name="Line 19"/>
            <p:cNvSpPr>
              <a:spLocks noChangeShapeType="1"/>
            </p:cNvSpPr>
            <p:nvPr/>
          </p:nvSpPr>
          <p:spPr bwMode="auto">
            <a:xfrm flipV="1">
              <a:off x="2268" y="3426"/>
              <a:ext cx="1" cy="29"/>
            </a:xfrm>
            <a:prstGeom prst="line">
              <a:avLst/>
            </a:prstGeom>
            <a:noFill/>
            <a:ln w="26988">
              <a:solidFill>
                <a:srgbClr val="000000"/>
              </a:solidFill>
              <a:round/>
              <a:headEnd/>
              <a:tailEnd/>
            </a:ln>
          </p:spPr>
          <p:txBody>
            <a:bodyPr/>
            <a:lstStyle/>
            <a:p>
              <a:endParaRPr lang="en-US"/>
            </a:p>
          </p:txBody>
        </p:sp>
        <p:sp>
          <p:nvSpPr>
            <p:cNvPr id="157716" name="Line 20"/>
            <p:cNvSpPr>
              <a:spLocks noChangeShapeType="1"/>
            </p:cNvSpPr>
            <p:nvPr/>
          </p:nvSpPr>
          <p:spPr bwMode="auto">
            <a:xfrm>
              <a:off x="2268" y="872"/>
              <a:ext cx="1" cy="29"/>
            </a:xfrm>
            <a:prstGeom prst="line">
              <a:avLst/>
            </a:prstGeom>
            <a:noFill/>
            <a:ln w="26988">
              <a:solidFill>
                <a:srgbClr val="000000"/>
              </a:solidFill>
              <a:round/>
              <a:headEnd/>
              <a:tailEnd/>
            </a:ln>
          </p:spPr>
          <p:txBody>
            <a:bodyPr/>
            <a:lstStyle/>
            <a:p>
              <a:endParaRPr lang="en-US"/>
            </a:p>
          </p:txBody>
        </p:sp>
        <p:sp>
          <p:nvSpPr>
            <p:cNvPr id="157717" name="Rectangle 21"/>
            <p:cNvSpPr>
              <a:spLocks noChangeArrowheads="1"/>
            </p:cNvSpPr>
            <p:nvPr/>
          </p:nvSpPr>
          <p:spPr bwMode="auto">
            <a:xfrm>
              <a:off x="2228" y="3484"/>
              <a:ext cx="144"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1</a:t>
              </a:r>
              <a:endParaRPr lang="en-AU" sz="1400"/>
            </a:p>
          </p:txBody>
        </p:sp>
        <p:sp>
          <p:nvSpPr>
            <p:cNvPr id="157718" name="Line 22"/>
            <p:cNvSpPr>
              <a:spLocks noChangeShapeType="1"/>
            </p:cNvSpPr>
            <p:nvPr/>
          </p:nvSpPr>
          <p:spPr bwMode="auto">
            <a:xfrm flipV="1">
              <a:off x="2712" y="3426"/>
              <a:ext cx="1" cy="29"/>
            </a:xfrm>
            <a:prstGeom prst="line">
              <a:avLst/>
            </a:prstGeom>
            <a:noFill/>
            <a:ln w="26988">
              <a:solidFill>
                <a:srgbClr val="000000"/>
              </a:solidFill>
              <a:round/>
              <a:headEnd/>
              <a:tailEnd/>
            </a:ln>
          </p:spPr>
          <p:txBody>
            <a:bodyPr/>
            <a:lstStyle/>
            <a:p>
              <a:endParaRPr lang="en-US"/>
            </a:p>
          </p:txBody>
        </p:sp>
        <p:sp>
          <p:nvSpPr>
            <p:cNvPr id="157719" name="Line 23"/>
            <p:cNvSpPr>
              <a:spLocks noChangeShapeType="1"/>
            </p:cNvSpPr>
            <p:nvPr/>
          </p:nvSpPr>
          <p:spPr bwMode="auto">
            <a:xfrm>
              <a:off x="2712" y="872"/>
              <a:ext cx="1" cy="29"/>
            </a:xfrm>
            <a:prstGeom prst="line">
              <a:avLst/>
            </a:prstGeom>
            <a:noFill/>
            <a:ln w="26988">
              <a:solidFill>
                <a:srgbClr val="000000"/>
              </a:solidFill>
              <a:round/>
              <a:headEnd/>
              <a:tailEnd/>
            </a:ln>
          </p:spPr>
          <p:txBody>
            <a:bodyPr/>
            <a:lstStyle/>
            <a:p>
              <a:endParaRPr lang="en-US"/>
            </a:p>
          </p:txBody>
        </p:sp>
        <p:sp>
          <p:nvSpPr>
            <p:cNvPr id="157720" name="Rectangle 24"/>
            <p:cNvSpPr>
              <a:spLocks noChangeArrowheads="1"/>
            </p:cNvSpPr>
            <p:nvPr/>
          </p:nvSpPr>
          <p:spPr bwMode="auto">
            <a:xfrm>
              <a:off x="2614" y="3484"/>
              <a:ext cx="27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1.5</a:t>
              </a:r>
              <a:endParaRPr lang="en-AU" sz="1400"/>
            </a:p>
          </p:txBody>
        </p:sp>
        <p:sp>
          <p:nvSpPr>
            <p:cNvPr id="157721" name="Line 25"/>
            <p:cNvSpPr>
              <a:spLocks noChangeShapeType="1"/>
            </p:cNvSpPr>
            <p:nvPr/>
          </p:nvSpPr>
          <p:spPr bwMode="auto">
            <a:xfrm flipV="1">
              <a:off x="3162" y="3426"/>
              <a:ext cx="1" cy="29"/>
            </a:xfrm>
            <a:prstGeom prst="line">
              <a:avLst/>
            </a:prstGeom>
            <a:noFill/>
            <a:ln w="26988">
              <a:solidFill>
                <a:srgbClr val="000000"/>
              </a:solidFill>
              <a:round/>
              <a:headEnd/>
              <a:tailEnd/>
            </a:ln>
          </p:spPr>
          <p:txBody>
            <a:bodyPr/>
            <a:lstStyle/>
            <a:p>
              <a:endParaRPr lang="en-US"/>
            </a:p>
          </p:txBody>
        </p:sp>
        <p:sp>
          <p:nvSpPr>
            <p:cNvPr id="157722" name="Line 26"/>
            <p:cNvSpPr>
              <a:spLocks noChangeShapeType="1"/>
            </p:cNvSpPr>
            <p:nvPr/>
          </p:nvSpPr>
          <p:spPr bwMode="auto">
            <a:xfrm>
              <a:off x="3162" y="872"/>
              <a:ext cx="1" cy="29"/>
            </a:xfrm>
            <a:prstGeom prst="line">
              <a:avLst/>
            </a:prstGeom>
            <a:noFill/>
            <a:ln w="26988">
              <a:solidFill>
                <a:srgbClr val="000000"/>
              </a:solidFill>
              <a:round/>
              <a:headEnd/>
              <a:tailEnd/>
            </a:ln>
          </p:spPr>
          <p:txBody>
            <a:bodyPr/>
            <a:lstStyle/>
            <a:p>
              <a:endParaRPr lang="en-US"/>
            </a:p>
          </p:txBody>
        </p:sp>
        <p:sp>
          <p:nvSpPr>
            <p:cNvPr id="157723" name="Rectangle 27"/>
            <p:cNvSpPr>
              <a:spLocks noChangeArrowheads="1"/>
            </p:cNvSpPr>
            <p:nvPr/>
          </p:nvSpPr>
          <p:spPr bwMode="auto">
            <a:xfrm>
              <a:off x="3122" y="3484"/>
              <a:ext cx="144"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2</a:t>
              </a:r>
              <a:endParaRPr lang="en-AU" sz="1400"/>
            </a:p>
          </p:txBody>
        </p:sp>
        <p:sp>
          <p:nvSpPr>
            <p:cNvPr id="157724" name="Line 28"/>
            <p:cNvSpPr>
              <a:spLocks noChangeShapeType="1"/>
            </p:cNvSpPr>
            <p:nvPr/>
          </p:nvSpPr>
          <p:spPr bwMode="auto">
            <a:xfrm flipV="1">
              <a:off x="3606" y="3426"/>
              <a:ext cx="1" cy="29"/>
            </a:xfrm>
            <a:prstGeom prst="line">
              <a:avLst/>
            </a:prstGeom>
            <a:noFill/>
            <a:ln w="26988">
              <a:solidFill>
                <a:srgbClr val="000000"/>
              </a:solidFill>
              <a:round/>
              <a:headEnd/>
              <a:tailEnd/>
            </a:ln>
          </p:spPr>
          <p:txBody>
            <a:bodyPr/>
            <a:lstStyle/>
            <a:p>
              <a:endParaRPr lang="en-US"/>
            </a:p>
          </p:txBody>
        </p:sp>
        <p:sp>
          <p:nvSpPr>
            <p:cNvPr id="157725" name="Line 29"/>
            <p:cNvSpPr>
              <a:spLocks noChangeShapeType="1"/>
            </p:cNvSpPr>
            <p:nvPr/>
          </p:nvSpPr>
          <p:spPr bwMode="auto">
            <a:xfrm>
              <a:off x="3606" y="872"/>
              <a:ext cx="1" cy="29"/>
            </a:xfrm>
            <a:prstGeom prst="line">
              <a:avLst/>
            </a:prstGeom>
            <a:noFill/>
            <a:ln w="26988">
              <a:solidFill>
                <a:srgbClr val="000000"/>
              </a:solidFill>
              <a:round/>
              <a:headEnd/>
              <a:tailEnd/>
            </a:ln>
          </p:spPr>
          <p:txBody>
            <a:bodyPr/>
            <a:lstStyle/>
            <a:p>
              <a:endParaRPr lang="en-US"/>
            </a:p>
          </p:txBody>
        </p:sp>
        <p:sp>
          <p:nvSpPr>
            <p:cNvPr id="157726" name="Rectangle 30"/>
            <p:cNvSpPr>
              <a:spLocks noChangeArrowheads="1"/>
            </p:cNvSpPr>
            <p:nvPr/>
          </p:nvSpPr>
          <p:spPr bwMode="auto">
            <a:xfrm>
              <a:off x="3508" y="3484"/>
              <a:ext cx="27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2.5</a:t>
              </a:r>
              <a:endParaRPr lang="en-AU" sz="1400"/>
            </a:p>
          </p:txBody>
        </p:sp>
        <p:sp>
          <p:nvSpPr>
            <p:cNvPr id="157727" name="Line 31"/>
            <p:cNvSpPr>
              <a:spLocks noChangeShapeType="1"/>
            </p:cNvSpPr>
            <p:nvPr/>
          </p:nvSpPr>
          <p:spPr bwMode="auto">
            <a:xfrm flipV="1">
              <a:off x="4056" y="3426"/>
              <a:ext cx="1" cy="29"/>
            </a:xfrm>
            <a:prstGeom prst="line">
              <a:avLst/>
            </a:prstGeom>
            <a:noFill/>
            <a:ln w="26988">
              <a:solidFill>
                <a:srgbClr val="000000"/>
              </a:solidFill>
              <a:round/>
              <a:headEnd/>
              <a:tailEnd/>
            </a:ln>
          </p:spPr>
          <p:txBody>
            <a:bodyPr/>
            <a:lstStyle/>
            <a:p>
              <a:endParaRPr lang="en-US"/>
            </a:p>
          </p:txBody>
        </p:sp>
        <p:sp>
          <p:nvSpPr>
            <p:cNvPr id="157728" name="Line 32"/>
            <p:cNvSpPr>
              <a:spLocks noChangeShapeType="1"/>
            </p:cNvSpPr>
            <p:nvPr/>
          </p:nvSpPr>
          <p:spPr bwMode="auto">
            <a:xfrm>
              <a:off x="4056" y="872"/>
              <a:ext cx="1" cy="29"/>
            </a:xfrm>
            <a:prstGeom prst="line">
              <a:avLst/>
            </a:prstGeom>
            <a:noFill/>
            <a:ln w="26988">
              <a:solidFill>
                <a:srgbClr val="000000"/>
              </a:solidFill>
              <a:round/>
              <a:headEnd/>
              <a:tailEnd/>
            </a:ln>
          </p:spPr>
          <p:txBody>
            <a:bodyPr/>
            <a:lstStyle/>
            <a:p>
              <a:endParaRPr lang="en-US"/>
            </a:p>
          </p:txBody>
        </p:sp>
        <p:sp>
          <p:nvSpPr>
            <p:cNvPr id="157729" name="Rectangle 33"/>
            <p:cNvSpPr>
              <a:spLocks noChangeArrowheads="1"/>
            </p:cNvSpPr>
            <p:nvPr/>
          </p:nvSpPr>
          <p:spPr bwMode="auto">
            <a:xfrm>
              <a:off x="4015" y="3484"/>
              <a:ext cx="144"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3</a:t>
              </a:r>
              <a:endParaRPr lang="en-AU" sz="1400"/>
            </a:p>
          </p:txBody>
        </p:sp>
        <p:sp>
          <p:nvSpPr>
            <p:cNvPr id="157730" name="Line 34"/>
            <p:cNvSpPr>
              <a:spLocks noChangeShapeType="1"/>
            </p:cNvSpPr>
            <p:nvPr/>
          </p:nvSpPr>
          <p:spPr bwMode="auto">
            <a:xfrm flipV="1">
              <a:off x="4500" y="3426"/>
              <a:ext cx="1" cy="29"/>
            </a:xfrm>
            <a:prstGeom prst="line">
              <a:avLst/>
            </a:prstGeom>
            <a:noFill/>
            <a:ln w="26988">
              <a:solidFill>
                <a:srgbClr val="000000"/>
              </a:solidFill>
              <a:round/>
              <a:headEnd/>
              <a:tailEnd/>
            </a:ln>
          </p:spPr>
          <p:txBody>
            <a:bodyPr/>
            <a:lstStyle/>
            <a:p>
              <a:endParaRPr lang="en-US"/>
            </a:p>
          </p:txBody>
        </p:sp>
        <p:sp>
          <p:nvSpPr>
            <p:cNvPr id="157731" name="Line 35"/>
            <p:cNvSpPr>
              <a:spLocks noChangeShapeType="1"/>
            </p:cNvSpPr>
            <p:nvPr/>
          </p:nvSpPr>
          <p:spPr bwMode="auto">
            <a:xfrm>
              <a:off x="4500" y="872"/>
              <a:ext cx="1" cy="29"/>
            </a:xfrm>
            <a:prstGeom prst="line">
              <a:avLst/>
            </a:prstGeom>
            <a:noFill/>
            <a:ln w="26988">
              <a:solidFill>
                <a:srgbClr val="000000"/>
              </a:solidFill>
              <a:round/>
              <a:headEnd/>
              <a:tailEnd/>
            </a:ln>
          </p:spPr>
          <p:txBody>
            <a:bodyPr/>
            <a:lstStyle/>
            <a:p>
              <a:endParaRPr lang="en-US"/>
            </a:p>
          </p:txBody>
        </p:sp>
        <p:sp>
          <p:nvSpPr>
            <p:cNvPr id="157732" name="Rectangle 36"/>
            <p:cNvSpPr>
              <a:spLocks noChangeArrowheads="1"/>
            </p:cNvSpPr>
            <p:nvPr/>
          </p:nvSpPr>
          <p:spPr bwMode="auto">
            <a:xfrm>
              <a:off x="4402" y="3484"/>
              <a:ext cx="27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3.5</a:t>
              </a:r>
              <a:endParaRPr lang="en-AU" sz="1400"/>
            </a:p>
          </p:txBody>
        </p:sp>
        <p:sp>
          <p:nvSpPr>
            <p:cNvPr id="157733" name="Line 37"/>
            <p:cNvSpPr>
              <a:spLocks noChangeShapeType="1"/>
            </p:cNvSpPr>
            <p:nvPr/>
          </p:nvSpPr>
          <p:spPr bwMode="auto">
            <a:xfrm>
              <a:off x="1375" y="3455"/>
              <a:ext cx="29" cy="1"/>
            </a:xfrm>
            <a:prstGeom prst="line">
              <a:avLst/>
            </a:prstGeom>
            <a:noFill/>
            <a:ln w="26988">
              <a:solidFill>
                <a:srgbClr val="000000"/>
              </a:solidFill>
              <a:round/>
              <a:headEnd/>
              <a:tailEnd/>
            </a:ln>
          </p:spPr>
          <p:txBody>
            <a:bodyPr/>
            <a:lstStyle/>
            <a:p>
              <a:endParaRPr lang="en-US"/>
            </a:p>
          </p:txBody>
        </p:sp>
        <p:sp>
          <p:nvSpPr>
            <p:cNvPr id="157734" name="Line 38"/>
            <p:cNvSpPr>
              <a:spLocks noChangeShapeType="1"/>
            </p:cNvSpPr>
            <p:nvPr/>
          </p:nvSpPr>
          <p:spPr bwMode="auto">
            <a:xfrm flipH="1">
              <a:off x="4471" y="3455"/>
              <a:ext cx="29" cy="1"/>
            </a:xfrm>
            <a:prstGeom prst="line">
              <a:avLst/>
            </a:prstGeom>
            <a:noFill/>
            <a:ln w="26988">
              <a:solidFill>
                <a:srgbClr val="000000"/>
              </a:solidFill>
              <a:round/>
              <a:headEnd/>
              <a:tailEnd/>
            </a:ln>
          </p:spPr>
          <p:txBody>
            <a:bodyPr/>
            <a:lstStyle/>
            <a:p>
              <a:endParaRPr lang="en-US"/>
            </a:p>
          </p:txBody>
        </p:sp>
        <p:sp>
          <p:nvSpPr>
            <p:cNvPr id="157735" name="Rectangle 39"/>
            <p:cNvSpPr>
              <a:spLocks noChangeArrowheads="1"/>
            </p:cNvSpPr>
            <p:nvPr/>
          </p:nvSpPr>
          <p:spPr bwMode="auto">
            <a:xfrm>
              <a:off x="1265" y="3369"/>
              <a:ext cx="144"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0</a:t>
              </a:r>
              <a:endParaRPr lang="en-AU" sz="1400"/>
            </a:p>
          </p:txBody>
        </p:sp>
        <p:sp>
          <p:nvSpPr>
            <p:cNvPr id="157736" name="Line 40"/>
            <p:cNvSpPr>
              <a:spLocks noChangeShapeType="1"/>
            </p:cNvSpPr>
            <p:nvPr/>
          </p:nvSpPr>
          <p:spPr bwMode="auto">
            <a:xfrm>
              <a:off x="1375" y="3086"/>
              <a:ext cx="29" cy="1"/>
            </a:xfrm>
            <a:prstGeom prst="line">
              <a:avLst/>
            </a:prstGeom>
            <a:noFill/>
            <a:ln w="26988">
              <a:solidFill>
                <a:srgbClr val="000000"/>
              </a:solidFill>
              <a:round/>
              <a:headEnd/>
              <a:tailEnd/>
            </a:ln>
          </p:spPr>
          <p:txBody>
            <a:bodyPr/>
            <a:lstStyle/>
            <a:p>
              <a:endParaRPr lang="en-US"/>
            </a:p>
          </p:txBody>
        </p:sp>
        <p:sp>
          <p:nvSpPr>
            <p:cNvPr id="157737" name="Line 41"/>
            <p:cNvSpPr>
              <a:spLocks noChangeShapeType="1"/>
            </p:cNvSpPr>
            <p:nvPr/>
          </p:nvSpPr>
          <p:spPr bwMode="auto">
            <a:xfrm flipH="1">
              <a:off x="4471" y="3086"/>
              <a:ext cx="29" cy="1"/>
            </a:xfrm>
            <a:prstGeom prst="line">
              <a:avLst/>
            </a:prstGeom>
            <a:noFill/>
            <a:ln w="26988">
              <a:solidFill>
                <a:srgbClr val="000000"/>
              </a:solidFill>
              <a:round/>
              <a:headEnd/>
              <a:tailEnd/>
            </a:ln>
          </p:spPr>
          <p:txBody>
            <a:bodyPr/>
            <a:lstStyle/>
            <a:p>
              <a:endParaRPr lang="en-US"/>
            </a:p>
          </p:txBody>
        </p:sp>
        <p:sp>
          <p:nvSpPr>
            <p:cNvPr id="157738" name="Rectangle 42"/>
            <p:cNvSpPr>
              <a:spLocks noChangeArrowheads="1"/>
            </p:cNvSpPr>
            <p:nvPr/>
          </p:nvSpPr>
          <p:spPr bwMode="auto">
            <a:xfrm>
              <a:off x="1184" y="3000"/>
              <a:ext cx="23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50</a:t>
              </a:r>
              <a:endParaRPr lang="en-AU" sz="1400"/>
            </a:p>
          </p:txBody>
        </p:sp>
        <p:sp>
          <p:nvSpPr>
            <p:cNvPr id="157739" name="Line 43"/>
            <p:cNvSpPr>
              <a:spLocks noChangeShapeType="1"/>
            </p:cNvSpPr>
            <p:nvPr/>
          </p:nvSpPr>
          <p:spPr bwMode="auto">
            <a:xfrm>
              <a:off x="1375" y="2717"/>
              <a:ext cx="29" cy="1"/>
            </a:xfrm>
            <a:prstGeom prst="line">
              <a:avLst/>
            </a:prstGeom>
            <a:noFill/>
            <a:ln w="26988">
              <a:solidFill>
                <a:srgbClr val="000000"/>
              </a:solidFill>
              <a:round/>
              <a:headEnd/>
              <a:tailEnd/>
            </a:ln>
          </p:spPr>
          <p:txBody>
            <a:bodyPr/>
            <a:lstStyle/>
            <a:p>
              <a:endParaRPr lang="en-US"/>
            </a:p>
          </p:txBody>
        </p:sp>
        <p:sp>
          <p:nvSpPr>
            <p:cNvPr id="157740" name="Line 44"/>
            <p:cNvSpPr>
              <a:spLocks noChangeShapeType="1"/>
            </p:cNvSpPr>
            <p:nvPr/>
          </p:nvSpPr>
          <p:spPr bwMode="auto">
            <a:xfrm flipH="1">
              <a:off x="4471" y="2717"/>
              <a:ext cx="29" cy="1"/>
            </a:xfrm>
            <a:prstGeom prst="line">
              <a:avLst/>
            </a:prstGeom>
            <a:noFill/>
            <a:ln w="26988">
              <a:solidFill>
                <a:srgbClr val="000000"/>
              </a:solidFill>
              <a:round/>
              <a:headEnd/>
              <a:tailEnd/>
            </a:ln>
          </p:spPr>
          <p:txBody>
            <a:bodyPr/>
            <a:lstStyle/>
            <a:p>
              <a:endParaRPr lang="en-US"/>
            </a:p>
          </p:txBody>
        </p:sp>
        <p:sp>
          <p:nvSpPr>
            <p:cNvPr id="157741" name="Rectangle 45"/>
            <p:cNvSpPr>
              <a:spLocks noChangeArrowheads="1"/>
            </p:cNvSpPr>
            <p:nvPr/>
          </p:nvSpPr>
          <p:spPr bwMode="auto">
            <a:xfrm>
              <a:off x="1104" y="2631"/>
              <a:ext cx="31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100</a:t>
              </a:r>
              <a:endParaRPr lang="en-AU" sz="1400"/>
            </a:p>
          </p:txBody>
        </p:sp>
        <p:sp>
          <p:nvSpPr>
            <p:cNvPr id="157742" name="Line 46"/>
            <p:cNvSpPr>
              <a:spLocks noChangeShapeType="1"/>
            </p:cNvSpPr>
            <p:nvPr/>
          </p:nvSpPr>
          <p:spPr bwMode="auto">
            <a:xfrm>
              <a:off x="1375" y="2348"/>
              <a:ext cx="29" cy="1"/>
            </a:xfrm>
            <a:prstGeom prst="line">
              <a:avLst/>
            </a:prstGeom>
            <a:noFill/>
            <a:ln w="26988">
              <a:solidFill>
                <a:srgbClr val="000000"/>
              </a:solidFill>
              <a:round/>
              <a:headEnd/>
              <a:tailEnd/>
            </a:ln>
          </p:spPr>
          <p:txBody>
            <a:bodyPr/>
            <a:lstStyle/>
            <a:p>
              <a:endParaRPr lang="en-US"/>
            </a:p>
          </p:txBody>
        </p:sp>
        <p:sp>
          <p:nvSpPr>
            <p:cNvPr id="157743" name="Line 47"/>
            <p:cNvSpPr>
              <a:spLocks noChangeShapeType="1"/>
            </p:cNvSpPr>
            <p:nvPr/>
          </p:nvSpPr>
          <p:spPr bwMode="auto">
            <a:xfrm flipH="1">
              <a:off x="4471" y="2348"/>
              <a:ext cx="29" cy="1"/>
            </a:xfrm>
            <a:prstGeom prst="line">
              <a:avLst/>
            </a:prstGeom>
            <a:noFill/>
            <a:ln w="26988">
              <a:solidFill>
                <a:srgbClr val="000000"/>
              </a:solidFill>
              <a:round/>
              <a:headEnd/>
              <a:tailEnd/>
            </a:ln>
          </p:spPr>
          <p:txBody>
            <a:bodyPr/>
            <a:lstStyle/>
            <a:p>
              <a:endParaRPr lang="en-US"/>
            </a:p>
          </p:txBody>
        </p:sp>
        <p:sp>
          <p:nvSpPr>
            <p:cNvPr id="157744" name="Rectangle 48"/>
            <p:cNvSpPr>
              <a:spLocks noChangeArrowheads="1"/>
            </p:cNvSpPr>
            <p:nvPr/>
          </p:nvSpPr>
          <p:spPr bwMode="auto">
            <a:xfrm>
              <a:off x="1104" y="2262"/>
              <a:ext cx="31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150</a:t>
              </a:r>
              <a:endParaRPr lang="en-AU" sz="1400"/>
            </a:p>
          </p:txBody>
        </p:sp>
        <p:sp>
          <p:nvSpPr>
            <p:cNvPr id="157745" name="Line 49"/>
            <p:cNvSpPr>
              <a:spLocks noChangeShapeType="1"/>
            </p:cNvSpPr>
            <p:nvPr/>
          </p:nvSpPr>
          <p:spPr bwMode="auto">
            <a:xfrm>
              <a:off x="1375" y="1979"/>
              <a:ext cx="29" cy="1"/>
            </a:xfrm>
            <a:prstGeom prst="line">
              <a:avLst/>
            </a:prstGeom>
            <a:noFill/>
            <a:ln w="26988">
              <a:solidFill>
                <a:srgbClr val="000000"/>
              </a:solidFill>
              <a:round/>
              <a:headEnd/>
              <a:tailEnd/>
            </a:ln>
          </p:spPr>
          <p:txBody>
            <a:bodyPr/>
            <a:lstStyle/>
            <a:p>
              <a:endParaRPr lang="en-US"/>
            </a:p>
          </p:txBody>
        </p:sp>
        <p:sp>
          <p:nvSpPr>
            <p:cNvPr id="157746" name="Line 50"/>
            <p:cNvSpPr>
              <a:spLocks noChangeShapeType="1"/>
            </p:cNvSpPr>
            <p:nvPr/>
          </p:nvSpPr>
          <p:spPr bwMode="auto">
            <a:xfrm flipH="1">
              <a:off x="4471" y="1979"/>
              <a:ext cx="29" cy="1"/>
            </a:xfrm>
            <a:prstGeom prst="line">
              <a:avLst/>
            </a:prstGeom>
            <a:noFill/>
            <a:ln w="26988">
              <a:solidFill>
                <a:srgbClr val="000000"/>
              </a:solidFill>
              <a:round/>
              <a:headEnd/>
              <a:tailEnd/>
            </a:ln>
          </p:spPr>
          <p:txBody>
            <a:bodyPr/>
            <a:lstStyle/>
            <a:p>
              <a:endParaRPr lang="en-US"/>
            </a:p>
          </p:txBody>
        </p:sp>
        <p:sp>
          <p:nvSpPr>
            <p:cNvPr id="157747" name="Rectangle 51"/>
            <p:cNvSpPr>
              <a:spLocks noChangeArrowheads="1"/>
            </p:cNvSpPr>
            <p:nvPr/>
          </p:nvSpPr>
          <p:spPr bwMode="auto">
            <a:xfrm>
              <a:off x="1104" y="1893"/>
              <a:ext cx="31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200</a:t>
              </a:r>
              <a:endParaRPr lang="en-AU" sz="1400"/>
            </a:p>
          </p:txBody>
        </p:sp>
        <p:sp>
          <p:nvSpPr>
            <p:cNvPr id="157748" name="Line 52"/>
            <p:cNvSpPr>
              <a:spLocks noChangeShapeType="1"/>
            </p:cNvSpPr>
            <p:nvPr/>
          </p:nvSpPr>
          <p:spPr bwMode="auto">
            <a:xfrm>
              <a:off x="1375" y="1610"/>
              <a:ext cx="29" cy="1"/>
            </a:xfrm>
            <a:prstGeom prst="line">
              <a:avLst/>
            </a:prstGeom>
            <a:noFill/>
            <a:ln w="26988">
              <a:solidFill>
                <a:srgbClr val="000000"/>
              </a:solidFill>
              <a:round/>
              <a:headEnd/>
              <a:tailEnd/>
            </a:ln>
          </p:spPr>
          <p:txBody>
            <a:bodyPr/>
            <a:lstStyle/>
            <a:p>
              <a:endParaRPr lang="en-US"/>
            </a:p>
          </p:txBody>
        </p:sp>
        <p:sp>
          <p:nvSpPr>
            <p:cNvPr id="157749" name="Line 53"/>
            <p:cNvSpPr>
              <a:spLocks noChangeShapeType="1"/>
            </p:cNvSpPr>
            <p:nvPr/>
          </p:nvSpPr>
          <p:spPr bwMode="auto">
            <a:xfrm flipH="1">
              <a:off x="4471" y="1610"/>
              <a:ext cx="29" cy="1"/>
            </a:xfrm>
            <a:prstGeom prst="line">
              <a:avLst/>
            </a:prstGeom>
            <a:noFill/>
            <a:ln w="26988">
              <a:solidFill>
                <a:srgbClr val="000000"/>
              </a:solidFill>
              <a:round/>
              <a:headEnd/>
              <a:tailEnd/>
            </a:ln>
          </p:spPr>
          <p:txBody>
            <a:bodyPr/>
            <a:lstStyle/>
            <a:p>
              <a:endParaRPr lang="en-US"/>
            </a:p>
          </p:txBody>
        </p:sp>
        <p:sp>
          <p:nvSpPr>
            <p:cNvPr id="157750" name="Rectangle 54"/>
            <p:cNvSpPr>
              <a:spLocks noChangeArrowheads="1"/>
            </p:cNvSpPr>
            <p:nvPr/>
          </p:nvSpPr>
          <p:spPr bwMode="auto">
            <a:xfrm>
              <a:off x="1104" y="1524"/>
              <a:ext cx="31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250</a:t>
              </a:r>
              <a:endParaRPr lang="en-AU" sz="1400"/>
            </a:p>
          </p:txBody>
        </p:sp>
        <p:sp>
          <p:nvSpPr>
            <p:cNvPr id="157751" name="Line 55"/>
            <p:cNvSpPr>
              <a:spLocks noChangeShapeType="1"/>
            </p:cNvSpPr>
            <p:nvPr/>
          </p:nvSpPr>
          <p:spPr bwMode="auto">
            <a:xfrm>
              <a:off x="1375" y="1241"/>
              <a:ext cx="29" cy="1"/>
            </a:xfrm>
            <a:prstGeom prst="line">
              <a:avLst/>
            </a:prstGeom>
            <a:noFill/>
            <a:ln w="26988">
              <a:solidFill>
                <a:srgbClr val="000000"/>
              </a:solidFill>
              <a:round/>
              <a:headEnd/>
              <a:tailEnd/>
            </a:ln>
          </p:spPr>
          <p:txBody>
            <a:bodyPr/>
            <a:lstStyle/>
            <a:p>
              <a:endParaRPr lang="en-US"/>
            </a:p>
          </p:txBody>
        </p:sp>
        <p:sp>
          <p:nvSpPr>
            <p:cNvPr id="157752" name="Line 56"/>
            <p:cNvSpPr>
              <a:spLocks noChangeShapeType="1"/>
            </p:cNvSpPr>
            <p:nvPr/>
          </p:nvSpPr>
          <p:spPr bwMode="auto">
            <a:xfrm flipH="1">
              <a:off x="4471" y="1241"/>
              <a:ext cx="29" cy="1"/>
            </a:xfrm>
            <a:prstGeom prst="line">
              <a:avLst/>
            </a:prstGeom>
            <a:noFill/>
            <a:ln w="26988">
              <a:solidFill>
                <a:srgbClr val="000000"/>
              </a:solidFill>
              <a:round/>
              <a:headEnd/>
              <a:tailEnd/>
            </a:ln>
          </p:spPr>
          <p:txBody>
            <a:bodyPr/>
            <a:lstStyle/>
            <a:p>
              <a:endParaRPr lang="en-US"/>
            </a:p>
          </p:txBody>
        </p:sp>
        <p:sp>
          <p:nvSpPr>
            <p:cNvPr id="157753" name="Rectangle 57"/>
            <p:cNvSpPr>
              <a:spLocks noChangeArrowheads="1"/>
            </p:cNvSpPr>
            <p:nvPr/>
          </p:nvSpPr>
          <p:spPr bwMode="auto">
            <a:xfrm>
              <a:off x="1104" y="1155"/>
              <a:ext cx="31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300</a:t>
              </a:r>
              <a:endParaRPr lang="en-AU" sz="1400"/>
            </a:p>
          </p:txBody>
        </p:sp>
        <p:sp>
          <p:nvSpPr>
            <p:cNvPr id="157754" name="Line 58"/>
            <p:cNvSpPr>
              <a:spLocks noChangeShapeType="1"/>
            </p:cNvSpPr>
            <p:nvPr/>
          </p:nvSpPr>
          <p:spPr bwMode="auto">
            <a:xfrm>
              <a:off x="1375" y="872"/>
              <a:ext cx="29" cy="1"/>
            </a:xfrm>
            <a:prstGeom prst="line">
              <a:avLst/>
            </a:prstGeom>
            <a:noFill/>
            <a:ln w="26988">
              <a:solidFill>
                <a:srgbClr val="000000"/>
              </a:solidFill>
              <a:round/>
              <a:headEnd/>
              <a:tailEnd/>
            </a:ln>
          </p:spPr>
          <p:txBody>
            <a:bodyPr/>
            <a:lstStyle/>
            <a:p>
              <a:endParaRPr lang="en-US"/>
            </a:p>
          </p:txBody>
        </p:sp>
        <p:sp>
          <p:nvSpPr>
            <p:cNvPr id="157755" name="Line 59"/>
            <p:cNvSpPr>
              <a:spLocks noChangeShapeType="1"/>
            </p:cNvSpPr>
            <p:nvPr/>
          </p:nvSpPr>
          <p:spPr bwMode="auto">
            <a:xfrm flipH="1">
              <a:off x="4471" y="872"/>
              <a:ext cx="29" cy="1"/>
            </a:xfrm>
            <a:prstGeom prst="line">
              <a:avLst/>
            </a:prstGeom>
            <a:noFill/>
            <a:ln w="26988">
              <a:solidFill>
                <a:srgbClr val="000000"/>
              </a:solidFill>
              <a:round/>
              <a:headEnd/>
              <a:tailEnd/>
            </a:ln>
          </p:spPr>
          <p:txBody>
            <a:bodyPr/>
            <a:lstStyle/>
            <a:p>
              <a:endParaRPr lang="en-US"/>
            </a:p>
          </p:txBody>
        </p:sp>
        <p:sp>
          <p:nvSpPr>
            <p:cNvPr id="157756" name="Rectangle 60"/>
            <p:cNvSpPr>
              <a:spLocks noChangeArrowheads="1"/>
            </p:cNvSpPr>
            <p:nvPr/>
          </p:nvSpPr>
          <p:spPr bwMode="auto">
            <a:xfrm>
              <a:off x="1104" y="786"/>
              <a:ext cx="31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350</a:t>
              </a:r>
              <a:endParaRPr lang="en-AU" sz="1400"/>
            </a:p>
          </p:txBody>
        </p:sp>
        <p:sp>
          <p:nvSpPr>
            <p:cNvPr id="157757" name="Line 61"/>
            <p:cNvSpPr>
              <a:spLocks noChangeShapeType="1"/>
            </p:cNvSpPr>
            <p:nvPr/>
          </p:nvSpPr>
          <p:spPr bwMode="auto">
            <a:xfrm>
              <a:off x="1375" y="872"/>
              <a:ext cx="3125" cy="1"/>
            </a:xfrm>
            <a:prstGeom prst="line">
              <a:avLst/>
            </a:prstGeom>
            <a:noFill/>
            <a:ln w="26988">
              <a:solidFill>
                <a:srgbClr val="000000"/>
              </a:solidFill>
              <a:round/>
              <a:headEnd/>
              <a:tailEnd/>
            </a:ln>
          </p:spPr>
          <p:txBody>
            <a:bodyPr/>
            <a:lstStyle/>
            <a:p>
              <a:endParaRPr lang="en-US"/>
            </a:p>
          </p:txBody>
        </p:sp>
        <p:sp>
          <p:nvSpPr>
            <p:cNvPr id="157758" name="Line 62"/>
            <p:cNvSpPr>
              <a:spLocks noChangeShapeType="1"/>
            </p:cNvSpPr>
            <p:nvPr/>
          </p:nvSpPr>
          <p:spPr bwMode="auto">
            <a:xfrm>
              <a:off x="1375" y="3455"/>
              <a:ext cx="3125" cy="1"/>
            </a:xfrm>
            <a:prstGeom prst="line">
              <a:avLst/>
            </a:prstGeom>
            <a:noFill/>
            <a:ln w="26988">
              <a:solidFill>
                <a:srgbClr val="000000"/>
              </a:solidFill>
              <a:round/>
              <a:headEnd/>
              <a:tailEnd/>
            </a:ln>
          </p:spPr>
          <p:txBody>
            <a:bodyPr/>
            <a:lstStyle/>
            <a:p>
              <a:endParaRPr lang="en-US"/>
            </a:p>
          </p:txBody>
        </p:sp>
        <p:sp>
          <p:nvSpPr>
            <p:cNvPr id="157759" name="Line 63"/>
            <p:cNvSpPr>
              <a:spLocks noChangeShapeType="1"/>
            </p:cNvSpPr>
            <p:nvPr/>
          </p:nvSpPr>
          <p:spPr bwMode="auto">
            <a:xfrm flipV="1">
              <a:off x="4500" y="872"/>
              <a:ext cx="1" cy="2583"/>
            </a:xfrm>
            <a:prstGeom prst="line">
              <a:avLst/>
            </a:prstGeom>
            <a:noFill/>
            <a:ln w="26988">
              <a:solidFill>
                <a:srgbClr val="000000"/>
              </a:solidFill>
              <a:round/>
              <a:headEnd/>
              <a:tailEnd/>
            </a:ln>
          </p:spPr>
          <p:txBody>
            <a:bodyPr/>
            <a:lstStyle/>
            <a:p>
              <a:endParaRPr lang="en-US"/>
            </a:p>
          </p:txBody>
        </p:sp>
        <p:sp>
          <p:nvSpPr>
            <p:cNvPr id="157760" name="Line 64"/>
            <p:cNvSpPr>
              <a:spLocks noChangeShapeType="1"/>
            </p:cNvSpPr>
            <p:nvPr/>
          </p:nvSpPr>
          <p:spPr bwMode="auto">
            <a:xfrm flipV="1">
              <a:off x="1375" y="872"/>
              <a:ext cx="1" cy="2583"/>
            </a:xfrm>
            <a:prstGeom prst="line">
              <a:avLst/>
            </a:prstGeom>
            <a:noFill/>
            <a:ln w="26988">
              <a:solidFill>
                <a:srgbClr val="000000"/>
              </a:solidFill>
              <a:round/>
              <a:headEnd/>
              <a:tailEnd/>
            </a:ln>
          </p:spPr>
          <p:txBody>
            <a:bodyPr/>
            <a:lstStyle/>
            <a:p>
              <a:endParaRPr lang="en-US"/>
            </a:p>
          </p:txBody>
        </p:sp>
        <p:sp>
          <p:nvSpPr>
            <p:cNvPr id="157761" name="Freeform 65"/>
            <p:cNvSpPr>
              <a:spLocks/>
            </p:cNvSpPr>
            <p:nvPr/>
          </p:nvSpPr>
          <p:spPr bwMode="auto">
            <a:xfrm>
              <a:off x="1375" y="1086"/>
              <a:ext cx="2231" cy="2369"/>
            </a:xfrm>
            <a:custGeom>
              <a:avLst/>
              <a:gdLst/>
              <a:ahLst/>
              <a:cxnLst>
                <a:cxn ang="0">
                  <a:pos x="29" y="2363"/>
                </a:cxn>
                <a:cxn ang="0">
                  <a:pos x="63" y="2363"/>
                </a:cxn>
                <a:cxn ang="0">
                  <a:pos x="98" y="2358"/>
                </a:cxn>
                <a:cxn ang="0">
                  <a:pos x="132" y="2352"/>
                </a:cxn>
                <a:cxn ang="0">
                  <a:pos x="167" y="2346"/>
                </a:cxn>
                <a:cxn ang="0">
                  <a:pos x="207" y="2340"/>
                </a:cxn>
                <a:cxn ang="0">
                  <a:pos x="242" y="2329"/>
                </a:cxn>
                <a:cxn ang="0">
                  <a:pos x="276" y="2323"/>
                </a:cxn>
                <a:cxn ang="0">
                  <a:pos x="311" y="2312"/>
                </a:cxn>
                <a:cxn ang="0">
                  <a:pos x="346" y="2306"/>
                </a:cxn>
                <a:cxn ang="0">
                  <a:pos x="386" y="2294"/>
                </a:cxn>
                <a:cxn ang="0">
                  <a:pos x="421" y="2289"/>
                </a:cxn>
                <a:cxn ang="0">
                  <a:pos x="455" y="2283"/>
                </a:cxn>
                <a:cxn ang="0">
                  <a:pos x="490" y="2277"/>
                </a:cxn>
                <a:cxn ang="0">
                  <a:pos x="524" y="2271"/>
                </a:cxn>
                <a:cxn ang="0">
                  <a:pos x="565" y="2265"/>
                </a:cxn>
                <a:cxn ang="0">
                  <a:pos x="599" y="2254"/>
                </a:cxn>
                <a:cxn ang="0">
                  <a:pos x="634" y="2248"/>
                </a:cxn>
                <a:cxn ang="0">
                  <a:pos x="669" y="2242"/>
                </a:cxn>
                <a:cxn ang="0">
                  <a:pos x="703" y="2237"/>
                </a:cxn>
                <a:cxn ang="0">
                  <a:pos x="743" y="2225"/>
                </a:cxn>
                <a:cxn ang="0">
                  <a:pos x="778" y="2133"/>
                </a:cxn>
                <a:cxn ang="0">
                  <a:pos x="813" y="1741"/>
                </a:cxn>
                <a:cxn ang="0">
                  <a:pos x="847" y="841"/>
                </a:cxn>
                <a:cxn ang="0">
                  <a:pos x="882" y="52"/>
                </a:cxn>
                <a:cxn ang="0">
                  <a:pos x="922" y="323"/>
                </a:cxn>
                <a:cxn ang="0">
                  <a:pos x="957" y="1274"/>
                </a:cxn>
                <a:cxn ang="0">
                  <a:pos x="991" y="1908"/>
                </a:cxn>
                <a:cxn ang="0">
                  <a:pos x="1026" y="2098"/>
                </a:cxn>
                <a:cxn ang="0">
                  <a:pos x="1061" y="2127"/>
                </a:cxn>
                <a:cxn ang="0">
                  <a:pos x="1095" y="2127"/>
                </a:cxn>
                <a:cxn ang="0">
                  <a:pos x="1136" y="2127"/>
                </a:cxn>
                <a:cxn ang="0">
                  <a:pos x="1170" y="2121"/>
                </a:cxn>
                <a:cxn ang="0">
                  <a:pos x="1205" y="2121"/>
                </a:cxn>
                <a:cxn ang="0">
                  <a:pos x="1239" y="2116"/>
                </a:cxn>
                <a:cxn ang="0">
                  <a:pos x="1274" y="2110"/>
                </a:cxn>
                <a:cxn ang="0">
                  <a:pos x="1314" y="2110"/>
                </a:cxn>
                <a:cxn ang="0">
                  <a:pos x="1349" y="2104"/>
                </a:cxn>
                <a:cxn ang="0">
                  <a:pos x="1383" y="2104"/>
                </a:cxn>
                <a:cxn ang="0">
                  <a:pos x="1418" y="2098"/>
                </a:cxn>
                <a:cxn ang="0">
                  <a:pos x="1453" y="2093"/>
                </a:cxn>
                <a:cxn ang="0">
                  <a:pos x="1493" y="2081"/>
                </a:cxn>
                <a:cxn ang="0">
                  <a:pos x="1528" y="2058"/>
                </a:cxn>
                <a:cxn ang="0">
                  <a:pos x="1562" y="2000"/>
                </a:cxn>
                <a:cxn ang="0">
                  <a:pos x="1597" y="1891"/>
                </a:cxn>
                <a:cxn ang="0">
                  <a:pos x="1631" y="1683"/>
                </a:cxn>
                <a:cxn ang="0">
                  <a:pos x="1672" y="1389"/>
                </a:cxn>
                <a:cxn ang="0">
                  <a:pos x="1706" y="1037"/>
                </a:cxn>
                <a:cxn ang="0">
                  <a:pos x="1741" y="743"/>
                </a:cxn>
                <a:cxn ang="0">
                  <a:pos x="1775" y="617"/>
                </a:cxn>
                <a:cxn ang="0">
                  <a:pos x="1810" y="715"/>
                </a:cxn>
                <a:cxn ang="0">
                  <a:pos x="1850" y="1020"/>
                </a:cxn>
                <a:cxn ang="0">
                  <a:pos x="1885" y="1412"/>
                </a:cxn>
                <a:cxn ang="0">
                  <a:pos x="1920" y="1787"/>
                </a:cxn>
                <a:cxn ang="0">
                  <a:pos x="1954" y="2064"/>
                </a:cxn>
                <a:cxn ang="0">
                  <a:pos x="1989" y="2231"/>
                </a:cxn>
                <a:cxn ang="0">
                  <a:pos x="2029" y="2317"/>
                </a:cxn>
                <a:cxn ang="0">
                  <a:pos x="2064" y="2352"/>
                </a:cxn>
                <a:cxn ang="0">
                  <a:pos x="2098" y="2363"/>
                </a:cxn>
                <a:cxn ang="0">
                  <a:pos x="2133" y="2369"/>
                </a:cxn>
                <a:cxn ang="0">
                  <a:pos x="2168" y="2369"/>
                </a:cxn>
                <a:cxn ang="0">
                  <a:pos x="2202" y="2369"/>
                </a:cxn>
              </a:cxnLst>
              <a:rect l="0" t="0" r="r" b="b"/>
              <a:pathLst>
                <a:path w="2231" h="2369">
                  <a:moveTo>
                    <a:pt x="0" y="2369"/>
                  </a:moveTo>
                  <a:lnTo>
                    <a:pt x="11" y="2369"/>
                  </a:lnTo>
                  <a:lnTo>
                    <a:pt x="17" y="2363"/>
                  </a:lnTo>
                  <a:lnTo>
                    <a:pt x="29" y="2363"/>
                  </a:lnTo>
                  <a:lnTo>
                    <a:pt x="34" y="2363"/>
                  </a:lnTo>
                  <a:lnTo>
                    <a:pt x="46" y="2363"/>
                  </a:lnTo>
                  <a:lnTo>
                    <a:pt x="52" y="2363"/>
                  </a:lnTo>
                  <a:lnTo>
                    <a:pt x="63" y="2363"/>
                  </a:lnTo>
                  <a:lnTo>
                    <a:pt x="69" y="2363"/>
                  </a:lnTo>
                  <a:lnTo>
                    <a:pt x="80" y="2358"/>
                  </a:lnTo>
                  <a:lnTo>
                    <a:pt x="86" y="2358"/>
                  </a:lnTo>
                  <a:lnTo>
                    <a:pt x="98" y="2358"/>
                  </a:lnTo>
                  <a:lnTo>
                    <a:pt x="109" y="2358"/>
                  </a:lnTo>
                  <a:lnTo>
                    <a:pt x="115" y="2358"/>
                  </a:lnTo>
                  <a:lnTo>
                    <a:pt x="127" y="2352"/>
                  </a:lnTo>
                  <a:lnTo>
                    <a:pt x="132" y="2352"/>
                  </a:lnTo>
                  <a:lnTo>
                    <a:pt x="144" y="2352"/>
                  </a:lnTo>
                  <a:lnTo>
                    <a:pt x="150" y="2352"/>
                  </a:lnTo>
                  <a:lnTo>
                    <a:pt x="161" y="2346"/>
                  </a:lnTo>
                  <a:lnTo>
                    <a:pt x="167" y="2346"/>
                  </a:lnTo>
                  <a:lnTo>
                    <a:pt x="178" y="2346"/>
                  </a:lnTo>
                  <a:lnTo>
                    <a:pt x="190" y="2340"/>
                  </a:lnTo>
                  <a:lnTo>
                    <a:pt x="196" y="2340"/>
                  </a:lnTo>
                  <a:lnTo>
                    <a:pt x="207" y="2340"/>
                  </a:lnTo>
                  <a:lnTo>
                    <a:pt x="213" y="2335"/>
                  </a:lnTo>
                  <a:lnTo>
                    <a:pt x="225" y="2335"/>
                  </a:lnTo>
                  <a:lnTo>
                    <a:pt x="230" y="2335"/>
                  </a:lnTo>
                  <a:lnTo>
                    <a:pt x="242" y="2329"/>
                  </a:lnTo>
                  <a:lnTo>
                    <a:pt x="248" y="2329"/>
                  </a:lnTo>
                  <a:lnTo>
                    <a:pt x="259" y="2323"/>
                  </a:lnTo>
                  <a:lnTo>
                    <a:pt x="265" y="2323"/>
                  </a:lnTo>
                  <a:lnTo>
                    <a:pt x="276" y="2323"/>
                  </a:lnTo>
                  <a:lnTo>
                    <a:pt x="288" y="2317"/>
                  </a:lnTo>
                  <a:lnTo>
                    <a:pt x="294" y="2317"/>
                  </a:lnTo>
                  <a:lnTo>
                    <a:pt x="305" y="2317"/>
                  </a:lnTo>
                  <a:lnTo>
                    <a:pt x="311" y="2312"/>
                  </a:lnTo>
                  <a:lnTo>
                    <a:pt x="323" y="2312"/>
                  </a:lnTo>
                  <a:lnTo>
                    <a:pt x="328" y="2312"/>
                  </a:lnTo>
                  <a:lnTo>
                    <a:pt x="340" y="2306"/>
                  </a:lnTo>
                  <a:lnTo>
                    <a:pt x="346" y="2306"/>
                  </a:lnTo>
                  <a:lnTo>
                    <a:pt x="357" y="2300"/>
                  </a:lnTo>
                  <a:lnTo>
                    <a:pt x="363" y="2300"/>
                  </a:lnTo>
                  <a:lnTo>
                    <a:pt x="374" y="2300"/>
                  </a:lnTo>
                  <a:lnTo>
                    <a:pt x="386" y="2294"/>
                  </a:lnTo>
                  <a:lnTo>
                    <a:pt x="392" y="2294"/>
                  </a:lnTo>
                  <a:lnTo>
                    <a:pt x="403" y="2294"/>
                  </a:lnTo>
                  <a:lnTo>
                    <a:pt x="409" y="2289"/>
                  </a:lnTo>
                  <a:lnTo>
                    <a:pt x="421" y="2289"/>
                  </a:lnTo>
                  <a:lnTo>
                    <a:pt x="426" y="2289"/>
                  </a:lnTo>
                  <a:lnTo>
                    <a:pt x="438" y="2283"/>
                  </a:lnTo>
                  <a:lnTo>
                    <a:pt x="444" y="2283"/>
                  </a:lnTo>
                  <a:lnTo>
                    <a:pt x="455" y="2283"/>
                  </a:lnTo>
                  <a:lnTo>
                    <a:pt x="467" y="2283"/>
                  </a:lnTo>
                  <a:lnTo>
                    <a:pt x="472" y="2277"/>
                  </a:lnTo>
                  <a:lnTo>
                    <a:pt x="484" y="2277"/>
                  </a:lnTo>
                  <a:lnTo>
                    <a:pt x="490" y="2277"/>
                  </a:lnTo>
                  <a:lnTo>
                    <a:pt x="501" y="2271"/>
                  </a:lnTo>
                  <a:lnTo>
                    <a:pt x="507" y="2271"/>
                  </a:lnTo>
                  <a:lnTo>
                    <a:pt x="519" y="2271"/>
                  </a:lnTo>
                  <a:lnTo>
                    <a:pt x="524" y="2271"/>
                  </a:lnTo>
                  <a:lnTo>
                    <a:pt x="536" y="2265"/>
                  </a:lnTo>
                  <a:lnTo>
                    <a:pt x="542" y="2265"/>
                  </a:lnTo>
                  <a:lnTo>
                    <a:pt x="553" y="2265"/>
                  </a:lnTo>
                  <a:lnTo>
                    <a:pt x="565" y="2265"/>
                  </a:lnTo>
                  <a:lnTo>
                    <a:pt x="570" y="2260"/>
                  </a:lnTo>
                  <a:lnTo>
                    <a:pt x="582" y="2260"/>
                  </a:lnTo>
                  <a:lnTo>
                    <a:pt x="588" y="2260"/>
                  </a:lnTo>
                  <a:lnTo>
                    <a:pt x="599" y="2254"/>
                  </a:lnTo>
                  <a:lnTo>
                    <a:pt x="605" y="2254"/>
                  </a:lnTo>
                  <a:lnTo>
                    <a:pt x="617" y="2254"/>
                  </a:lnTo>
                  <a:lnTo>
                    <a:pt x="622" y="2254"/>
                  </a:lnTo>
                  <a:lnTo>
                    <a:pt x="634" y="2248"/>
                  </a:lnTo>
                  <a:lnTo>
                    <a:pt x="640" y="2248"/>
                  </a:lnTo>
                  <a:lnTo>
                    <a:pt x="651" y="2248"/>
                  </a:lnTo>
                  <a:lnTo>
                    <a:pt x="663" y="2248"/>
                  </a:lnTo>
                  <a:lnTo>
                    <a:pt x="669" y="2242"/>
                  </a:lnTo>
                  <a:lnTo>
                    <a:pt x="680" y="2242"/>
                  </a:lnTo>
                  <a:lnTo>
                    <a:pt x="686" y="2242"/>
                  </a:lnTo>
                  <a:lnTo>
                    <a:pt x="697" y="2242"/>
                  </a:lnTo>
                  <a:lnTo>
                    <a:pt x="703" y="2237"/>
                  </a:lnTo>
                  <a:lnTo>
                    <a:pt x="715" y="2237"/>
                  </a:lnTo>
                  <a:lnTo>
                    <a:pt x="720" y="2231"/>
                  </a:lnTo>
                  <a:lnTo>
                    <a:pt x="732" y="2231"/>
                  </a:lnTo>
                  <a:lnTo>
                    <a:pt x="743" y="2225"/>
                  </a:lnTo>
                  <a:lnTo>
                    <a:pt x="749" y="2214"/>
                  </a:lnTo>
                  <a:lnTo>
                    <a:pt x="761" y="2196"/>
                  </a:lnTo>
                  <a:lnTo>
                    <a:pt x="767" y="2173"/>
                  </a:lnTo>
                  <a:lnTo>
                    <a:pt x="778" y="2133"/>
                  </a:lnTo>
                  <a:lnTo>
                    <a:pt x="784" y="2075"/>
                  </a:lnTo>
                  <a:lnTo>
                    <a:pt x="795" y="1994"/>
                  </a:lnTo>
                  <a:lnTo>
                    <a:pt x="801" y="1885"/>
                  </a:lnTo>
                  <a:lnTo>
                    <a:pt x="813" y="1741"/>
                  </a:lnTo>
                  <a:lnTo>
                    <a:pt x="818" y="1556"/>
                  </a:lnTo>
                  <a:lnTo>
                    <a:pt x="830" y="1343"/>
                  </a:lnTo>
                  <a:lnTo>
                    <a:pt x="841" y="1095"/>
                  </a:lnTo>
                  <a:lnTo>
                    <a:pt x="847" y="841"/>
                  </a:lnTo>
                  <a:lnTo>
                    <a:pt x="859" y="582"/>
                  </a:lnTo>
                  <a:lnTo>
                    <a:pt x="865" y="357"/>
                  </a:lnTo>
                  <a:lnTo>
                    <a:pt x="876" y="173"/>
                  </a:lnTo>
                  <a:lnTo>
                    <a:pt x="882" y="52"/>
                  </a:lnTo>
                  <a:lnTo>
                    <a:pt x="893" y="0"/>
                  </a:lnTo>
                  <a:lnTo>
                    <a:pt x="899" y="40"/>
                  </a:lnTo>
                  <a:lnTo>
                    <a:pt x="911" y="150"/>
                  </a:lnTo>
                  <a:lnTo>
                    <a:pt x="922" y="323"/>
                  </a:lnTo>
                  <a:lnTo>
                    <a:pt x="928" y="542"/>
                  </a:lnTo>
                  <a:lnTo>
                    <a:pt x="939" y="790"/>
                  </a:lnTo>
                  <a:lnTo>
                    <a:pt x="945" y="1037"/>
                  </a:lnTo>
                  <a:lnTo>
                    <a:pt x="957" y="1274"/>
                  </a:lnTo>
                  <a:lnTo>
                    <a:pt x="963" y="1487"/>
                  </a:lnTo>
                  <a:lnTo>
                    <a:pt x="974" y="1660"/>
                  </a:lnTo>
                  <a:lnTo>
                    <a:pt x="980" y="1804"/>
                  </a:lnTo>
                  <a:lnTo>
                    <a:pt x="991" y="1908"/>
                  </a:lnTo>
                  <a:lnTo>
                    <a:pt x="997" y="1989"/>
                  </a:lnTo>
                  <a:lnTo>
                    <a:pt x="1009" y="2041"/>
                  </a:lnTo>
                  <a:lnTo>
                    <a:pt x="1020" y="2075"/>
                  </a:lnTo>
                  <a:lnTo>
                    <a:pt x="1026" y="2098"/>
                  </a:lnTo>
                  <a:lnTo>
                    <a:pt x="1038" y="2116"/>
                  </a:lnTo>
                  <a:lnTo>
                    <a:pt x="1043" y="2121"/>
                  </a:lnTo>
                  <a:lnTo>
                    <a:pt x="1055" y="2127"/>
                  </a:lnTo>
                  <a:lnTo>
                    <a:pt x="1061" y="2127"/>
                  </a:lnTo>
                  <a:lnTo>
                    <a:pt x="1072" y="2127"/>
                  </a:lnTo>
                  <a:lnTo>
                    <a:pt x="1078" y="2127"/>
                  </a:lnTo>
                  <a:lnTo>
                    <a:pt x="1089" y="2127"/>
                  </a:lnTo>
                  <a:lnTo>
                    <a:pt x="1095" y="2127"/>
                  </a:lnTo>
                  <a:lnTo>
                    <a:pt x="1107" y="2127"/>
                  </a:lnTo>
                  <a:lnTo>
                    <a:pt x="1118" y="2127"/>
                  </a:lnTo>
                  <a:lnTo>
                    <a:pt x="1124" y="2127"/>
                  </a:lnTo>
                  <a:lnTo>
                    <a:pt x="1136" y="2127"/>
                  </a:lnTo>
                  <a:lnTo>
                    <a:pt x="1141" y="2121"/>
                  </a:lnTo>
                  <a:lnTo>
                    <a:pt x="1153" y="2121"/>
                  </a:lnTo>
                  <a:lnTo>
                    <a:pt x="1159" y="2121"/>
                  </a:lnTo>
                  <a:lnTo>
                    <a:pt x="1170" y="2121"/>
                  </a:lnTo>
                  <a:lnTo>
                    <a:pt x="1176" y="2121"/>
                  </a:lnTo>
                  <a:lnTo>
                    <a:pt x="1187" y="2121"/>
                  </a:lnTo>
                  <a:lnTo>
                    <a:pt x="1199" y="2121"/>
                  </a:lnTo>
                  <a:lnTo>
                    <a:pt x="1205" y="2121"/>
                  </a:lnTo>
                  <a:lnTo>
                    <a:pt x="1216" y="2116"/>
                  </a:lnTo>
                  <a:lnTo>
                    <a:pt x="1222" y="2116"/>
                  </a:lnTo>
                  <a:lnTo>
                    <a:pt x="1234" y="2116"/>
                  </a:lnTo>
                  <a:lnTo>
                    <a:pt x="1239" y="2116"/>
                  </a:lnTo>
                  <a:lnTo>
                    <a:pt x="1251" y="2116"/>
                  </a:lnTo>
                  <a:lnTo>
                    <a:pt x="1257" y="2116"/>
                  </a:lnTo>
                  <a:lnTo>
                    <a:pt x="1268" y="2116"/>
                  </a:lnTo>
                  <a:lnTo>
                    <a:pt x="1274" y="2110"/>
                  </a:lnTo>
                  <a:lnTo>
                    <a:pt x="1285" y="2110"/>
                  </a:lnTo>
                  <a:lnTo>
                    <a:pt x="1297" y="2110"/>
                  </a:lnTo>
                  <a:lnTo>
                    <a:pt x="1303" y="2110"/>
                  </a:lnTo>
                  <a:lnTo>
                    <a:pt x="1314" y="2110"/>
                  </a:lnTo>
                  <a:lnTo>
                    <a:pt x="1320" y="2110"/>
                  </a:lnTo>
                  <a:lnTo>
                    <a:pt x="1332" y="2110"/>
                  </a:lnTo>
                  <a:lnTo>
                    <a:pt x="1337" y="2104"/>
                  </a:lnTo>
                  <a:lnTo>
                    <a:pt x="1349" y="2104"/>
                  </a:lnTo>
                  <a:lnTo>
                    <a:pt x="1355" y="2104"/>
                  </a:lnTo>
                  <a:lnTo>
                    <a:pt x="1366" y="2104"/>
                  </a:lnTo>
                  <a:lnTo>
                    <a:pt x="1372" y="2104"/>
                  </a:lnTo>
                  <a:lnTo>
                    <a:pt x="1383" y="2104"/>
                  </a:lnTo>
                  <a:lnTo>
                    <a:pt x="1395" y="2098"/>
                  </a:lnTo>
                  <a:lnTo>
                    <a:pt x="1401" y="2098"/>
                  </a:lnTo>
                  <a:lnTo>
                    <a:pt x="1412" y="2098"/>
                  </a:lnTo>
                  <a:lnTo>
                    <a:pt x="1418" y="2098"/>
                  </a:lnTo>
                  <a:lnTo>
                    <a:pt x="1430" y="2093"/>
                  </a:lnTo>
                  <a:lnTo>
                    <a:pt x="1435" y="2093"/>
                  </a:lnTo>
                  <a:lnTo>
                    <a:pt x="1447" y="2093"/>
                  </a:lnTo>
                  <a:lnTo>
                    <a:pt x="1453" y="2093"/>
                  </a:lnTo>
                  <a:lnTo>
                    <a:pt x="1464" y="2087"/>
                  </a:lnTo>
                  <a:lnTo>
                    <a:pt x="1476" y="2087"/>
                  </a:lnTo>
                  <a:lnTo>
                    <a:pt x="1481" y="2081"/>
                  </a:lnTo>
                  <a:lnTo>
                    <a:pt x="1493" y="2081"/>
                  </a:lnTo>
                  <a:lnTo>
                    <a:pt x="1499" y="2075"/>
                  </a:lnTo>
                  <a:lnTo>
                    <a:pt x="1510" y="2069"/>
                  </a:lnTo>
                  <a:lnTo>
                    <a:pt x="1516" y="2064"/>
                  </a:lnTo>
                  <a:lnTo>
                    <a:pt x="1528" y="2058"/>
                  </a:lnTo>
                  <a:lnTo>
                    <a:pt x="1533" y="2046"/>
                  </a:lnTo>
                  <a:lnTo>
                    <a:pt x="1545" y="2035"/>
                  </a:lnTo>
                  <a:lnTo>
                    <a:pt x="1551" y="2023"/>
                  </a:lnTo>
                  <a:lnTo>
                    <a:pt x="1562" y="2000"/>
                  </a:lnTo>
                  <a:lnTo>
                    <a:pt x="1574" y="1983"/>
                  </a:lnTo>
                  <a:lnTo>
                    <a:pt x="1579" y="1954"/>
                  </a:lnTo>
                  <a:lnTo>
                    <a:pt x="1591" y="1925"/>
                  </a:lnTo>
                  <a:lnTo>
                    <a:pt x="1597" y="1891"/>
                  </a:lnTo>
                  <a:lnTo>
                    <a:pt x="1608" y="1845"/>
                  </a:lnTo>
                  <a:lnTo>
                    <a:pt x="1614" y="1798"/>
                  </a:lnTo>
                  <a:lnTo>
                    <a:pt x="1626" y="1747"/>
                  </a:lnTo>
                  <a:lnTo>
                    <a:pt x="1631" y="1683"/>
                  </a:lnTo>
                  <a:lnTo>
                    <a:pt x="1643" y="1620"/>
                  </a:lnTo>
                  <a:lnTo>
                    <a:pt x="1649" y="1545"/>
                  </a:lnTo>
                  <a:lnTo>
                    <a:pt x="1660" y="1470"/>
                  </a:lnTo>
                  <a:lnTo>
                    <a:pt x="1672" y="1389"/>
                  </a:lnTo>
                  <a:lnTo>
                    <a:pt x="1677" y="1303"/>
                  </a:lnTo>
                  <a:lnTo>
                    <a:pt x="1689" y="1216"/>
                  </a:lnTo>
                  <a:lnTo>
                    <a:pt x="1695" y="1124"/>
                  </a:lnTo>
                  <a:lnTo>
                    <a:pt x="1706" y="1037"/>
                  </a:lnTo>
                  <a:lnTo>
                    <a:pt x="1712" y="957"/>
                  </a:lnTo>
                  <a:lnTo>
                    <a:pt x="1724" y="876"/>
                  </a:lnTo>
                  <a:lnTo>
                    <a:pt x="1729" y="807"/>
                  </a:lnTo>
                  <a:lnTo>
                    <a:pt x="1741" y="743"/>
                  </a:lnTo>
                  <a:lnTo>
                    <a:pt x="1752" y="692"/>
                  </a:lnTo>
                  <a:lnTo>
                    <a:pt x="1758" y="651"/>
                  </a:lnTo>
                  <a:lnTo>
                    <a:pt x="1770" y="628"/>
                  </a:lnTo>
                  <a:lnTo>
                    <a:pt x="1775" y="617"/>
                  </a:lnTo>
                  <a:lnTo>
                    <a:pt x="1787" y="617"/>
                  </a:lnTo>
                  <a:lnTo>
                    <a:pt x="1793" y="634"/>
                  </a:lnTo>
                  <a:lnTo>
                    <a:pt x="1804" y="668"/>
                  </a:lnTo>
                  <a:lnTo>
                    <a:pt x="1810" y="715"/>
                  </a:lnTo>
                  <a:lnTo>
                    <a:pt x="1822" y="778"/>
                  </a:lnTo>
                  <a:lnTo>
                    <a:pt x="1827" y="847"/>
                  </a:lnTo>
                  <a:lnTo>
                    <a:pt x="1839" y="928"/>
                  </a:lnTo>
                  <a:lnTo>
                    <a:pt x="1850" y="1020"/>
                  </a:lnTo>
                  <a:lnTo>
                    <a:pt x="1856" y="1112"/>
                  </a:lnTo>
                  <a:lnTo>
                    <a:pt x="1868" y="1210"/>
                  </a:lnTo>
                  <a:lnTo>
                    <a:pt x="1874" y="1314"/>
                  </a:lnTo>
                  <a:lnTo>
                    <a:pt x="1885" y="1412"/>
                  </a:lnTo>
                  <a:lnTo>
                    <a:pt x="1891" y="1516"/>
                  </a:lnTo>
                  <a:lnTo>
                    <a:pt x="1902" y="1608"/>
                  </a:lnTo>
                  <a:lnTo>
                    <a:pt x="1908" y="1700"/>
                  </a:lnTo>
                  <a:lnTo>
                    <a:pt x="1920" y="1787"/>
                  </a:lnTo>
                  <a:lnTo>
                    <a:pt x="1925" y="1868"/>
                  </a:lnTo>
                  <a:lnTo>
                    <a:pt x="1937" y="1937"/>
                  </a:lnTo>
                  <a:lnTo>
                    <a:pt x="1948" y="2006"/>
                  </a:lnTo>
                  <a:lnTo>
                    <a:pt x="1954" y="2064"/>
                  </a:lnTo>
                  <a:lnTo>
                    <a:pt x="1966" y="2116"/>
                  </a:lnTo>
                  <a:lnTo>
                    <a:pt x="1972" y="2156"/>
                  </a:lnTo>
                  <a:lnTo>
                    <a:pt x="1983" y="2196"/>
                  </a:lnTo>
                  <a:lnTo>
                    <a:pt x="1989" y="2231"/>
                  </a:lnTo>
                  <a:lnTo>
                    <a:pt x="2000" y="2260"/>
                  </a:lnTo>
                  <a:lnTo>
                    <a:pt x="2006" y="2283"/>
                  </a:lnTo>
                  <a:lnTo>
                    <a:pt x="2018" y="2300"/>
                  </a:lnTo>
                  <a:lnTo>
                    <a:pt x="2029" y="2317"/>
                  </a:lnTo>
                  <a:lnTo>
                    <a:pt x="2035" y="2329"/>
                  </a:lnTo>
                  <a:lnTo>
                    <a:pt x="2046" y="2335"/>
                  </a:lnTo>
                  <a:lnTo>
                    <a:pt x="2052" y="2346"/>
                  </a:lnTo>
                  <a:lnTo>
                    <a:pt x="2064" y="2352"/>
                  </a:lnTo>
                  <a:lnTo>
                    <a:pt x="2070" y="2358"/>
                  </a:lnTo>
                  <a:lnTo>
                    <a:pt x="2081" y="2358"/>
                  </a:lnTo>
                  <a:lnTo>
                    <a:pt x="2087" y="2363"/>
                  </a:lnTo>
                  <a:lnTo>
                    <a:pt x="2098" y="2363"/>
                  </a:lnTo>
                  <a:lnTo>
                    <a:pt x="2104" y="2363"/>
                  </a:lnTo>
                  <a:lnTo>
                    <a:pt x="2116" y="2369"/>
                  </a:lnTo>
                  <a:lnTo>
                    <a:pt x="2127" y="2369"/>
                  </a:lnTo>
                  <a:lnTo>
                    <a:pt x="2133" y="2369"/>
                  </a:lnTo>
                  <a:lnTo>
                    <a:pt x="2144" y="2369"/>
                  </a:lnTo>
                  <a:lnTo>
                    <a:pt x="2150" y="2369"/>
                  </a:lnTo>
                  <a:lnTo>
                    <a:pt x="2162" y="2369"/>
                  </a:lnTo>
                  <a:lnTo>
                    <a:pt x="2168" y="2369"/>
                  </a:lnTo>
                  <a:lnTo>
                    <a:pt x="2179" y="2369"/>
                  </a:lnTo>
                  <a:lnTo>
                    <a:pt x="2185" y="2369"/>
                  </a:lnTo>
                  <a:lnTo>
                    <a:pt x="2196" y="2369"/>
                  </a:lnTo>
                  <a:lnTo>
                    <a:pt x="2202" y="2369"/>
                  </a:lnTo>
                  <a:lnTo>
                    <a:pt x="2214" y="2369"/>
                  </a:lnTo>
                  <a:lnTo>
                    <a:pt x="2225" y="2369"/>
                  </a:lnTo>
                  <a:lnTo>
                    <a:pt x="2231" y="2369"/>
                  </a:lnTo>
                </a:path>
              </a:pathLst>
            </a:custGeom>
            <a:noFill/>
            <a:ln w="26988">
              <a:solidFill>
                <a:srgbClr val="FF0000"/>
              </a:solidFill>
              <a:prstDash val="solid"/>
              <a:round/>
              <a:headEnd/>
              <a:tailEnd/>
            </a:ln>
          </p:spPr>
          <p:txBody>
            <a:bodyPr/>
            <a:lstStyle/>
            <a:p>
              <a:endParaRPr lang="en-US"/>
            </a:p>
          </p:txBody>
        </p:sp>
        <p:sp>
          <p:nvSpPr>
            <p:cNvPr id="157762" name="Freeform 66"/>
            <p:cNvSpPr>
              <a:spLocks/>
            </p:cNvSpPr>
            <p:nvPr/>
          </p:nvSpPr>
          <p:spPr bwMode="auto">
            <a:xfrm>
              <a:off x="1375" y="999"/>
              <a:ext cx="2231" cy="2456"/>
            </a:xfrm>
            <a:custGeom>
              <a:avLst/>
              <a:gdLst/>
              <a:ahLst/>
              <a:cxnLst>
                <a:cxn ang="0">
                  <a:pos x="29" y="2456"/>
                </a:cxn>
                <a:cxn ang="0">
                  <a:pos x="63" y="2456"/>
                </a:cxn>
                <a:cxn ang="0">
                  <a:pos x="98" y="2416"/>
                </a:cxn>
                <a:cxn ang="0">
                  <a:pos x="132" y="2370"/>
                </a:cxn>
                <a:cxn ang="0">
                  <a:pos x="167" y="2352"/>
                </a:cxn>
                <a:cxn ang="0">
                  <a:pos x="207" y="2376"/>
                </a:cxn>
                <a:cxn ang="0">
                  <a:pos x="242" y="2376"/>
                </a:cxn>
                <a:cxn ang="0">
                  <a:pos x="276" y="2341"/>
                </a:cxn>
                <a:cxn ang="0">
                  <a:pos x="311" y="2329"/>
                </a:cxn>
                <a:cxn ang="0">
                  <a:pos x="346" y="2376"/>
                </a:cxn>
                <a:cxn ang="0">
                  <a:pos x="386" y="2376"/>
                </a:cxn>
                <a:cxn ang="0">
                  <a:pos x="421" y="2376"/>
                </a:cxn>
                <a:cxn ang="0">
                  <a:pos x="455" y="2370"/>
                </a:cxn>
                <a:cxn ang="0">
                  <a:pos x="490" y="2399"/>
                </a:cxn>
                <a:cxn ang="0">
                  <a:pos x="524" y="2329"/>
                </a:cxn>
                <a:cxn ang="0">
                  <a:pos x="565" y="2387"/>
                </a:cxn>
                <a:cxn ang="0">
                  <a:pos x="599" y="2329"/>
                </a:cxn>
                <a:cxn ang="0">
                  <a:pos x="634" y="2295"/>
                </a:cxn>
                <a:cxn ang="0">
                  <a:pos x="669" y="2341"/>
                </a:cxn>
                <a:cxn ang="0">
                  <a:pos x="703" y="2312"/>
                </a:cxn>
                <a:cxn ang="0">
                  <a:pos x="743" y="2358"/>
                </a:cxn>
                <a:cxn ang="0">
                  <a:pos x="778" y="2329"/>
                </a:cxn>
                <a:cxn ang="0">
                  <a:pos x="813" y="2087"/>
                </a:cxn>
                <a:cxn ang="0">
                  <a:pos x="847" y="1217"/>
                </a:cxn>
                <a:cxn ang="0">
                  <a:pos x="882" y="329"/>
                </a:cxn>
                <a:cxn ang="0">
                  <a:pos x="922" y="167"/>
                </a:cxn>
                <a:cxn ang="0">
                  <a:pos x="957" y="755"/>
                </a:cxn>
                <a:cxn ang="0">
                  <a:pos x="991" y="1534"/>
                </a:cxn>
                <a:cxn ang="0">
                  <a:pos x="1026" y="2018"/>
                </a:cxn>
                <a:cxn ang="0">
                  <a:pos x="1061" y="2180"/>
                </a:cxn>
                <a:cxn ang="0">
                  <a:pos x="1095" y="2208"/>
                </a:cxn>
                <a:cxn ang="0">
                  <a:pos x="1136" y="2318"/>
                </a:cxn>
                <a:cxn ang="0">
                  <a:pos x="1170" y="2151"/>
                </a:cxn>
                <a:cxn ang="0">
                  <a:pos x="1205" y="2272"/>
                </a:cxn>
                <a:cxn ang="0">
                  <a:pos x="1239" y="2301"/>
                </a:cxn>
                <a:cxn ang="0">
                  <a:pos x="1274" y="2283"/>
                </a:cxn>
                <a:cxn ang="0">
                  <a:pos x="1314" y="2249"/>
                </a:cxn>
                <a:cxn ang="0">
                  <a:pos x="1349" y="2254"/>
                </a:cxn>
                <a:cxn ang="0">
                  <a:pos x="1383" y="2185"/>
                </a:cxn>
                <a:cxn ang="0">
                  <a:pos x="1418" y="2191"/>
                </a:cxn>
                <a:cxn ang="0">
                  <a:pos x="1453" y="2208"/>
                </a:cxn>
                <a:cxn ang="0">
                  <a:pos x="1493" y="2226"/>
                </a:cxn>
                <a:cxn ang="0">
                  <a:pos x="1528" y="2197"/>
                </a:cxn>
                <a:cxn ang="0">
                  <a:pos x="1562" y="2174"/>
                </a:cxn>
                <a:cxn ang="0">
                  <a:pos x="1597" y="2093"/>
                </a:cxn>
                <a:cxn ang="0">
                  <a:pos x="1631" y="1909"/>
                </a:cxn>
                <a:cxn ang="0">
                  <a:pos x="1672" y="1759"/>
                </a:cxn>
                <a:cxn ang="0">
                  <a:pos x="1706" y="1424"/>
                </a:cxn>
                <a:cxn ang="0">
                  <a:pos x="1741" y="986"/>
                </a:cxn>
                <a:cxn ang="0">
                  <a:pos x="1775" y="750"/>
                </a:cxn>
                <a:cxn ang="0">
                  <a:pos x="1810" y="819"/>
                </a:cxn>
                <a:cxn ang="0">
                  <a:pos x="1850" y="975"/>
                </a:cxn>
                <a:cxn ang="0">
                  <a:pos x="1885" y="1228"/>
                </a:cxn>
                <a:cxn ang="0">
                  <a:pos x="1920" y="1603"/>
                </a:cxn>
                <a:cxn ang="0">
                  <a:pos x="1954" y="1897"/>
                </a:cxn>
                <a:cxn ang="0">
                  <a:pos x="1989" y="2110"/>
                </a:cxn>
                <a:cxn ang="0">
                  <a:pos x="2029" y="2301"/>
                </a:cxn>
                <a:cxn ang="0">
                  <a:pos x="2064" y="2335"/>
                </a:cxn>
                <a:cxn ang="0">
                  <a:pos x="2098" y="2370"/>
                </a:cxn>
                <a:cxn ang="0">
                  <a:pos x="2133" y="2381"/>
                </a:cxn>
                <a:cxn ang="0">
                  <a:pos x="2168" y="2381"/>
                </a:cxn>
                <a:cxn ang="0">
                  <a:pos x="2202" y="2376"/>
                </a:cxn>
              </a:cxnLst>
              <a:rect l="0" t="0" r="r" b="b"/>
              <a:pathLst>
                <a:path w="2231" h="2456">
                  <a:moveTo>
                    <a:pt x="0" y="2456"/>
                  </a:moveTo>
                  <a:lnTo>
                    <a:pt x="11" y="2456"/>
                  </a:lnTo>
                  <a:lnTo>
                    <a:pt x="17" y="2456"/>
                  </a:lnTo>
                  <a:lnTo>
                    <a:pt x="29" y="2456"/>
                  </a:lnTo>
                  <a:lnTo>
                    <a:pt x="34" y="2456"/>
                  </a:lnTo>
                  <a:lnTo>
                    <a:pt x="46" y="2456"/>
                  </a:lnTo>
                  <a:lnTo>
                    <a:pt x="52" y="2456"/>
                  </a:lnTo>
                  <a:lnTo>
                    <a:pt x="63" y="2456"/>
                  </a:lnTo>
                  <a:lnTo>
                    <a:pt x="69" y="2456"/>
                  </a:lnTo>
                  <a:lnTo>
                    <a:pt x="80" y="2456"/>
                  </a:lnTo>
                  <a:lnTo>
                    <a:pt x="86" y="2445"/>
                  </a:lnTo>
                  <a:lnTo>
                    <a:pt x="98" y="2416"/>
                  </a:lnTo>
                  <a:lnTo>
                    <a:pt x="109" y="2381"/>
                  </a:lnTo>
                  <a:lnTo>
                    <a:pt x="115" y="2352"/>
                  </a:lnTo>
                  <a:lnTo>
                    <a:pt x="127" y="2347"/>
                  </a:lnTo>
                  <a:lnTo>
                    <a:pt x="132" y="2370"/>
                  </a:lnTo>
                  <a:lnTo>
                    <a:pt x="144" y="2358"/>
                  </a:lnTo>
                  <a:lnTo>
                    <a:pt x="150" y="2341"/>
                  </a:lnTo>
                  <a:lnTo>
                    <a:pt x="161" y="2341"/>
                  </a:lnTo>
                  <a:lnTo>
                    <a:pt x="167" y="2352"/>
                  </a:lnTo>
                  <a:lnTo>
                    <a:pt x="178" y="2341"/>
                  </a:lnTo>
                  <a:lnTo>
                    <a:pt x="190" y="2329"/>
                  </a:lnTo>
                  <a:lnTo>
                    <a:pt x="196" y="2352"/>
                  </a:lnTo>
                  <a:lnTo>
                    <a:pt x="207" y="2376"/>
                  </a:lnTo>
                  <a:lnTo>
                    <a:pt x="213" y="2358"/>
                  </a:lnTo>
                  <a:lnTo>
                    <a:pt x="225" y="2341"/>
                  </a:lnTo>
                  <a:lnTo>
                    <a:pt x="230" y="2358"/>
                  </a:lnTo>
                  <a:lnTo>
                    <a:pt x="242" y="2376"/>
                  </a:lnTo>
                  <a:lnTo>
                    <a:pt x="248" y="2381"/>
                  </a:lnTo>
                  <a:lnTo>
                    <a:pt x="259" y="2381"/>
                  </a:lnTo>
                  <a:lnTo>
                    <a:pt x="265" y="2358"/>
                  </a:lnTo>
                  <a:lnTo>
                    <a:pt x="276" y="2341"/>
                  </a:lnTo>
                  <a:lnTo>
                    <a:pt x="288" y="2341"/>
                  </a:lnTo>
                  <a:lnTo>
                    <a:pt x="294" y="2341"/>
                  </a:lnTo>
                  <a:lnTo>
                    <a:pt x="305" y="2335"/>
                  </a:lnTo>
                  <a:lnTo>
                    <a:pt x="311" y="2329"/>
                  </a:lnTo>
                  <a:lnTo>
                    <a:pt x="323" y="2335"/>
                  </a:lnTo>
                  <a:lnTo>
                    <a:pt x="328" y="2347"/>
                  </a:lnTo>
                  <a:lnTo>
                    <a:pt x="340" y="2364"/>
                  </a:lnTo>
                  <a:lnTo>
                    <a:pt x="346" y="2376"/>
                  </a:lnTo>
                  <a:lnTo>
                    <a:pt x="357" y="2376"/>
                  </a:lnTo>
                  <a:lnTo>
                    <a:pt x="363" y="2370"/>
                  </a:lnTo>
                  <a:lnTo>
                    <a:pt x="374" y="2370"/>
                  </a:lnTo>
                  <a:lnTo>
                    <a:pt x="386" y="2376"/>
                  </a:lnTo>
                  <a:lnTo>
                    <a:pt x="392" y="2387"/>
                  </a:lnTo>
                  <a:lnTo>
                    <a:pt x="403" y="2381"/>
                  </a:lnTo>
                  <a:lnTo>
                    <a:pt x="409" y="2370"/>
                  </a:lnTo>
                  <a:lnTo>
                    <a:pt x="421" y="2376"/>
                  </a:lnTo>
                  <a:lnTo>
                    <a:pt x="426" y="2387"/>
                  </a:lnTo>
                  <a:lnTo>
                    <a:pt x="438" y="2399"/>
                  </a:lnTo>
                  <a:lnTo>
                    <a:pt x="444" y="2404"/>
                  </a:lnTo>
                  <a:lnTo>
                    <a:pt x="455" y="2370"/>
                  </a:lnTo>
                  <a:lnTo>
                    <a:pt x="467" y="2347"/>
                  </a:lnTo>
                  <a:lnTo>
                    <a:pt x="472" y="2376"/>
                  </a:lnTo>
                  <a:lnTo>
                    <a:pt x="484" y="2399"/>
                  </a:lnTo>
                  <a:lnTo>
                    <a:pt x="490" y="2399"/>
                  </a:lnTo>
                  <a:lnTo>
                    <a:pt x="501" y="2393"/>
                  </a:lnTo>
                  <a:lnTo>
                    <a:pt x="507" y="2352"/>
                  </a:lnTo>
                  <a:lnTo>
                    <a:pt x="519" y="2324"/>
                  </a:lnTo>
                  <a:lnTo>
                    <a:pt x="524" y="2329"/>
                  </a:lnTo>
                  <a:lnTo>
                    <a:pt x="536" y="2329"/>
                  </a:lnTo>
                  <a:lnTo>
                    <a:pt x="542" y="2329"/>
                  </a:lnTo>
                  <a:lnTo>
                    <a:pt x="553" y="2352"/>
                  </a:lnTo>
                  <a:lnTo>
                    <a:pt x="565" y="2387"/>
                  </a:lnTo>
                  <a:lnTo>
                    <a:pt x="570" y="2381"/>
                  </a:lnTo>
                  <a:lnTo>
                    <a:pt x="582" y="2341"/>
                  </a:lnTo>
                  <a:lnTo>
                    <a:pt x="588" y="2329"/>
                  </a:lnTo>
                  <a:lnTo>
                    <a:pt x="599" y="2329"/>
                  </a:lnTo>
                  <a:lnTo>
                    <a:pt x="605" y="2347"/>
                  </a:lnTo>
                  <a:lnTo>
                    <a:pt x="617" y="2364"/>
                  </a:lnTo>
                  <a:lnTo>
                    <a:pt x="622" y="2335"/>
                  </a:lnTo>
                  <a:lnTo>
                    <a:pt x="634" y="2295"/>
                  </a:lnTo>
                  <a:lnTo>
                    <a:pt x="640" y="2335"/>
                  </a:lnTo>
                  <a:lnTo>
                    <a:pt x="651" y="2381"/>
                  </a:lnTo>
                  <a:lnTo>
                    <a:pt x="663" y="2358"/>
                  </a:lnTo>
                  <a:lnTo>
                    <a:pt x="669" y="2341"/>
                  </a:lnTo>
                  <a:lnTo>
                    <a:pt x="680" y="2381"/>
                  </a:lnTo>
                  <a:lnTo>
                    <a:pt x="686" y="2410"/>
                  </a:lnTo>
                  <a:lnTo>
                    <a:pt x="697" y="2352"/>
                  </a:lnTo>
                  <a:lnTo>
                    <a:pt x="703" y="2312"/>
                  </a:lnTo>
                  <a:lnTo>
                    <a:pt x="715" y="2329"/>
                  </a:lnTo>
                  <a:lnTo>
                    <a:pt x="720" y="2347"/>
                  </a:lnTo>
                  <a:lnTo>
                    <a:pt x="732" y="2358"/>
                  </a:lnTo>
                  <a:lnTo>
                    <a:pt x="743" y="2358"/>
                  </a:lnTo>
                  <a:lnTo>
                    <a:pt x="749" y="2329"/>
                  </a:lnTo>
                  <a:lnTo>
                    <a:pt x="761" y="2324"/>
                  </a:lnTo>
                  <a:lnTo>
                    <a:pt x="767" y="2335"/>
                  </a:lnTo>
                  <a:lnTo>
                    <a:pt x="778" y="2329"/>
                  </a:lnTo>
                  <a:lnTo>
                    <a:pt x="784" y="2312"/>
                  </a:lnTo>
                  <a:lnTo>
                    <a:pt x="795" y="2266"/>
                  </a:lnTo>
                  <a:lnTo>
                    <a:pt x="801" y="2203"/>
                  </a:lnTo>
                  <a:lnTo>
                    <a:pt x="813" y="2087"/>
                  </a:lnTo>
                  <a:lnTo>
                    <a:pt x="818" y="1932"/>
                  </a:lnTo>
                  <a:lnTo>
                    <a:pt x="830" y="1689"/>
                  </a:lnTo>
                  <a:lnTo>
                    <a:pt x="841" y="1424"/>
                  </a:lnTo>
                  <a:lnTo>
                    <a:pt x="847" y="1217"/>
                  </a:lnTo>
                  <a:lnTo>
                    <a:pt x="859" y="1021"/>
                  </a:lnTo>
                  <a:lnTo>
                    <a:pt x="865" y="836"/>
                  </a:lnTo>
                  <a:lnTo>
                    <a:pt x="876" y="657"/>
                  </a:lnTo>
                  <a:lnTo>
                    <a:pt x="882" y="329"/>
                  </a:lnTo>
                  <a:lnTo>
                    <a:pt x="893" y="0"/>
                  </a:lnTo>
                  <a:lnTo>
                    <a:pt x="899" y="133"/>
                  </a:lnTo>
                  <a:lnTo>
                    <a:pt x="911" y="265"/>
                  </a:lnTo>
                  <a:lnTo>
                    <a:pt x="922" y="167"/>
                  </a:lnTo>
                  <a:lnTo>
                    <a:pt x="928" y="127"/>
                  </a:lnTo>
                  <a:lnTo>
                    <a:pt x="939" y="335"/>
                  </a:lnTo>
                  <a:lnTo>
                    <a:pt x="945" y="536"/>
                  </a:lnTo>
                  <a:lnTo>
                    <a:pt x="957" y="755"/>
                  </a:lnTo>
                  <a:lnTo>
                    <a:pt x="963" y="980"/>
                  </a:lnTo>
                  <a:lnTo>
                    <a:pt x="974" y="1234"/>
                  </a:lnTo>
                  <a:lnTo>
                    <a:pt x="980" y="1430"/>
                  </a:lnTo>
                  <a:lnTo>
                    <a:pt x="991" y="1534"/>
                  </a:lnTo>
                  <a:lnTo>
                    <a:pt x="997" y="1666"/>
                  </a:lnTo>
                  <a:lnTo>
                    <a:pt x="1009" y="1845"/>
                  </a:lnTo>
                  <a:lnTo>
                    <a:pt x="1020" y="1949"/>
                  </a:lnTo>
                  <a:lnTo>
                    <a:pt x="1026" y="2018"/>
                  </a:lnTo>
                  <a:lnTo>
                    <a:pt x="1038" y="2053"/>
                  </a:lnTo>
                  <a:lnTo>
                    <a:pt x="1043" y="2064"/>
                  </a:lnTo>
                  <a:lnTo>
                    <a:pt x="1055" y="2116"/>
                  </a:lnTo>
                  <a:lnTo>
                    <a:pt x="1061" y="2180"/>
                  </a:lnTo>
                  <a:lnTo>
                    <a:pt x="1072" y="2180"/>
                  </a:lnTo>
                  <a:lnTo>
                    <a:pt x="1078" y="2168"/>
                  </a:lnTo>
                  <a:lnTo>
                    <a:pt x="1089" y="2185"/>
                  </a:lnTo>
                  <a:lnTo>
                    <a:pt x="1095" y="2208"/>
                  </a:lnTo>
                  <a:lnTo>
                    <a:pt x="1107" y="2243"/>
                  </a:lnTo>
                  <a:lnTo>
                    <a:pt x="1118" y="2272"/>
                  </a:lnTo>
                  <a:lnTo>
                    <a:pt x="1124" y="2295"/>
                  </a:lnTo>
                  <a:lnTo>
                    <a:pt x="1136" y="2318"/>
                  </a:lnTo>
                  <a:lnTo>
                    <a:pt x="1141" y="2329"/>
                  </a:lnTo>
                  <a:lnTo>
                    <a:pt x="1153" y="2312"/>
                  </a:lnTo>
                  <a:lnTo>
                    <a:pt x="1159" y="2208"/>
                  </a:lnTo>
                  <a:lnTo>
                    <a:pt x="1170" y="2151"/>
                  </a:lnTo>
                  <a:lnTo>
                    <a:pt x="1176" y="2214"/>
                  </a:lnTo>
                  <a:lnTo>
                    <a:pt x="1187" y="2266"/>
                  </a:lnTo>
                  <a:lnTo>
                    <a:pt x="1199" y="2266"/>
                  </a:lnTo>
                  <a:lnTo>
                    <a:pt x="1205" y="2272"/>
                  </a:lnTo>
                  <a:lnTo>
                    <a:pt x="1216" y="2283"/>
                  </a:lnTo>
                  <a:lnTo>
                    <a:pt x="1222" y="2295"/>
                  </a:lnTo>
                  <a:lnTo>
                    <a:pt x="1234" y="2306"/>
                  </a:lnTo>
                  <a:lnTo>
                    <a:pt x="1239" y="2301"/>
                  </a:lnTo>
                  <a:lnTo>
                    <a:pt x="1251" y="2283"/>
                  </a:lnTo>
                  <a:lnTo>
                    <a:pt x="1257" y="2289"/>
                  </a:lnTo>
                  <a:lnTo>
                    <a:pt x="1268" y="2312"/>
                  </a:lnTo>
                  <a:lnTo>
                    <a:pt x="1274" y="2283"/>
                  </a:lnTo>
                  <a:lnTo>
                    <a:pt x="1285" y="2231"/>
                  </a:lnTo>
                  <a:lnTo>
                    <a:pt x="1297" y="2243"/>
                  </a:lnTo>
                  <a:lnTo>
                    <a:pt x="1303" y="2254"/>
                  </a:lnTo>
                  <a:lnTo>
                    <a:pt x="1314" y="2249"/>
                  </a:lnTo>
                  <a:lnTo>
                    <a:pt x="1320" y="2237"/>
                  </a:lnTo>
                  <a:lnTo>
                    <a:pt x="1332" y="2231"/>
                  </a:lnTo>
                  <a:lnTo>
                    <a:pt x="1337" y="2231"/>
                  </a:lnTo>
                  <a:lnTo>
                    <a:pt x="1349" y="2254"/>
                  </a:lnTo>
                  <a:lnTo>
                    <a:pt x="1355" y="2278"/>
                  </a:lnTo>
                  <a:lnTo>
                    <a:pt x="1366" y="2249"/>
                  </a:lnTo>
                  <a:lnTo>
                    <a:pt x="1372" y="2214"/>
                  </a:lnTo>
                  <a:lnTo>
                    <a:pt x="1383" y="2185"/>
                  </a:lnTo>
                  <a:lnTo>
                    <a:pt x="1395" y="2185"/>
                  </a:lnTo>
                  <a:lnTo>
                    <a:pt x="1401" y="2237"/>
                  </a:lnTo>
                  <a:lnTo>
                    <a:pt x="1412" y="2249"/>
                  </a:lnTo>
                  <a:lnTo>
                    <a:pt x="1418" y="2191"/>
                  </a:lnTo>
                  <a:lnTo>
                    <a:pt x="1430" y="2156"/>
                  </a:lnTo>
                  <a:lnTo>
                    <a:pt x="1435" y="2191"/>
                  </a:lnTo>
                  <a:lnTo>
                    <a:pt x="1447" y="2208"/>
                  </a:lnTo>
                  <a:lnTo>
                    <a:pt x="1453" y="2208"/>
                  </a:lnTo>
                  <a:lnTo>
                    <a:pt x="1464" y="2208"/>
                  </a:lnTo>
                  <a:lnTo>
                    <a:pt x="1476" y="2191"/>
                  </a:lnTo>
                  <a:lnTo>
                    <a:pt x="1481" y="2208"/>
                  </a:lnTo>
                  <a:lnTo>
                    <a:pt x="1493" y="2226"/>
                  </a:lnTo>
                  <a:lnTo>
                    <a:pt x="1499" y="2220"/>
                  </a:lnTo>
                  <a:lnTo>
                    <a:pt x="1510" y="2203"/>
                  </a:lnTo>
                  <a:lnTo>
                    <a:pt x="1516" y="2197"/>
                  </a:lnTo>
                  <a:lnTo>
                    <a:pt x="1528" y="2197"/>
                  </a:lnTo>
                  <a:lnTo>
                    <a:pt x="1533" y="2139"/>
                  </a:lnTo>
                  <a:lnTo>
                    <a:pt x="1545" y="2081"/>
                  </a:lnTo>
                  <a:lnTo>
                    <a:pt x="1551" y="2128"/>
                  </a:lnTo>
                  <a:lnTo>
                    <a:pt x="1562" y="2174"/>
                  </a:lnTo>
                  <a:lnTo>
                    <a:pt x="1574" y="2174"/>
                  </a:lnTo>
                  <a:lnTo>
                    <a:pt x="1579" y="2168"/>
                  </a:lnTo>
                  <a:lnTo>
                    <a:pt x="1591" y="2128"/>
                  </a:lnTo>
                  <a:lnTo>
                    <a:pt x="1597" y="2093"/>
                  </a:lnTo>
                  <a:lnTo>
                    <a:pt x="1608" y="2076"/>
                  </a:lnTo>
                  <a:lnTo>
                    <a:pt x="1614" y="2041"/>
                  </a:lnTo>
                  <a:lnTo>
                    <a:pt x="1626" y="1949"/>
                  </a:lnTo>
                  <a:lnTo>
                    <a:pt x="1631" y="1909"/>
                  </a:lnTo>
                  <a:lnTo>
                    <a:pt x="1643" y="1960"/>
                  </a:lnTo>
                  <a:lnTo>
                    <a:pt x="1649" y="1955"/>
                  </a:lnTo>
                  <a:lnTo>
                    <a:pt x="1660" y="1857"/>
                  </a:lnTo>
                  <a:lnTo>
                    <a:pt x="1672" y="1759"/>
                  </a:lnTo>
                  <a:lnTo>
                    <a:pt x="1677" y="1666"/>
                  </a:lnTo>
                  <a:lnTo>
                    <a:pt x="1689" y="1580"/>
                  </a:lnTo>
                  <a:lnTo>
                    <a:pt x="1695" y="1488"/>
                  </a:lnTo>
                  <a:lnTo>
                    <a:pt x="1706" y="1424"/>
                  </a:lnTo>
                  <a:lnTo>
                    <a:pt x="1712" y="1384"/>
                  </a:lnTo>
                  <a:lnTo>
                    <a:pt x="1724" y="1274"/>
                  </a:lnTo>
                  <a:lnTo>
                    <a:pt x="1729" y="1124"/>
                  </a:lnTo>
                  <a:lnTo>
                    <a:pt x="1741" y="986"/>
                  </a:lnTo>
                  <a:lnTo>
                    <a:pt x="1752" y="859"/>
                  </a:lnTo>
                  <a:lnTo>
                    <a:pt x="1758" y="807"/>
                  </a:lnTo>
                  <a:lnTo>
                    <a:pt x="1770" y="779"/>
                  </a:lnTo>
                  <a:lnTo>
                    <a:pt x="1775" y="750"/>
                  </a:lnTo>
                  <a:lnTo>
                    <a:pt x="1787" y="715"/>
                  </a:lnTo>
                  <a:lnTo>
                    <a:pt x="1793" y="807"/>
                  </a:lnTo>
                  <a:lnTo>
                    <a:pt x="1804" y="900"/>
                  </a:lnTo>
                  <a:lnTo>
                    <a:pt x="1810" y="819"/>
                  </a:lnTo>
                  <a:lnTo>
                    <a:pt x="1822" y="773"/>
                  </a:lnTo>
                  <a:lnTo>
                    <a:pt x="1827" y="830"/>
                  </a:lnTo>
                  <a:lnTo>
                    <a:pt x="1839" y="894"/>
                  </a:lnTo>
                  <a:lnTo>
                    <a:pt x="1850" y="975"/>
                  </a:lnTo>
                  <a:lnTo>
                    <a:pt x="1856" y="1061"/>
                  </a:lnTo>
                  <a:lnTo>
                    <a:pt x="1868" y="1148"/>
                  </a:lnTo>
                  <a:lnTo>
                    <a:pt x="1874" y="1211"/>
                  </a:lnTo>
                  <a:lnTo>
                    <a:pt x="1885" y="1228"/>
                  </a:lnTo>
                  <a:lnTo>
                    <a:pt x="1891" y="1309"/>
                  </a:lnTo>
                  <a:lnTo>
                    <a:pt x="1902" y="1470"/>
                  </a:lnTo>
                  <a:lnTo>
                    <a:pt x="1908" y="1563"/>
                  </a:lnTo>
                  <a:lnTo>
                    <a:pt x="1920" y="1603"/>
                  </a:lnTo>
                  <a:lnTo>
                    <a:pt x="1925" y="1678"/>
                  </a:lnTo>
                  <a:lnTo>
                    <a:pt x="1937" y="1759"/>
                  </a:lnTo>
                  <a:lnTo>
                    <a:pt x="1948" y="1834"/>
                  </a:lnTo>
                  <a:lnTo>
                    <a:pt x="1954" y="1897"/>
                  </a:lnTo>
                  <a:lnTo>
                    <a:pt x="1966" y="1937"/>
                  </a:lnTo>
                  <a:lnTo>
                    <a:pt x="1972" y="1966"/>
                  </a:lnTo>
                  <a:lnTo>
                    <a:pt x="1983" y="2035"/>
                  </a:lnTo>
                  <a:lnTo>
                    <a:pt x="1989" y="2110"/>
                  </a:lnTo>
                  <a:lnTo>
                    <a:pt x="2000" y="2110"/>
                  </a:lnTo>
                  <a:lnTo>
                    <a:pt x="2006" y="2099"/>
                  </a:lnTo>
                  <a:lnTo>
                    <a:pt x="2018" y="2203"/>
                  </a:lnTo>
                  <a:lnTo>
                    <a:pt x="2029" y="2301"/>
                  </a:lnTo>
                  <a:lnTo>
                    <a:pt x="2035" y="2289"/>
                  </a:lnTo>
                  <a:lnTo>
                    <a:pt x="2046" y="2283"/>
                  </a:lnTo>
                  <a:lnTo>
                    <a:pt x="2052" y="2312"/>
                  </a:lnTo>
                  <a:lnTo>
                    <a:pt x="2064" y="2335"/>
                  </a:lnTo>
                  <a:lnTo>
                    <a:pt x="2070" y="2347"/>
                  </a:lnTo>
                  <a:lnTo>
                    <a:pt x="2081" y="2358"/>
                  </a:lnTo>
                  <a:lnTo>
                    <a:pt x="2087" y="2358"/>
                  </a:lnTo>
                  <a:lnTo>
                    <a:pt x="2098" y="2370"/>
                  </a:lnTo>
                  <a:lnTo>
                    <a:pt x="2104" y="2381"/>
                  </a:lnTo>
                  <a:lnTo>
                    <a:pt x="2116" y="2387"/>
                  </a:lnTo>
                  <a:lnTo>
                    <a:pt x="2127" y="2381"/>
                  </a:lnTo>
                  <a:lnTo>
                    <a:pt x="2133" y="2381"/>
                  </a:lnTo>
                  <a:lnTo>
                    <a:pt x="2144" y="2381"/>
                  </a:lnTo>
                  <a:lnTo>
                    <a:pt x="2150" y="2381"/>
                  </a:lnTo>
                  <a:lnTo>
                    <a:pt x="2162" y="2381"/>
                  </a:lnTo>
                  <a:lnTo>
                    <a:pt x="2168" y="2381"/>
                  </a:lnTo>
                  <a:lnTo>
                    <a:pt x="2179" y="2376"/>
                  </a:lnTo>
                  <a:lnTo>
                    <a:pt x="2185" y="2376"/>
                  </a:lnTo>
                  <a:lnTo>
                    <a:pt x="2196" y="2381"/>
                  </a:lnTo>
                  <a:lnTo>
                    <a:pt x="2202" y="2376"/>
                  </a:lnTo>
                  <a:lnTo>
                    <a:pt x="2214" y="2370"/>
                  </a:lnTo>
                  <a:lnTo>
                    <a:pt x="2225" y="2399"/>
                  </a:lnTo>
                  <a:lnTo>
                    <a:pt x="2231" y="2427"/>
                  </a:lnTo>
                </a:path>
              </a:pathLst>
            </a:custGeom>
            <a:noFill/>
            <a:ln w="26988">
              <a:solidFill>
                <a:srgbClr val="0000FF"/>
              </a:solidFill>
              <a:prstDash val="solid"/>
              <a:round/>
              <a:headEnd/>
              <a:tailEnd/>
            </a:ln>
          </p:spPr>
          <p:txBody>
            <a:bodyPr/>
            <a:lstStyle/>
            <a:p>
              <a:endParaRPr lang="en-US"/>
            </a:p>
          </p:txBody>
        </p:sp>
        <p:sp>
          <p:nvSpPr>
            <p:cNvPr id="157763" name="Rectangle 67"/>
            <p:cNvSpPr>
              <a:spLocks noChangeArrowheads="1"/>
            </p:cNvSpPr>
            <p:nvPr/>
          </p:nvSpPr>
          <p:spPr bwMode="auto">
            <a:xfrm>
              <a:off x="2095" y="3645"/>
              <a:ext cx="1718" cy="184"/>
            </a:xfrm>
            <a:prstGeom prst="rect">
              <a:avLst/>
            </a:prstGeom>
            <a:noFill/>
            <a:ln w="9525">
              <a:noFill/>
              <a:miter lim="800000"/>
              <a:headEnd/>
              <a:tailEnd/>
            </a:ln>
          </p:spPr>
          <p:txBody>
            <a:bodyPr wrap="none" lIns="0" tIns="0" rIns="0" bIns="0">
              <a:spAutoFit/>
            </a:bodyPr>
            <a:lstStyle/>
            <a:p>
              <a:pPr algn="l" defTabSz="762000"/>
              <a:r>
                <a:rPr lang="en-AU" sz="1900" i="0" dirty="0">
                  <a:solidFill>
                    <a:srgbClr val="92D050"/>
                  </a:solidFill>
                  <a:latin typeface="Helvetica" pitchFamily="34" charset="0"/>
                </a:rPr>
                <a:t>x (Relative DNA Content)</a:t>
              </a:r>
              <a:endParaRPr lang="en-AU" sz="1400" dirty="0">
                <a:solidFill>
                  <a:srgbClr val="92D050"/>
                </a:solidFill>
              </a:endParaRPr>
            </a:p>
          </p:txBody>
        </p:sp>
        <p:sp>
          <p:nvSpPr>
            <p:cNvPr id="157764" name="Rectangle 68"/>
            <p:cNvSpPr>
              <a:spLocks noChangeArrowheads="1"/>
            </p:cNvSpPr>
            <p:nvPr/>
          </p:nvSpPr>
          <p:spPr bwMode="auto">
            <a:xfrm rot="16200000">
              <a:off x="659" y="2041"/>
              <a:ext cx="719" cy="184"/>
            </a:xfrm>
            <a:prstGeom prst="rect">
              <a:avLst/>
            </a:prstGeom>
            <a:noFill/>
            <a:ln w="9525">
              <a:noFill/>
              <a:miter lim="800000"/>
              <a:headEnd/>
              <a:tailEnd/>
            </a:ln>
          </p:spPr>
          <p:txBody>
            <a:bodyPr wrap="none" lIns="0" tIns="0" rIns="0" bIns="0">
              <a:spAutoFit/>
            </a:bodyPr>
            <a:lstStyle/>
            <a:p>
              <a:pPr algn="l" defTabSz="762000"/>
              <a:r>
                <a:rPr lang="en-AU" sz="1900" i="0" dirty="0">
                  <a:solidFill>
                    <a:srgbClr val="92D050"/>
                  </a:solidFill>
                  <a:latin typeface="Helvetica" pitchFamily="34" charset="0"/>
                </a:rPr>
                <a:t>Cell Count</a:t>
              </a:r>
              <a:endParaRPr lang="en-AU" sz="1400" dirty="0">
                <a:solidFill>
                  <a:srgbClr val="92D050"/>
                </a:solidFill>
              </a:endParaRPr>
            </a:p>
          </p:txBody>
        </p:sp>
        <p:sp>
          <p:nvSpPr>
            <p:cNvPr id="157765" name="Rectangle 69"/>
            <p:cNvSpPr>
              <a:spLocks noChangeArrowheads="1"/>
            </p:cNvSpPr>
            <p:nvPr/>
          </p:nvSpPr>
          <p:spPr bwMode="auto">
            <a:xfrm>
              <a:off x="1077" y="528"/>
              <a:ext cx="3727" cy="184"/>
            </a:xfrm>
            <a:prstGeom prst="rect">
              <a:avLst/>
            </a:prstGeom>
            <a:noFill/>
            <a:ln w="9525">
              <a:noFill/>
              <a:miter lim="800000"/>
              <a:headEnd/>
              <a:tailEnd/>
            </a:ln>
          </p:spPr>
          <p:txBody>
            <a:bodyPr wrap="none" lIns="0" tIns="0" rIns="0" bIns="0">
              <a:spAutoFit/>
            </a:bodyPr>
            <a:lstStyle/>
            <a:p>
              <a:pPr algn="l" defTabSz="762000"/>
              <a:r>
                <a:rPr lang="en-AU" sz="1900" i="0" dirty="0">
                  <a:solidFill>
                    <a:schemeClr val="tx1">
                      <a:lumMod val="50000"/>
                    </a:schemeClr>
                  </a:solidFill>
                  <a:latin typeface="Helvetica" pitchFamily="34" charset="0"/>
                </a:rPr>
                <a:t>NZM13 DNA profile 48 hours after the addition of </a:t>
              </a:r>
              <a:r>
                <a:rPr lang="en-AU" sz="1900" i="0" dirty="0" err="1">
                  <a:solidFill>
                    <a:schemeClr val="tx1">
                      <a:lumMod val="50000"/>
                    </a:schemeClr>
                  </a:solidFill>
                  <a:latin typeface="Helvetica" pitchFamily="34" charset="0"/>
                </a:rPr>
                <a:t>Taxol</a:t>
              </a:r>
              <a:endParaRPr lang="en-AU" sz="1400" dirty="0">
                <a:solidFill>
                  <a:schemeClr val="tx1">
                    <a:lumMod val="50000"/>
                  </a:schemeClr>
                </a:solidFill>
              </a:endParaRPr>
            </a:p>
          </p:txBody>
        </p:sp>
        <p:sp>
          <p:nvSpPr>
            <p:cNvPr id="157766" name="Rectangle 70"/>
            <p:cNvSpPr>
              <a:spLocks noChangeArrowheads="1"/>
            </p:cNvSpPr>
            <p:nvPr/>
          </p:nvSpPr>
          <p:spPr bwMode="auto">
            <a:xfrm>
              <a:off x="3531" y="919"/>
              <a:ext cx="917" cy="380"/>
            </a:xfrm>
            <a:prstGeom prst="rect">
              <a:avLst/>
            </a:prstGeom>
            <a:solidFill>
              <a:srgbClr val="FFFFFF"/>
            </a:solidFill>
            <a:ln w="9525">
              <a:noFill/>
              <a:miter lim="800000"/>
              <a:headEnd/>
              <a:tailEnd/>
            </a:ln>
          </p:spPr>
          <p:txBody>
            <a:bodyPr/>
            <a:lstStyle/>
            <a:p>
              <a:endParaRPr lang="en-US"/>
            </a:p>
          </p:txBody>
        </p:sp>
        <p:sp>
          <p:nvSpPr>
            <p:cNvPr id="157767" name="Rectangle 71"/>
            <p:cNvSpPr>
              <a:spLocks noChangeArrowheads="1"/>
            </p:cNvSpPr>
            <p:nvPr/>
          </p:nvSpPr>
          <p:spPr bwMode="auto">
            <a:xfrm>
              <a:off x="3531" y="919"/>
              <a:ext cx="917" cy="380"/>
            </a:xfrm>
            <a:prstGeom prst="rect">
              <a:avLst/>
            </a:prstGeom>
            <a:noFill/>
            <a:ln w="26988">
              <a:solidFill>
                <a:srgbClr val="FFFFFF"/>
              </a:solidFill>
              <a:miter lim="800000"/>
              <a:headEnd/>
              <a:tailEnd/>
            </a:ln>
          </p:spPr>
          <p:txBody>
            <a:bodyPr/>
            <a:lstStyle/>
            <a:p>
              <a:endParaRPr lang="en-US"/>
            </a:p>
          </p:txBody>
        </p:sp>
        <p:sp>
          <p:nvSpPr>
            <p:cNvPr id="157768" name="Line 72"/>
            <p:cNvSpPr>
              <a:spLocks noChangeShapeType="1"/>
            </p:cNvSpPr>
            <p:nvPr/>
          </p:nvSpPr>
          <p:spPr bwMode="auto">
            <a:xfrm>
              <a:off x="3531" y="919"/>
              <a:ext cx="917" cy="1"/>
            </a:xfrm>
            <a:prstGeom prst="line">
              <a:avLst/>
            </a:prstGeom>
            <a:noFill/>
            <a:ln w="26988">
              <a:solidFill>
                <a:srgbClr val="000000"/>
              </a:solidFill>
              <a:round/>
              <a:headEnd/>
              <a:tailEnd/>
            </a:ln>
          </p:spPr>
          <p:txBody>
            <a:bodyPr/>
            <a:lstStyle/>
            <a:p>
              <a:endParaRPr lang="en-US"/>
            </a:p>
          </p:txBody>
        </p:sp>
        <p:sp>
          <p:nvSpPr>
            <p:cNvPr id="157769" name="Line 73"/>
            <p:cNvSpPr>
              <a:spLocks noChangeShapeType="1"/>
            </p:cNvSpPr>
            <p:nvPr/>
          </p:nvSpPr>
          <p:spPr bwMode="auto">
            <a:xfrm>
              <a:off x="3531" y="1299"/>
              <a:ext cx="917" cy="1"/>
            </a:xfrm>
            <a:prstGeom prst="line">
              <a:avLst/>
            </a:prstGeom>
            <a:noFill/>
            <a:ln w="26988">
              <a:solidFill>
                <a:srgbClr val="000000"/>
              </a:solidFill>
              <a:round/>
              <a:headEnd/>
              <a:tailEnd/>
            </a:ln>
          </p:spPr>
          <p:txBody>
            <a:bodyPr/>
            <a:lstStyle/>
            <a:p>
              <a:endParaRPr lang="en-US"/>
            </a:p>
          </p:txBody>
        </p:sp>
        <p:sp>
          <p:nvSpPr>
            <p:cNvPr id="157770" name="Line 74"/>
            <p:cNvSpPr>
              <a:spLocks noChangeShapeType="1"/>
            </p:cNvSpPr>
            <p:nvPr/>
          </p:nvSpPr>
          <p:spPr bwMode="auto">
            <a:xfrm flipV="1">
              <a:off x="4448" y="919"/>
              <a:ext cx="1" cy="380"/>
            </a:xfrm>
            <a:prstGeom prst="line">
              <a:avLst/>
            </a:prstGeom>
            <a:noFill/>
            <a:ln w="26988">
              <a:solidFill>
                <a:srgbClr val="000000"/>
              </a:solidFill>
              <a:round/>
              <a:headEnd/>
              <a:tailEnd/>
            </a:ln>
          </p:spPr>
          <p:txBody>
            <a:bodyPr/>
            <a:lstStyle/>
            <a:p>
              <a:endParaRPr lang="en-US"/>
            </a:p>
          </p:txBody>
        </p:sp>
        <p:sp>
          <p:nvSpPr>
            <p:cNvPr id="157771" name="Line 75"/>
            <p:cNvSpPr>
              <a:spLocks noChangeShapeType="1"/>
            </p:cNvSpPr>
            <p:nvPr/>
          </p:nvSpPr>
          <p:spPr bwMode="auto">
            <a:xfrm flipV="1">
              <a:off x="3531" y="919"/>
              <a:ext cx="1" cy="380"/>
            </a:xfrm>
            <a:prstGeom prst="line">
              <a:avLst/>
            </a:prstGeom>
            <a:noFill/>
            <a:ln w="26988">
              <a:solidFill>
                <a:srgbClr val="000000"/>
              </a:solidFill>
              <a:round/>
              <a:headEnd/>
              <a:tailEnd/>
            </a:ln>
          </p:spPr>
          <p:txBody>
            <a:bodyPr/>
            <a:lstStyle/>
            <a:p>
              <a:endParaRPr lang="en-US"/>
            </a:p>
          </p:txBody>
        </p:sp>
        <p:sp>
          <p:nvSpPr>
            <p:cNvPr id="157772" name="Line 76"/>
            <p:cNvSpPr>
              <a:spLocks noChangeShapeType="1"/>
            </p:cNvSpPr>
            <p:nvPr/>
          </p:nvSpPr>
          <p:spPr bwMode="auto">
            <a:xfrm>
              <a:off x="3531" y="1299"/>
              <a:ext cx="917" cy="1"/>
            </a:xfrm>
            <a:prstGeom prst="line">
              <a:avLst/>
            </a:prstGeom>
            <a:noFill/>
            <a:ln w="26988">
              <a:solidFill>
                <a:srgbClr val="000000"/>
              </a:solidFill>
              <a:round/>
              <a:headEnd/>
              <a:tailEnd/>
            </a:ln>
          </p:spPr>
          <p:txBody>
            <a:bodyPr/>
            <a:lstStyle/>
            <a:p>
              <a:endParaRPr lang="en-US"/>
            </a:p>
          </p:txBody>
        </p:sp>
        <p:sp>
          <p:nvSpPr>
            <p:cNvPr id="157773" name="Line 77"/>
            <p:cNvSpPr>
              <a:spLocks noChangeShapeType="1"/>
            </p:cNvSpPr>
            <p:nvPr/>
          </p:nvSpPr>
          <p:spPr bwMode="auto">
            <a:xfrm flipV="1">
              <a:off x="3531" y="919"/>
              <a:ext cx="1" cy="380"/>
            </a:xfrm>
            <a:prstGeom prst="line">
              <a:avLst/>
            </a:prstGeom>
            <a:noFill/>
            <a:ln w="26988">
              <a:solidFill>
                <a:srgbClr val="000000"/>
              </a:solidFill>
              <a:round/>
              <a:headEnd/>
              <a:tailEnd/>
            </a:ln>
          </p:spPr>
          <p:txBody>
            <a:bodyPr/>
            <a:lstStyle/>
            <a:p>
              <a:endParaRPr lang="en-US"/>
            </a:p>
          </p:txBody>
        </p:sp>
        <p:sp>
          <p:nvSpPr>
            <p:cNvPr id="157774" name="Line 78"/>
            <p:cNvSpPr>
              <a:spLocks noChangeShapeType="1"/>
            </p:cNvSpPr>
            <p:nvPr/>
          </p:nvSpPr>
          <p:spPr bwMode="auto">
            <a:xfrm>
              <a:off x="3531" y="919"/>
              <a:ext cx="917" cy="1"/>
            </a:xfrm>
            <a:prstGeom prst="line">
              <a:avLst/>
            </a:prstGeom>
            <a:noFill/>
            <a:ln w="26988">
              <a:solidFill>
                <a:srgbClr val="000000"/>
              </a:solidFill>
              <a:round/>
              <a:headEnd/>
              <a:tailEnd/>
            </a:ln>
          </p:spPr>
          <p:txBody>
            <a:bodyPr/>
            <a:lstStyle/>
            <a:p>
              <a:endParaRPr lang="en-US"/>
            </a:p>
          </p:txBody>
        </p:sp>
        <p:sp>
          <p:nvSpPr>
            <p:cNvPr id="157775" name="Line 79"/>
            <p:cNvSpPr>
              <a:spLocks noChangeShapeType="1"/>
            </p:cNvSpPr>
            <p:nvPr/>
          </p:nvSpPr>
          <p:spPr bwMode="auto">
            <a:xfrm>
              <a:off x="3531" y="1299"/>
              <a:ext cx="917" cy="1"/>
            </a:xfrm>
            <a:prstGeom prst="line">
              <a:avLst/>
            </a:prstGeom>
            <a:noFill/>
            <a:ln w="26988">
              <a:solidFill>
                <a:srgbClr val="000000"/>
              </a:solidFill>
              <a:round/>
              <a:headEnd/>
              <a:tailEnd/>
            </a:ln>
          </p:spPr>
          <p:txBody>
            <a:bodyPr/>
            <a:lstStyle/>
            <a:p>
              <a:endParaRPr lang="en-US"/>
            </a:p>
          </p:txBody>
        </p:sp>
        <p:sp>
          <p:nvSpPr>
            <p:cNvPr id="157776" name="Line 80"/>
            <p:cNvSpPr>
              <a:spLocks noChangeShapeType="1"/>
            </p:cNvSpPr>
            <p:nvPr/>
          </p:nvSpPr>
          <p:spPr bwMode="auto">
            <a:xfrm flipV="1">
              <a:off x="4448" y="919"/>
              <a:ext cx="1" cy="380"/>
            </a:xfrm>
            <a:prstGeom prst="line">
              <a:avLst/>
            </a:prstGeom>
            <a:noFill/>
            <a:ln w="26988">
              <a:solidFill>
                <a:srgbClr val="000000"/>
              </a:solidFill>
              <a:round/>
              <a:headEnd/>
              <a:tailEnd/>
            </a:ln>
          </p:spPr>
          <p:txBody>
            <a:bodyPr/>
            <a:lstStyle/>
            <a:p>
              <a:endParaRPr lang="en-US"/>
            </a:p>
          </p:txBody>
        </p:sp>
        <p:sp>
          <p:nvSpPr>
            <p:cNvPr id="157777" name="Line 81"/>
            <p:cNvSpPr>
              <a:spLocks noChangeShapeType="1"/>
            </p:cNvSpPr>
            <p:nvPr/>
          </p:nvSpPr>
          <p:spPr bwMode="auto">
            <a:xfrm flipV="1">
              <a:off x="3531" y="919"/>
              <a:ext cx="1" cy="380"/>
            </a:xfrm>
            <a:prstGeom prst="line">
              <a:avLst/>
            </a:prstGeom>
            <a:noFill/>
            <a:ln w="26988">
              <a:solidFill>
                <a:srgbClr val="000000"/>
              </a:solidFill>
              <a:round/>
              <a:headEnd/>
              <a:tailEnd/>
            </a:ln>
          </p:spPr>
          <p:txBody>
            <a:bodyPr/>
            <a:lstStyle/>
            <a:p>
              <a:endParaRPr lang="en-US"/>
            </a:p>
          </p:txBody>
        </p:sp>
        <p:sp>
          <p:nvSpPr>
            <p:cNvPr id="157778" name="Rectangle 82"/>
            <p:cNvSpPr>
              <a:spLocks noChangeArrowheads="1"/>
            </p:cNvSpPr>
            <p:nvPr/>
          </p:nvSpPr>
          <p:spPr bwMode="auto">
            <a:xfrm>
              <a:off x="3952" y="936"/>
              <a:ext cx="473"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Model</a:t>
              </a:r>
              <a:endParaRPr lang="en-AU" sz="1400"/>
            </a:p>
          </p:txBody>
        </p:sp>
        <p:sp>
          <p:nvSpPr>
            <p:cNvPr id="157779" name="Rectangle 83"/>
            <p:cNvSpPr>
              <a:spLocks noChangeArrowheads="1"/>
            </p:cNvSpPr>
            <p:nvPr/>
          </p:nvSpPr>
          <p:spPr bwMode="auto">
            <a:xfrm>
              <a:off x="3952" y="1109"/>
              <a:ext cx="42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Data </a:t>
              </a:r>
              <a:endParaRPr lang="en-AU" sz="1400"/>
            </a:p>
          </p:txBody>
        </p:sp>
        <p:sp>
          <p:nvSpPr>
            <p:cNvPr id="157780" name="Line 84"/>
            <p:cNvSpPr>
              <a:spLocks noChangeShapeType="1"/>
            </p:cNvSpPr>
            <p:nvPr/>
          </p:nvSpPr>
          <p:spPr bwMode="auto">
            <a:xfrm>
              <a:off x="3618" y="1022"/>
              <a:ext cx="247" cy="1"/>
            </a:xfrm>
            <a:prstGeom prst="line">
              <a:avLst/>
            </a:prstGeom>
            <a:noFill/>
            <a:ln w="26988">
              <a:solidFill>
                <a:srgbClr val="FF0000"/>
              </a:solidFill>
              <a:round/>
              <a:headEnd/>
              <a:tailEnd/>
            </a:ln>
          </p:spPr>
          <p:txBody>
            <a:bodyPr/>
            <a:lstStyle/>
            <a:p>
              <a:endParaRPr lang="en-US"/>
            </a:p>
          </p:txBody>
        </p:sp>
        <p:sp>
          <p:nvSpPr>
            <p:cNvPr id="157781" name="Line 85"/>
            <p:cNvSpPr>
              <a:spLocks noChangeShapeType="1"/>
            </p:cNvSpPr>
            <p:nvPr/>
          </p:nvSpPr>
          <p:spPr bwMode="auto">
            <a:xfrm>
              <a:off x="3618" y="1201"/>
              <a:ext cx="247" cy="1"/>
            </a:xfrm>
            <a:prstGeom prst="line">
              <a:avLst/>
            </a:prstGeom>
            <a:noFill/>
            <a:ln w="26988">
              <a:solidFill>
                <a:srgbClr val="0000FF"/>
              </a:solidFill>
              <a:round/>
              <a:headEnd/>
              <a:tailEnd/>
            </a:ln>
          </p:spPr>
          <p:txBody>
            <a:bodyPr/>
            <a:lstStyle/>
            <a:p>
              <a:endParaRPr lang="en-US"/>
            </a:p>
          </p:txBody>
        </p:sp>
      </p:gr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C:\Users\Playtech\Desktop\FOUNDRY MAIN\CLIENTS\Massey\PPT WORK\New Massey PPT April 2011\new templates\MASSEY TEMPLATE STANDARD SLIDE 4.jpg"/>
          <p:cNvPicPr>
            <a:picLocks noChangeAspect="1" noChangeArrowheads="1"/>
          </p:cNvPicPr>
          <p:nvPr/>
        </p:nvPicPr>
        <p:blipFill>
          <a:blip r:embed="rId2" cstate="print"/>
          <a:srcRect/>
          <a:stretch>
            <a:fillRect/>
          </a:stretch>
        </p:blipFill>
        <p:spPr bwMode="auto">
          <a:xfrm>
            <a:off x="-19050" y="0"/>
            <a:ext cx="9163050" cy="6877050"/>
          </a:xfrm>
          <a:prstGeom prst="rect">
            <a:avLst/>
          </a:prstGeom>
          <a:noFill/>
        </p:spPr>
      </p:pic>
      <p:grpSp>
        <p:nvGrpSpPr>
          <p:cNvPr id="2" name="Group 1104"/>
          <p:cNvGrpSpPr>
            <a:grpSpLocks/>
          </p:cNvGrpSpPr>
          <p:nvPr/>
        </p:nvGrpSpPr>
        <p:grpSpPr bwMode="auto">
          <a:xfrm>
            <a:off x="107504" y="1052290"/>
            <a:ext cx="6416675" cy="5240338"/>
            <a:chOff x="850" y="528"/>
            <a:chExt cx="4042" cy="3301"/>
          </a:xfrm>
        </p:grpSpPr>
        <p:sp>
          <p:nvSpPr>
            <p:cNvPr id="158724" name="Rectangle 1028"/>
            <p:cNvSpPr>
              <a:spLocks noChangeArrowheads="1"/>
            </p:cNvSpPr>
            <p:nvPr/>
          </p:nvSpPr>
          <p:spPr bwMode="auto">
            <a:xfrm>
              <a:off x="850" y="636"/>
              <a:ext cx="4042" cy="3177"/>
            </a:xfrm>
            <a:prstGeom prst="rect">
              <a:avLst/>
            </a:prstGeom>
            <a:solidFill>
              <a:srgbClr val="FFFFFF"/>
            </a:solidFill>
            <a:ln w="9525">
              <a:noFill/>
              <a:miter lim="800000"/>
              <a:headEnd/>
              <a:tailEnd/>
            </a:ln>
          </p:spPr>
          <p:txBody>
            <a:bodyPr/>
            <a:lstStyle/>
            <a:p>
              <a:endParaRPr lang="en-US"/>
            </a:p>
          </p:txBody>
        </p:sp>
        <p:sp>
          <p:nvSpPr>
            <p:cNvPr id="158725" name="Rectangle 1029"/>
            <p:cNvSpPr>
              <a:spLocks noChangeArrowheads="1"/>
            </p:cNvSpPr>
            <p:nvPr/>
          </p:nvSpPr>
          <p:spPr bwMode="auto">
            <a:xfrm>
              <a:off x="1383" y="890"/>
              <a:ext cx="3125" cy="2583"/>
            </a:xfrm>
            <a:prstGeom prst="rect">
              <a:avLst/>
            </a:prstGeom>
            <a:solidFill>
              <a:srgbClr val="FFFFFF"/>
            </a:solidFill>
            <a:ln w="9525">
              <a:noFill/>
              <a:miter lim="800000"/>
              <a:headEnd/>
              <a:tailEnd/>
            </a:ln>
          </p:spPr>
          <p:txBody>
            <a:bodyPr/>
            <a:lstStyle/>
            <a:p>
              <a:endParaRPr lang="en-US"/>
            </a:p>
          </p:txBody>
        </p:sp>
        <p:sp>
          <p:nvSpPr>
            <p:cNvPr id="158726" name="Rectangle 1030"/>
            <p:cNvSpPr>
              <a:spLocks noChangeArrowheads="1"/>
            </p:cNvSpPr>
            <p:nvPr/>
          </p:nvSpPr>
          <p:spPr bwMode="auto">
            <a:xfrm>
              <a:off x="1375" y="872"/>
              <a:ext cx="3125" cy="2583"/>
            </a:xfrm>
            <a:prstGeom prst="rect">
              <a:avLst/>
            </a:prstGeom>
            <a:noFill/>
            <a:ln w="26988">
              <a:solidFill>
                <a:srgbClr val="FFFFFF"/>
              </a:solidFill>
              <a:miter lim="800000"/>
              <a:headEnd/>
              <a:tailEnd/>
            </a:ln>
          </p:spPr>
          <p:txBody>
            <a:bodyPr/>
            <a:lstStyle/>
            <a:p>
              <a:endParaRPr lang="en-US"/>
            </a:p>
          </p:txBody>
        </p:sp>
        <p:sp>
          <p:nvSpPr>
            <p:cNvPr id="158727" name="Line 1031"/>
            <p:cNvSpPr>
              <a:spLocks noChangeShapeType="1"/>
            </p:cNvSpPr>
            <p:nvPr/>
          </p:nvSpPr>
          <p:spPr bwMode="auto">
            <a:xfrm>
              <a:off x="1375" y="872"/>
              <a:ext cx="3125" cy="1"/>
            </a:xfrm>
            <a:prstGeom prst="line">
              <a:avLst/>
            </a:prstGeom>
            <a:noFill/>
            <a:ln w="26988">
              <a:solidFill>
                <a:srgbClr val="000000"/>
              </a:solidFill>
              <a:round/>
              <a:headEnd/>
              <a:tailEnd/>
            </a:ln>
          </p:spPr>
          <p:txBody>
            <a:bodyPr/>
            <a:lstStyle/>
            <a:p>
              <a:endParaRPr lang="en-US"/>
            </a:p>
          </p:txBody>
        </p:sp>
        <p:sp>
          <p:nvSpPr>
            <p:cNvPr id="158728" name="Line 1032"/>
            <p:cNvSpPr>
              <a:spLocks noChangeShapeType="1"/>
            </p:cNvSpPr>
            <p:nvPr/>
          </p:nvSpPr>
          <p:spPr bwMode="auto">
            <a:xfrm>
              <a:off x="1375" y="3455"/>
              <a:ext cx="3125" cy="1"/>
            </a:xfrm>
            <a:prstGeom prst="line">
              <a:avLst/>
            </a:prstGeom>
            <a:noFill/>
            <a:ln w="26988">
              <a:solidFill>
                <a:srgbClr val="000000"/>
              </a:solidFill>
              <a:round/>
              <a:headEnd/>
              <a:tailEnd/>
            </a:ln>
          </p:spPr>
          <p:txBody>
            <a:bodyPr/>
            <a:lstStyle/>
            <a:p>
              <a:endParaRPr lang="en-US"/>
            </a:p>
          </p:txBody>
        </p:sp>
        <p:sp>
          <p:nvSpPr>
            <p:cNvPr id="158729" name="Line 1033"/>
            <p:cNvSpPr>
              <a:spLocks noChangeShapeType="1"/>
            </p:cNvSpPr>
            <p:nvPr/>
          </p:nvSpPr>
          <p:spPr bwMode="auto">
            <a:xfrm flipV="1">
              <a:off x="4500" y="872"/>
              <a:ext cx="1" cy="2583"/>
            </a:xfrm>
            <a:prstGeom prst="line">
              <a:avLst/>
            </a:prstGeom>
            <a:noFill/>
            <a:ln w="26988">
              <a:solidFill>
                <a:srgbClr val="000000"/>
              </a:solidFill>
              <a:round/>
              <a:headEnd/>
              <a:tailEnd/>
            </a:ln>
          </p:spPr>
          <p:txBody>
            <a:bodyPr/>
            <a:lstStyle/>
            <a:p>
              <a:endParaRPr lang="en-US"/>
            </a:p>
          </p:txBody>
        </p:sp>
        <p:sp>
          <p:nvSpPr>
            <p:cNvPr id="158730" name="Line 1034"/>
            <p:cNvSpPr>
              <a:spLocks noChangeShapeType="1"/>
            </p:cNvSpPr>
            <p:nvPr/>
          </p:nvSpPr>
          <p:spPr bwMode="auto">
            <a:xfrm flipV="1">
              <a:off x="1375" y="872"/>
              <a:ext cx="1" cy="2583"/>
            </a:xfrm>
            <a:prstGeom prst="line">
              <a:avLst/>
            </a:prstGeom>
            <a:noFill/>
            <a:ln w="26988">
              <a:solidFill>
                <a:srgbClr val="000000"/>
              </a:solidFill>
              <a:round/>
              <a:headEnd/>
              <a:tailEnd/>
            </a:ln>
          </p:spPr>
          <p:txBody>
            <a:bodyPr/>
            <a:lstStyle/>
            <a:p>
              <a:endParaRPr lang="en-US"/>
            </a:p>
          </p:txBody>
        </p:sp>
        <p:sp>
          <p:nvSpPr>
            <p:cNvPr id="158731" name="Line 1035"/>
            <p:cNvSpPr>
              <a:spLocks noChangeShapeType="1"/>
            </p:cNvSpPr>
            <p:nvPr/>
          </p:nvSpPr>
          <p:spPr bwMode="auto">
            <a:xfrm>
              <a:off x="1375" y="3455"/>
              <a:ext cx="3125" cy="1"/>
            </a:xfrm>
            <a:prstGeom prst="line">
              <a:avLst/>
            </a:prstGeom>
            <a:noFill/>
            <a:ln w="26988">
              <a:solidFill>
                <a:srgbClr val="000000"/>
              </a:solidFill>
              <a:round/>
              <a:headEnd/>
              <a:tailEnd/>
            </a:ln>
          </p:spPr>
          <p:txBody>
            <a:bodyPr/>
            <a:lstStyle/>
            <a:p>
              <a:endParaRPr lang="en-US"/>
            </a:p>
          </p:txBody>
        </p:sp>
        <p:sp>
          <p:nvSpPr>
            <p:cNvPr id="158732" name="Line 1036"/>
            <p:cNvSpPr>
              <a:spLocks noChangeShapeType="1"/>
            </p:cNvSpPr>
            <p:nvPr/>
          </p:nvSpPr>
          <p:spPr bwMode="auto">
            <a:xfrm flipV="1">
              <a:off x="1375" y="872"/>
              <a:ext cx="1" cy="2583"/>
            </a:xfrm>
            <a:prstGeom prst="line">
              <a:avLst/>
            </a:prstGeom>
            <a:noFill/>
            <a:ln w="26988">
              <a:solidFill>
                <a:srgbClr val="000000"/>
              </a:solidFill>
              <a:round/>
              <a:headEnd/>
              <a:tailEnd/>
            </a:ln>
          </p:spPr>
          <p:txBody>
            <a:bodyPr/>
            <a:lstStyle/>
            <a:p>
              <a:endParaRPr lang="en-US"/>
            </a:p>
          </p:txBody>
        </p:sp>
        <p:sp>
          <p:nvSpPr>
            <p:cNvPr id="158733" name="Line 1037"/>
            <p:cNvSpPr>
              <a:spLocks noChangeShapeType="1"/>
            </p:cNvSpPr>
            <p:nvPr/>
          </p:nvSpPr>
          <p:spPr bwMode="auto">
            <a:xfrm flipV="1">
              <a:off x="1375" y="3426"/>
              <a:ext cx="1" cy="29"/>
            </a:xfrm>
            <a:prstGeom prst="line">
              <a:avLst/>
            </a:prstGeom>
            <a:noFill/>
            <a:ln w="26988">
              <a:solidFill>
                <a:srgbClr val="000000"/>
              </a:solidFill>
              <a:round/>
              <a:headEnd/>
              <a:tailEnd/>
            </a:ln>
          </p:spPr>
          <p:txBody>
            <a:bodyPr/>
            <a:lstStyle/>
            <a:p>
              <a:endParaRPr lang="en-US"/>
            </a:p>
          </p:txBody>
        </p:sp>
        <p:sp>
          <p:nvSpPr>
            <p:cNvPr id="158734" name="Line 1038"/>
            <p:cNvSpPr>
              <a:spLocks noChangeShapeType="1"/>
            </p:cNvSpPr>
            <p:nvPr/>
          </p:nvSpPr>
          <p:spPr bwMode="auto">
            <a:xfrm>
              <a:off x="1375" y="872"/>
              <a:ext cx="1" cy="29"/>
            </a:xfrm>
            <a:prstGeom prst="line">
              <a:avLst/>
            </a:prstGeom>
            <a:noFill/>
            <a:ln w="26988">
              <a:solidFill>
                <a:srgbClr val="000000"/>
              </a:solidFill>
              <a:round/>
              <a:headEnd/>
              <a:tailEnd/>
            </a:ln>
          </p:spPr>
          <p:txBody>
            <a:bodyPr/>
            <a:lstStyle/>
            <a:p>
              <a:endParaRPr lang="en-US"/>
            </a:p>
          </p:txBody>
        </p:sp>
        <p:sp>
          <p:nvSpPr>
            <p:cNvPr id="158735" name="Rectangle 1039"/>
            <p:cNvSpPr>
              <a:spLocks noChangeArrowheads="1"/>
            </p:cNvSpPr>
            <p:nvPr/>
          </p:nvSpPr>
          <p:spPr bwMode="auto">
            <a:xfrm>
              <a:off x="1334" y="3484"/>
              <a:ext cx="144"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0</a:t>
              </a:r>
              <a:endParaRPr lang="en-AU" sz="1400"/>
            </a:p>
          </p:txBody>
        </p:sp>
        <p:sp>
          <p:nvSpPr>
            <p:cNvPr id="158736" name="Line 1040"/>
            <p:cNvSpPr>
              <a:spLocks noChangeShapeType="1"/>
            </p:cNvSpPr>
            <p:nvPr/>
          </p:nvSpPr>
          <p:spPr bwMode="auto">
            <a:xfrm flipV="1">
              <a:off x="1819" y="3426"/>
              <a:ext cx="1" cy="29"/>
            </a:xfrm>
            <a:prstGeom prst="line">
              <a:avLst/>
            </a:prstGeom>
            <a:noFill/>
            <a:ln w="26988">
              <a:solidFill>
                <a:srgbClr val="000000"/>
              </a:solidFill>
              <a:round/>
              <a:headEnd/>
              <a:tailEnd/>
            </a:ln>
          </p:spPr>
          <p:txBody>
            <a:bodyPr/>
            <a:lstStyle/>
            <a:p>
              <a:endParaRPr lang="en-US"/>
            </a:p>
          </p:txBody>
        </p:sp>
        <p:sp>
          <p:nvSpPr>
            <p:cNvPr id="158737" name="Line 1041"/>
            <p:cNvSpPr>
              <a:spLocks noChangeShapeType="1"/>
            </p:cNvSpPr>
            <p:nvPr/>
          </p:nvSpPr>
          <p:spPr bwMode="auto">
            <a:xfrm>
              <a:off x="1819" y="872"/>
              <a:ext cx="1" cy="29"/>
            </a:xfrm>
            <a:prstGeom prst="line">
              <a:avLst/>
            </a:prstGeom>
            <a:noFill/>
            <a:ln w="26988">
              <a:solidFill>
                <a:srgbClr val="000000"/>
              </a:solidFill>
              <a:round/>
              <a:headEnd/>
              <a:tailEnd/>
            </a:ln>
          </p:spPr>
          <p:txBody>
            <a:bodyPr/>
            <a:lstStyle/>
            <a:p>
              <a:endParaRPr lang="en-US"/>
            </a:p>
          </p:txBody>
        </p:sp>
        <p:sp>
          <p:nvSpPr>
            <p:cNvPr id="158738" name="Rectangle 1042"/>
            <p:cNvSpPr>
              <a:spLocks noChangeArrowheads="1"/>
            </p:cNvSpPr>
            <p:nvPr/>
          </p:nvSpPr>
          <p:spPr bwMode="auto">
            <a:xfrm>
              <a:off x="1721" y="3484"/>
              <a:ext cx="27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0.5</a:t>
              </a:r>
              <a:endParaRPr lang="en-AU" sz="1400"/>
            </a:p>
          </p:txBody>
        </p:sp>
        <p:sp>
          <p:nvSpPr>
            <p:cNvPr id="158739" name="Line 1043"/>
            <p:cNvSpPr>
              <a:spLocks noChangeShapeType="1"/>
            </p:cNvSpPr>
            <p:nvPr/>
          </p:nvSpPr>
          <p:spPr bwMode="auto">
            <a:xfrm flipV="1">
              <a:off x="2268" y="3426"/>
              <a:ext cx="1" cy="29"/>
            </a:xfrm>
            <a:prstGeom prst="line">
              <a:avLst/>
            </a:prstGeom>
            <a:noFill/>
            <a:ln w="26988">
              <a:solidFill>
                <a:srgbClr val="000000"/>
              </a:solidFill>
              <a:round/>
              <a:headEnd/>
              <a:tailEnd/>
            </a:ln>
          </p:spPr>
          <p:txBody>
            <a:bodyPr/>
            <a:lstStyle/>
            <a:p>
              <a:endParaRPr lang="en-US"/>
            </a:p>
          </p:txBody>
        </p:sp>
        <p:sp>
          <p:nvSpPr>
            <p:cNvPr id="158740" name="Line 1044"/>
            <p:cNvSpPr>
              <a:spLocks noChangeShapeType="1"/>
            </p:cNvSpPr>
            <p:nvPr/>
          </p:nvSpPr>
          <p:spPr bwMode="auto">
            <a:xfrm>
              <a:off x="2268" y="872"/>
              <a:ext cx="1" cy="29"/>
            </a:xfrm>
            <a:prstGeom prst="line">
              <a:avLst/>
            </a:prstGeom>
            <a:noFill/>
            <a:ln w="26988">
              <a:solidFill>
                <a:srgbClr val="000000"/>
              </a:solidFill>
              <a:round/>
              <a:headEnd/>
              <a:tailEnd/>
            </a:ln>
          </p:spPr>
          <p:txBody>
            <a:bodyPr/>
            <a:lstStyle/>
            <a:p>
              <a:endParaRPr lang="en-US"/>
            </a:p>
          </p:txBody>
        </p:sp>
        <p:sp>
          <p:nvSpPr>
            <p:cNvPr id="158741" name="Rectangle 1045"/>
            <p:cNvSpPr>
              <a:spLocks noChangeArrowheads="1"/>
            </p:cNvSpPr>
            <p:nvPr/>
          </p:nvSpPr>
          <p:spPr bwMode="auto">
            <a:xfrm>
              <a:off x="2228" y="3484"/>
              <a:ext cx="144"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1</a:t>
              </a:r>
              <a:endParaRPr lang="en-AU" sz="1400"/>
            </a:p>
          </p:txBody>
        </p:sp>
        <p:sp>
          <p:nvSpPr>
            <p:cNvPr id="158742" name="Line 1046"/>
            <p:cNvSpPr>
              <a:spLocks noChangeShapeType="1"/>
            </p:cNvSpPr>
            <p:nvPr/>
          </p:nvSpPr>
          <p:spPr bwMode="auto">
            <a:xfrm flipV="1">
              <a:off x="2712" y="3426"/>
              <a:ext cx="1" cy="29"/>
            </a:xfrm>
            <a:prstGeom prst="line">
              <a:avLst/>
            </a:prstGeom>
            <a:noFill/>
            <a:ln w="26988">
              <a:solidFill>
                <a:srgbClr val="000000"/>
              </a:solidFill>
              <a:round/>
              <a:headEnd/>
              <a:tailEnd/>
            </a:ln>
          </p:spPr>
          <p:txBody>
            <a:bodyPr/>
            <a:lstStyle/>
            <a:p>
              <a:endParaRPr lang="en-US"/>
            </a:p>
          </p:txBody>
        </p:sp>
        <p:sp>
          <p:nvSpPr>
            <p:cNvPr id="158743" name="Line 1047"/>
            <p:cNvSpPr>
              <a:spLocks noChangeShapeType="1"/>
            </p:cNvSpPr>
            <p:nvPr/>
          </p:nvSpPr>
          <p:spPr bwMode="auto">
            <a:xfrm>
              <a:off x="2712" y="872"/>
              <a:ext cx="1" cy="29"/>
            </a:xfrm>
            <a:prstGeom prst="line">
              <a:avLst/>
            </a:prstGeom>
            <a:noFill/>
            <a:ln w="26988">
              <a:solidFill>
                <a:srgbClr val="000000"/>
              </a:solidFill>
              <a:round/>
              <a:headEnd/>
              <a:tailEnd/>
            </a:ln>
          </p:spPr>
          <p:txBody>
            <a:bodyPr/>
            <a:lstStyle/>
            <a:p>
              <a:endParaRPr lang="en-US"/>
            </a:p>
          </p:txBody>
        </p:sp>
        <p:sp>
          <p:nvSpPr>
            <p:cNvPr id="158744" name="Rectangle 1048"/>
            <p:cNvSpPr>
              <a:spLocks noChangeArrowheads="1"/>
            </p:cNvSpPr>
            <p:nvPr/>
          </p:nvSpPr>
          <p:spPr bwMode="auto">
            <a:xfrm>
              <a:off x="2614" y="3484"/>
              <a:ext cx="27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1.5</a:t>
              </a:r>
              <a:endParaRPr lang="en-AU" sz="1400"/>
            </a:p>
          </p:txBody>
        </p:sp>
        <p:sp>
          <p:nvSpPr>
            <p:cNvPr id="158745" name="Line 1049"/>
            <p:cNvSpPr>
              <a:spLocks noChangeShapeType="1"/>
            </p:cNvSpPr>
            <p:nvPr/>
          </p:nvSpPr>
          <p:spPr bwMode="auto">
            <a:xfrm flipV="1">
              <a:off x="3162" y="3426"/>
              <a:ext cx="1" cy="29"/>
            </a:xfrm>
            <a:prstGeom prst="line">
              <a:avLst/>
            </a:prstGeom>
            <a:noFill/>
            <a:ln w="26988">
              <a:solidFill>
                <a:srgbClr val="000000"/>
              </a:solidFill>
              <a:round/>
              <a:headEnd/>
              <a:tailEnd/>
            </a:ln>
          </p:spPr>
          <p:txBody>
            <a:bodyPr/>
            <a:lstStyle/>
            <a:p>
              <a:endParaRPr lang="en-US"/>
            </a:p>
          </p:txBody>
        </p:sp>
        <p:sp>
          <p:nvSpPr>
            <p:cNvPr id="158746" name="Line 1050"/>
            <p:cNvSpPr>
              <a:spLocks noChangeShapeType="1"/>
            </p:cNvSpPr>
            <p:nvPr/>
          </p:nvSpPr>
          <p:spPr bwMode="auto">
            <a:xfrm>
              <a:off x="3162" y="872"/>
              <a:ext cx="1" cy="29"/>
            </a:xfrm>
            <a:prstGeom prst="line">
              <a:avLst/>
            </a:prstGeom>
            <a:noFill/>
            <a:ln w="26988">
              <a:solidFill>
                <a:srgbClr val="000000"/>
              </a:solidFill>
              <a:round/>
              <a:headEnd/>
              <a:tailEnd/>
            </a:ln>
          </p:spPr>
          <p:txBody>
            <a:bodyPr/>
            <a:lstStyle/>
            <a:p>
              <a:endParaRPr lang="en-US"/>
            </a:p>
          </p:txBody>
        </p:sp>
        <p:sp>
          <p:nvSpPr>
            <p:cNvPr id="158747" name="Rectangle 1051"/>
            <p:cNvSpPr>
              <a:spLocks noChangeArrowheads="1"/>
            </p:cNvSpPr>
            <p:nvPr/>
          </p:nvSpPr>
          <p:spPr bwMode="auto">
            <a:xfrm>
              <a:off x="3122" y="3484"/>
              <a:ext cx="144"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2</a:t>
              </a:r>
              <a:endParaRPr lang="en-AU" sz="1400"/>
            </a:p>
          </p:txBody>
        </p:sp>
        <p:sp>
          <p:nvSpPr>
            <p:cNvPr id="158748" name="Line 1052"/>
            <p:cNvSpPr>
              <a:spLocks noChangeShapeType="1"/>
            </p:cNvSpPr>
            <p:nvPr/>
          </p:nvSpPr>
          <p:spPr bwMode="auto">
            <a:xfrm flipV="1">
              <a:off x="3606" y="3426"/>
              <a:ext cx="1" cy="29"/>
            </a:xfrm>
            <a:prstGeom prst="line">
              <a:avLst/>
            </a:prstGeom>
            <a:noFill/>
            <a:ln w="26988">
              <a:solidFill>
                <a:srgbClr val="000000"/>
              </a:solidFill>
              <a:round/>
              <a:headEnd/>
              <a:tailEnd/>
            </a:ln>
          </p:spPr>
          <p:txBody>
            <a:bodyPr/>
            <a:lstStyle/>
            <a:p>
              <a:endParaRPr lang="en-US"/>
            </a:p>
          </p:txBody>
        </p:sp>
        <p:sp>
          <p:nvSpPr>
            <p:cNvPr id="158749" name="Line 1053"/>
            <p:cNvSpPr>
              <a:spLocks noChangeShapeType="1"/>
            </p:cNvSpPr>
            <p:nvPr/>
          </p:nvSpPr>
          <p:spPr bwMode="auto">
            <a:xfrm>
              <a:off x="3606" y="872"/>
              <a:ext cx="1" cy="29"/>
            </a:xfrm>
            <a:prstGeom prst="line">
              <a:avLst/>
            </a:prstGeom>
            <a:noFill/>
            <a:ln w="26988">
              <a:solidFill>
                <a:srgbClr val="000000"/>
              </a:solidFill>
              <a:round/>
              <a:headEnd/>
              <a:tailEnd/>
            </a:ln>
          </p:spPr>
          <p:txBody>
            <a:bodyPr/>
            <a:lstStyle/>
            <a:p>
              <a:endParaRPr lang="en-US"/>
            </a:p>
          </p:txBody>
        </p:sp>
        <p:sp>
          <p:nvSpPr>
            <p:cNvPr id="158750" name="Rectangle 1054"/>
            <p:cNvSpPr>
              <a:spLocks noChangeArrowheads="1"/>
            </p:cNvSpPr>
            <p:nvPr/>
          </p:nvSpPr>
          <p:spPr bwMode="auto">
            <a:xfrm>
              <a:off x="3508" y="3484"/>
              <a:ext cx="27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2.5</a:t>
              </a:r>
              <a:endParaRPr lang="en-AU" sz="1400"/>
            </a:p>
          </p:txBody>
        </p:sp>
        <p:sp>
          <p:nvSpPr>
            <p:cNvPr id="158751" name="Line 1055"/>
            <p:cNvSpPr>
              <a:spLocks noChangeShapeType="1"/>
            </p:cNvSpPr>
            <p:nvPr/>
          </p:nvSpPr>
          <p:spPr bwMode="auto">
            <a:xfrm flipV="1">
              <a:off x="4056" y="3426"/>
              <a:ext cx="1" cy="29"/>
            </a:xfrm>
            <a:prstGeom prst="line">
              <a:avLst/>
            </a:prstGeom>
            <a:noFill/>
            <a:ln w="26988">
              <a:solidFill>
                <a:srgbClr val="000000"/>
              </a:solidFill>
              <a:round/>
              <a:headEnd/>
              <a:tailEnd/>
            </a:ln>
          </p:spPr>
          <p:txBody>
            <a:bodyPr/>
            <a:lstStyle/>
            <a:p>
              <a:endParaRPr lang="en-US"/>
            </a:p>
          </p:txBody>
        </p:sp>
        <p:sp>
          <p:nvSpPr>
            <p:cNvPr id="158752" name="Line 1056"/>
            <p:cNvSpPr>
              <a:spLocks noChangeShapeType="1"/>
            </p:cNvSpPr>
            <p:nvPr/>
          </p:nvSpPr>
          <p:spPr bwMode="auto">
            <a:xfrm>
              <a:off x="4056" y="872"/>
              <a:ext cx="1" cy="29"/>
            </a:xfrm>
            <a:prstGeom prst="line">
              <a:avLst/>
            </a:prstGeom>
            <a:noFill/>
            <a:ln w="26988">
              <a:solidFill>
                <a:srgbClr val="000000"/>
              </a:solidFill>
              <a:round/>
              <a:headEnd/>
              <a:tailEnd/>
            </a:ln>
          </p:spPr>
          <p:txBody>
            <a:bodyPr/>
            <a:lstStyle/>
            <a:p>
              <a:endParaRPr lang="en-US"/>
            </a:p>
          </p:txBody>
        </p:sp>
        <p:sp>
          <p:nvSpPr>
            <p:cNvPr id="158753" name="Rectangle 1057"/>
            <p:cNvSpPr>
              <a:spLocks noChangeArrowheads="1"/>
            </p:cNvSpPr>
            <p:nvPr/>
          </p:nvSpPr>
          <p:spPr bwMode="auto">
            <a:xfrm>
              <a:off x="4015" y="3484"/>
              <a:ext cx="144"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3</a:t>
              </a:r>
              <a:endParaRPr lang="en-AU" sz="1400"/>
            </a:p>
          </p:txBody>
        </p:sp>
        <p:sp>
          <p:nvSpPr>
            <p:cNvPr id="158754" name="Line 1058"/>
            <p:cNvSpPr>
              <a:spLocks noChangeShapeType="1"/>
            </p:cNvSpPr>
            <p:nvPr/>
          </p:nvSpPr>
          <p:spPr bwMode="auto">
            <a:xfrm flipV="1">
              <a:off x="4500" y="3426"/>
              <a:ext cx="1" cy="29"/>
            </a:xfrm>
            <a:prstGeom prst="line">
              <a:avLst/>
            </a:prstGeom>
            <a:noFill/>
            <a:ln w="26988">
              <a:solidFill>
                <a:srgbClr val="000000"/>
              </a:solidFill>
              <a:round/>
              <a:headEnd/>
              <a:tailEnd/>
            </a:ln>
          </p:spPr>
          <p:txBody>
            <a:bodyPr/>
            <a:lstStyle/>
            <a:p>
              <a:endParaRPr lang="en-US"/>
            </a:p>
          </p:txBody>
        </p:sp>
        <p:sp>
          <p:nvSpPr>
            <p:cNvPr id="158755" name="Line 1059"/>
            <p:cNvSpPr>
              <a:spLocks noChangeShapeType="1"/>
            </p:cNvSpPr>
            <p:nvPr/>
          </p:nvSpPr>
          <p:spPr bwMode="auto">
            <a:xfrm>
              <a:off x="4500" y="872"/>
              <a:ext cx="1" cy="29"/>
            </a:xfrm>
            <a:prstGeom prst="line">
              <a:avLst/>
            </a:prstGeom>
            <a:noFill/>
            <a:ln w="26988">
              <a:solidFill>
                <a:srgbClr val="000000"/>
              </a:solidFill>
              <a:round/>
              <a:headEnd/>
              <a:tailEnd/>
            </a:ln>
          </p:spPr>
          <p:txBody>
            <a:bodyPr/>
            <a:lstStyle/>
            <a:p>
              <a:endParaRPr lang="en-US"/>
            </a:p>
          </p:txBody>
        </p:sp>
        <p:sp>
          <p:nvSpPr>
            <p:cNvPr id="158756" name="Rectangle 1060"/>
            <p:cNvSpPr>
              <a:spLocks noChangeArrowheads="1"/>
            </p:cNvSpPr>
            <p:nvPr/>
          </p:nvSpPr>
          <p:spPr bwMode="auto">
            <a:xfrm>
              <a:off x="4402" y="3484"/>
              <a:ext cx="27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3.5</a:t>
              </a:r>
              <a:endParaRPr lang="en-AU" sz="1400"/>
            </a:p>
          </p:txBody>
        </p:sp>
        <p:sp>
          <p:nvSpPr>
            <p:cNvPr id="158757" name="Line 1061"/>
            <p:cNvSpPr>
              <a:spLocks noChangeShapeType="1"/>
            </p:cNvSpPr>
            <p:nvPr/>
          </p:nvSpPr>
          <p:spPr bwMode="auto">
            <a:xfrm>
              <a:off x="1375" y="3455"/>
              <a:ext cx="29" cy="1"/>
            </a:xfrm>
            <a:prstGeom prst="line">
              <a:avLst/>
            </a:prstGeom>
            <a:noFill/>
            <a:ln w="26988">
              <a:solidFill>
                <a:srgbClr val="000000"/>
              </a:solidFill>
              <a:round/>
              <a:headEnd/>
              <a:tailEnd/>
            </a:ln>
          </p:spPr>
          <p:txBody>
            <a:bodyPr/>
            <a:lstStyle/>
            <a:p>
              <a:endParaRPr lang="en-US"/>
            </a:p>
          </p:txBody>
        </p:sp>
        <p:sp>
          <p:nvSpPr>
            <p:cNvPr id="158758" name="Line 1062"/>
            <p:cNvSpPr>
              <a:spLocks noChangeShapeType="1"/>
            </p:cNvSpPr>
            <p:nvPr/>
          </p:nvSpPr>
          <p:spPr bwMode="auto">
            <a:xfrm flipH="1">
              <a:off x="4471" y="3455"/>
              <a:ext cx="29" cy="1"/>
            </a:xfrm>
            <a:prstGeom prst="line">
              <a:avLst/>
            </a:prstGeom>
            <a:noFill/>
            <a:ln w="26988">
              <a:solidFill>
                <a:srgbClr val="000000"/>
              </a:solidFill>
              <a:round/>
              <a:headEnd/>
              <a:tailEnd/>
            </a:ln>
          </p:spPr>
          <p:txBody>
            <a:bodyPr/>
            <a:lstStyle/>
            <a:p>
              <a:endParaRPr lang="en-US"/>
            </a:p>
          </p:txBody>
        </p:sp>
        <p:sp>
          <p:nvSpPr>
            <p:cNvPr id="158759" name="Rectangle 1063"/>
            <p:cNvSpPr>
              <a:spLocks noChangeArrowheads="1"/>
            </p:cNvSpPr>
            <p:nvPr/>
          </p:nvSpPr>
          <p:spPr bwMode="auto">
            <a:xfrm>
              <a:off x="1265" y="3369"/>
              <a:ext cx="144"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0</a:t>
              </a:r>
              <a:endParaRPr lang="en-AU" sz="1400"/>
            </a:p>
          </p:txBody>
        </p:sp>
        <p:sp>
          <p:nvSpPr>
            <p:cNvPr id="158760" name="Line 1064"/>
            <p:cNvSpPr>
              <a:spLocks noChangeShapeType="1"/>
            </p:cNvSpPr>
            <p:nvPr/>
          </p:nvSpPr>
          <p:spPr bwMode="auto">
            <a:xfrm>
              <a:off x="1375" y="2936"/>
              <a:ext cx="29" cy="1"/>
            </a:xfrm>
            <a:prstGeom prst="line">
              <a:avLst/>
            </a:prstGeom>
            <a:noFill/>
            <a:ln w="26988">
              <a:solidFill>
                <a:srgbClr val="000000"/>
              </a:solidFill>
              <a:round/>
              <a:headEnd/>
              <a:tailEnd/>
            </a:ln>
          </p:spPr>
          <p:txBody>
            <a:bodyPr/>
            <a:lstStyle/>
            <a:p>
              <a:endParaRPr lang="en-US"/>
            </a:p>
          </p:txBody>
        </p:sp>
        <p:sp>
          <p:nvSpPr>
            <p:cNvPr id="158761" name="Line 1065"/>
            <p:cNvSpPr>
              <a:spLocks noChangeShapeType="1"/>
            </p:cNvSpPr>
            <p:nvPr/>
          </p:nvSpPr>
          <p:spPr bwMode="auto">
            <a:xfrm flipH="1">
              <a:off x="4471" y="2936"/>
              <a:ext cx="29" cy="1"/>
            </a:xfrm>
            <a:prstGeom prst="line">
              <a:avLst/>
            </a:prstGeom>
            <a:noFill/>
            <a:ln w="26988">
              <a:solidFill>
                <a:srgbClr val="000000"/>
              </a:solidFill>
              <a:round/>
              <a:headEnd/>
              <a:tailEnd/>
            </a:ln>
          </p:spPr>
          <p:txBody>
            <a:bodyPr/>
            <a:lstStyle/>
            <a:p>
              <a:endParaRPr lang="en-US"/>
            </a:p>
          </p:txBody>
        </p:sp>
        <p:sp>
          <p:nvSpPr>
            <p:cNvPr id="158762" name="Rectangle 1066"/>
            <p:cNvSpPr>
              <a:spLocks noChangeArrowheads="1"/>
            </p:cNvSpPr>
            <p:nvPr/>
          </p:nvSpPr>
          <p:spPr bwMode="auto">
            <a:xfrm>
              <a:off x="1184" y="2850"/>
              <a:ext cx="23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50</a:t>
              </a:r>
              <a:endParaRPr lang="en-AU" sz="1400"/>
            </a:p>
          </p:txBody>
        </p:sp>
        <p:sp>
          <p:nvSpPr>
            <p:cNvPr id="158763" name="Line 1067"/>
            <p:cNvSpPr>
              <a:spLocks noChangeShapeType="1"/>
            </p:cNvSpPr>
            <p:nvPr/>
          </p:nvSpPr>
          <p:spPr bwMode="auto">
            <a:xfrm>
              <a:off x="1375" y="2423"/>
              <a:ext cx="29" cy="1"/>
            </a:xfrm>
            <a:prstGeom prst="line">
              <a:avLst/>
            </a:prstGeom>
            <a:noFill/>
            <a:ln w="26988">
              <a:solidFill>
                <a:srgbClr val="000000"/>
              </a:solidFill>
              <a:round/>
              <a:headEnd/>
              <a:tailEnd/>
            </a:ln>
          </p:spPr>
          <p:txBody>
            <a:bodyPr/>
            <a:lstStyle/>
            <a:p>
              <a:endParaRPr lang="en-US"/>
            </a:p>
          </p:txBody>
        </p:sp>
        <p:sp>
          <p:nvSpPr>
            <p:cNvPr id="158764" name="Line 1068"/>
            <p:cNvSpPr>
              <a:spLocks noChangeShapeType="1"/>
            </p:cNvSpPr>
            <p:nvPr/>
          </p:nvSpPr>
          <p:spPr bwMode="auto">
            <a:xfrm flipH="1">
              <a:off x="4471" y="2423"/>
              <a:ext cx="29" cy="1"/>
            </a:xfrm>
            <a:prstGeom prst="line">
              <a:avLst/>
            </a:prstGeom>
            <a:noFill/>
            <a:ln w="26988">
              <a:solidFill>
                <a:srgbClr val="000000"/>
              </a:solidFill>
              <a:round/>
              <a:headEnd/>
              <a:tailEnd/>
            </a:ln>
          </p:spPr>
          <p:txBody>
            <a:bodyPr/>
            <a:lstStyle/>
            <a:p>
              <a:endParaRPr lang="en-US"/>
            </a:p>
          </p:txBody>
        </p:sp>
        <p:sp>
          <p:nvSpPr>
            <p:cNvPr id="158765" name="Rectangle 1069"/>
            <p:cNvSpPr>
              <a:spLocks noChangeArrowheads="1"/>
            </p:cNvSpPr>
            <p:nvPr/>
          </p:nvSpPr>
          <p:spPr bwMode="auto">
            <a:xfrm>
              <a:off x="1104" y="2337"/>
              <a:ext cx="31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100</a:t>
              </a:r>
              <a:endParaRPr lang="en-AU" sz="1400"/>
            </a:p>
          </p:txBody>
        </p:sp>
        <p:sp>
          <p:nvSpPr>
            <p:cNvPr id="158766" name="Line 1070"/>
            <p:cNvSpPr>
              <a:spLocks noChangeShapeType="1"/>
            </p:cNvSpPr>
            <p:nvPr/>
          </p:nvSpPr>
          <p:spPr bwMode="auto">
            <a:xfrm>
              <a:off x="1375" y="1904"/>
              <a:ext cx="29" cy="1"/>
            </a:xfrm>
            <a:prstGeom prst="line">
              <a:avLst/>
            </a:prstGeom>
            <a:noFill/>
            <a:ln w="26988">
              <a:solidFill>
                <a:srgbClr val="000000"/>
              </a:solidFill>
              <a:round/>
              <a:headEnd/>
              <a:tailEnd/>
            </a:ln>
          </p:spPr>
          <p:txBody>
            <a:bodyPr/>
            <a:lstStyle/>
            <a:p>
              <a:endParaRPr lang="en-US"/>
            </a:p>
          </p:txBody>
        </p:sp>
        <p:sp>
          <p:nvSpPr>
            <p:cNvPr id="158767" name="Line 1071"/>
            <p:cNvSpPr>
              <a:spLocks noChangeShapeType="1"/>
            </p:cNvSpPr>
            <p:nvPr/>
          </p:nvSpPr>
          <p:spPr bwMode="auto">
            <a:xfrm flipH="1">
              <a:off x="4471" y="1904"/>
              <a:ext cx="29" cy="1"/>
            </a:xfrm>
            <a:prstGeom prst="line">
              <a:avLst/>
            </a:prstGeom>
            <a:noFill/>
            <a:ln w="26988">
              <a:solidFill>
                <a:srgbClr val="000000"/>
              </a:solidFill>
              <a:round/>
              <a:headEnd/>
              <a:tailEnd/>
            </a:ln>
          </p:spPr>
          <p:txBody>
            <a:bodyPr/>
            <a:lstStyle/>
            <a:p>
              <a:endParaRPr lang="en-US"/>
            </a:p>
          </p:txBody>
        </p:sp>
        <p:sp>
          <p:nvSpPr>
            <p:cNvPr id="158768" name="Rectangle 1072"/>
            <p:cNvSpPr>
              <a:spLocks noChangeArrowheads="1"/>
            </p:cNvSpPr>
            <p:nvPr/>
          </p:nvSpPr>
          <p:spPr bwMode="auto">
            <a:xfrm>
              <a:off x="1104" y="1818"/>
              <a:ext cx="31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150</a:t>
              </a:r>
              <a:endParaRPr lang="en-AU" sz="1400"/>
            </a:p>
          </p:txBody>
        </p:sp>
        <p:sp>
          <p:nvSpPr>
            <p:cNvPr id="158769" name="Line 1073"/>
            <p:cNvSpPr>
              <a:spLocks noChangeShapeType="1"/>
            </p:cNvSpPr>
            <p:nvPr/>
          </p:nvSpPr>
          <p:spPr bwMode="auto">
            <a:xfrm>
              <a:off x="1375" y="1391"/>
              <a:ext cx="29" cy="1"/>
            </a:xfrm>
            <a:prstGeom prst="line">
              <a:avLst/>
            </a:prstGeom>
            <a:noFill/>
            <a:ln w="26988">
              <a:solidFill>
                <a:srgbClr val="000000"/>
              </a:solidFill>
              <a:round/>
              <a:headEnd/>
              <a:tailEnd/>
            </a:ln>
          </p:spPr>
          <p:txBody>
            <a:bodyPr/>
            <a:lstStyle/>
            <a:p>
              <a:endParaRPr lang="en-US"/>
            </a:p>
          </p:txBody>
        </p:sp>
        <p:sp>
          <p:nvSpPr>
            <p:cNvPr id="158770" name="Line 1074"/>
            <p:cNvSpPr>
              <a:spLocks noChangeShapeType="1"/>
            </p:cNvSpPr>
            <p:nvPr/>
          </p:nvSpPr>
          <p:spPr bwMode="auto">
            <a:xfrm flipH="1">
              <a:off x="4471" y="1391"/>
              <a:ext cx="29" cy="1"/>
            </a:xfrm>
            <a:prstGeom prst="line">
              <a:avLst/>
            </a:prstGeom>
            <a:noFill/>
            <a:ln w="26988">
              <a:solidFill>
                <a:srgbClr val="000000"/>
              </a:solidFill>
              <a:round/>
              <a:headEnd/>
              <a:tailEnd/>
            </a:ln>
          </p:spPr>
          <p:txBody>
            <a:bodyPr/>
            <a:lstStyle/>
            <a:p>
              <a:endParaRPr lang="en-US"/>
            </a:p>
          </p:txBody>
        </p:sp>
        <p:sp>
          <p:nvSpPr>
            <p:cNvPr id="158771" name="Rectangle 1075"/>
            <p:cNvSpPr>
              <a:spLocks noChangeArrowheads="1"/>
            </p:cNvSpPr>
            <p:nvPr/>
          </p:nvSpPr>
          <p:spPr bwMode="auto">
            <a:xfrm>
              <a:off x="1104" y="1305"/>
              <a:ext cx="31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200</a:t>
              </a:r>
              <a:endParaRPr lang="en-AU" sz="1400"/>
            </a:p>
          </p:txBody>
        </p:sp>
        <p:sp>
          <p:nvSpPr>
            <p:cNvPr id="158772" name="Line 1076"/>
            <p:cNvSpPr>
              <a:spLocks noChangeShapeType="1"/>
            </p:cNvSpPr>
            <p:nvPr/>
          </p:nvSpPr>
          <p:spPr bwMode="auto">
            <a:xfrm>
              <a:off x="1375" y="872"/>
              <a:ext cx="29" cy="1"/>
            </a:xfrm>
            <a:prstGeom prst="line">
              <a:avLst/>
            </a:prstGeom>
            <a:noFill/>
            <a:ln w="26988">
              <a:solidFill>
                <a:srgbClr val="000000"/>
              </a:solidFill>
              <a:round/>
              <a:headEnd/>
              <a:tailEnd/>
            </a:ln>
          </p:spPr>
          <p:txBody>
            <a:bodyPr/>
            <a:lstStyle/>
            <a:p>
              <a:endParaRPr lang="en-US"/>
            </a:p>
          </p:txBody>
        </p:sp>
        <p:sp>
          <p:nvSpPr>
            <p:cNvPr id="158773" name="Line 1077"/>
            <p:cNvSpPr>
              <a:spLocks noChangeShapeType="1"/>
            </p:cNvSpPr>
            <p:nvPr/>
          </p:nvSpPr>
          <p:spPr bwMode="auto">
            <a:xfrm flipH="1">
              <a:off x="4471" y="872"/>
              <a:ext cx="29" cy="1"/>
            </a:xfrm>
            <a:prstGeom prst="line">
              <a:avLst/>
            </a:prstGeom>
            <a:noFill/>
            <a:ln w="26988">
              <a:solidFill>
                <a:srgbClr val="000000"/>
              </a:solidFill>
              <a:round/>
              <a:headEnd/>
              <a:tailEnd/>
            </a:ln>
          </p:spPr>
          <p:txBody>
            <a:bodyPr/>
            <a:lstStyle/>
            <a:p>
              <a:endParaRPr lang="en-US"/>
            </a:p>
          </p:txBody>
        </p:sp>
        <p:sp>
          <p:nvSpPr>
            <p:cNvPr id="158774" name="Rectangle 1078"/>
            <p:cNvSpPr>
              <a:spLocks noChangeArrowheads="1"/>
            </p:cNvSpPr>
            <p:nvPr/>
          </p:nvSpPr>
          <p:spPr bwMode="auto">
            <a:xfrm>
              <a:off x="1104" y="786"/>
              <a:ext cx="31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250</a:t>
              </a:r>
              <a:endParaRPr lang="en-AU" sz="1400"/>
            </a:p>
          </p:txBody>
        </p:sp>
        <p:sp>
          <p:nvSpPr>
            <p:cNvPr id="158775" name="Line 1079"/>
            <p:cNvSpPr>
              <a:spLocks noChangeShapeType="1"/>
            </p:cNvSpPr>
            <p:nvPr/>
          </p:nvSpPr>
          <p:spPr bwMode="auto">
            <a:xfrm>
              <a:off x="1375" y="872"/>
              <a:ext cx="3125" cy="1"/>
            </a:xfrm>
            <a:prstGeom prst="line">
              <a:avLst/>
            </a:prstGeom>
            <a:noFill/>
            <a:ln w="26988">
              <a:solidFill>
                <a:srgbClr val="000000"/>
              </a:solidFill>
              <a:round/>
              <a:headEnd/>
              <a:tailEnd/>
            </a:ln>
          </p:spPr>
          <p:txBody>
            <a:bodyPr/>
            <a:lstStyle/>
            <a:p>
              <a:endParaRPr lang="en-US"/>
            </a:p>
          </p:txBody>
        </p:sp>
        <p:sp>
          <p:nvSpPr>
            <p:cNvPr id="158776" name="Line 1080"/>
            <p:cNvSpPr>
              <a:spLocks noChangeShapeType="1"/>
            </p:cNvSpPr>
            <p:nvPr/>
          </p:nvSpPr>
          <p:spPr bwMode="auto">
            <a:xfrm>
              <a:off x="1375" y="3455"/>
              <a:ext cx="3125" cy="1"/>
            </a:xfrm>
            <a:prstGeom prst="line">
              <a:avLst/>
            </a:prstGeom>
            <a:noFill/>
            <a:ln w="26988">
              <a:solidFill>
                <a:srgbClr val="000000"/>
              </a:solidFill>
              <a:round/>
              <a:headEnd/>
              <a:tailEnd/>
            </a:ln>
          </p:spPr>
          <p:txBody>
            <a:bodyPr/>
            <a:lstStyle/>
            <a:p>
              <a:endParaRPr lang="en-US"/>
            </a:p>
          </p:txBody>
        </p:sp>
        <p:sp>
          <p:nvSpPr>
            <p:cNvPr id="158777" name="Line 1081"/>
            <p:cNvSpPr>
              <a:spLocks noChangeShapeType="1"/>
            </p:cNvSpPr>
            <p:nvPr/>
          </p:nvSpPr>
          <p:spPr bwMode="auto">
            <a:xfrm flipV="1">
              <a:off x="4500" y="872"/>
              <a:ext cx="1" cy="2583"/>
            </a:xfrm>
            <a:prstGeom prst="line">
              <a:avLst/>
            </a:prstGeom>
            <a:noFill/>
            <a:ln w="26988">
              <a:solidFill>
                <a:srgbClr val="000000"/>
              </a:solidFill>
              <a:round/>
              <a:headEnd/>
              <a:tailEnd/>
            </a:ln>
          </p:spPr>
          <p:txBody>
            <a:bodyPr/>
            <a:lstStyle/>
            <a:p>
              <a:endParaRPr lang="en-US"/>
            </a:p>
          </p:txBody>
        </p:sp>
        <p:sp>
          <p:nvSpPr>
            <p:cNvPr id="158778" name="Line 1082"/>
            <p:cNvSpPr>
              <a:spLocks noChangeShapeType="1"/>
            </p:cNvSpPr>
            <p:nvPr/>
          </p:nvSpPr>
          <p:spPr bwMode="auto">
            <a:xfrm flipV="1">
              <a:off x="1375" y="872"/>
              <a:ext cx="1" cy="2583"/>
            </a:xfrm>
            <a:prstGeom prst="line">
              <a:avLst/>
            </a:prstGeom>
            <a:noFill/>
            <a:ln w="26988">
              <a:solidFill>
                <a:srgbClr val="000000"/>
              </a:solidFill>
              <a:round/>
              <a:headEnd/>
              <a:tailEnd/>
            </a:ln>
          </p:spPr>
          <p:txBody>
            <a:bodyPr/>
            <a:lstStyle/>
            <a:p>
              <a:endParaRPr lang="en-US"/>
            </a:p>
          </p:txBody>
        </p:sp>
        <p:sp>
          <p:nvSpPr>
            <p:cNvPr id="158779" name="Freeform 1083"/>
            <p:cNvSpPr>
              <a:spLocks/>
            </p:cNvSpPr>
            <p:nvPr/>
          </p:nvSpPr>
          <p:spPr bwMode="auto">
            <a:xfrm>
              <a:off x="1375" y="1195"/>
              <a:ext cx="2231" cy="2260"/>
            </a:xfrm>
            <a:custGeom>
              <a:avLst/>
              <a:gdLst/>
              <a:ahLst/>
              <a:cxnLst>
                <a:cxn ang="0">
                  <a:pos x="29" y="2041"/>
                </a:cxn>
                <a:cxn ang="0">
                  <a:pos x="63" y="2035"/>
                </a:cxn>
                <a:cxn ang="0">
                  <a:pos x="98" y="2030"/>
                </a:cxn>
                <a:cxn ang="0">
                  <a:pos x="132" y="2024"/>
                </a:cxn>
                <a:cxn ang="0">
                  <a:pos x="167" y="2018"/>
                </a:cxn>
                <a:cxn ang="0">
                  <a:pos x="207" y="2012"/>
                </a:cxn>
                <a:cxn ang="0">
                  <a:pos x="242" y="2007"/>
                </a:cxn>
                <a:cxn ang="0">
                  <a:pos x="276" y="1995"/>
                </a:cxn>
                <a:cxn ang="0">
                  <a:pos x="311" y="1989"/>
                </a:cxn>
                <a:cxn ang="0">
                  <a:pos x="346" y="1984"/>
                </a:cxn>
                <a:cxn ang="0">
                  <a:pos x="386" y="1978"/>
                </a:cxn>
                <a:cxn ang="0">
                  <a:pos x="421" y="1972"/>
                </a:cxn>
                <a:cxn ang="0">
                  <a:pos x="455" y="1972"/>
                </a:cxn>
                <a:cxn ang="0">
                  <a:pos x="490" y="1972"/>
                </a:cxn>
                <a:cxn ang="0">
                  <a:pos x="524" y="1972"/>
                </a:cxn>
                <a:cxn ang="0">
                  <a:pos x="565" y="1972"/>
                </a:cxn>
                <a:cxn ang="0">
                  <a:pos x="599" y="1966"/>
                </a:cxn>
                <a:cxn ang="0">
                  <a:pos x="634" y="1966"/>
                </a:cxn>
                <a:cxn ang="0">
                  <a:pos x="669" y="1966"/>
                </a:cxn>
                <a:cxn ang="0">
                  <a:pos x="703" y="1960"/>
                </a:cxn>
                <a:cxn ang="0">
                  <a:pos x="743" y="1955"/>
                </a:cxn>
                <a:cxn ang="0">
                  <a:pos x="778" y="1874"/>
                </a:cxn>
                <a:cxn ang="0">
                  <a:pos x="813" y="1528"/>
                </a:cxn>
                <a:cxn ang="0">
                  <a:pos x="847" y="738"/>
                </a:cxn>
                <a:cxn ang="0">
                  <a:pos x="882" y="46"/>
                </a:cxn>
                <a:cxn ang="0">
                  <a:pos x="922" y="289"/>
                </a:cxn>
                <a:cxn ang="0">
                  <a:pos x="957" y="1130"/>
                </a:cxn>
                <a:cxn ang="0">
                  <a:pos x="991" y="1695"/>
                </a:cxn>
                <a:cxn ang="0">
                  <a:pos x="1026" y="1868"/>
                </a:cxn>
                <a:cxn ang="0">
                  <a:pos x="1061" y="1897"/>
                </a:cxn>
                <a:cxn ang="0">
                  <a:pos x="1095" y="1903"/>
                </a:cxn>
                <a:cxn ang="0">
                  <a:pos x="1136" y="1903"/>
                </a:cxn>
                <a:cxn ang="0">
                  <a:pos x="1170" y="1903"/>
                </a:cxn>
                <a:cxn ang="0">
                  <a:pos x="1205" y="1909"/>
                </a:cxn>
                <a:cxn ang="0">
                  <a:pos x="1239" y="1909"/>
                </a:cxn>
                <a:cxn ang="0">
                  <a:pos x="1274" y="1909"/>
                </a:cxn>
                <a:cxn ang="0">
                  <a:pos x="1314" y="1909"/>
                </a:cxn>
                <a:cxn ang="0">
                  <a:pos x="1349" y="1909"/>
                </a:cxn>
                <a:cxn ang="0">
                  <a:pos x="1383" y="1903"/>
                </a:cxn>
                <a:cxn ang="0">
                  <a:pos x="1418" y="1903"/>
                </a:cxn>
                <a:cxn ang="0">
                  <a:pos x="1453" y="1897"/>
                </a:cxn>
                <a:cxn ang="0">
                  <a:pos x="1493" y="1891"/>
                </a:cxn>
                <a:cxn ang="0">
                  <a:pos x="1528" y="1868"/>
                </a:cxn>
                <a:cxn ang="0">
                  <a:pos x="1562" y="1811"/>
                </a:cxn>
                <a:cxn ang="0">
                  <a:pos x="1597" y="1684"/>
                </a:cxn>
                <a:cxn ang="0">
                  <a:pos x="1631" y="1453"/>
                </a:cxn>
                <a:cxn ang="0">
                  <a:pos x="1672" y="1119"/>
                </a:cxn>
                <a:cxn ang="0">
                  <a:pos x="1706" y="721"/>
                </a:cxn>
                <a:cxn ang="0">
                  <a:pos x="1741" y="387"/>
                </a:cxn>
                <a:cxn ang="0">
                  <a:pos x="1775" y="242"/>
                </a:cxn>
                <a:cxn ang="0">
                  <a:pos x="1810" y="363"/>
                </a:cxn>
                <a:cxn ang="0">
                  <a:pos x="1850" y="709"/>
                </a:cxn>
                <a:cxn ang="0">
                  <a:pos x="1885" y="1165"/>
                </a:cxn>
                <a:cxn ang="0">
                  <a:pos x="1920" y="1591"/>
                </a:cxn>
                <a:cxn ang="0">
                  <a:pos x="1954" y="1909"/>
                </a:cxn>
                <a:cxn ang="0">
                  <a:pos x="1989" y="2099"/>
                </a:cxn>
                <a:cxn ang="0">
                  <a:pos x="2029" y="2197"/>
                </a:cxn>
                <a:cxn ang="0">
                  <a:pos x="2064" y="2237"/>
                </a:cxn>
                <a:cxn ang="0">
                  <a:pos x="2098" y="2254"/>
                </a:cxn>
                <a:cxn ang="0">
                  <a:pos x="2133" y="2260"/>
                </a:cxn>
                <a:cxn ang="0">
                  <a:pos x="2168" y="2260"/>
                </a:cxn>
                <a:cxn ang="0">
                  <a:pos x="2202" y="2260"/>
                </a:cxn>
              </a:cxnLst>
              <a:rect l="0" t="0" r="r" b="b"/>
              <a:pathLst>
                <a:path w="2231" h="2260">
                  <a:moveTo>
                    <a:pt x="0" y="2047"/>
                  </a:moveTo>
                  <a:lnTo>
                    <a:pt x="11" y="2041"/>
                  </a:lnTo>
                  <a:lnTo>
                    <a:pt x="17" y="2041"/>
                  </a:lnTo>
                  <a:lnTo>
                    <a:pt x="29" y="2041"/>
                  </a:lnTo>
                  <a:lnTo>
                    <a:pt x="34" y="2041"/>
                  </a:lnTo>
                  <a:lnTo>
                    <a:pt x="46" y="2035"/>
                  </a:lnTo>
                  <a:lnTo>
                    <a:pt x="52" y="2035"/>
                  </a:lnTo>
                  <a:lnTo>
                    <a:pt x="63" y="2035"/>
                  </a:lnTo>
                  <a:lnTo>
                    <a:pt x="69" y="2035"/>
                  </a:lnTo>
                  <a:lnTo>
                    <a:pt x="80" y="2030"/>
                  </a:lnTo>
                  <a:lnTo>
                    <a:pt x="86" y="2030"/>
                  </a:lnTo>
                  <a:lnTo>
                    <a:pt x="98" y="2030"/>
                  </a:lnTo>
                  <a:lnTo>
                    <a:pt x="109" y="2030"/>
                  </a:lnTo>
                  <a:lnTo>
                    <a:pt x="115" y="2024"/>
                  </a:lnTo>
                  <a:lnTo>
                    <a:pt x="127" y="2024"/>
                  </a:lnTo>
                  <a:lnTo>
                    <a:pt x="132" y="2024"/>
                  </a:lnTo>
                  <a:lnTo>
                    <a:pt x="144" y="2024"/>
                  </a:lnTo>
                  <a:lnTo>
                    <a:pt x="150" y="2018"/>
                  </a:lnTo>
                  <a:lnTo>
                    <a:pt x="161" y="2018"/>
                  </a:lnTo>
                  <a:lnTo>
                    <a:pt x="167" y="2018"/>
                  </a:lnTo>
                  <a:lnTo>
                    <a:pt x="178" y="2018"/>
                  </a:lnTo>
                  <a:lnTo>
                    <a:pt x="190" y="2012"/>
                  </a:lnTo>
                  <a:lnTo>
                    <a:pt x="196" y="2012"/>
                  </a:lnTo>
                  <a:lnTo>
                    <a:pt x="207" y="2012"/>
                  </a:lnTo>
                  <a:lnTo>
                    <a:pt x="213" y="2007"/>
                  </a:lnTo>
                  <a:lnTo>
                    <a:pt x="225" y="2007"/>
                  </a:lnTo>
                  <a:lnTo>
                    <a:pt x="230" y="2007"/>
                  </a:lnTo>
                  <a:lnTo>
                    <a:pt x="242" y="2007"/>
                  </a:lnTo>
                  <a:lnTo>
                    <a:pt x="248" y="2001"/>
                  </a:lnTo>
                  <a:lnTo>
                    <a:pt x="259" y="2001"/>
                  </a:lnTo>
                  <a:lnTo>
                    <a:pt x="265" y="2001"/>
                  </a:lnTo>
                  <a:lnTo>
                    <a:pt x="276" y="1995"/>
                  </a:lnTo>
                  <a:lnTo>
                    <a:pt x="288" y="1995"/>
                  </a:lnTo>
                  <a:lnTo>
                    <a:pt x="294" y="1995"/>
                  </a:lnTo>
                  <a:lnTo>
                    <a:pt x="305" y="1995"/>
                  </a:lnTo>
                  <a:lnTo>
                    <a:pt x="311" y="1989"/>
                  </a:lnTo>
                  <a:lnTo>
                    <a:pt x="323" y="1989"/>
                  </a:lnTo>
                  <a:lnTo>
                    <a:pt x="328" y="1989"/>
                  </a:lnTo>
                  <a:lnTo>
                    <a:pt x="340" y="1984"/>
                  </a:lnTo>
                  <a:lnTo>
                    <a:pt x="346" y="1984"/>
                  </a:lnTo>
                  <a:lnTo>
                    <a:pt x="357" y="1984"/>
                  </a:lnTo>
                  <a:lnTo>
                    <a:pt x="363" y="1984"/>
                  </a:lnTo>
                  <a:lnTo>
                    <a:pt x="374" y="1978"/>
                  </a:lnTo>
                  <a:lnTo>
                    <a:pt x="386" y="1978"/>
                  </a:lnTo>
                  <a:lnTo>
                    <a:pt x="392" y="1978"/>
                  </a:lnTo>
                  <a:lnTo>
                    <a:pt x="403" y="1978"/>
                  </a:lnTo>
                  <a:lnTo>
                    <a:pt x="409" y="1978"/>
                  </a:lnTo>
                  <a:lnTo>
                    <a:pt x="421" y="1972"/>
                  </a:lnTo>
                  <a:lnTo>
                    <a:pt x="426" y="1972"/>
                  </a:lnTo>
                  <a:lnTo>
                    <a:pt x="438" y="1972"/>
                  </a:lnTo>
                  <a:lnTo>
                    <a:pt x="444" y="1972"/>
                  </a:lnTo>
                  <a:lnTo>
                    <a:pt x="455" y="1972"/>
                  </a:lnTo>
                  <a:lnTo>
                    <a:pt x="467" y="1972"/>
                  </a:lnTo>
                  <a:lnTo>
                    <a:pt x="472" y="1972"/>
                  </a:lnTo>
                  <a:lnTo>
                    <a:pt x="484" y="1972"/>
                  </a:lnTo>
                  <a:lnTo>
                    <a:pt x="490" y="1972"/>
                  </a:lnTo>
                  <a:lnTo>
                    <a:pt x="501" y="1972"/>
                  </a:lnTo>
                  <a:lnTo>
                    <a:pt x="507" y="1972"/>
                  </a:lnTo>
                  <a:lnTo>
                    <a:pt x="519" y="1972"/>
                  </a:lnTo>
                  <a:lnTo>
                    <a:pt x="524" y="1972"/>
                  </a:lnTo>
                  <a:lnTo>
                    <a:pt x="536" y="1972"/>
                  </a:lnTo>
                  <a:lnTo>
                    <a:pt x="542" y="1972"/>
                  </a:lnTo>
                  <a:lnTo>
                    <a:pt x="553" y="1972"/>
                  </a:lnTo>
                  <a:lnTo>
                    <a:pt x="565" y="1972"/>
                  </a:lnTo>
                  <a:lnTo>
                    <a:pt x="570" y="1972"/>
                  </a:lnTo>
                  <a:lnTo>
                    <a:pt x="582" y="1966"/>
                  </a:lnTo>
                  <a:lnTo>
                    <a:pt x="588" y="1966"/>
                  </a:lnTo>
                  <a:lnTo>
                    <a:pt x="599" y="1966"/>
                  </a:lnTo>
                  <a:lnTo>
                    <a:pt x="605" y="1966"/>
                  </a:lnTo>
                  <a:lnTo>
                    <a:pt x="617" y="1966"/>
                  </a:lnTo>
                  <a:lnTo>
                    <a:pt x="622" y="1966"/>
                  </a:lnTo>
                  <a:lnTo>
                    <a:pt x="634" y="1966"/>
                  </a:lnTo>
                  <a:lnTo>
                    <a:pt x="640" y="1966"/>
                  </a:lnTo>
                  <a:lnTo>
                    <a:pt x="651" y="1966"/>
                  </a:lnTo>
                  <a:lnTo>
                    <a:pt x="663" y="1966"/>
                  </a:lnTo>
                  <a:lnTo>
                    <a:pt x="669" y="1966"/>
                  </a:lnTo>
                  <a:lnTo>
                    <a:pt x="680" y="1966"/>
                  </a:lnTo>
                  <a:lnTo>
                    <a:pt x="686" y="1966"/>
                  </a:lnTo>
                  <a:lnTo>
                    <a:pt x="697" y="1966"/>
                  </a:lnTo>
                  <a:lnTo>
                    <a:pt x="703" y="1960"/>
                  </a:lnTo>
                  <a:lnTo>
                    <a:pt x="715" y="1960"/>
                  </a:lnTo>
                  <a:lnTo>
                    <a:pt x="720" y="1960"/>
                  </a:lnTo>
                  <a:lnTo>
                    <a:pt x="732" y="1955"/>
                  </a:lnTo>
                  <a:lnTo>
                    <a:pt x="743" y="1955"/>
                  </a:lnTo>
                  <a:lnTo>
                    <a:pt x="749" y="1943"/>
                  </a:lnTo>
                  <a:lnTo>
                    <a:pt x="761" y="1932"/>
                  </a:lnTo>
                  <a:lnTo>
                    <a:pt x="767" y="1909"/>
                  </a:lnTo>
                  <a:lnTo>
                    <a:pt x="778" y="1874"/>
                  </a:lnTo>
                  <a:lnTo>
                    <a:pt x="784" y="1828"/>
                  </a:lnTo>
                  <a:lnTo>
                    <a:pt x="795" y="1759"/>
                  </a:lnTo>
                  <a:lnTo>
                    <a:pt x="801" y="1661"/>
                  </a:lnTo>
                  <a:lnTo>
                    <a:pt x="813" y="1528"/>
                  </a:lnTo>
                  <a:lnTo>
                    <a:pt x="818" y="1372"/>
                  </a:lnTo>
                  <a:lnTo>
                    <a:pt x="830" y="1182"/>
                  </a:lnTo>
                  <a:lnTo>
                    <a:pt x="841" y="969"/>
                  </a:lnTo>
                  <a:lnTo>
                    <a:pt x="847" y="738"/>
                  </a:lnTo>
                  <a:lnTo>
                    <a:pt x="859" y="513"/>
                  </a:lnTo>
                  <a:lnTo>
                    <a:pt x="865" y="317"/>
                  </a:lnTo>
                  <a:lnTo>
                    <a:pt x="876" y="156"/>
                  </a:lnTo>
                  <a:lnTo>
                    <a:pt x="882" y="46"/>
                  </a:lnTo>
                  <a:lnTo>
                    <a:pt x="893" y="0"/>
                  </a:lnTo>
                  <a:lnTo>
                    <a:pt x="899" y="35"/>
                  </a:lnTo>
                  <a:lnTo>
                    <a:pt x="911" y="139"/>
                  </a:lnTo>
                  <a:lnTo>
                    <a:pt x="922" y="289"/>
                  </a:lnTo>
                  <a:lnTo>
                    <a:pt x="928" y="485"/>
                  </a:lnTo>
                  <a:lnTo>
                    <a:pt x="939" y="704"/>
                  </a:lnTo>
                  <a:lnTo>
                    <a:pt x="945" y="923"/>
                  </a:lnTo>
                  <a:lnTo>
                    <a:pt x="957" y="1130"/>
                  </a:lnTo>
                  <a:lnTo>
                    <a:pt x="963" y="1320"/>
                  </a:lnTo>
                  <a:lnTo>
                    <a:pt x="974" y="1476"/>
                  </a:lnTo>
                  <a:lnTo>
                    <a:pt x="980" y="1597"/>
                  </a:lnTo>
                  <a:lnTo>
                    <a:pt x="991" y="1695"/>
                  </a:lnTo>
                  <a:lnTo>
                    <a:pt x="997" y="1770"/>
                  </a:lnTo>
                  <a:lnTo>
                    <a:pt x="1009" y="1816"/>
                  </a:lnTo>
                  <a:lnTo>
                    <a:pt x="1020" y="1845"/>
                  </a:lnTo>
                  <a:lnTo>
                    <a:pt x="1026" y="1868"/>
                  </a:lnTo>
                  <a:lnTo>
                    <a:pt x="1038" y="1880"/>
                  </a:lnTo>
                  <a:lnTo>
                    <a:pt x="1043" y="1891"/>
                  </a:lnTo>
                  <a:lnTo>
                    <a:pt x="1055" y="1891"/>
                  </a:lnTo>
                  <a:lnTo>
                    <a:pt x="1061" y="1897"/>
                  </a:lnTo>
                  <a:lnTo>
                    <a:pt x="1072" y="1897"/>
                  </a:lnTo>
                  <a:lnTo>
                    <a:pt x="1078" y="1903"/>
                  </a:lnTo>
                  <a:lnTo>
                    <a:pt x="1089" y="1903"/>
                  </a:lnTo>
                  <a:lnTo>
                    <a:pt x="1095" y="1903"/>
                  </a:lnTo>
                  <a:lnTo>
                    <a:pt x="1107" y="1903"/>
                  </a:lnTo>
                  <a:lnTo>
                    <a:pt x="1118" y="1903"/>
                  </a:lnTo>
                  <a:lnTo>
                    <a:pt x="1124" y="1903"/>
                  </a:lnTo>
                  <a:lnTo>
                    <a:pt x="1136" y="1903"/>
                  </a:lnTo>
                  <a:lnTo>
                    <a:pt x="1141" y="1903"/>
                  </a:lnTo>
                  <a:lnTo>
                    <a:pt x="1153" y="1903"/>
                  </a:lnTo>
                  <a:lnTo>
                    <a:pt x="1159" y="1903"/>
                  </a:lnTo>
                  <a:lnTo>
                    <a:pt x="1170" y="1903"/>
                  </a:lnTo>
                  <a:lnTo>
                    <a:pt x="1176" y="1903"/>
                  </a:lnTo>
                  <a:lnTo>
                    <a:pt x="1187" y="1903"/>
                  </a:lnTo>
                  <a:lnTo>
                    <a:pt x="1199" y="1909"/>
                  </a:lnTo>
                  <a:lnTo>
                    <a:pt x="1205" y="1909"/>
                  </a:lnTo>
                  <a:lnTo>
                    <a:pt x="1216" y="1909"/>
                  </a:lnTo>
                  <a:lnTo>
                    <a:pt x="1222" y="1909"/>
                  </a:lnTo>
                  <a:lnTo>
                    <a:pt x="1234" y="1909"/>
                  </a:lnTo>
                  <a:lnTo>
                    <a:pt x="1239" y="1909"/>
                  </a:lnTo>
                  <a:lnTo>
                    <a:pt x="1251" y="1909"/>
                  </a:lnTo>
                  <a:lnTo>
                    <a:pt x="1257" y="1909"/>
                  </a:lnTo>
                  <a:lnTo>
                    <a:pt x="1268" y="1909"/>
                  </a:lnTo>
                  <a:lnTo>
                    <a:pt x="1274" y="1909"/>
                  </a:lnTo>
                  <a:lnTo>
                    <a:pt x="1285" y="1909"/>
                  </a:lnTo>
                  <a:lnTo>
                    <a:pt x="1297" y="1909"/>
                  </a:lnTo>
                  <a:lnTo>
                    <a:pt x="1303" y="1909"/>
                  </a:lnTo>
                  <a:lnTo>
                    <a:pt x="1314" y="1909"/>
                  </a:lnTo>
                  <a:lnTo>
                    <a:pt x="1320" y="1909"/>
                  </a:lnTo>
                  <a:lnTo>
                    <a:pt x="1332" y="1909"/>
                  </a:lnTo>
                  <a:lnTo>
                    <a:pt x="1337" y="1909"/>
                  </a:lnTo>
                  <a:lnTo>
                    <a:pt x="1349" y="1909"/>
                  </a:lnTo>
                  <a:lnTo>
                    <a:pt x="1355" y="1909"/>
                  </a:lnTo>
                  <a:lnTo>
                    <a:pt x="1366" y="1909"/>
                  </a:lnTo>
                  <a:lnTo>
                    <a:pt x="1372" y="1903"/>
                  </a:lnTo>
                  <a:lnTo>
                    <a:pt x="1383" y="1903"/>
                  </a:lnTo>
                  <a:lnTo>
                    <a:pt x="1395" y="1903"/>
                  </a:lnTo>
                  <a:lnTo>
                    <a:pt x="1401" y="1903"/>
                  </a:lnTo>
                  <a:lnTo>
                    <a:pt x="1412" y="1903"/>
                  </a:lnTo>
                  <a:lnTo>
                    <a:pt x="1418" y="1903"/>
                  </a:lnTo>
                  <a:lnTo>
                    <a:pt x="1430" y="1903"/>
                  </a:lnTo>
                  <a:lnTo>
                    <a:pt x="1435" y="1903"/>
                  </a:lnTo>
                  <a:lnTo>
                    <a:pt x="1447" y="1903"/>
                  </a:lnTo>
                  <a:lnTo>
                    <a:pt x="1453" y="1897"/>
                  </a:lnTo>
                  <a:lnTo>
                    <a:pt x="1464" y="1897"/>
                  </a:lnTo>
                  <a:lnTo>
                    <a:pt x="1476" y="1897"/>
                  </a:lnTo>
                  <a:lnTo>
                    <a:pt x="1481" y="1891"/>
                  </a:lnTo>
                  <a:lnTo>
                    <a:pt x="1493" y="1891"/>
                  </a:lnTo>
                  <a:lnTo>
                    <a:pt x="1499" y="1885"/>
                  </a:lnTo>
                  <a:lnTo>
                    <a:pt x="1510" y="1880"/>
                  </a:lnTo>
                  <a:lnTo>
                    <a:pt x="1516" y="1874"/>
                  </a:lnTo>
                  <a:lnTo>
                    <a:pt x="1528" y="1868"/>
                  </a:lnTo>
                  <a:lnTo>
                    <a:pt x="1533" y="1857"/>
                  </a:lnTo>
                  <a:lnTo>
                    <a:pt x="1545" y="1845"/>
                  </a:lnTo>
                  <a:lnTo>
                    <a:pt x="1551" y="1828"/>
                  </a:lnTo>
                  <a:lnTo>
                    <a:pt x="1562" y="1811"/>
                  </a:lnTo>
                  <a:lnTo>
                    <a:pt x="1574" y="1787"/>
                  </a:lnTo>
                  <a:lnTo>
                    <a:pt x="1579" y="1759"/>
                  </a:lnTo>
                  <a:lnTo>
                    <a:pt x="1591" y="1724"/>
                  </a:lnTo>
                  <a:lnTo>
                    <a:pt x="1597" y="1684"/>
                  </a:lnTo>
                  <a:lnTo>
                    <a:pt x="1608" y="1638"/>
                  </a:lnTo>
                  <a:lnTo>
                    <a:pt x="1614" y="1586"/>
                  </a:lnTo>
                  <a:lnTo>
                    <a:pt x="1626" y="1522"/>
                  </a:lnTo>
                  <a:lnTo>
                    <a:pt x="1631" y="1453"/>
                  </a:lnTo>
                  <a:lnTo>
                    <a:pt x="1643" y="1378"/>
                  </a:lnTo>
                  <a:lnTo>
                    <a:pt x="1649" y="1297"/>
                  </a:lnTo>
                  <a:lnTo>
                    <a:pt x="1660" y="1211"/>
                  </a:lnTo>
                  <a:lnTo>
                    <a:pt x="1672" y="1119"/>
                  </a:lnTo>
                  <a:lnTo>
                    <a:pt x="1677" y="1021"/>
                  </a:lnTo>
                  <a:lnTo>
                    <a:pt x="1689" y="923"/>
                  </a:lnTo>
                  <a:lnTo>
                    <a:pt x="1695" y="825"/>
                  </a:lnTo>
                  <a:lnTo>
                    <a:pt x="1706" y="721"/>
                  </a:lnTo>
                  <a:lnTo>
                    <a:pt x="1712" y="629"/>
                  </a:lnTo>
                  <a:lnTo>
                    <a:pt x="1724" y="542"/>
                  </a:lnTo>
                  <a:lnTo>
                    <a:pt x="1729" y="461"/>
                  </a:lnTo>
                  <a:lnTo>
                    <a:pt x="1741" y="387"/>
                  </a:lnTo>
                  <a:lnTo>
                    <a:pt x="1752" y="329"/>
                  </a:lnTo>
                  <a:lnTo>
                    <a:pt x="1758" y="283"/>
                  </a:lnTo>
                  <a:lnTo>
                    <a:pt x="1770" y="254"/>
                  </a:lnTo>
                  <a:lnTo>
                    <a:pt x="1775" y="242"/>
                  </a:lnTo>
                  <a:lnTo>
                    <a:pt x="1787" y="248"/>
                  </a:lnTo>
                  <a:lnTo>
                    <a:pt x="1793" y="271"/>
                  </a:lnTo>
                  <a:lnTo>
                    <a:pt x="1804" y="312"/>
                  </a:lnTo>
                  <a:lnTo>
                    <a:pt x="1810" y="363"/>
                  </a:lnTo>
                  <a:lnTo>
                    <a:pt x="1822" y="433"/>
                  </a:lnTo>
                  <a:lnTo>
                    <a:pt x="1827" y="513"/>
                  </a:lnTo>
                  <a:lnTo>
                    <a:pt x="1839" y="611"/>
                  </a:lnTo>
                  <a:lnTo>
                    <a:pt x="1850" y="709"/>
                  </a:lnTo>
                  <a:lnTo>
                    <a:pt x="1856" y="819"/>
                  </a:lnTo>
                  <a:lnTo>
                    <a:pt x="1868" y="934"/>
                  </a:lnTo>
                  <a:lnTo>
                    <a:pt x="1874" y="1050"/>
                  </a:lnTo>
                  <a:lnTo>
                    <a:pt x="1885" y="1165"/>
                  </a:lnTo>
                  <a:lnTo>
                    <a:pt x="1891" y="1280"/>
                  </a:lnTo>
                  <a:lnTo>
                    <a:pt x="1902" y="1390"/>
                  </a:lnTo>
                  <a:lnTo>
                    <a:pt x="1908" y="1493"/>
                  </a:lnTo>
                  <a:lnTo>
                    <a:pt x="1920" y="1591"/>
                  </a:lnTo>
                  <a:lnTo>
                    <a:pt x="1925" y="1684"/>
                  </a:lnTo>
                  <a:lnTo>
                    <a:pt x="1937" y="1764"/>
                  </a:lnTo>
                  <a:lnTo>
                    <a:pt x="1948" y="1839"/>
                  </a:lnTo>
                  <a:lnTo>
                    <a:pt x="1954" y="1909"/>
                  </a:lnTo>
                  <a:lnTo>
                    <a:pt x="1966" y="1966"/>
                  </a:lnTo>
                  <a:lnTo>
                    <a:pt x="1972" y="2018"/>
                  </a:lnTo>
                  <a:lnTo>
                    <a:pt x="1983" y="2064"/>
                  </a:lnTo>
                  <a:lnTo>
                    <a:pt x="1989" y="2099"/>
                  </a:lnTo>
                  <a:lnTo>
                    <a:pt x="2000" y="2133"/>
                  </a:lnTo>
                  <a:lnTo>
                    <a:pt x="2006" y="2156"/>
                  </a:lnTo>
                  <a:lnTo>
                    <a:pt x="2018" y="2180"/>
                  </a:lnTo>
                  <a:lnTo>
                    <a:pt x="2029" y="2197"/>
                  </a:lnTo>
                  <a:lnTo>
                    <a:pt x="2035" y="2214"/>
                  </a:lnTo>
                  <a:lnTo>
                    <a:pt x="2046" y="2226"/>
                  </a:lnTo>
                  <a:lnTo>
                    <a:pt x="2052" y="2231"/>
                  </a:lnTo>
                  <a:lnTo>
                    <a:pt x="2064" y="2237"/>
                  </a:lnTo>
                  <a:lnTo>
                    <a:pt x="2070" y="2243"/>
                  </a:lnTo>
                  <a:lnTo>
                    <a:pt x="2081" y="2249"/>
                  </a:lnTo>
                  <a:lnTo>
                    <a:pt x="2087" y="2254"/>
                  </a:lnTo>
                  <a:lnTo>
                    <a:pt x="2098" y="2254"/>
                  </a:lnTo>
                  <a:lnTo>
                    <a:pt x="2104" y="2254"/>
                  </a:lnTo>
                  <a:lnTo>
                    <a:pt x="2116" y="2254"/>
                  </a:lnTo>
                  <a:lnTo>
                    <a:pt x="2127" y="2260"/>
                  </a:lnTo>
                  <a:lnTo>
                    <a:pt x="2133" y="2260"/>
                  </a:lnTo>
                  <a:lnTo>
                    <a:pt x="2144" y="2260"/>
                  </a:lnTo>
                  <a:lnTo>
                    <a:pt x="2150" y="2260"/>
                  </a:lnTo>
                  <a:lnTo>
                    <a:pt x="2162" y="2260"/>
                  </a:lnTo>
                  <a:lnTo>
                    <a:pt x="2168" y="2260"/>
                  </a:lnTo>
                  <a:lnTo>
                    <a:pt x="2179" y="2260"/>
                  </a:lnTo>
                  <a:lnTo>
                    <a:pt x="2185" y="2260"/>
                  </a:lnTo>
                  <a:lnTo>
                    <a:pt x="2196" y="2260"/>
                  </a:lnTo>
                  <a:lnTo>
                    <a:pt x="2202" y="2260"/>
                  </a:lnTo>
                  <a:lnTo>
                    <a:pt x="2214" y="2260"/>
                  </a:lnTo>
                  <a:lnTo>
                    <a:pt x="2225" y="2260"/>
                  </a:lnTo>
                  <a:lnTo>
                    <a:pt x="2231" y="2260"/>
                  </a:lnTo>
                </a:path>
              </a:pathLst>
            </a:custGeom>
            <a:noFill/>
            <a:ln w="26988">
              <a:solidFill>
                <a:srgbClr val="FF0000"/>
              </a:solidFill>
              <a:prstDash val="solid"/>
              <a:round/>
              <a:headEnd/>
              <a:tailEnd/>
            </a:ln>
          </p:spPr>
          <p:txBody>
            <a:bodyPr/>
            <a:lstStyle/>
            <a:p>
              <a:endParaRPr lang="en-US"/>
            </a:p>
          </p:txBody>
        </p:sp>
        <p:sp>
          <p:nvSpPr>
            <p:cNvPr id="158780" name="Freeform 1084"/>
            <p:cNvSpPr>
              <a:spLocks/>
            </p:cNvSpPr>
            <p:nvPr/>
          </p:nvSpPr>
          <p:spPr bwMode="auto">
            <a:xfrm>
              <a:off x="1375" y="1276"/>
              <a:ext cx="2231" cy="2179"/>
            </a:xfrm>
            <a:custGeom>
              <a:avLst/>
              <a:gdLst/>
              <a:ahLst/>
              <a:cxnLst>
                <a:cxn ang="0">
                  <a:pos x="29" y="2179"/>
                </a:cxn>
                <a:cxn ang="0">
                  <a:pos x="63" y="2179"/>
                </a:cxn>
                <a:cxn ang="0">
                  <a:pos x="98" y="1954"/>
                </a:cxn>
                <a:cxn ang="0">
                  <a:pos x="132" y="1868"/>
                </a:cxn>
                <a:cxn ang="0">
                  <a:pos x="167" y="1874"/>
                </a:cxn>
                <a:cxn ang="0">
                  <a:pos x="207" y="1816"/>
                </a:cxn>
                <a:cxn ang="0">
                  <a:pos x="242" y="1949"/>
                </a:cxn>
                <a:cxn ang="0">
                  <a:pos x="276" y="1816"/>
                </a:cxn>
                <a:cxn ang="0">
                  <a:pos x="311" y="1931"/>
                </a:cxn>
                <a:cxn ang="0">
                  <a:pos x="346" y="1920"/>
                </a:cxn>
                <a:cxn ang="0">
                  <a:pos x="386" y="1949"/>
                </a:cxn>
                <a:cxn ang="0">
                  <a:pos x="421" y="1879"/>
                </a:cxn>
                <a:cxn ang="0">
                  <a:pos x="455" y="1908"/>
                </a:cxn>
                <a:cxn ang="0">
                  <a:pos x="490" y="1972"/>
                </a:cxn>
                <a:cxn ang="0">
                  <a:pos x="524" y="1937"/>
                </a:cxn>
                <a:cxn ang="0">
                  <a:pos x="565" y="1879"/>
                </a:cxn>
                <a:cxn ang="0">
                  <a:pos x="599" y="1879"/>
                </a:cxn>
                <a:cxn ang="0">
                  <a:pos x="634" y="1943"/>
                </a:cxn>
                <a:cxn ang="0">
                  <a:pos x="669" y="2012"/>
                </a:cxn>
                <a:cxn ang="0">
                  <a:pos x="703" y="1926"/>
                </a:cxn>
                <a:cxn ang="0">
                  <a:pos x="743" y="1926"/>
                </a:cxn>
                <a:cxn ang="0">
                  <a:pos x="778" y="1741"/>
                </a:cxn>
                <a:cxn ang="0">
                  <a:pos x="813" y="1603"/>
                </a:cxn>
                <a:cxn ang="0">
                  <a:pos x="847" y="894"/>
                </a:cxn>
                <a:cxn ang="0">
                  <a:pos x="882" y="133"/>
                </a:cxn>
                <a:cxn ang="0">
                  <a:pos x="922" y="208"/>
                </a:cxn>
                <a:cxn ang="0">
                  <a:pos x="957" y="842"/>
                </a:cxn>
                <a:cxn ang="0">
                  <a:pos x="991" y="1436"/>
                </a:cxn>
                <a:cxn ang="0">
                  <a:pos x="1026" y="1568"/>
                </a:cxn>
                <a:cxn ang="0">
                  <a:pos x="1061" y="1816"/>
                </a:cxn>
                <a:cxn ang="0">
                  <a:pos x="1095" y="1856"/>
                </a:cxn>
                <a:cxn ang="0">
                  <a:pos x="1136" y="1931"/>
                </a:cxn>
                <a:cxn ang="0">
                  <a:pos x="1170" y="1833"/>
                </a:cxn>
                <a:cxn ang="0">
                  <a:pos x="1205" y="1879"/>
                </a:cxn>
                <a:cxn ang="0">
                  <a:pos x="1239" y="1856"/>
                </a:cxn>
                <a:cxn ang="0">
                  <a:pos x="1274" y="1833"/>
                </a:cxn>
                <a:cxn ang="0">
                  <a:pos x="1314" y="1851"/>
                </a:cxn>
                <a:cxn ang="0">
                  <a:pos x="1349" y="1776"/>
                </a:cxn>
                <a:cxn ang="0">
                  <a:pos x="1383" y="1776"/>
                </a:cxn>
                <a:cxn ang="0">
                  <a:pos x="1418" y="1787"/>
                </a:cxn>
                <a:cxn ang="0">
                  <a:pos x="1453" y="1678"/>
                </a:cxn>
                <a:cxn ang="0">
                  <a:pos x="1493" y="1793"/>
                </a:cxn>
                <a:cxn ang="0">
                  <a:pos x="1528" y="1735"/>
                </a:cxn>
                <a:cxn ang="0">
                  <a:pos x="1562" y="1753"/>
                </a:cxn>
                <a:cxn ang="0">
                  <a:pos x="1597" y="1464"/>
                </a:cxn>
                <a:cxn ang="0">
                  <a:pos x="1631" y="1320"/>
                </a:cxn>
                <a:cxn ang="0">
                  <a:pos x="1672" y="1159"/>
                </a:cxn>
                <a:cxn ang="0">
                  <a:pos x="1706" y="813"/>
                </a:cxn>
                <a:cxn ang="0">
                  <a:pos x="1741" y="675"/>
                </a:cxn>
                <a:cxn ang="0">
                  <a:pos x="1775" y="421"/>
                </a:cxn>
                <a:cxn ang="0">
                  <a:pos x="1810" y="490"/>
                </a:cxn>
                <a:cxn ang="0">
                  <a:pos x="1850" y="726"/>
                </a:cxn>
                <a:cxn ang="0">
                  <a:pos x="1885" y="1009"/>
                </a:cxn>
                <a:cxn ang="0">
                  <a:pos x="1920" y="1228"/>
                </a:cxn>
                <a:cxn ang="0">
                  <a:pos x="1954" y="1516"/>
                </a:cxn>
                <a:cxn ang="0">
                  <a:pos x="1989" y="1678"/>
                </a:cxn>
                <a:cxn ang="0">
                  <a:pos x="2029" y="1931"/>
                </a:cxn>
                <a:cxn ang="0">
                  <a:pos x="2064" y="2001"/>
                </a:cxn>
                <a:cxn ang="0">
                  <a:pos x="2098" y="2070"/>
                </a:cxn>
                <a:cxn ang="0">
                  <a:pos x="2133" y="2075"/>
                </a:cxn>
                <a:cxn ang="0">
                  <a:pos x="2168" y="2075"/>
                </a:cxn>
                <a:cxn ang="0">
                  <a:pos x="2202" y="2035"/>
                </a:cxn>
              </a:cxnLst>
              <a:rect l="0" t="0" r="r" b="b"/>
              <a:pathLst>
                <a:path w="2231" h="2179">
                  <a:moveTo>
                    <a:pt x="0" y="2179"/>
                  </a:moveTo>
                  <a:lnTo>
                    <a:pt x="11" y="2179"/>
                  </a:lnTo>
                  <a:lnTo>
                    <a:pt x="17" y="2179"/>
                  </a:lnTo>
                  <a:lnTo>
                    <a:pt x="29" y="2179"/>
                  </a:lnTo>
                  <a:lnTo>
                    <a:pt x="34" y="2179"/>
                  </a:lnTo>
                  <a:lnTo>
                    <a:pt x="46" y="2179"/>
                  </a:lnTo>
                  <a:lnTo>
                    <a:pt x="52" y="2179"/>
                  </a:lnTo>
                  <a:lnTo>
                    <a:pt x="63" y="2179"/>
                  </a:lnTo>
                  <a:lnTo>
                    <a:pt x="69" y="2173"/>
                  </a:lnTo>
                  <a:lnTo>
                    <a:pt x="80" y="2168"/>
                  </a:lnTo>
                  <a:lnTo>
                    <a:pt x="86" y="2104"/>
                  </a:lnTo>
                  <a:lnTo>
                    <a:pt x="98" y="1954"/>
                  </a:lnTo>
                  <a:lnTo>
                    <a:pt x="109" y="1856"/>
                  </a:lnTo>
                  <a:lnTo>
                    <a:pt x="115" y="1828"/>
                  </a:lnTo>
                  <a:lnTo>
                    <a:pt x="127" y="1839"/>
                  </a:lnTo>
                  <a:lnTo>
                    <a:pt x="132" y="1868"/>
                  </a:lnTo>
                  <a:lnTo>
                    <a:pt x="144" y="1885"/>
                  </a:lnTo>
                  <a:lnTo>
                    <a:pt x="150" y="1891"/>
                  </a:lnTo>
                  <a:lnTo>
                    <a:pt x="161" y="1885"/>
                  </a:lnTo>
                  <a:lnTo>
                    <a:pt x="167" y="1874"/>
                  </a:lnTo>
                  <a:lnTo>
                    <a:pt x="178" y="1856"/>
                  </a:lnTo>
                  <a:lnTo>
                    <a:pt x="190" y="1839"/>
                  </a:lnTo>
                  <a:lnTo>
                    <a:pt x="196" y="1828"/>
                  </a:lnTo>
                  <a:lnTo>
                    <a:pt x="207" y="1816"/>
                  </a:lnTo>
                  <a:lnTo>
                    <a:pt x="213" y="1828"/>
                  </a:lnTo>
                  <a:lnTo>
                    <a:pt x="225" y="1839"/>
                  </a:lnTo>
                  <a:lnTo>
                    <a:pt x="230" y="1897"/>
                  </a:lnTo>
                  <a:lnTo>
                    <a:pt x="242" y="1949"/>
                  </a:lnTo>
                  <a:lnTo>
                    <a:pt x="248" y="1943"/>
                  </a:lnTo>
                  <a:lnTo>
                    <a:pt x="259" y="1926"/>
                  </a:lnTo>
                  <a:lnTo>
                    <a:pt x="265" y="1862"/>
                  </a:lnTo>
                  <a:lnTo>
                    <a:pt x="276" y="1816"/>
                  </a:lnTo>
                  <a:lnTo>
                    <a:pt x="288" y="1856"/>
                  </a:lnTo>
                  <a:lnTo>
                    <a:pt x="294" y="1891"/>
                  </a:lnTo>
                  <a:lnTo>
                    <a:pt x="305" y="1926"/>
                  </a:lnTo>
                  <a:lnTo>
                    <a:pt x="311" y="1931"/>
                  </a:lnTo>
                  <a:lnTo>
                    <a:pt x="323" y="1914"/>
                  </a:lnTo>
                  <a:lnTo>
                    <a:pt x="328" y="1897"/>
                  </a:lnTo>
                  <a:lnTo>
                    <a:pt x="340" y="1885"/>
                  </a:lnTo>
                  <a:lnTo>
                    <a:pt x="346" y="1920"/>
                  </a:lnTo>
                  <a:lnTo>
                    <a:pt x="357" y="2012"/>
                  </a:lnTo>
                  <a:lnTo>
                    <a:pt x="363" y="2001"/>
                  </a:lnTo>
                  <a:lnTo>
                    <a:pt x="374" y="1960"/>
                  </a:lnTo>
                  <a:lnTo>
                    <a:pt x="386" y="1949"/>
                  </a:lnTo>
                  <a:lnTo>
                    <a:pt x="392" y="1943"/>
                  </a:lnTo>
                  <a:lnTo>
                    <a:pt x="403" y="1903"/>
                  </a:lnTo>
                  <a:lnTo>
                    <a:pt x="409" y="1856"/>
                  </a:lnTo>
                  <a:lnTo>
                    <a:pt x="421" y="1879"/>
                  </a:lnTo>
                  <a:lnTo>
                    <a:pt x="426" y="1914"/>
                  </a:lnTo>
                  <a:lnTo>
                    <a:pt x="438" y="1926"/>
                  </a:lnTo>
                  <a:lnTo>
                    <a:pt x="444" y="1931"/>
                  </a:lnTo>
                  <a:lnTo>
                    <a:pt x="455" y="1908"/>
                  </a:lnTo>
                  <a:lnTo>
                    <a:pt x="467" y="1897"/>
                  </a:lnTo>
                  <a:lnTo>
                    <a:pt x="472" y="1960"/>
                  </a:lnTo>
                  <a:lnTo>
                    <a:pt x="484" y="2006"/>
                  </a:lnTo>
                  <a:lnTo>
                    <a:pt x="490" y="1972"/>
                  </a:lnTo>
                  <a:lnTo>
                    <a:pt x="501" y="1943"/>
                  </a:lnTo>
                  <a:lnTo>
                    <a:pt x="507" y="1949"/>
                  </a:lnTo>
                  <a:lnTo>
                    <a:pt x="519" y="1949"/>
                  </a:lnTo>
                  <a:lnTo>
                    <a:pt x="524" y="1937"/>
                  </a:lnTo>
                  <a:lnTo>
                    <a:pt x="536" y="1914"/>
                  </a:lnTo>
                  <a:lnTo>
                    <a:pt x="542" y="1885"/>
                  </a:lnTo>
                  <a:lnTo>
                    <a:pt x="553" y="1874"/>
                  </a:lnTo>
                  <a:lnTo>
                    <a:pt x="565" y="1879"/>
                  </a:lnTo>
                  <a:lnTo>
                    <a:pt x="570" y="1874"/>
                  </a:lnTo>
                  <a:lnTo>
                    <a:pt x="582" y="1856"/>
                  </a:lnTo>
                  <a:lnTo>
                    <a:pt x="588" y="1862"/>
                  </a:lnTo>
                  <a:lnTo>
                    <a:pt x="599" y="1879"/>
                  </a:lnTo>
                  <a:lnTo>
                    <a:pt x="605" y="1903"/>
                  </a:lnTo>
                  <a:lnTo>
                    <a:pt x="617" y="1920"/>
                  </a:lnTo>
                  <a:lnTo>
                    <a:pt x="622" y="1931"/>
                  </a:lnTo>
                  <a:lnTo>
                    <a:pt x="634" y="1943"/>
                  </a:lnTo>
                  <a:lnTo>
                    <a:pt x="640" y="1908"/>
                  </a:lnTo>
                  <a:lnTo>
                    <a:pt x="651" y="1874"/>
                  </a:lnTo>
                  <a:lnTo>
                    <a:pt x="663" y="1937"/>
                  </a:lnTo>
                  <a:lnTo>
                    <a:pt x="669" y="2012"/>
                  </a:lnTo>
                  <a:lnTo>
                    <a:pt x="680" y="1972"/>
                  </a:lnTo>
                  <a:lnTo>
                    <a:pt x="686" y="1931"/>
                  </a:lnTo>
                  <a:lnTo>
                    <a:pt x="697" y="1931"/>
                  </a:lnTo>
                  <a:lnTo>
                    <a:pt x="703" y="1926"/>
                  </a:lnTo>
                  <a:lnTo>
                    <a:pt x="715" y="1897"/>
                  </a:lnTo>
                  <a:lnTo>
                    <a:pt x="720" y="1885"/>
                  </a:lnTo>
                  <a:lnTo>
                    <a:pt x="732" y="1914"/>
                  </a:lnTo>
                  <a:lnTo>
                    <a:pt x="743" y="1926"/>
                  </a:lnTo>
                  <a:lnTo>
                    <a:pt x="749" y="1908"/>
                  </a:lnTo>
                  <a:lnTo>
                    <a:pt x="761" y="1874"/>
                  </a:lnTo>
                  <a:lnTo>
                    <a:pt x="767" y="1799"/>
                  </a:lnTo>
                  <a:lnTo>
                    <a:pt x="778" y="1741"/>
                  </a:lnTo>
                  <a:lnTo>
                    <a:pt x="784" y="1689"/>
                  </a:lnTo>
                  <a:lnTo>
                    <a:pt x="795" y="1689"/>
                  </a:lnTo>
                  <a:lnTo>
                    <a:pt x="801" y="1712"/>
                  </a:lnTo>
                  <a:lnTo>
                    <a:pt x="813" y="1603"/>
                  </a:lnTo>
                  <a:lnTo>
                    <a:pt x="818" y="1418"/>
                  </a:lnTo>
                  <a:lnTo>
                    <a:pt x="830" y="1234"/>
                  </a:lnTo>
                  <a:lnTo>
                    <a:pt x="841" y="1049"/>
                  </a:lnTo>
                  <a:lnTo>
                    <a:pt x="847" y="894"/>
                  </a:lnTo>
                  <a:lnTo>
                    <a:pt x="859" y="732"/>
                  </a:lnTo>
                  <a:lnTo>
                    <a:pt x="865" y="502"/>
                  </a:lnTo>
                  <a:lnTo>
                    <a:pt x="876" y="265"/>
                  </a:lnTo>
                  <a:lnTo>
                    <a:pt x="882" y="133"/>
                  </a:lnTo>
                  <a:lnTo>
                    <a:pt x="893" y="0"/>
                  </a:lnTo>
                  <a:lnTo>
                    <a:pt x="899" y="40"/>
                  </a:lnTo>
                  <a:lnTo>
                    <a:pt x="911" y="86"/>
                  </a:lnTo>
                  <a:lnTo>
                    <a:pt x="922" y="208"/>
                  </a:lnTo>
                  <a:lnTo>
                    <a:pt x="928" y="352"/>
                  </a:lnTo>
                  <a:lnTo>
                    <a:pt x="939" y="536"/>
                  </a:lnTo>
                  <a:lnTo>
                    <a:pt x="945" y="709"/>
                  </a:lnTo>
                  <a:lnTo>
                    <a:pt x="957" y="842"/>
                  </a:lnTo>
                  <a:lnTo>
                    <a:pt x="963" y="980"/>
                  </a:lnTo>
                  <a:lnTo>
                    <a:pt x="974" y="1141"/>
                  </a:lnTo>
                  <a:lnTo>
                    <a:pt x="980" y="1291"/>
                  </a:lnTo>
                  <a:lnTo>
                    <a:pt x="991" y="1436"/>
                  </a:lnTo>
                  <a:lnTo>
                    <a:pt x="997" y="1493"/>
                  </a:lnTo>
                  <a:lnTo>
                    <a:pt x="1009" y="1430"/>
                  </a:lnTo>
                  <a:lnTo>
                    <a:pt x="1020" y="1470"/>
                  </a:lnTo>
                  <a:lnTo>
                    <a:pt x="1026" y="1568"/>
                  </a:lnTo>
                  <a:lnTo>
                    <a:pt x="1038" y="1626"/>
                  </a:lnTo>
                  <a:lnTo>
                    <a:pt x="1043" y="1660"/>
                  </a:lnTo>
                  <a:lnTo>
                    <a:pt x="1055" y="1730"/>
                  </a:lnTo>
                  <a:lnTo>
                    <a:pt x="1061" y="1816"/>
                  </a:lnTo>
                  <a:lnTo>
                    <a:pt x="1072" y="1822"/>
                  </a:lnTo>
                  <a:lnTo>
                    <a:pt x="1078" y="1799"/>
                  </a:lnTo>
                  <a:lnTo>
                    <a:pt x="1089" y="1822"/>
                  </a:lnTo>
                  <a:lnTo>
                    <a:pt x="1095" y="1856"/>
                  </a:lnTo>
                  <a:lnTo>
                    <a:pt x="1107" y="1804"/>
                  </a:lnTo>
                  <a:lnTo>
                    <a:pt x="1118" y="1758"/>
                  </a:lnTo>
                  <a:lnTo>
                    <a:pt x="1124" y="1851"/>
                  </a:lnTo>
                  <a:lnTo>
                    <a:pt x="1136" y="1931"/>
                  </a:lnTo>
                  <a:lnTo>
                    <a:pt x="1141" y="1920"/>
                  </a:lnTo>
                  <a:lnTo>
                    <a:pt x="1153" y="1908"/>
                  </a:lnTo>
                  <a:lnTo>
                    <a:pt x="1159" y="1862"/>
                  </a:lnTo>
                  <a:lnTo>
                    <a:pt x="1170" y="1833"/>
                  </a:lnTo>
                  <a:lnTo>
                    <a:pt x="1176" y="1862"/>
                  </a:lnTo>
                  <a:lnTo>
                    <a:pt x="1187" y="1879"/>
                  </a:lnTo>
                  <a:lnTo>
                    <a:pt x="1199" y="1885"/>
                  </a:lnTo>
                  <a:lnTo>
                    <a:pt x="1205" y="1879"/>
                  </a:lnTo>
                  <a:lnTo>
                    <a:pt x="1216" y="1862"/>
                  </a:lnTo>
                  <a:lnTo>
                    <a:pt x="1222" y="1851"/>
                  </a:lnTo>
                  <a:lnTo>
                    <a:pt x="1234" y="1856"/>
                  </a:lnTo>
                  <a:lnTo>
                    <a:pt x="1239" y="1856"/>
                  </a:lnTo>
                  <a:lnTo>
                    <a:pt x="1251" y="1851"/>
                  </a:lnTo>
                  <a:lnTo>
                    <a:pt x="1257" y="1851"/>
                  </a:lnTo>
                  <a:lnTo>
                    <a:pt x="1268" y="1856"/>
                  </a:lnTo>
                  <a:lnTo>
                    <a:pt x="1274" y="1833"/>
                  </a:lnTo>
                  <a:lnTo>
                    <a:pt x="1285" y="1804"/>
                  </a:lnTo>
                  <a:lnTo>
                    <a:pt x="1297" y="1828"/>
                  </a:lnTo>
                  <a:lnTo>
                    <a:pt x="1303" y="1874"/>
                  </a:lnTo>
                  <a:lnTo>
                    <a:pt x="1314" y="1851"/>
                  </a:lnTo>
                  <a:lnTo>
                    <a:pt x="1320" y="1810"/>
                  </a:lnTo>
                  <a:lnTo>
                    <a:pt x="1332" y="1781"/>
                  </a:lnTo>
                  <a:lnTo>
                    <a:pt x="1337" y="1758"/>
                  </a:lnTo>
                  <a:lnTo>
                    <a:pt x="1349" y="1776"/>
                  </a:lnTo>
                  <a:lnTo>
                    <a:pt x="1355" y="1799"/>
                  </a:lnTo>
                  <a:lnTo>
                    <a:pt x="1366" y="1804"/>
                  </a:lnTo>
                  <a:lnTo>
                    <a:pt x="1372" y="1804"/>
                  </a:lnTo>
                  <a:lnTo>
                    <a:pt x="1383" y="1776"/>
                  </a:lnTo>
                  <a:lnTo>
                    <a:pt x="1395" y="1758"/>
                  </a:lnTo>
                  <a:lnTo>
                    <a:pt x="1401" y="1781"/>
                  </a:lnTo>
                  <a:lnTo>
                    <a:pt x="1412" y="1793"/>
                  </a:lnTo>
                  <a:lnTo>
                    <a:pt x="1418" y="1787"/>
                  </a:lnTo>
                  <a:lnTo>
                    <a:pt x="1430" y="1770"/>
                  </a:lnTo>
                  <a:lnTo>
                    <a:pt x="1435" y="1741"/>
                  </a:lnTo>
                  <a:lnTo>
                    <a:pt x="1447" y="1706"/>
                  </a:lnTo>
                  <a:lnTo>
                    <a:pt x="1453" y="1678"/>
                  </a:lnTo>
                  <a:lnTo>
                    <a:pt x="1464" y="1683"/>
                  </a:lnTo>
                  <a:lnTo>
                    <a:pt x="1476" y="1718"/>
                  </a:lnTo>
                  <a:lnTo>
                    <a:pt x="1481" y="1758"/>
                  </a:lnTo>
                  <a:lnTo>
                    <a:pt x="1493" y="1793"/>
                  </a:lnTo>
                  <a:lnTo>
                    <a:pt x="1499" y="1730"/>
                  </a:lnTo>
                  <a:lnTo>
                    <a:pt x="1510" y="1597"/>
                  </a:lnTo>
                  <a:lnTo>
                    <a:pt x="1516" y="1649"/>
                  </a:lnTo>
                  <a:lnTo>
                    <a:pt x="1528" y="1735"/>
                  </a:lnTo>
                  <a:lnTo>
                    <a:pt x="1533" y="1747"/>
                  </a:lnTo>
                  <a:lnTo>
                    <a:pt x="1545" y="1747"/>
                  </a:lnTo>
                  <a:lnTo>
                    <a:pt x="1551" y="1747"/>
                  </a:lnTo>
                  <a:lnTo>
                    <a:pt x="1562" y="1753"/>
                  </a:lnTo>
                  <a:lnTo>
                    <a:pt x="1574" y="1683"/>
                  </a:lnTo>
                  <a:lnTo>
                    <a:pt x="1579" y="1614"/>
                  </a:lnTo>
                  <a:lnTo>
                    <a:pt x="1591" y="1510"/>
                  </a:lnTo>
                  <a:lnTo>
                    <a:pt x="1597" y="1464"/>
                  </a:lnTo>
                  <a:lnTo>
                    <a:pt x="1608" y="1591"/>
                  </a:lnTo>
                  <a:lnTo>
                    <a:pt x="1614" y="1637"/>
                  </a:lnTo>
                  <a:lnTo>
                    <a:pt x="1626" y="1459"/>
                  </a:lnTo>
                  <a:lnTo>
                    <a:pt x="1631" y="1320"/>
                  </a:lnTo>
                  <a:lnTo>
                    <a:pt x="1643" y="1268"/>
                  </a:lnTo>
                  <a:lnTo>
                    <a:pt x="1649" y="1228"/>
                  </a:lnTo>
                  <a:lnTo>
                    <a:pt x="1660" y="1193"/>
                  </a:lnTo>
                  <a:lnTo>
                    <a:pt x="1672" y="1159"/>
                  </a:lnTo>
                  <a:lnTo>
                    <a:pt x="1677" y="1130"/>
                  </a:lnTo>
                  <a:lnTo>
                    <a:pt x="1689" y="1032"/>
                  </a:lnTo>
                  <a:lnTo>
                    <a:pt x="1695" y="899"/>
                  </a:lnTo>
                  <a:lnTo>
                    <a:pt x="1706" y="813"/>
                  </a:lnTo>
                  <a:lnTo>
                    <a:pt x="1712" y="761"/>
                  </a:lnTo>
                  <a:lnTo>
                    <a:pt x="1724" y="669"/>
                  </a:lnTo>
                  <a:lnTo>
                    <a:pt x="1729" y="559"/>
                  </a:lnTo>
                  <a:lnTo>
                    <a:pt x="1741" y="675"/>
                  </a:lnTo>
                  <a:lnTo>
                    <a:pt x="1752" y="882"/>
                  </a:lnTo>
                  <a:lnTo>
                    <a:pt x="1758" y="698"/>
                  </a:lnTo>
                  <a:lnTo>
                    <a:pt x="1770" y="484"/>
                  </a:lnTo>
                  <a:lnTo>
                    <a:pt x="1775" y="421"/>
                  </a:lnTo>
                  <a:lnTo>
                    <a:pt x="1787" y="363"/>
                  </a:lnTo>
                  <a:lnTo>
                    <a:pt x="1793" y="438"/>
                  </a:lnTo>
                  <a:lnTo>
                    <a:pt x="1804" y="513"/>
                  </a:lnTo>
                  <a:lnTo>
                    <a:pt x="1810" y="490"/>
                  </a:lnTo>
                  <a:lnTo>
                    <a:pt x="1822" y="467"/>
                  </a:lnTo>
                  <a:lnTo>
                    <a:pt x="1827" y="519"/>
                  </a:lnTo>
                  <a:lnTo>
                    <a:pt x="1839" y="600"/>
                  </a:lnTo>
                  <a:lnTo>
                    <a:pt x="1850" y="726"/>
                  </a:lnTo>
                  <a:lnTo>
                    <a:pt x="1856" y="824"/>
                  </a:lnTo>
                  <a:lnTo>
                    <a:pt x="1868" y="853"/>
                  </a:lnTo>
                  <a:lnTo>
                    <a:pt x="1874" y="905"/>
                  </a:lnTo>
                  <a:lnTo>
                    <a:pt x="1885" y="1009"/>
                  </a:lnTo>
                  <a:lnTo>
                    <a:pt x="1891" y="1084"/>
                  </a:lnTo>
                  <a:lnTo>
                    <a:pt x="1902" y="1118"/>
                  </a:lnTo>
                  <a:lnTo>
                    <a:pt x="1908" y="1165"/>
                  </a:lnTo>
                  <a:lnTo>
                    <a:pt x="1920" y="1228"/>
                  </a:lnTo>
                  <a:lnTo>
                    <a:pt x="1925" y="1314"/>
                  </a:lnTo>
                  <a:lnTo>
                    <a:pt x="1937" y="1418"/>
                  </a:lnTo>
                  <a:lnTo>
                    <a:pt x="1948" y="1476"/>
                  </a:lnTo>
                  <a:lnTo>
                    <a:pt x="1954" y="1516"/>
                  </a:lnTo>
                  <a:lnTo>
                    <a:pt x="1966" y="1597"/>
                  </a:lnTo>
                  <a:lnTo>
                    <a:pt x="1972" y="1695"/>
                  </a:lnTo>
                  <a:lnTo>
                    <a:pt x="1983" y="1695"/>
                  </a:lnTo>
                  <a:lnTo>
                    <a:pt x="1989" y="1678"/>
                  </a:lnTo>
                  <a:lnTo>
                    <a:pt x="2000" y="1764"/>
                  </a:lnTo>
                  <a:lnTo>
                    <a:pt x="2006" y="1868"/>
                  </a:lnTo>
                  <a:lnTo>
                    <a:pt x="2018" y="1903"/>
                  </a:lnTo>
                  <a:lnTo>
                    <a:pt x="2029" y="1931"/>
                  </a:lnTo>
                  <a:lnTo>
                    <a:pt x="2035" y="1966"/>
                  </a:lnTo>
                  <a:lnTo>
                    <a:pt x="2046" y="1995"/>
                  </a:lnTo>
                  <a:lnTo>
                    <a:pt x="2052" y="1995"/>
                  </a:lnTo>
                  <a:lnTo>
                    <a:pt x="2064" y="2001"/>
                  </a:lnTo>
                  <a:lnTo>
                    <a:pt x="2070" y="2052"/>
                  </a:lnTo>
                  <a:lnTo>
                    <a:pt x="2081" y="2081"/>
                  </a:lnTo>
                  <a:lnTo>
                    <a:pt x="2087" y="2081"/>
                  </a:lnTo>
                  <a:lnTo>
                    <a:pt x="2098" y="2070"/>
                  </a:lnTo>
                  <a:lnTo>
                    <a:pt x="2104" y="2058"/>
                  </a:lnTo>
                  <a:lnTo>
                    <a:pt x="2116" y="2058"/>
                  </a:lnTo>
                  <a:lnTo>
                    <a:pt x="2127" y="2064"/>
                  </a:lnTo>
                  <a:lnTo>
                    <a:pt x="2133" y="2075"/>
                  </a:lnTo>
                  <a:lnTo>
                    <a:pt x="2144" y="2099"/>
                  </a:lnTo>
                  <a:lnTo>
                    <a:pt x="2150" y="2087"/>
                  </a:lnTo>
                  <a:lnTo>
                    <a:pt x="2162" y="2047"/>
                  </a:lnTo>
                  <a:lnTo>
                    <a:pt x="2168" y="2075"/>
                  </a:lnTo>
                  <a:lnTo>
                    <a:pt x="2179" y="2139"/>
                  </a:lnTo>
                  <a:lnTo>
                    <a:pt x="2185" y="2104"/>
                  </a:lnTo>
                  <a:lnTo>
                    <a:pt x="2196" y="2052"/>
                  </a:lnTo>
                  <a:lnTo>
                    <a:pt x="2202" y="2035"/>
                  </a:lnTo>
                  <a:lnTo>
                    <a:pt x="2214" y="2024"/>
                  </a:lnTo>
                  <a:lnTo>
                    <a:pt x="2225" y="2058"/>
                  </a:lnTo>
                  <a:lnTo>
                    <a:pt x="2231" y="2099"/>
                  </a:lnTo>
                </a:path>
              </a:pathLst>
            </a:custGeom>
            <a:noFill/>
            <a:ln w="26988">
              <a:solidFill>
                <a:srgbClr val="0000FF"/>
              </a:solidFill>
              <a:prstDash val="solid"/>
              <a:round/>
              <a:headEnd/>
              <a:tailEnd/>
            </a:ln>
          </p:spPr>
          <p:txBody>
            <a:bodyPr/>
            <a:lstStyle/>
            <a:p>
              <a:endParaRPr lang="en-US"/>
            </a:p>
          </p:txBody>
        </p:sp>
        <p:sp>
          <p:nvSpPr>
            <p:cNvPr id="158781" name="Rectangle 1085"/>
            <p:cNvSpPr>
              <a:spLocks noChangeArrowheads="1"/>
            </p:cNvSpPr>
            <p:nvPr/>
          </p:nvSpPr>
          <p:spPr bwMode="auto">
            <a:xfrm>
              <a:off x="2095" y="3645"/>
              <a:ext cx="1718" cy="184"/>
            </a:xfrm>
            <a:prstGeom prst="rect">
              <a:avLst/>
            </a:prstGeom>
            <a:noFill/>
            <a:ln w="9525">
              <a:noFill/>
              <a:miter lim="800000"/>
              <a:headEnd/>
              <a:tailEnd/>
            </a:ln>
          </p:spPr>
          <p:txBody>
            <a:bodyPr wrap="none" lIns="0" tIns="0" rIns="0" bIns="0">
              <a:spAutoFit/>
            </a:bodyPr>
            <a:lstStyle/>
            <a:p>
              <a:pPr algn="l" defTabSz="762000"/>
              <a:r>
                <a:rPr lang="en-AU" sz="1900" i="0" dirty="0">
                  <a:solidFill>
                    <a:srgbClr val="92D050"/>
                  </a:solidFill>
                  <a:latin typeface="Helvetica" pitchFamily="34" charset="0"/>
                </a:rPr>
                <a:t>x (Relative DNA Content)</a:t>
              </a:r>
              <a:endParaRPr lang="en-AU" sz="1400" dirty="0">
                <a:solidFill>
                  <a:srgbClr val="92D050"/>
                </a:solidFill>
              </a:endParaRPr>
            </a:p>
          </p:txBody>
        </p:sp>
        <p:sp>
          <p:nvSpPr>
            <p:cNvPr id="158782" name="Rectangle 1086"/>
            <p:cNvSpPr>
              <a:spLocks noChangeArrowheads="1"/>
            </p:cNvSpPr>
            <p:nvPr/>
          </p:nvSpPr>
          <p:spPr bwMode="auto">
            <a:xfrm rot="16200000">
              <a:off x="659" y="2041"/>
              <a:ext cx="719" cy="184"/>
            </a:xfrm>
            <a:prstGeom prst="rect">
              <a:avLst/>
            </a:prstGeom>
            <a:noFill/>
            <a:ln w="9525">
              <a:noFill/>
              <a:miter lim="800000"/>
              <a:headEnd/>
              <a:tailEnd/>
            </a:ln>
          </p:spPr>
          <p:txBody>
            <a:bodyPr wrap="none" lIns="0" tIns="0" rIns="0" bIns="0">
              <a:spAutoFit/>
            </a:bodyPr>
            <a:lstStyle/>
            <a:p>
              <a:pPr algn="l" defTabSz="762000"/>
              <a:r>
                <a:rPr lang="en-AU" sz="1900" i="0" dirty="0">
                  <a:solidFill>
                    <a:srgbClr val="92D050"/>
                  </a:solidFill>
                  <a:latin typeface="Helvetica" pitchFamily="34" charset="0"/>
                </a:rPr>
                <a:t>Cell Count</a:t>
              </a:r>
              <a:endParaRPr lang="en-AU" sz="1400" dirty="0">
                <a:solidFill>
                  <a:srgbClr val="92D050"/>
                </a:solidFill>
              </a:endParaRPr>
            </a:p>
          </p:txBody>
        </p:sp>
        <p:sp>
          <p:nvSpPr>
            <p:cNvPr id="158783" name="Rectangle 1087"/>
            <p:cNvSpPr>
              <a:spLocks noChangeArrowheads="1"/>
            </p:cNvSpPr>
            <p:nvPr/>
          </p:nvSpPr>
          <p:spPr bwMode="auto">
            <a:xfrm>
              <a:off x="1122" y="528"/>
              <a:ext cx="3727" cy="184"/>
            </a:xfrm>
            <a:prstGeom prst="rect">
              <a:avLst/>
            </a:prstGeom>
            <a:noFill/>
            <a:ln w="9525">
              <a:noFill/>
              <a:miter lim="800000"/>
              <a:headEnd/>
              <a:tailEnd/>
            </a:ln>
          </p:spPr>
          <p:txBody>
            <a:bodyPr wrap="none" lIns="0" tIns="0" rIns="0" bIns="0">
              <a:spAutoFit/>
            </a:bodyPr>
            <a:lstStyle/>
            <a:p>
              <a:pPr algn="l" defTabSz="762000"/>
              <a:r>
                <a:rPr lang="en-AU" sz="1900" i="0" dirty="0">
                  <a:solidFill>
                    <a:schemeClr val="tx1">
                      <a:lumMod val="50000"/>
                    </a:schemeClr>
                  </a:solidFill>
                  <a:latin typeface="Helvetica" pitchFamily="34" charset="0"/>
                </a:rPr>
                <a:t>NZM13 DNA profile 72 hours after the addition of </a:t>
              </a:r>
              <a:r>
                <a:rPr lang="en-AU" sz="1900" i="0" dirty="0" err="1">
                  <a:solidFill>
                    <a:schemeClr val="tx1">
                      <a:lumMod val="50000"/>
                    </a:schemeClr>
                  </a:solidFill>
                  <a:latin typeface="Helvetica" pitchFamily="34" charset="0"/>
                </a:rPr>
                <a:t>Taxol</a:t>
              </a:r>
              <a:endParaRPr lang="en-AU" sz="1400" dirty="0">
                <a:solidFill>
                  <a:schemeClr val="tx1">
                    <a:lumMod val="50000"/>
                  </a:schemeClr>
                </a:solidFill>
              </a:endParaRPr>
            </a:p>
          </p:txBody>
        </p:sp>
        <p:sp>
          <p:nvSpPr>
            <p:cNvPr id="158784" name="Rectangle 1088"/>
            <p:cNvSpPr>
              <a:spLocks noChangeArrowheads="1"/>
            </p:cNvSpPr>
            <p:nvPr/>
          </p:nvSpPr>
          <p:spPr bwMode="auto">
            <a:xfrm>
              <a:off x="3531" y="919"/>
              <a:ext cx="917" cy="380"/>
            </a:xfrm>
            <a:prstGeom prst="rect">
              <a:avLst/>
            </a:prstGeom>
            <a:solidFill>
              <a:srgbClr val="FFFFFF"/>
            </a:solidFill>
            <a:ln w="9525">
              <a:noFill/>
              <a:miter lim="800000"/>
              <a:headEnd/>
              <a:tailEnd/>
            </a:ln>
          </p:spPr>
          <p:txBody>
            <a:bodyPr/>
            <a:lstStyle/>
            <a:p>
              <a:endParaRPr lang="en-US"/>
            </a:p>
          </p:txBody>
        </p:sp>
        <p:sp>
          <p:nvSpPr>
            <p:cNvPr id="158785" name="Rectangle 1089"/>
            <p:cNvSpPr>
              <a:spLocks noChangeArrowheads="1"/>
            </p:cNvSpPr>
            <p:nvPr/>
          </p:nvSpPr>
          <p:spPr bwMode="auto">
            <a:xfrm>
              <a:off x="3531" y="919"/>
              <a:ext cx="917" cy="380"/>
            </a:xfrm>
            <a:prstGeom prst="rect">
              <a:avLst/>
            </a:prstGeom>
            <a:noFill/>
            <a:ln w="26988">
              <a:solidFill>
                <a:srgbClr val="FFFFFF"/>
              </a:solidFill>
              <a:miter lim="800000"/>
              <a:headEnd/>
              <a:tailEnd/>
            </a:ln>
          </p:spPr>
          <p:txBody>
            <a:bodyPr/>
            <a:lstStyle/>
            <a:p>
              <a:endParaRPr lang="en-US"/>
            </a:p>
          </p:txBody>
        </p:sp>
        <p:sp>
          <p:nvSpPr>
            <p:cNvPr id="158786" name="Line 1090"/>
            <p:cNvSpPr>
              <a:spLocks noChangeShapeType="1"/>
            </p:cNvSpPr>
            <p:nvPr/>
          </p:nvSpPr>
          <p:spPr bwMode="auto">
            <a:xfrm>
              <a:off x="3531" y="919"/>
              <a:ext cx="917" cy="1"/>
            </a:xfrm>
            <a:prstGeom prst="line">
              <a:avLst/>
            </a:prstGeom>
            <a:noFill/>
            <a:ln w="26988">
              <a:solidFill>
                <a:srgbClr val="000000"/>
              </a:solidFill>
              <a:round/>
              <a:headEnd/>
              <a:tailEnd/>
            </a:ln>
          </p:spPr>
          <p:txBody>
            <a:bodyPr/>
            <a:lstStyle/>
            <a:p>
              <a:endParaRPr lang="en-US"/>
            </a:p>
          </p:txBody>
        </p:sp>
        <p:sp>
          <p:nvSpPr>
            <p:cNvPr id="158787" name="Line 1091"/>
            <p:cNvSpPr>
              <a:spLocks noChangeShapeType="1"/>
            </p:cNvSpPr>
            <p:nvPr/>
          </p:nvSpPr>
          <p:spPr bwMode="auto">
            <a:xfrm>
              <a:off x="3531" y="1299"/>
              <a:ext cx="917" cy="1"/>
            </a:xfrm>
            <a:prstGeom prst="line">
              <a:avLst/>
            </a:prstGeom>
            <a:noFill/>
            <a:ln w="26988">
              <a:solidFill>
                <a:srgbClr val="000000"/>
              </a:solidFill>
              <a:round/>
              <a:headEnd/>
              <a:tailEnd/>
            </a:ln>
          </p:spPr>
          <p:txBody>
            <a:bodyPr/>
            <a:lstStyle/>
            <a:p>
              <a:endParaRPr lang="en-US"/>
            </a:p>
          </p:txBody>
        </p:sp>
        <p:sp>
          <p:nvSpPr>
            <p:cNvPr id="158788" name="Line 1092"/>
            <p:cNvSpPr>
              <a:spLocks noChangeShapeType="1"/>
            </p:cNvSpPr>
            <p:nvPr/>
          </p:nvSpPr>
          <p:spPr bwMode="auto">
            <a:xfrm flipV="1">
              <a:off x="4448" y="919"/>
              <a:ext cx="1" cy="380"/>
            </a:xfrm>
            <a:prstGeom prst="line">
              <a:avLst/>
            </a:prstGeom>
            <a:noFill/>
            <a:ln w="26988">
              <a:solidFill>
                <a:srgbClr val="000000"/>
              </a:solidFill>
              <a:round/>
              <a:headEnd/>
              <a:tailEnd/>
            </a:ln>
          </p:spPr>
          <p:txBody>
            <a:bodyPr/>
            <a:lstStyle/>
            <a:p>
              <a:endParaRPr lang="en-US"/>
            </a:p>
          </p:txBody>
        </p:sp>
        <p:sp>
          <p:nvSpPr>
            <p:cNvPr id="158789" name="Line 1093"/>
            <p:cNvSpPr>
              <a:spLocks noChangeShapeType="1"/>
            </p:cNvSpPr>
            <p:nvPr/>
          </p:nvSpPr>
          <p:spPr bwMode="auto">
            <a:xfrm flipV="1">
              <a:off x="3531" y="919"/>
              <a:ext cx="1" cy="380"/>
            </a:xfrm>
            <a:prstGeom prst="line">
              <a:avLst/>
            </a:prstGeom>
            <a:noFill/>
            <a:ln w="26988">
              <a:solidFill>
                <a:srgbClr val="000000"/>
              </a:solidFill>
              <a:round/>
              <a:headEnd/>
              <a:tailEnd/>
            </a:ln>
          </p:spPr>
          <p:txBody>
            <a:bodyPr/>
            <a:lstStyle/>
            <a:p>
              <a:endParaRPr lang="en-US"/>
            </a:p>
          </p:txBody>
        </p:sp>
        <p:sp>
          <p:nvSpPr>
            <p:cNvPr id="158790" name="Line 1094"/>
            <p:cNvSpPr>
              <a:spLocks noChangeShapeType="1"/>
            </p:cNvSpPr>
            <p:nvPr/>
          </p:nvSpPr>
          <p:spPr bwMode="auto">
            <a:xfrm>
              <a:off x="3531" y="1299"/>
              <a:ext cx="917" cy="1"/>
            </a:xfrm>
            <a:prstGeom prst="line">
              <a:avLst/>
            </a:prstGeom>
            <a:noFill/>
            <a:ln w="26988">
              <a:solidFill>
                <a:srgbClr val="000000"/>
              </a:solidFill>
              <a:round/>
              <a:headEnd/>
              <a:tailEnd/>
            </a:ln>
          </p:spPr>
          <p:txBody>
            <a:bodyPr/>
            <a:lstStyle/>
            <a:p>
              <a:endParaRPr lang="en-US"/>
            </a:p>
          </p:txBody>
        </p:sp>
        <p:sp>
          <p:nvSpPr>
            <p:cNvPr id="158791" name="Line 1095"/>
            <p:cNvSpPr>
              <a:spLocks noChangeShapeType="1"/>
            </p:cNvSpPr>
            <p:nvPr/>
          </p:nvSpPr>
          <p:spPr bwMode="auto">
            <a:xfrm flipV="1">
              <a:off x="3531" y="919"/>
              <a:ext cx="1" cy="380"/>
            </a:xfrm>
            <a:prstGeom prst="line">
              <a:avLst/>
            </a:prstGeom>
            <a:noFill/>
            <a:ln w="26988">
              <a:solidFill>
                <a:srgbClr val="000000"/>
              </a:solidFill>
              <a:round/>
              <a:headEnd/>
              <a:tailEnd/>
            </a:ln>
          </p:spPr>
          <p:txBody>
            <a:bodyPr/>
            <a:lstStyle/>
            <a:p>
              <a:endParaRPr lang="en-US"/>
            </a:p>
          </p:txBody>
        </p:sp>
        <p:sp>
          <p:nvSpPr>
            <p:cNvPr id="158792" name="Line 1096"/>
            <p:cNvSpPr>
              <a:spLocks noChangeShapeType="1"/>
            </p:cNvSpPr>
            <p:nvPr/>
          </p:nvSpPr>
          <p:spPr bwMode="auto">
            <a:xfrm>
              <a:off x="3531" y="919"/>
              <a:ext cx="917" cy="1"/>
            </a:xfrm>
            <a:prstGeom prst="line">
              <a:avLst/>
            </a:prstGeom>
            <a:noFill/>
            <a:ln w="26988">
              <a:solidFill>
                <a:srgbClr val="000000"/>
              </a:solidFill>
              <a:round/>
              <a:headEnd/>
              <a:tailEnd/>
            </a:ln>
          </p:spPr>
          <p:txBody>
            <a:bodyPr/>
            <a:lstStyle/>
            <a:p>
              <a:endParaRPr lang="en-US"/>
            </a:p>
          </p:txBody>
        </p:sp>
        <p:sp>
          <p:nvSpPr>
            <p:cNvPr id="158793" name="Line 1097"/>
            <p:cNvSpPr>
              <a:spLocks noChangeShapeType="1"/>
            </p:cNvSpPr>
            <p:nvPr/>
          </p:nvSpPr>
          <p:spPr bwMode="auto">
            <a:xfrm>
              <a:off x="3531" y="1299"/>
              <a:ext cx="917" cy="1"/>
            </a:xfrm>
            <a:prstGeom prst="line">
              <a:avLst/>
            </a:prstGeom>
            <a:noFill/>
            <a:ln w="26988">
              <a:solidFill>
                <a:srgbClr val="000000"/>
              </a:solidFill>
              <a:round/>
              <a:headEnd/>
              <a:tailEnd/>
            </a:ln>
          </p:spPr>
          <p:txBody>
            <a:bodyPr/>
            <a:lstStyle/>
            <a:p>
              <a:endParaRPr lang="en-US"/>
            </a:p>
          </p:txBody>
        </p:sp>
        <p:sp>
          <p:nvSpPr>
            <p:cNvPr id="158794" name="Line 1098"/>
            <p:cNvSpPr>
              <a:spLocks noChangeShapeType="1"/>
            </p:cNvSpPr>
            <p:nvPr/>
          </p:nvSpPr>
          <p:spPr bwMode="auto">
            <a:xfrm flipV="1">
              <a:off x="4448" y="919"/>
              <a:ext cx="1" cy="380"/>
            </a:xfrm>
            <a:prstGeom prst="line">
              <a:avLst/>
            </a:prstGeom>
            <a:noFill/>
            <a:ln w="26988">
              <a:solidFill>
                <a:srgbClr val="000000"/>
              </a:solidFill>
              <a:round/>
              <a:headEnd/>
              <a:tailEnd/>
            </a:ln>
          </p:spPr>
          <p:txBody>
            <a:bodyPr/>
            <a:lstStyle/>
            <a:p>
              <a:endParaRPr lang="en-US"/>
            </a:p>
          </p:txBody>
        </p:sp>
        <p:sp>
          <p:nvSpPr>
            <p:cNvPr id="158795" name="Line 1099"/>
            <p:cNvSpPr>
              <a:spLocks noChangeShapeType="1"/>
            </p:cNvSpPr>
            <p:nvPr/>
          </p:nvSpPr>
          <p:spPr bwMode="auto">
            <a:xfrm flipV="1">
              <a:off x="3531" y="919"/>
              <a:ext cx="1" cy="380"/>
            </a:xfrm>
            <a:prstGeom prst="line">
              <a:avLst/>
            </a:prstGeom>
            <a:noFill/>
            <a:ln w="26988">
              <a:solidFill>
                <a:srgbClr val="000000"/>
              </a:solidFill>
              <a:round/>
              <a:headEnd/>
              <a:tailEnd/>
            </a:ln>
          </p:spPr>
          <p:txBody>
            <a:bodyPr/>
            <a:lstStyle/>
            <a:p>
              <a:endParaRPr lang="en-US"/>
            </a:p>
          </p:txBody>
        </p:sp>
        <p:sp>
          <p:nvSpPr>
            <p:cNvPr id="158796" name="Rectangle 1100"/>
            <p:cNvSpPr>
              <a:spLocks noChangeArrowheads="1"/>
            </p:cNvSpPr>
            <p:nvPr/>
          </p:nvSpPr>
          <p:spPr bwMode="auto">
            <a:xfrm>
              <a:off x="3952" y="936"/>
              <a:ext cx="473"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Model</a:t>
              </a:r>
              <a:endParaRPr lang="en-AU" sz="1400"/>
            </a:p>
          </p:txBody>
        </p:sp>
        <p:sp>
          <p:nvSpPr>
            <p:cNvPr id="158797" name="Rectangle 1101"/>
            <p:cNvSpPr>
              <a:spLocks noChangeArrowheads="1"/>
            </p:cNvSpPr>
            <p:nvPr/>
          </p:nvSpPr>
          <p:spPr bwMode="auto">
            <a:xfrm>
              <a:off x="3952" y="1109"/>
              <a:ext cx="42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Data </a:t>
              </a:r>
              <a:endParaRPr lang="en-AU" sz="1400"/>
            </a:p>
          </p:txBody>
        </p:sp>
        <p:sp>
          <p:nvSpPr>
            <p:cNvPr id="158798" name="Line 1102"/>
            <p:cNvSpPr>
              <a:spLocks noChangeShapeType="1"/>
            </p:cNvSpPr>
            <p:nvPr/>
          </p:nvSpPr>
          <p:spPr bwMode="auto">
            <a:xfrm>
              <a:off x="3618" y="1022"/>
              <a:ext cx="247" cy="1"/>
            </a:xfrm>
            <a:prstGeom prst="line">
              <a:avLst/>
            </a:prstGeom>
            <a:noFill/>
            <a:ln w="26988">
              <a:solidFill>
                <a:srgbClr val="FF0000"/>
              </a:solidFill>
              <a:round/>
              <a:headEnd/>
              <a:tailEnd/>
            </a:ln>
          </p:spPr>
          <p:txBody>
            <a:bodyPr/>
            <a:lstStyle/>
            <a:p>
              <a:endParaRPr lang="en-US"/>
            </a:p>
          </p:txBody>
        </p:sp>
        <p:sp>
          <p:nvSpPr>
            <p:cNvPr id="158799" name="Line 1103"/>
            <p:cNvSpPr>
              <a:spLocks noChangeShapeType="1"/>
            </p:cNvSpPr>
            <p:nvPr/>
          </p:nvSpPr>
          <p:spPr bwMode="auto">
            <a:xfrm>
              <a:off x="3618" y="1201"/>
              <a:ext cx="247" cy="1"/>
            </a:xfrm>
            <a:prstGeom prst="line">
              <a:avLst/>
            </a:prstGeom>
            <a:noFill/>
            <a:ln w="26988">
              <a:solidFill>
                <a:srgbClr val="0000FF"/>
              </a:solidFill>
              <a:round/>
              <a:headEnd/>
              <a:tailEnd/>
            </a:ln>
          </p:spPr>
          <p:txBody>
            <a:bodyPr/>
            <a:lstStyle/>
            <a:p>
              <a:endParaRPr lang="en-US"/>
            </a:p>
          </p:txBody>
        </p:sp>
      </p:gr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C:\Users\Playtech\Desktop\FOUNDRY MAIN\CLIENTS\Massey\PPT WORK\New Massey PPT April 2011\new templates\MASSEY TEMPLATE STANDARD SLIDE 6.jpg"/>
          <p:cNvPicPr>
            <a:picLocks noChangeAspect="1" noChangeArrowheads="1"/>
          </p:cNvPicPr>
          <p:nvPr/>
        </p:nvPicPr>
        <p:blipFill>
          <a:blip r:embed="rId2" cstate="print"/>
          <a:srcRect/>
          <a:stretch>
            <a:fillRect/>
          </a:stretch>
        </p:blipFill>
        <p:spPr bwMode="auto">
          <a:xfrm>
            <a:off x="-19050" y="0"/>
            <a:ext cx="9163050" cy="6877051"/>
          </a:xfrm>
          <a:prstGeom prst="rect">
            <a:avLst/>
          </a:prstGeom>
          <a:noFill/>
        </p:spPr>
      </p:pic>
      <p:grpSp>
        <p:nvGrpSpPr>
          <p:cNvPr id="2" name="Group 77"/>
          <p:cNvGrpSpPr>
            <a:grpSpLocks/>
          </p:cNvGrpSpPr>
          <p:nvPr/>
        </p:nvGrpSpPr>
        <p:grpSpPr bwMode="auto">
          <a:xfrm>
            <a:off x="0" y="1052290"/>
            <a:ext cx="6416675" cy="5240338"/>
            <a:chOff x="937" y="520"/>
            <a:chExt cx="4042" cy="3301"/>
          </a:xfrm>
        </p:grpSpPr>
        <p:sp>
          <p:nvSpPr>
            <p:cNvPr id="159748" name="Rectangle 4"/>
            <p:cNvSpPr>
              <a:spLocks noChangeArrowheads="1"/>
            </p:cNvSpPr>
            <p:nvPr/>
          </p:nvSpPr>
          <p:spPr bwMode="auto">
            <a:xfrm>
              <a:off x="937" y="628"/>
              <a:ext cx="4042" cy="3177"/>
            </a:xfrm>
            <a:prstGeom prst="rect">
              <a:avLst/>
            </a:prstGeom>
            <a:solidFill>
              <a:srgbClr val="FFFFFF"/>
            </a:solidFill>
            <a:ln w="9525">
              <a:noFill/>
              <a:miter lim="800000"/>
              <a:headEnd/>
              <a:tailEnd/>
            </a:ln>
          </p:spPr>
          <p:txBody>
            <a:bodyPr/>
            <a:lstStyle/>
            <a:p>
              <a:endParaRPr lang="en-US"/>
            </a:p>
          </p:txBody>
        </p:sp>
        <p:sp>
          <p:nvSpPr>
            <p:cNvPr id="159749" name="Rectangle 5"/>
            <p:cNvSpPr>
              <a:spLocks noChangeArrowheads="1"/>
            </p:cNvSpPr>
            <p:nvPr/>
          </p:nvSpPr>
          <p:spPr bwMode="auto">
            <a:xfrm>
              <a:off x="1462" y="864"/>
              <a:ext cx="3125" cy="2583"/>
            </a:xfrm>
            <a:prstGeom prst="rect">
              <a:avLst/>
            </a:prstGeom>
            <a:solidFill>
              <a:srgbClr val="FFFFFF"/>
            </a:solidFill>
            <a:ln w="9525">
              <a:noFill/>
              <a:miter lim="800000"/>
              <a:headEnd/>
              <a:tailEnd/>
            </a:ln>
          </p:spPr>
          <p:txBody>
            <a:bodyPr/>
            <a:lstStyle/>
            <a:p>
              <a:endParaRPr lang="en-US"/>
            </a:p>
          </p:txBody>
        </p:sp>
        <p:sp>
          <p:nvSpPr>
            <p:cNvPr id="159750" name="Rectangle 6"/>
            <p:cNvSpPr>
              <a:spLocks noChangeArrowheads="1"/>
            </p:cNvSpPr>
            <p:nvPr/>
          </p:nvSpPr>
          <p:spPr bwMode="auto">
            <a:xfrm>
              <a:off x="1462" y="864"/>
              <a:ext cx="3125" cy="2583"/>
            </a:xfrm>
            <a:prstGeom prst="rect">
              <a:avLst/>
            </a:prstGeom>
            <a:noFill/>
            <a:ln w="26988">
              <a:solidFill>
                <a:srgbClr val="FFFFFF"/>
              </a:solidFill>
              <a:miter lim="800000"/>
              <a:headEnd/>
              <a:tailEnd/>
            </a:ln>
          </p:spPr>
          <p:txBody>
            <a:bodyPr/>
            <a:lstStyle/>
            <a:p>
              <a:endParaRPr lang="en-US"/>
            </a:p>
          </p:txBody>
        </p:sp>
        <p:sp>
          <p:nvSpPr>
            <p:cNvPr id="159751" name="Line 7"/>
            <p:cNvSpPr>
              <a:spLocks noChangeShapeType="1"/>
            </p:cNvSpPr>
            <p:nvPr/>
          </p:nvSpPr>
          <p:spPr bwMode="auto">
            <a:xfrm>
              <a:off x="1462" y="864"/>
              <a:ext cx="3125" cy="1"/>
            </a:xfrm>
            <a:prstGeom prst="line">
              <a:avLst/>
            </a:prstGeom>
            <a:noFill/>
            <a:ln w="26988">
              <a:solidFill>
                <a:srgbClr val="000000"/>
              </a:solidFill>
              <a:round/>
              <a:headEnd/>
              <a:tailEnd/>
            </a:ln>
          </p:spPr>
          <p:txBody>
            <a:bodyPr/>
            <a:lstStyle/>
            <a:p>
              <a:endParaRPr lang="en-US"/>
            </a:p>
          </p:txBody>
        </p:sp>
        <p:sp>
          <p:nvSpPr>
            <p:cNvPr id="159752" name="Line 8"/>
            <p:cNvSpPr>
              <a:spLocks noChangeShapeType="1"/>
            </p:cNvSpPr>
            <p:nvPr/>
          </p:nvSpPr>
          <p:spPr bwMode="auto">
            <a:xfrm>
              <a:off x="1462" y="3447"/>
              <a:ext cx="3125" cy="1"/>
            </a:xfrm>
            <a:prstGeom prst="line">
              <a:avLst/>
            </a:prstGeom>
            <a:noFill/>
            <a:ln w="26988">
              <a:solidFill>
                <a:srgbClr val="000000"/>
              </a:solidFill>
              <a:round/>
              <a:headEnd/>
              <a:tailEnd/>
            </a:ln>
          </p:spPr>
          <p:txBody>
            <a:bodyPr/>
            <a:lstStyle/>
            <a:p>
              <a:endParaRPr lang="en-US"/>
            </a:p>
          </p:txBody>
        </p:sp>
        <p:sp>
          <p:nvSpPr>
            <p:cNvPr id="159753" name="Line 9"/>
            <p:cNvSpPr>
              <a:spLocks noChangeShapeType="1"/>
            </p:cNvSpPr>
            <p:nvPr/>
          </p:nvSpPr>
          <p:spPr bwMode="auto">
            <a:xfrm flipV="1">
              <a:off x="4587" y="864"/>
              <a:ext cx="1" cy="2583"/>
            </a:xfrm>
            <a:prstGeom prst="line">
              <a:avLst/>
            </a:prstGeom>
            <a:noFill/>
            <a:ln w="26988">
              <a:solidFill>
                <a:srgbClr val="000000"/>
              </a:solidFill>
              <a:round/>
              <a:headEnd/>
              <a:tailEnd/>
            </a:ln>
          </p:spPr>
          <p:txBody>
            <a:bodyPr/>
            <a:lstStyle/>
            <a:p>
              <a:endParaRPr lang="en-US"/>
            </a:p>
          </p:txBody>
        </p:sp>
        <p:sp>
          <p:nvSpPr>
            <p:cNvPr id="159754" name="Line 10"/>
            <p:cNvSpPr>
              <a:spLocks noChangeShapeType="1"/>
            </p:cNvSpPr>
            <p:nvPr/>
          </p:nvSpPr>
          <p:spPr bwMode="auto">
            <a:xfrm flipV="1">
              <a:off x="1462" y="864"/>
              <a:ext cx="1" cy="2583"/>
            </a:xfrm>
            <a:prstGeom prst="line">
              <a:avLst/>
            </a:prstGeom>
            <a:noFill/>
            <a:ln w="26988">
              <a:solidFill>
                <a:srgbClr val="000000"/>
              </a:solidFill>
              <a:round/>
              <a:headEnd/>
              <a:tailEnd/>
            </a:ln>
          </p:spPr>
          <p:txBody>
            <a:bodyPr/>
            <a:lstStyle/>
            <a:p>
              <a:endParaRPr lang="en-US"/>
            </a:p>
          </p:txBody>
        </p:sp>
        <p:sp>
          <p:nvSpPr>
            <p:cNvPr id="159755" name="Line 11"/>
            <p:cNvSpPr>
              <a:spLocks noChangeShapeType="1"/>
            </p:cNvSpPr>
            <p:nvPr/>
          </p:nvSpPr>
          <p:spPr bwMode="auto">
            <a:xfrm>
              <a:off x="1462" y="3447"/>
              <a:ext cx="3125" cy="1"/>
            </a:xfrm>
            <a:prstGeom prst="line">
              <a:avLst/>
            </a:prstGeom>
            <a:noFill/>
            <a:ln w="26988">
              <a:solidFill>
                <a:srgbClr val="000000"/>
              </a:solidFill>
              <a:round/>
              <a:headEnd/>
              <a:tailEnd/>
            </a:ln>
          </p:spPr>
          <p:txBody>
            <a:bodyPr/>
            <a:lstStyle/>
            <a:p>
              <a:endParaRPr lang="en-US"/>
            </a:p>
          </p:txBody>
        </p:sp>
        <p:sp>
          <p:nvSpPr>
            <p:cNvPr id="159756" name="Line 12"/>
            <p:cNvSpPr>
              <a:spLocks noChangeShapeType="1"/>
            </p:cNvSpPr>
            <p:nvPr/>
          </p:nvSpPr>
          <p:spPr bwMode="auto">
            <a:xfrm flipV="1">
              <a:off x="1462" y="864"/>
              <a:ext cx="1" cy="2583"/>
            </a:xfrm>
            <a:prstGeom prst="line">
              <a:avLst/>
            </a:prstGeom>
            <a:noFill/>
            <a:ln w="26988">
              <a:solidFill>
                <a:srgbClr val="000000"/>
              </a:solidFill>
              <a:round/>
              <a:headEnd/>
              <a:tailEnd/>
            </a:ln>
          </p:spPr>
          <p:txBody>
            <a:bodyPr/>
            <a:lstStyle/>
            <a:p>
              <a:endParaRPr lang="en-US"/>
            </a:p>
          </p:txBody>
        </p:sp>
        <p:sp>
          <p:nvSpPr>
            <p:cNvPr id="159757" name="Line 13"/>
            <p:cNvSpPr>
              <a:spLocks noChangeShapeType="1"/>
            </p:cNvSpPr>
            <p:nvPr/>
          </p:nvSpPr>
          <p:spPr bwMode="auto">
            <a:xfrm flipV="1">
              <a:off x="1462" y="3418"/>
              <a:ext cx="1" cy="29"/>
            </a:xfrm>
            <a:prstGeom prst="line">
              <a:avLst/>
            </a:prstGeom>
            <a:noFill/>
            <a:ln w="26988">
              <a:solidFill>
                <a:srgbClr val="000000"/>
              </a:solidFill>
              <a:round/>
              <a:headEnd/>
              <a:tailEnd/>
            </a:ln>
          </p:spPr>
          <p:txBody>
            <a:bodyPr/>
            <a:lstStyle/>
            <a:p>
              <a:endParaRPr lang="en-US"/>
            </a:p>
          </p:txBody>
        </p:sp>
        <p:sp>
          <p:nvSpPr>
            <p:cNvPr id="159758" name="Line 14"/>
            <p:cNvSpPr>
              <a:spLocks noChangeShapeType="1"/>
            </p:cNvSpPr>
            <p:nvPr/>
          </p:nvSpPr>
          <p:spPr bwMode="auto">
            <a:xfrm>
              <a:off x="1462" y="864"/>
              <a:ext cx="1" cy="29"/>
            </a:xfrm>
            <a:prstGeom prst="line">
              <a:avLst/>
            </a:prstGeom>
            <a:noFill/>
            <a:ln w="26988">
              <a:solidFill>
                <a:srgbClr val="000000"/>
              </a:solidFill>
              <a:round/>
              <a:headEnd/>
              <a:tailEnd/>
            </a:ln>
          </p:spPr>
          <p:txBody>
            <a:bodyPr/>
            <a:lstStyle/>
            <a:p>
              <a:endParaRPr lang="en-US"/>
            </a:p>
          </p:txBody>
        </p:sp>
        <p:sp>
          <p:nvSpPr>
            <p:cNvPr id="159759" name="Rectangle 15"/>
            <p:cNvSpPr>
              <a:spLocks noChangeArrowheads="1"/>
            </p:cNvSpPr>
            <p:nvPr/>
          </p:nvSpPr>
          <p:spPr bwMode="auto">
            <a:xfrm>
              <a:off x="1421" y="3476"/>
              <a:ext cx="144"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0</a:t>
              </a:r>
              <a:endParaRPr lang="en-AU" sz="1400"/>
            </a:p>
          </p:txBody>
        </p:sp>
        <p:sp>
          <p:nvSpPr>
            <p:cNvPr id="159760" name="Line 16"/>
            <p:cNvSpPr>
              <a:spLocks noChangeShapeType="1"/>
            </p:cNvSpPr>
            <p:nvPr/>
          </p:nvSpPr>
          <p:spPr bwMode="auto">
            <a:xfrm flipV="1">
              <a:off x="1906" y="3418"/>
              <a:ext cx="1" cy="29"/>
            </a:xfrm>
            <a:prstGeom prst="line">
              <a:avLst/>
            </a:prstGeom>
            <a:noFill/>
            <a:ln w="26988">
              <a:solidFill>
                <a:srgbClr val="000000"/>
              </a:solidFill>
              <a:round/>
              <a:headEnd/>
              <a:tailEnd/>
            </a:ln>
          </p:spPr>
          <p:txBody>
            <a:bodyPr/>
            <a:lstStyle/>
            <a:p>
              <a:endParaRPr lang="en-US"/>
            </a:p>
          </p:txBody>
        </p:sp>
        <p:sp>
          <p:nvSpPr>
            <p:cNvPr id="159761" name="Line 17"/>
            <p:cNvSpPr>
              <a:spLocks noChangeShapeType="1"/>
            </p:cNvSpPr>
            <p:nvPr/>
          </p:nvSpPr>
          <p:spPr bwMode="auto">
            <a:xfrm>
              <a:off x="1906" y="864"/>
              <a:ext cx="1" cy="29"/>
            </a:xfrm>
            <a:prstGeom prst="line">
              <a:avLst/>
            </a:prstGeom>
            <a:noFill/>
            <a:ln w="26988">
              <a:solidFill>
                <a:srgbClr val="000000"/>
              </a:solidFill>
              <a:round/>
              <a:headEnd/>
              <a:tailEnd/>
            </a:ln>
          </p:spPr>
          <p:txBody>
            <a:bodyPr/>
            <a:lstStyle/>
            <a:p>
              <a:endParaRPr lang="en-US"/>
            </a:p>
          </p:txBody>
        </p:sp>
        <p:sp>
          <p:nvSpPr>
            <p:cNvPr id="159762" name="Rectangle 18"/>
            <p:cNvSpPr>
              <a:spLocks noChangeArrowheads="1"/>
            </p:cNvSpPr>
            <p:nvPr/>
          </p:nvSpPr>
          <p:spPr bwMode="auto">
            <a:xfrm>
              <a:off x="1808" y="3476"/>
              <a:ext cx="27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0.5</a:t>
              </a:r>
              <a:endParaRPr lang="en-AU" sz="1400"/>
            </a:p>
          </p:txBody>
        </p:sp>
        <p:sp>
          <p:nvSpPr>
            <p:cNvPr id="159763" name="Line 19"/>
            <p:cNvSpPr>
              <a:spLocks noChangeShapeType="1"/>
            </p:cNvSpPr>
            <p:nvPr/>
          </p:nvSpPr>
          <p:spPr bwMode="auto">
            <a:xfrm flipV="1">
              <a:off x="2355" y="3418"/>
              <a:ext cx="1" cy="29"/>
            </a:xfrm>
            <a:prstGeom prst="line">
              <a:avLst/>
            </a:prstGeom>
            <a:noFill/>
            <a:ln w="26988">
              <a:solidFill>
                <a:srgbClr val="000000"/>
              </a:solidFill>
              <a:round/>
              <a:headEnd/>
              <a:tailEnd/>
            </a:ln>
          </p:spPr>
          <p:txBody>
            <a:bodyPr/>
            <a:lstStyle/>
            <a:p>
              <a:endParaRPr lang="en-US"/>
            </a:p>
          </p:txBody>
        </p:sp>
        <p:sp>
          <p:nvSpPr>
            <p:cNvPr id="159764" name="Line 20"/>
            <p:cNvSpPr>
              <a:spLocks noChangeShapeType="1"/>
            </p:cNvSpPr>
            <p:nvPr/>
          </p:nvSpPr>
          <p:spPr bwMode="auto">
            <a:xfrm>
              <a:off x="2355" y="864"/>
              <a:ext cx="1" cy="29"/>
            </a:xfrm>
            <a:prstGeom prst="line">
              <a:avLst/>
            </a:prstGeom>
            <a:noFill/>
            <a:ln w="26988">
              <a:solidFill>
                <a:srgbClr val="000000"/>
              </a:solidFill>
              <a:round/>
              <a:headEnd/>
              <a:tailEnd/>
            </a:ln>
          </p:spPr>
          <p:txBody>
            <a:bodyPr/>
            <a:lstStyle/>
            <a:p>
              <a:endParaRPr lang="en-US"/>
            </a:p>
          </p:txBody>
        </p:sp>
        <p:sp>
          <p:nvSpPr>
            <p:cNvPr id="159765" name="Rectangle 21"/>
            <p:cNvSpPr>
              <a:spLocks noChangeArrowheads="1"/>
            </p:cNvSpPr>
            <p:nvPr/>
          </p:nvSpPr>
          <p:spPr bwMode="auto">
            <a:xfrm>
              <a:off x="2315" y="3476"/>
              <a:ext cx="144"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1</a:t>
              </a:r>
              <a:endParaRPr lang="en-AU" sz="1400"/>
            </a:p>
          </p:txBody>
        </p:sp>
        <p:sp>
          <p:nvSpPr>
            <p:cNvPr id="159766" name="Line 22"/>
            <p:cNvSpPr>
              <a:spLocks noChangeShapeType="1"/>
            </p:cNvSpPr>
            <p:nvPr/>
          </p:nvSpPr>
          <p:spPr bwMode="auto">
            <a:xfrm flipV="1">
              <a:off x="2799" y="3418"/>
              <a:ext cx="1" cy="29"/>
            </a:xfrm>
            <a:prstGeom prst="line">
              <a:avLst/>
            </a:prstGeom>
            <a:noFill/>
            <a:ln w="26988">
              <a:solidFill>
                <a:srgbClr val="000000"/>
              </a:solidFill>
              <a:round/>
              <a:headEnd/>
              <a:tailEnd/>
            </a:ln>
          </p:spPr>
          <p:txBody>
            <a:bodyPr/>
            <a:lstStyle/>
            <a:p>
              <a:endParaRPr lang="en-US"/>
            </a:p>
          </p:txBody>
        </p:sp>
        <p:sp>
          <p:nvSpPr>
            <p:cNvPr id="159767" name="Line 23"/>
            <p:cNvSpPr>
              <a:spLocks noChangeShapeType="1"/>
            </p:cNvSpPr>
            <p:nvPr/>
          </p:nvSpPr>
          <p:spPr bwMode="auto">
            <a:xfrm>
              <a:off x="2799" y="864"/>
              <a:ext cx="1" cy="29"/>
            </a:xfrm>
            <a:prstGeom prst="line">
              <a:avLst/>
            </a:prstGeom>
            <a:noFill/>
            <a:ln w="26988">
              <a:solidFill>
                <a:srgbClr val="000000"/>
              </a:solidFill>
              <a:round/>
              <a:headEnd/>
              <a:tailEnd/>
            </a:ln>
          </p:spPr>
          <p:txBody>
            <a:bodyPr/>
            <a:lstStyle/>
            <a:p>
              <a:endParaRPr lang="en-US"/>
            </a:p>
          </p:txBody>
        </p:sp>
        <p:sp>
          <p:nvSpPr>
            <p:cNvPr id="159768" name="Rectangle 24"/>
            <p:cNvSpPr>
              <a:spLocks noChangeArrowheads="1"/>
            </p:cNvSpPr>
            <p:nvPr/>
          </p:nvSpPr>
          <p:spPr bwMode="auto">
            <a:xfrm>
              <a:off x="2701" y="3476"/>
              <a:ext cx="27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1.5</a:t>
              </a:r>
              <a:endParaRPr lang="en-AU" sz="1400"/>
            </a:p>
          </p:txBody>
        </p:sp>
        <p:sp>
          <p:nvSpPr>
            <p:cNvPr id="159769" name="Line 25"/>
            <p:cNvSpPr>
              <a:spLocks noChangeShapeType="1"/>
            </p:cNvSpPr>
            <p:nvPr/>
          </p:nvSpPr>
          <p:spPr bwMode="auto">
            <a:xfrm flipV="1">
              <a:off x="3249" y="3418"/>
              <a:ext cx="1" cy="29"/>
            </a:xfrm>
            <a:prstGeom prst="line">
              <a:avLst/>
            </a:prstGeom>
            <a:noFill/>
            <a:ln w="26988">
              <a:solidFill>
                <a:srgbClr val="000000"/>
              </a:solidFill>
              <a:round/>
              <a:headEnd/>
              <a:tailEnd/>
            </a:ln>
          </p:spPr>
          <p:txBody>
            <a:bodyPr/>
            <a:lstStyle/>
            <a:p>
              <a:endParaRPr lang="en-US"/>
            </a:p>
          </p:txBody>
        </p:sp>
        <p:sp>
          <p:nvSpPr>
            <p:cNvPr id="159770" name="Line 26"/>
            <p:cNvSpPr>
              <a:spLocks noChangeShapeType="1"/>
            </p:cNvSpPr>
            <p:nvPr/>
          </p:nvSpPr>
          <p:spPr bwMode="auto">
            <a:xfrm>
              <a:off x="3249" y="864"/>
              <a:ext cx="1" cy="29"/>
            </a:xfrm>
            <a:prstGeom prst="line">
              <a:avLst/>
            </a:prstGeom>
            <a:noFill/>
            <a:ln w="26988">
              <a:solidFill>
                <a:srgbClr val="000000"/>
              </a:solidFill>
              <a:round/>
              <a:headEnd/>
              <a:tailEnd/>
            </a:ln>
          </p:spPr>
          <p:txBody>
            <a:bodyPr/>
            <a:lstStyle/>
            <a:p>
              <a:endParaRPr lang="en-US"/>
            </a:p>
          </p:txBody>
        </p:sp>
        <p:sp>
          <p:nvSpPr>
            <p:cNvPr id="159771" name="Rectangle 27"/>
            <p:cNvSpPr>
              <a:spLocks noChangeArrowheads="1"/>
            </p:cNvSpPr>
            <p:nvPr/>
          </p:nvSpPr>
          <p:spPr bwMode="auto">
            <a:xfrm>
              <a:off x="3209" y="3476"/>
              <a:ext cx="144"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2</a:t>
              </a:r>
              <a:endParaRPr lang="en-AU" sz="1400"/>
            </a:p>
          </p:txBody>
        </p:sp>
        <p:sp>
          <p:nvSpPr>
            <p:cNvPr id="159772" name="Line 28"/>
            <p:cNvSpPr>
              <a:spLocks noChangeShapeType="1"/>
            </p:cNvSpPr>
            <p:nvPr/>
          </p:nvSpPr>
          <p:spPr bwMode="auto">
            <a:xfrm flipV="1">
              <a:off x="3693" y="3418"/>
              <a:ext cx="1" cy="29"/>
            </a:xfrm>
            <a:prstGeom prst="line">
              <a:avLst/>
            </a:prstGeom>
            <a:noFill/>
            <a:ln w="26988">
              <a:solidFill>
                <a:srgbClr val="000000"/>
              </a:solidFill>
              <a:round/>
              <a:headEnd/>
              <a:tailEnd/>
            </a:ln>
          </p:spPr>
          <p:txBody>
            <a:bodyPr/>
            <a:lstStyle/>
            <a:p>
              <a:endParaRPr lang="en-US"/>
            </a:p>
          </p:txBody>
        </p:sp>
        <p:sp>
          <p:nvSpPr>
            <p:cNvPr id="159773" name="Line 29"/>
            <p:cNvSpPr>
              <a:spLocks noChangeShapeType="1"/>
            </p:cNvSpPr>
            <p:nvPr/>
          </p:nvSpPr>
          <p:spPr bwMode="auto">
            <a:xfrm>
              <a:off x="3693" y="864"/>
              <a:ext cx="1" cy="29"/>
            </a:xfrm>
            <a:prstGeom prst="line">
              <a:avLst/>
            </a:prstGeom>
            <a:noFill/>
            <a:ln w="26988">
              <a:solidFill>
                <a:srgbClr val="000000"/>
              </a:solidFill>
              <a:round/>
              <a:headEnd/>
              <a:tailEnd/>
            </a:ln>
          </p:spPr>
          <p:txBody>
            <a:bodyPr/>
            <a:lstStyle/>
            <a:p>
              <a:endParaRPr lang="en-US"/>
            </a:p>
          </p:txBody>
        </p:sp>
        <p:sp>
          <p:nvSpPr>
            <p:cNvPr id="159774" name="Rectangle 30"/>
            <p:cNvSpPr>
              <a:spLocks noChangeArrowheads="1"/>
            </p:cNvSpPr>
            <p:nvPr/>
          </p:nvSpPr>
          <p:spPr bwMode="auto">
            <a:xfrm>
              <a:off x="3595" y="3476"/>
              <a:ext cx="27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2.5</a:t>
              </a:r>
              <a:endParaRPr lang="en-AU" sz="1400"/>
            </a:p>
          </p:txBody>
        </p:sp>
        <p:sp>
          <p:nvSpPr>
            <p:cNvPr id="159775" name="Line 31"/>
            <p:cNvSpPr>
              <a:spLocks noChangeShapeType="1"/>
            </p:cNvSpPr>
            <p:nvPr/>
          </p:nvSpPr>
          <p:spPr bwMode="auto">
            <a:xfrm flipV="1">
              <a:off x="4143" y="3418"/>
              <a:ext cx="1" cy="29"/>
            </a:xfrm>
            <a:prstGeom prst="line">
              <a:avLst/>
            </a:prstGeom>
            <a:noFill/>
            <a:ln w="26988">
              <a:solidFill>
                <a:srgbClr val="000000"/>
              </a:solidFill>
              <a:round/>
              <a:headEnd/>
              <a:tailEnd/>
            </a:ln>
          </p:spPr>
          <p:txBody>
            <a:bodyPr/>
            <a:lstStyle/>
            <a:p>
              <a:endParaRPr lang="en-US"/>
            </a:p>
          </p:txBody>
        </p:sp>
        <p:sp>
          <p:nvSpPr>
            <p:cNvPr id="159776" name="Line 32"/>
            <p:cNvSpPr>
              <a:spLocks noChangeShapeType="1"/>
            </p:cNvSpPr>
            <p:nvPr/>
          </p:nvSpPr>
          <p:spPr bwMode="auto">
            <a:xfrm>
              <a:off x="4143" y="864"/>
              <a:ext cx="1" cy="29"/>
            </a:xfrm>
            <a:prstGeom prst="line">
              <a:avLst/>
            </a:prstGeom>
            <a:noFill/>
            <a:ln w="26988">
              <a:solidFill>
                <a:srgbClr val="000000"/>
              </a:solidFill>
              <a:round/>
              <a:headEnd/>
              <a:tailEnd/>
            </a:ln>
          </p:spPr>
          <p:txBody>
            <a:bodyPr/>
            <a:lstStyle/>
            <a:p>
              <a:endParaRPr lang="en-US"/>
            </a:p>
          </p:txBody>
        </p:sp>
        <p:sp>
          <p:nvSpPr>
            <p:cNvPr id="159777" name="Rectangle 33"/>
            <p:cNvSpPr>
              <a:spLocks noChangeArrowheads="1"/>
            </p:cNvSpPr>
            <p:nvPr/>
          </p:nvSpPr>
          <p:spPr bwMode="auto">
            <a:xfrm>
              <a:off x="4102" y="3476"/>
              <a:ext cx="144"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3</a:t>
              </a:r>
              <a:endParaRPr lang="en-AU" sz="1400"/>
            </a:p>
          </p:txBody>
        </p:sp>
        <p:sp>
          <p:nvSpPr>
            <p:cNvPr id="159778" name="Line 34"/>
            <p:cNvSpPr>
              <a:spLocks noChangeShapeType="1"/>
            </p:cNvSpPr>
            <p:nvPr/>
          </p:nvSpPr>
          <p:spPr bwMode="auto">
            <a:xfrm flipV="1">
              <a:off x="4587" y="3418"/>
              <a:ext cx="1" cy="29"/>
            </a:xfrm>
            <a:prstGeom prst="line">
              <a:avLst/>
            </a:prstGeom>
            <a:noFill/>
            <a:ln w="26988">
              <a:solidFill>
                <a:srgbClr val="000000"/>
              </a:solidFill>
              <a:round/>
              <a:headEnd/>
              <a:tailEnd/>
            </a:ln>
          </p:spPr>
          <p:txBody>
            <a:bodyPr/>
            <a:lstStyle/>
            <a:p>
              <a:endParaRPr lang="en-US"/>
            </a:p>
          </p:txBody>
        </p:sp>
        <p:sp>
          <p:nvSpPr>
            <p:cNvPr id="159779" name="Line 35"/>
            <p:cNvSpPr>
              <a:spLocks noChangeShapeType="1"/>
            </p:cNvSpPr>
            <p:nvPr/>
          </p:nvSpPr>
          <p:spPr bwMode="auto">
            <a:xfrm>
              <a:off x="4587" y="864"/>
              <a:ext cx="1" cy="29"/>
            </a:xfrm>
            <a:prstGeom prst="line">
              <a:avLst/>
            </a:prstGeom>
            <a:noFill/>
            <a:ln w="26988">
              <a:solidFill>
                <a:srgbClr val="000000"/>
              </a:solidFill>
              <a:round/>
              <a:headEnd/>
              <a:tailEnd/>
            </a:ln>
          </p:spPr>
          <p:txBody>
            <a:bodyPr/>
            <a:lstStyle/>
            <a:p>
              <a:endParaRPr lang="en-US"/>
            </a:p>
          </p:txBody>
        </p:sp>
        <p:sp>
          <p:nvSpPr>
            <p:cNvPr id="159780" name="Rectangle 36"/>
            <p:cNvSpPr>
              <a:spLocks noChangeArrowheads="1"/>
            </p:cNvSpPr>
            <p:nvPr/>
          </p:nvSpPr>
          <p:spPr bwMode="auto">
            <a:xfrm>
              <a:off x="4489" y="3476"/>
              <a:ext cx="27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3.5</a:t>
              </a:r>
              <a:endParaRPr lang="en-AU" sz="1400"/>
            </a:p>
          </p:txBody>
        </p:sp>
        <p:sp>
          <p:nvSpPr>
            <p:cNvPr id="159781" name="Line 37"/>
            <p:cNvSpPr>
              <a:spLocks noChangeShapeType="1"/>
            </p:cNvSpPr>
            <p:nvPr/>
          </p:nvSpPr>
          <p:spPr bwMode="auto">
            <a:xfrm>
              <a:off x="1462" y="3447"/>
              <a:ext cx="29" cy="1"/>
            </a:xfrm>
            <a:prstGeom prst="line">
              <a:avLst/>
            </a:prstGeom>
            <a:noFill/>
            <a:ln w="26988">
              <a:solidFill>
                <a:srgbClr val="000000"/>
              </a:solidFill>
              <a:round/>
              <a:headEnd/>
              <a:tailEnd/>
            </a:ln>
          </p:spPr>
          <p:txBody>
            <a:bodyPr/>
            <a:lstStyle/>
            <a:p>
              <a:endParaRPr lang="en-US"/>
            </a:p>
          </p:txBody>
        </p:sp>
        <p:sp>
          <p:nvSpPr>
            <p:cNvPr id="159782" name="Line 38"/>
            <p:cNvSpPr>
              <a:spLocks noChangeShapeType="1"/>
            </p:cNvSpPr>
            <p:nvPr/>
          </p:nvSpPr>
          <p:spPr bwMode="auto">
            <a:xfrm flipH="1">
              <a:off x="4558" y="3447"/>
              <a:ext cx="29" cy="1"/>
            </a:xfrm>
            <a:prstGeom prst="line">
              <a:avLst/>
            </a:prstGeom>
            <a:noFill/>
            <a:ln w="26988">
              <a:solidFill>
                <a:srgbClr val="000000"/>
              </a:solidFill>
              <a:round/>
              <a:headEnd/>
              <a:tailEnd/>
            </a:ln>
          </p:spPr>
          <p:txBody>
            <a:bodyPr/>
            <a:lstStyle/>
            <a:p>
              <a:endParaRPr lang="en-US"/>
            </a:p>
          </p:txBody>
        </p:sp>
        <p:sp>
          <p:nvSpPr>
            <p:cNvPr id="159783" name="Rectangle 39"/>
            <p:cNvSpPr>
              <a:spLocks noChangeArrowheads="1"/>
            </p:cNvSpPr>
            <p:nvPr/>
          </p:nvSpPr>
          <p:spPr bwMode="auto">
            <a:xfrm>
              <a:off x="1352" y="3361"/>
              <a:ext cx="144"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0</a:t>
              </a:r>
              <a:endParaRPr lang="en-AU" sz="1400"/>
            </a:p>
          </p:txBody>
        </p:sp>
        <p:sp>
          <p:nvSpPr>
            <p:cNvPr id="159784" name="Line 40"/>
            <p:cNvSpPr>
              <a:spLocks noChangeShapeType="1"/>
            </p:cNvSpPr>
            <p:nvPr/>
          </p:nvSpPr>
          <p:spPr bwMode="auto">
            <a:xfrm>
              <a:off x="1462" y="2802"/>
              <a:ext cx="29" cy="1"/>
            </a:xfrm>
            <a:prstGeom prst="line">
              <a:avLst/>
            </a:prstGeom>
            <a:noFill/>
            <a:ln w="26988">
              <a:solidFill>
                <a:srgbClr val="000000"/>
              </a:solidFill>
              <a:round/>
              <a:headEnd/>
              <a:tailEnd/>
            </a:ln>
          </p:spPr>
          <p:txBody>
            <a:bodyPr/>
            <a:lstStyle/>
            <a:p>
              <a:endParaRPr lang="en-US"/>
            </a:p>
          </p:txBody>
        </p:sp>
        <p:sp>
          <p:nvSpPr>
            <p:cNvPr id="159785" name="Line 41"/>
            <p:cNvSpPr>
              <a:spLocks noChangeShapeType="1"/>
            </p:cNvSpPr>
            <p:nvPr/>
          </p:nvSpPr>
          <p:spPr bwMode="auto">
            <a:xfrm flipH="1">
              <a:off x="4558" y="2802"/>
              <a:ext cx="29" cy="1"/>
            </a:xfrm>
            <a:prstGeom prst="line">
              <a:avLst/>
            </a:prstGeom>
            <a:noFill/>
            <a:ln w="26988">
              <a:solidFill>
                <a:srgbClr val="000000"/>
              </a:solidFill>
              <a:round/>
              <a:headEnd/>
              <a:tailEnd/>
            </a:ln>
          </p:spPr>
          <p:txBody>
            <a:bodyPr/>
            <a:lstStyle/>
            <a:p>
              <a:endParaRPr lang="en-US"/>
            </a:p>
          </p:txBody>
        </p:sp>
        <p:sp>
          <p:nvSpPr>
            <p:cNvPr id="159786" name="Rectangle 42"/>
            <p:cNvSpPr>
              <a:spLocks noChangeArrowheads="1"/>
            </p:cNvSpPr>
            <p:nvPr/>
          </p:nvSpPr>
          <p:spPr bwMode="auto">
            <a:xfrm>
              <a:off x="1271" y="2715"/>
              <a:ext cx="23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50</a:t>
              </a:r>
              <a:endParaRPr lang="en-AU" sz="1400"/>
            </a:p>
          </p:txBody>
        </p:sp>
        <p:sp>
          <p:nvSpPr>
            <p:cNvPr id="159787" name="Line 43"/>
            <p:cNvSpPr>
              <a:spLocks noChangeShapeType="1"/>
            </p:cNvSpPr>
            <p:nvPr/>
          </p:nvSpPr>
          <p:spPr bwMode="auto">
            <a:xfrm>
              <a:off x="1462" y="2156"/>
              <a:ext cx="29" cy="1"/>
            </a:xfrm>
            <a:prstGeom prst="line">
              <a:avLst/>
            </a:prstGeom>
            <a:noFill/>
            <a:ln w="26988">
              <a:solidFill>
                <a:srgbClr val="000000"/>
              </a:solidFill>
              <a:round/>
              <a:headEnd/>
              <a:tailEnd/>
            </a:ln>
          </p:spPr>
          <p:txBody>
            <a:bodyPr/>
            <a:lstStyle/>
            <a:p>
              <a:endParaRPr lang="en-US"/>
            </a:p>
          </p:txBody>
        </p:sp>
        <p:sp>
          <p:nvSpPr>
            <p:cNvPr id="159788" name="Line 44"/>
            <p:cNvSpPr>
              <a:spLocks noChangeShapeType="1"/>
            </p:cNvSpPr>
            <p:nvPr/>
          </p:nvSpPr>
          <p:spPr bwMode="auto">
            <a:xfrm flipH="1">
              <a:off x="4558" y="2156"/>
              <a:ext cx="29" cy="1"/>
            </a:xfrm>
            <a:prstGeom prst="line">
              <a:avLst/>
            </a:prstGeom>
            <a:noFill/>
            <a:ln w="26988">
              <a:solidFill>
                <a:srgbClr val="000000"/>
              </a:solidFill>
              <a:round/>
              <a:headEnd/>
              <a:tailEnd/>
            </a:ln>
          </p:spPr>
          <p:txBody>
            <a:bodyPr/>
            <a:lstStyle/>
            <a:p>
              <a:endParaRPr lang="en-US"/>
            </a:p>
          </p:txBody>
        </p:sp>
        <p:sp>
          <p:nvSpPr>
            <p:cNvPr id="159789" name="Rectangle 45"/>
            <p:cNvSpPr>
              <a:spLocks noChangeArrowheads="1"/>
            </p:cNvSpPr>
            <p:nvPr/>
          </p:nvSpPr>
          <p:spPr bwMode="auto">
            <a:xfrm>
              <a:off x="1191" y="2069"/>
              <a:ext cx="31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100</a:t>
              </a:r>
              <a:endParaRPr lang="en-AU" sz="1400"/>
            </a:p>
          </p:txBody>
        </p:sp>
        <p:sp>
          <p:nvSpPr>
            <p:cNvPr id="159790" name="Line 46"/>
            <p:cNvSpPr>
              <a:spLocks noChangeShapeType="1"/>
            </p:cNvSpPr>
            <p:nvPr/>
          </p:nvSpPr>
          <p:spPr bwMode="auto">
            <a:xfrm>
              <a:off x="1462" y="1510"/>
              <a:ext cx="29" cy="1"/>
            </a:xfrm>
            <a:prstGeom prst="line">
              <a:avLst/>
            </a:prstGeom>
            <a:noFill/>
            <a:ln w="26988">
              <a:solidFill>
                <a:srgbClr val="000000"/>
              </a:solidFill>
              <a:round/>
              <a:headEnd/>
              <a:tailEnd/>
            </a:ln>
          </p:spPr>
          <p:txBody>
            <a:bodyPr/>
            <a:lstStyle/>
            <a:p>
              <a:endParaRPr lang="en-US"/>
            </a:p>
          </p:txBody>
        </p:sp>
        <p:sp>
          <p:nvSpPr>
            <p:cNvPr id="159791" name="Line 47"/>
            <p:cNvSpPr>
              <a:spLocks noChangeShapeType="1"/>
            </p:cNvSpPr>
            <p:nvPr/>
          </p:nvSpPr>
          <p:spPr bwMode="auto">
            <a:xfrm flipH="1">
              <a:off x="4558" y="1510"/>
              <a:ext cx="29" cy="1"/>
            </a:xfrm>
            <a:prstGeom prst="line">
              <a:avLst/>
            </a:prstGeom>
            <a:noFill/>
            <a:ln w="26988">
              <a:solidFill>
                <a:srgbClr val="000000"/>
              </a:solidFill>
              <a:round/>
              <a:headEnd/>
              <a:tailEnd/>
            </a:ln>
          </p:spPr>
          <p:txBody>
            <a:bodyPr/>
            <a:lstStyle/>
            <a:p>
              <a:endParaRPr lang="en-US"/>
            </a:p>
          </p:txBody>
        </p:sp>
        <p:sp>
          <p:nvSpPr>
            <p:cNvPr id="159792" name="Rectangle 48"/>
            <p:cNvSpPr>
              <a:spLocks noChangeArrowheads="1"/>
            </p:cNvSpPr>
            <p:nvPr/>
          </p:nvSpPr>
          <p:spPr bwMode="auto">
            <a:xfrm>
              <a:off x="1191" y="1424"/>
              <a:ext cx="31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150</a:t>
              </a:r>
              <a:endParaRPr lang="en-AU" sz="1400"/>
            </a:p>
          </p:txBody>
        </p:sp>
        <p:sp>
          <p:nvSpPr>
            <p:cNvPr id="159793" name="Line 49"/>
            <p:cNvSpPr>
              <a:spLocks noChangeShapeType="1"/>
            </p:cNvSpPr>
            <p:nvPr/>
          </p:nvSpPr>
          <p:spPr bwMode="auto">
            <a:xfrm>
              <a:off x="1462" y="864"/>
              <a:ext cx="29" cy="1"/>
            </a:xfrm>
            <a:prstGeom prst="line">
              <a:avLst/>
            </a:prstGeom>
            <a:noFill/>
            <a:ln w="26988">
              <a:solidFill>
                <a:srgbClr val="000000"/>
              </a:solidFill>
              <a:round/>
              <a:headEnd/>
              <a:tailEnd/>
            </a:ln>
          </p:spPr>
          <p:txBody>
            <a:bodyPr/>
            <a:lstStyle/>
            <a:p>
              <a:endParaRPr lang="en-US"/>
            </a:p>
          </p:txBody>
        </p:sp>
        <p:sp>
          <p:nvSpPr>
            <p:cNvPr id="159794" name="Line 50"/>
            <p:cNvSpPr>
              <a:spLocks noChangeShapeType="1"/>
            </p:cNvSpPr>
            <p:nvPr/>
          </p:nvSpPr>
          <p:spPr bwMode="auto">
            <a:xfrm flipH="1">
              <a:off x="4558" y="864"/>
              <a:ext cx="29" cy="1"/>
            </a:xfrm>
            <a:prstGeom prst="line">
              <a:avLst/>
            </a:prstGeom>
            <a:noFill/>
            <a:ln w="26988">
              <a:solidFill>
                <a:srgbClr val="000000"/>
              </a:solidFill>
              <a:round/>
              <a:headEnd/>
              <a:tailEnd/>
            </a:ln>
          </p:spPr>
          <p:txBody>
            <a:bodyPr/>
            <a:lstStyle/>
            <a:p>
              <a:endParaRPr lang="en-US"/>
            </a:p>
          </p:txBody>
        </p:sp>
        <p:sp>
          <p:nvSpPr>
            <p:cNvPr id="159795" name="Rectangle 51"/>
            <p:cNvSpPr>
              <a:spLocks noChangeArrowheads="1"/>
            </p:cNvSpPr>
            <p:nvPr/>
          </p:nvSpPr>
          <p:spPr bwMode="auto">
            <a:xfrm>
              <a:off x="1191" y="778"/>
              <a:ext cx="31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200</a:t>
              </a:r>
              <a:endParaRPr lang="en-AU" sz="1400"/>
            </a:p>
          </p:txBody>
        </p:sp>
        <p:sp>
          <p:nvSpPr>
            <p:cNvPr id="159796" name="Line 52"/>
            <p:cNvSpPr>
              <a:spLocks noChangeShapeType="1"/>
            </p:cNvSpPr>
            <p:nvPr/>
          </p:nvSpPr>
          <p:spPr bwMode="auto">
            <a:xfrm>
              <a:off x="1462" y="864"/>
              <a:ext cx="3125" cy="1"/>
            </a:xfrm>
            <a:prstGeom prst="line">
              <a:avLst/>
            </a:prstGeom>
            <a:noFill/>
            <a:ln w="26988">
              <a:solidFill>
                <a:srgbClr val="000000"/>
              </a:solidFill>
              <a:round/>
              <a:headEnd/>
              <a:tailEnd/>
            </a:ln>
          </p:spPr>
          <p:txBody>
            <a:bodyPr/>
            <a:lstStyle/>
            <a:p>
              <a:endParaRPr lang="en-US"/>
            </a:p>
          </p:txBody>
        </p:sp>
        <p:sp>
          <p:nvSpPr>
            <p:cNvPr id="159797" name="Line 53"/>
            <p:cNvSpPr>
              <a:spLocks noChangeShapeType="1"/>
            </p:cNvSpPr>
            <p:nvPr/>
          </p:nvSpPr>
          <p:spPr bwMode="auto">
            <a:xfrm>
              <a:off x="1462" y="3447"/>
              <a:ext cx="3125" cy="1"/>
            </a:xfrm>
            <a:prstGeom prst="line">
              <a:avLst/>
            </a:prstGeom>
            <a:noFill/>
            <a:ln w="26988">
              <a:solidFill>
                <a:srgbClr val="000000"/>
              </a:solidFill>
              <a:round/>
              <a:headEnd/>
              <a:tailEnd/>
            </a:ln>
          </p:spPr>
          <p:txBody>
            <a:bodyPr/>
            <a:lstStyle/>
            <a:p>
              <a:endParaRPr lang="en-US"/>
            </a:p>
          </p:txBody>
        </p:sp>
        <p:sp>
          <p:nvSpPr>
            <p:cNvPr id="159798" name="Line 54"/>
            <p:cNvSpPr>
              <a:spLocks noChangeShapeType="1"/>
            </p:cNvSpPr>
            <p:nvPr/>
          </p:nvSpPr>
          <p:spPr bwMode="auto">
            <a:xfrm flipV="1">
              <a:off x="4587" y="864"/>
              <a:ext cx="1" cy="2583"/>
            </a:xfrm>
            <a:prstGeom prst="line">
              <a:avLst/>
            </a:prstGeom>
            <a:noFill/>
            <a:ln w="26988">
              <a:solidFill>
                <a:srgbClr val="000000"/>
              </a:solidFill>
              <a:round/>
              <a:headEnd/>
              <a:tailEnd/>
            </a:ln>
          </p:spPr>
          <p:txBody>
            <a:bodyPr/>
            <a:lstStyle/>
            <a:p>
              <a:endParaRPr lang="en-US"/>
            </a:p>
          </p:txBody>
        </p:sp>
        <p:sp>
          <p:nvSpPr>
            <p:cNvPr id="159799" name="Line 55"/>
            <p:cNvSpPr>
              <a:spLocks noChangeShapeType="1"/>
            </p:cNvSpPr>
            <p:nvPr/>
          </p:nvSpPr>
          <p:spPr bwMode="auto">
            <a:xfrm flipV="1">
              <a:off x="1462" y="864"/>
              <a:ext cx="1" cy="2583"/>
            </a:xfrm>
            <a:prstGeom prst="line">
              <a:avLst/>
            </a:prstGeom>
            <a:noFill/>
            <a:ln w="26988">
              <a:solidFill>
                <a:srgbClr val="000000"/>
              </a:solidFill>
              <a:round/>
              <a:headEnd/>
              <a:tailEnd/>
            </a:ln>
          </p:spPr>
          <p:txBody>
            <a:bodyPr/>
            <a:lstStyle/>
            <a:p>
              <a:endParaRPr lang="en-US"/>
            </a:p>
          </p:txBody>
        </p:sp>
        <p:sp>
          <p:nvSpPr>
            <p:cNvPr id="159800" name="Freeform 56"/>
            <p:cNvSpPr>
              <a:spLocks/>
            </p:cNvSpPr>
            <p:nvPr/>
          </p:nvSpPr>
          <p:spPr bwMode="auto">
            <a:xfrm>
              <a:off x="1462" y="1556"/>
              <a:ext cx="2231" cy="1891"/>
            </a:xfrm>
            <a:custGeom>
              <a:avLst/>
              <a:gdLst/>
              <a:ahLst/>
              <a:cxnLst>
                <a:cxn ang="0">
                  <a:pos x="29" y="1511"/>
                </a:cxn>
                <a:cxn ang="0">
                  <a:pos x="63" y="1511"/>
                </a:cxn>
                <a:cxn ang="0">
                  <a:pos x="98" y="1511"/>
                </a:cxn>
                <a:cxn ang="0">
                  <a:pos x="132" y="1511"/>
                </a:cxn>
                <a:cxn ang="0">
                  <a:pos x="167" y="1511"/>
                </a:cxn>
                <a:cxn ang="0">
                  <a:pos x="207" y="1511"/>
                </a:cxn>
                <a:cxn ang="0">
                  <a:pos x="242" y="1511"/>
                </a:cxn>
                <a:cxn ang="0">
                  <a:pos x="276" y="1505"/>
                </a:cxn>
                <a:cxn ang="0">
                  <a:pos x="311" y="1505"/>
                </a:cxn>
                <a:cxn ang="0">
                  <a:pos x="346" y="1499"/>
                </a:cxn>
                <a:cxn ang="0">
                  <a:pos x="386" y="1499"/>
                </a:cxn>
                <a:cxn ang="0">
                  <a:pos x="421" y="1499"/>
                </a:cxn>
                <a:cxn ang="0">
                  <a:pos x="455" y="1505"/>
                </a:cxn>
                <a:cxn ang="0">
                  <a:pos x="490" y="1511"/>
                </a:cxn>
                <a:cxn ang="0">
                  <a:pos x="524" y="1511"/>
                </a:cxn>
                <a:cxn ang="0">
                  <a:pos x="565" y="1516"/>
                </a:cxn>
                <a:cxn ang="0">
                  <a:pos x="599" y="1522"/>
                </a:cxn>
                <a:cxn ang="0">
                  <a:pos x="634" y="1522"/>
                </a:cxn>
                <a:cxn ang="0">
                  <a:pos x="669" y="1528"/>
                </a:cxn>
                <a:cxn ang="0">
                  <a:pos x="703" y="1528"/>
                </a:cxn>
                <a:cxn ang="0">
                  <a:pos x="743" y="1522"/>
                </a:cxn>
                <a:cxn ang="0">
                  <a:pos x="778" y="1465"/>
                </a:cxn>
                <a:cxn ang="0">
                  <a:pos x="813" y="1199"/>
                </a:cxn>
                <a:cxn ang="0">
                  <a:pos x="847" y="577"/>
                </a:cxn>
                <a:cxn ang="0">
                  <a:pos x="882" y="29"/>
                </a:cxn>
                <a:cxn ang="0">
                  <a:pos x="922" y="225"/>
                </a:cxn>
                <a:cxn ang="0">
                  <a:pos x="957" y="894"/>
                </a:cxn>
                <a:cxn ang="0">
                  <a:pos x="991" y="1338"/>
                </a:cxn>
                <a:cxn ang="0">
                  <a:pos x="1026" y="1482"/>
                </a:cxn>
                <a:cxn ang="0">
                  <a:pos x="1061" y="1505"/>
                </a:cxn>
                <a:cxn ang="0">
                  <a:pos x="1095" y="1511"/>
                </a:cxn>
                <a:cxn ang="0">
                  <a:pos x="1136" y="1516"/>
                </a:cxn>
                <a:cxn ang="0">
                  <a:pos x="1170" y="1522"/>
                </a:cxn>
                <a:cxn ang="0">
                  <a:pos x="1205" y="1528"/>
                </a:cxn>
                <a:cxn ang="0">
                  <a:pos x="1239" y="1528"/>
                </a:cxn>
                <a:cxn ang="0">
                  <a:pos x="1274" y="1534"/>
                </a:cxn>
                <a:cxn ang="0">
                  <a:pos x="1314" y="1534"/>
                </a:cxn>
                <a:cxn ang="0">
                  <a:pos x="1349" y="1534"/>
                </a:cxn>
                <a:cxn ang="0">
                  <a:pos x="1383" y="1534"/>
                </a:cxn>
                <a:cxn ang="0">
                  <a:pos x="1418" y="1534"/>
                </a:cxn>
                <a:cxn ang="0">
                  <a:pos x="1453" y="1534"/>
                </a:cxn>
                <a:cxn ang="0">
                  <a:pos x="1493" y="1528"/>
                </a:cxn>
                <a:cxn ang="0">
                  <a:pos x="1528" y="1511"/>
                </a:cxn>
                <a:cxn ang="0">
                  <a:pos x="1562" y="1459"/>
                </a:cxn>
                <a:cxn ang="0">
                  <a:pos x="1597" y="1344"/>
                </a:cxn>
                <a:cxn ang="0">
                  <a:pos x="1631" y="1136"/>
                </a:cxn>
                <a:cxn ang="0">
                  <a:pos x="1672" y="830"/>
                </a:cxn>
                <a:cxn ang="0">
                  <a:pos x="1706" y="467"/>
                </a:cxn>
                <a:cxn ang="0">
                  <a:pos x="1741" y="162"/>
                </a:cxn>
                <a:cxn ang="0">
                  <a:pos x="1775" y="29"/>
                </a:cxn>
                <a:cxn ang="0">
                  <a:pos x="1810" y="144"/>
                </a:cxn>
                <a:cxn ang="0">
                  <a:pos x="1850" y="461"/>
                </a:cxn>
                <a:cxn ang="0">
                  <a:pos x="1885" y="882"/>
                </a:cxn>
                <a:cxn ang="0">
                  <a:pos x="1920" y="1274"/>
                </a:cxn>
                <a:cxn ang="0">
                  <a:pos x="1954" y="1568"/>
                </a:cxn>
                <a:cxn ang="0">
                  <a:pos x="1989" y="1747"/>
                </a:cxn>
                <a:cxn ang="0">
                  <a:pos x="2029" y="1834"/>
                </a:cxn>
                <a:cxn ang="0">
                  <a:pos x="2064" y="1874"/>
                </a:cxn>
                <a:cxn ang="0">
                  <a:pos x="2098" y="1885"/>
                </a:cxn>
                <a:cxn ang="0">
                  <a:pos x="2133" y="1891"/>
                </a:cxn>
                <a:cxn ang="0">
                  <a:pos x="2168" y="1891"/>
                </a:cxn>
                <a:cxn ang="0">
                  <a:pos x="2202" y="1891"/>
                </a:cxn>
              </a:cxnLst>
              <a:rect l="0" t="0" r="r" b="b"/>
              <a:pathLst>
                <a:path w="2231" h="1891">
                  <a:moveTo>
                    <a:pt x="0" y="1511"/>
                  </a:moveTo>
                  <a:lnTo>
                    <a:pt x="11" y="1511"/>
                  </a:lnTo>
                  <a:lnTo>
                    <a:pt x="17" y="1511"/>
                  </a:lnTo>
                  <a:lnTo>
                    <a:pt x="29" y="1511"/>
                  </a:lnTo>
                  <a:lnTo>
                    <a:pt x="34" y="1511"/>
                  </a:lnTo>
                  <a:lnTo>
                    <a:pt x="46" y="1511"/>
                  </a:lnTo>
                  <a:lnTo>
                    <a:pt x="52" y="1511"/>
                  </a:lnTo>
                  <a:lnTo>
                    <a:pt x="63" y="1511"/>
                  </a:lnTo>
                  <a:lnTo>
                    <a:pt x="69" y="1511"/>
                  </a:lnTo>
                  <a:lnTo>
                    <a:pt x="80" y="1511"/>
                  </a:lnTo>
                  <a:lnTo>
                    <a:pt x="86" y="1511"/>
                  </a:lnTo>
                  <a:lnTo>
                    <a:pt x="98" y="1511"/>
                  </a:lnTo>
                  <a:lnTo>
                    <a:pt x="109" y="1511"/>
                  </a:lnTo>
                  <a:lnTo>
                    <a:pt x="115" y="1511"/>
                  </a:lnTo>
                  <a:lnTo>
                    <a:pt x="127" y="1511"/>
                  </a:lnTo>
                  <a:lnTo>
                    <a:pt x="132" y="1511"/>
                  </a:lnTo>
                  <a:lnTo>
                    <a:pt x="144" y="1511"/>
                  </a:lnTo>
                  <a:lnTo>
                    <a:pt x="150" y="1511"/>
                  </a:lnTo>
                  <a:lnTo>
                    <a:pt x="161" y="1511"/>
                  </a:lnTo>
                  <a:lnTo>
                    <a:pt x="167" y="1511"/>
                  </a:lnTo>
                  <a:lnTo>
                    <a:pt x="178" y="1511"/>
                  </a:lnTo>
                  <a:lnTo>
                    <a:pt x="190" y="1511"/>
                  </a:lnTo>
                  <a:lnTo>
                    <a:pt x="196" y="1511"/>
                  </a:lnTo>
                  <a:lnTo>
                    <a:pt x="207" y="1511"/>
                  </a:lnTo>
                  <a:lnTo>
                    <a:pt x="213" y="1511"/>
                  </a:lnTo>
                  <a:lnTo>
                    <a:pt x="225" y="1511"/>
                  </a:lnTo>
                  <a:lnTo>
                    <a:pt x="230" y="1511"/>
                  </a:lnTo>
                  <a:lnTo>
                    <a:pt x="242" y="1511"/>
                  </a:lnTo>
                  <a:lnTo>
                    <a:pt x="248" y="1505"/>
                  </a:lnTo>
                  <a:lnTo>
                    <a:pt x="259" y="1505"/>
                  </a:lnTo>
                  <a:lnTo>
                    <a:pt x="265" y="1505"/>
                  </a:lnTo>
                  <a:lnTo>
                    <a:pt x="276" y="1505"/>
                  </a:lnTo>
                  <a:lnTo>
                    <a:pt x="288" y="1505"/>
                  </a:lnTo>
                  <a:lnTo>
                    <a:pt x="294" y="1505"/>
                  </a:lnTo>
                  <a:lnTo>
                    <a:pt x="305" y="1505"/>
                  </a:lnTo>
                  <a:lnTo>
                    <a:pt x="311" y="1505"/>
                  </a:lnTo>
                  <a:lnTo>
                    <a:pt x="323" y="1505"/>
                  </a:lnTo>
                  <a:lnTo>
                    <a:pt x="328" y="1499"/>
                  </a:lnTo>
                  <a:lnTo>
                    <a:pt x="340" y="1499"/>
                  </a:lnTo>
                  <a:lnTo>
                    <a:pt x="346" y="1499"/>
                  </a:lnTo>
                  <a:lnTo>
                    <a:pt x="357" y="1499"/>
                  </a:lnTo>
                  <a:lnTo>
                    <a:pt x="363" y="1499"/>
                  </a:lnTo>
                  <a:lnTo>
                    <a:pt x="374" y="1499"/>
                  </a:lnTo>
                  <a:lnTo>
                    <a:pt x="386" y="1499"/>
                  </a:lnTo>
                  <a:lnTo>
                    <a:pt x="392" y="1499"/>
                  </a:lnTo>
                  <a:lnTo>
                    <a:pt x="403" y="1499"/>
                  </a:lnTo>
                  <a:lnTo>
                    <a:pt x="409" y="1499"/>
                  </a:lnTo>
                  <a:lnTo>
                    <a:pt x="421" y="1499"/>
                  </a:lnTo>
                  <a:lnTo>
                    <a:pt x="426" y="1499"/>
                  </a:lnTo>
                  <a:lnTo>
                    <a:pt x="438" y="1499"/>
                  </a:lnTo>
                  <a:lnTo>
                    <a:pt x="444" y="1505"/>
                  </a:lnTo>
                  <a:lnTo>
                    <a:pt x="455" y="1505"/>
                  </a:lnTo>
                  <a:lnTo>
                    <a:pt x="467" y="1505"/>
                  </a:lnTo>
                  <a:lnTo>
                    <a:pt x="472" y="1505"/>
                  </a:lnTo>
                  <a:lnTo>
                    <a:pt x="484" y="1505"/>
                  </a:lnTo>
                  <a:lnTo>
                    <a:pt x="490" y="1511"/>
                  </a:lnTo>
                  <a:lnTo>
                    <a:pt x="501" y="1511"/>
                  </a:lnTo>
                  <a:lnTo>
                    <a:pt x="507" y="1511"/>
                  </a:lnTo>
                  <a:lnTo>
                    <a:pt x="519" y="1511"/>
                  </a:lnTo>
                  <a:lnTo>
                    <a:pt x="524" y="1511"/>
                  </a:lnTo>
                  <a:lnTo>
                    <a:pt x="536" y="1516"/>
                  </a:lnTo>
                  <a:lnTo>
                    <a:pt x="542" y="1516"/>
                  </a:lnTo>
                  <a:lnTo>
                    <a:pt x="553" y="1516"/>
                  </a:lnTo>
                  <a:lnTo>
                    <a:pt x="565" y="1516"/>
                  </a:lnTo>
                  <a:lnTo>
                    <a:pt x="570" y="1516"/>
                  </a:lnTo>
                  <a:lnTo>
                    <a:pt x="582" y="1516"/>
                  </a:lnTo>
                  <a:lnTo>
                    <a:pt x="588" y="1522"/>
                  </a:lnTo>
                  <a:lnTo>
                    <a:pt x="599" y="1522"/>
                  </a:lnTo>
                  <a:lnTo>
                    <a:pt x="605" y="1522"/>
                  </a:lnTo>
                  <a:lnTo>
                    <a:pt x="617" y="1522"/>
                  </a:lnTo>
                  <a:lnTo>
                    <a:pt x="622" y="1522"/>
                  </a:lnTo>
                  <a:lnTo>
                    <a:pt x="634" y="1522"/>
                  </a:lnTo>
                  <a:lnTo>
                    <a:pt x="640" y="1522"/>
                  </a:lnTo>
                  <a:lnTo>
                    <a:pt x="651" y="1522"/>
                  </a:lnTo>
                  <a:lnTo>
                    <a:pt x="663" y="1528"/>
                  </a:lnTo>
                  <a:lnTo>
                    <a:pt x="669" y="1528"/>
                  </a:lnTo>
                  <a:lnTo>
                    <a:pt x="680" y="1528"/>
                  </a:lnTo>
                  <a:lnTo>
                    <a:pt x="686" y="1528"/>
                  </a:lnTo>
                  <a:lnTo>
                    <a:pt x="697" y="1528"/>
                  </a:lnTo>
                  <a:lnTo>
                    <a:pt x="703" y="1528"/>
                  </a:lnTo>
                  <a:lnTo>
                    <a:pt x="715" y="1528"/>
                  </a:lnTo>
                  <a:lnTo>
                    <a:pt x="720" y="1528"/>
                  </a:lnTo>
                  <a:lnTo>
                    <a:pt x="732" y="1528"/>
                  </a:lnTo>
                  <a:lnTo>
                    <a:pt x="743" y="1522"/>
                  </a:lnTo>
                  <a:lnTo>
                    <a:pt x="749" y="1516"/>
                  </a:lnTo>
                  <a:lnTo>
                    <a:pt x="761" y="1511"/>
                  </a:lnTo>
                  <a:lnTo>
                    <a:pt x="767" y="1493"/>
                  </a:lnTo>
                  <a:lnTo>
                    <a:pt x="778" y="1465"/>
                  </a:lnTo>
                  <a:lnTo>
                    <a:pt x="784" y="1430"/>
                  </a:lnTo>
                  <a:lnTo>
                    <a:pt x="795" y="1372"/>
                  </a:lnTo>
                  <a:lnTo>
                    <a:pt x="801" y="1297"/>
                  </a:lnTo>
                  <a:lnTo>
                    <a:pt x="813" y="1199"/>
                  </a:lnTo>
                  <a:lnTo>
                    <a:pt x="818" y="1073"/>
                  </a:lnTo>
                  <a:lnTo>
                    <a:pt x="830" y="923"/>
                  </a:lnTo>
                  <a:lnTo>
                    <a:pt x="841" y="755"/>
                  </a:lnTo>
                  <a:lnTo>
                    <a:pt x="847" y="577"/>
                  </a:lnTo>
                  <a:lnTo>
                    <a:pt x="859" y="398"/>
                  </a:lnTo>
                  <a:lnTo>
                    <a:pt x="865" y="242"/>
                  </a:lnTo>
                  <a:lnTo>
                    <a:pt x="876" y="116"/>
                  </a:lnTo>
                  <a:lnTo>
                    <a:pt x="882" y="29"/>
                  </a:lnTo>
                  <a:lnTo>
                    <a:pt x="893" y="0"/>
                  </a:lnTo>
                  <a:lnTo>
                    <a:pt x="899" y="23"/>
                  </a:lnTo>
                  <a:lnTo>
                    <a:pt x="911" y="104"/>
                  </a:lnTo>
                  <a:lnTo>
                    <a:pt x="922" y="225"/>
                  </a:lnTo>
                  <a:lnTo>
                    <a:pt x="928" y="381"/>
                  </a:lnTo>
                  <a:lnTo>
                    <a:pt x="939" y="554"/>
                  </a:lnTo>
                  <a:lnTo>
                    <a:pt x="945" y="727"/>
                  </a:lnTo>
                  <a:lnTo>
                    <a:pt x="957" y="894"/>
                  </a:lnTo>
                  <a:lnTo>
                    <a:pt x="963" y="1044"/>
                  </a:lnTo>
                  <a:lnTo>
                    <a:pt x="974" y="1165"/>
                  </a:lnTo>
                  <a:lnTo>
                    <a:pt x="980" y="1263"/>
                  </a:lnTo>
                  <a:lnTo>
                    <a:pt x="991" y="1338"/>
                  </a:lnTo>
                  <a:lnTo>
                    <a:pt x="997" y="1395"/>
                  </a:lnTo>
                  <a:lnTo>
                    <a:pt x="1009" y="1436"/>
                  </a:lnTo>
                  <a:lnTo>
                    <a:pt x="1020" y="1465"/>
                  </a:lnTo>
                  <a:lnTo>
                    <a:pt x="1026" y="1482"/>
                  </a:lnTo>
                  <a:lnTo>
                    <a:pt x="1038" y="1493"/>
                  </a:lnTo>
                  <a:lnTo>
                    <a:pt x="1043" y="1499"/>
                  </a:lnTo>
                  <a:lnTo>
                    <a:pt x="1055" y="1505"/>
                  </a:lnTo>
                  <a:lnTo>
                    <a:pt x="1061" y="1505"/>
                  </a:lnTo>
                  <a:lnTo>
                    <a:pt x="1072" y="1511"/>
                  </a:lnTo>
                  <a:lnTo>
                    <a:pt x="1078" y="1511"/>
                  </a:lnTo>
                  <a:lnTo>
                    <a:pt x="1089" y="1511"/>
                  </a:lnTo>
                  <a:lnTo>
                    <a:pt x="1095" y="1511"/>
                  </a:lnTo>
                  <a:lnTo>
                    <a:pt x="1107" y="1516"/>
                  </a:lnTo>
                  <a:lnTo>
                    <a:pt x="1118" y="1516"/>
                  </a:lnTo>
                  <a:lnTo>
                    <a:pt x="1124" y="1516"/>
                  </a:lnTo>
                  <a:lnTo>
                    <a:pt x="1136" y="1516"/>
                  </a:lnTo>
                  <a:lnTo>
                    <a:pt x="1141" y="1522"/>
                  </a:lnTo>
                  <a:lnTo>
                    <a:pt x="1153" y="1522"/>
                  </a:lnTo>
                  <a:lnTo>
                    <a:pt x="1159" y="1522"/>
                  </a:lnTo>
                  <a:lnTo>
                    <a:pt x="1170" y="1522"/>
                  </a:lnTo>
                  <a:lnTo>
                    <a:pt x="1176" y="1522"/>
                  </a:lnTo>
                  <a:lnTo>
                    <a:pt x="1187" y="1522"/>
                  </a:lnTo>
                  <a:lnTo>
                    <a:pt x="1199" y="1528"/>
                  </a:lnTo>
                  <a:lnTo>
                    <a:pt x="1205" y="1528"/>
                  </a:lnTo>
                  <a:lnTo>
                    <a:pt x="1216" y="1528"/>
                  </a:lnTo>
                  <a:lnTo>
                    <a:pt x="1222" y="1528"/>
                  </a:lnTo>
                  <a:lnTo>
                    <a:pt x="1234" y="1528"/>
                  </a:lnTo>
                  <a:lnTo>
                    <a:pt x="1239" y="1528"/>
                  </a:lnTo>
                  <a:lnTo>
                    <a:pt x="1251" y="1528"/>
                  </a:lnTo>
                  <a:lnTo>
                    <a:pt x="1257" y="1528"/>
                  </a:lnTo>
                  <a:lnTo>
                    <a:pt x="1268" y="1534"/>
                  </a:lnTo>
                  <a:lnTo>
                    <a:pt x="1274" y="1534"/>
                  </a:lnTo>
                  <a:lnTo>
                    <a:pt x="1285" y="1534"/>
                  </a:lnTo>
                  <a:lnTo>
                    <a:pt x="1297" y="1534"/>
                  </a:lnTo>
                  <a:lnTo>
                    <a:pt x="1303" y="1534"/>
                  </a:lnTo>
                  <a:lnTo>
                    <a:pt x="1314" y="1534"/>
                  </a:lnTo>
                  <a:lnTo>
                    <a:pt x="1320" y="1534"/>
                  </a:lnTo>
                  <a:lnTo>
                    <a:pt x="1332" y="1534"/>
                  </a:lnTo>
                  <a:lnTo>
                    <a:pt x="1337" y="1534"/>
                  </a:lnTo>
                  <a:lnTo>
                    <a:pt x="1349" y="1534"/>
                  </a:lnTo>
                  <a:lnTo>
                    <a:pt x="1355" y="1534"/>
                  </a:lnTo>
                  <a:lnTo>
                    <a:pt x="1366" y="1534"/>
                  </a:lnTo>
                  <a:lnTo>
                    <a:pt x="1372" y="1534"/>
                  </a:lnTo>
                  <a:lnTo>
                    <a:pt x="1383" y="1534"/>
                  </a:lnTo>
                  <a:lnTo>
                    <a:pt x="1395" y="1534"/>
                  </a:lnTo>
                  <a:lnTo>
                    <a:pt x="1401" y="1534"/>
                  </a:lnTo>
                  <a:lnTo>
                    <a:pt x="1412" y="1534"/>
                  </a:lnTo>
                  <a:lnTo>
                    <a:pt x="1418" y="1534"/>
                  </a:lnTo>
                  <a:lnTo>
                    <a:pt x="1430" y="1534"/>
                  </a:lnTo>
                  <a:lnTo>
                    <a:pt x="1435" y="1534"/>
                  </a:lnTo>
                  <a:lnTo>
                    <a:pt x="1447" y="1534"/>
                  </a:lnTo>
                  <a:lnTo>
                    <a:pt x="1453" y="1534"/>
                  </a:lnTo>
                  <a:lnTo>
                    <a:pt x="1464" y="1534"/>
                  </a:lnTo>
                  <a:lnTo>
                    <a:pt x="1476" y="1534"/>
                  </a:lnTo>
                  <a:lnTo>
                    <a:pt x="1481" y="1534"/>
                  </a:lnTo>
                  <a:lnTo>
                    <a:pt x="1493" y="1528"/>
                  </a:lnTo>
                  <a:lnTo>
                    <a:pt x="1499" y="1528"/>
                  </a:lnTo>
                  <a:lnTo>
                    <a:pt x="1510" y="1522"/>
                  </a:lnTo>
                  <a:lnTo>
                    <a:pt x="1516" y="1516"/>
                  </a:lnTo>
                  <a:lnTo>
                    <a:pt x="1528" y="1511"/>
                  </a:lnTo>
                  <a:lnTo>
                    <a:pt x="1533" y="1499"/>
                  </a:lnTo>
                  <a:lnTo>
                    <a:pt x="1545" y="1488"/>
                  </a:lnTo>
                  <a:lnTo>
                    <a:pt x="1551" y="1476"/>
                  </a:lnTo>
                  <a:lnTo>
                    <a:pt x="1562" y="1459"/>
                  </a:lnTo>
                  <a:lnTo>
                    <a:pt x="1574" y="1436"/>
                  </a:lnTo>
                  <a:lnTo>
                    <a:pt x="1579" y="1413"/>
                  </a:lnTo>
                  <a:lnTo>
                    <a:pt x="1591" y="1378"/>
                  </a:lnTo>
                  <a:lnTo>
                    <a:pt x="1597" y="1344"/>
                  </a:lnTo>
                  <a:lnTo>
                    <a:pt x="1608" y="1303"/>
                  </a:lnTo>
                  <a:lnTo>
                    <a:pt x="1614" y="1251"/>
                  </a:lnTo>
                  <a:lnTo>
                    <a:pt x="1626" y="1199"/>
                  </a:lnTo>
                  <a:lnTo>
                    <a:pt x="1631" y="1136"/>
                  </a:lnTo>
                  <a:lnTo>
                    <a:pt x="1643" y="1067"/>
                  </a:lnTo>
                  <a:lnTo>
                    <a:pt x="1649" y="992"/>
                  </a:lnTo>
                  <a:lnTo>
                    <a:pt x="1660" y="911"/>
                  </a:lnTo>
                  <a:lnTo>
                    <a:pt x="1672" y="830"/>
                  </a:lnTo>
                  <a:lnTo>
                    <a:pt x="1677" y="738"/>
                  </a:lnTo>
                  <a:lnTo>
                    <a:pt x="1689" y="652"/>
                  </a:lnTo>
                  <a:lnTo>
                    <a:pt x="1695" y="559"/>
                  </a:lnTo>
                  <a:lnTo>
                    <a:pt x="1706" y="467"/>
                  </a:lnTo>
                  <a:lnTo>
                    <a:pt x="1712" y="381"/>
                  </a:lnTo>
                  <a:lnTo>
                    <a:pt x="1724" y="300"/>
                  </a:lnTo>
                  <a:lnTo>
                    <a:pt x="1729" y="225"/>
                  </a:lnTo>
                  <a:lnTo>
                    <a:pt x="1741" y="162"/>
                  </a:lnTo>
                  <a:lnTo>
                    <a:pt x="1752" y="110"/>
                  </a:lnTo>
                  <a:lnTo>
                    <a:pt x="1758" y="69"/>
                  </a:lnTo>
                  <a:lnTo>
                    <a:pt x="1770" y="41"/>
                  </a:lnTo>
                  <a:lnTo>
                    <a:pt x="1775" y="29"/>
                  </a:lnTo>
                  <a:lnTo>
                    <a:pt x="1787" y="35"/>
                  </a:lnTo>
                  <a:lnTo>
                    <a:pt x="1793" y="58"/>
                  </a:lnTo>
                  <a:lnTo>
                    <a:pt x="1804" y="92"/>
                  </a:lnTo>
                  <a:lnTo>
                    <a:pt x="1810" y="144"/>
                  </a:lnTo>
                  <a:lnTo>
                    <a:pt x="1822" y="208"/>
                  </a:lnTo>
                  <a:lnTo>
                    <a:pt x="1827" y="283"/>
                  </a:lnTo>
                  <a:lnTo>
                    <a:pt x="1839" y="369"/>
                  </a:lnTo>
                  <a:lnTo>
                    <a:pt x="1850" y="461"/>
                  </a:lnTo>
                  <a:lnTo>
                    <a:pt x="1856" y="565"/>
                  </a:lnTo>
                  <a:lnTo>
                    <a:pt x="1868" y="669"/>
                  </a:lnTo>
                  <a:lnTo>
                    <a:pt x="1874" y="779"/>
                  </a:lnTo>
                  <a:lnTo>
                    <a:pt x="1885" y="882"/>
                  </a:lnTo>
                  <a:lnTo>
                    <a:pt x="1891" y="986"/>
                  </a:lnTo>
                  <a:lnTo>
                    <a:pt x="1902" y="1090"/>
                  </a:lnTo>
                  <a:lnTo>
                    <a:pt x="1908" y="1188"/>
                  </a:lnTo>
                  <a:lnTo>
                    <a:pt x="1920" y="1274"/>
                  </a:lnTo>
                  <a:lnTo>
                    <a:pt x="1925" y="1361"/>
                  </a:lnTo>
                  <a:lnTo>
                    <a:pt x="1937" y="1436"/>
                  </a:lnTo>
                  <a:lnTo>
                    <a:pt x="1948" y="1505"/>
                  </a:lnTo>
                  <a:lnTo>
                    <a:pt x="1954" y="1568"/>
                  </a:lnTo>
                  <a:lnTo>
                    <a:pt x="1966" y="1620"/>
                  </a:lnTo>
                  <a:lnTo>
                    <a:pt x="1972" y="1672"/>
                  </a:lnTo>
                  <a:lnTo>
                    <a:pt x="1983" y="1713"/>
                  </a:lnTo>
                  <a:lnTo>
                    <a:pt x="1989" y="1747"/>
                  </a:lnTo>
                  <a:lnTo>
                    <a:pt x="2000" y="1776"/>
                  </a:lnTo>
                  <a:lnTo>
                    <a:pt x="2006" y="1799"/>
                  </a:lnTo>
                  <a:lnTo>
                    <a:pt x="2018" y="1816"/>
                  </a:lnTo>
                  <a:lnTo>
                    <a:pt x="2029" y="1834"/>
                  </a:lnTo>
                  <a:lnTo>
                    <a:pt x="2035" y="1845"/>
                  </a:lnTo>
                  <a:lnTo>
                    <a:pt x="2046" y="1857"/>
                  </a:lnTo>
                  <a:lnTo>
                    <a:pt x="2052" y="1868"/>
                  </a:lnTo>
                  <a:lnTo>
                    <a:pt x="2064" y="1874"/>
                  </a:lnTo>
                  <a:lnTo>
                    <a:pt x="2070" y="1880"/>
                  </a:lnTo>
                  <a:lnTo>
                    <a:pt x="2081" y="1880"/>
                  </a:lnTo>
                  <a:lnTo>
                    <a:pt x="2087" y="1885"/>
                  </a:lnTo>
                  <a:lnTo>
                    <a:pt x="2098" y="1885"/>
                  </a:lnTo>
                  <a:lnTo>
                    <a:pt x="2104" y="1885"/>
                  </a:lnTo>
                  <a:lnTo>
                    <a:pt x="2116" y="1891"/>
                  </a:lnTo>
                  <a:lnTo>
                    <a:pt x="2127" y="1891"/>
                  </a:lnTo>
                  <a:lnTo>
                    <a:pt x="2133" y="1891"/>
                  </a:lnTo>
                  <a:lnTo>
                    <a:pt x="2144" y="1891"/>
                  </a:lnTo>
                  <a:lnTo>
                    <a:pt x="2150" y="1891"/>
                  </a:lnTo>
                  <a:lnTo>
                    <a:pt x="2162" y="1891"/>
                  </a:lnTo>
                  <a:lnTo>
                    <a:pt x="2168" y="1891"/>
                  </a:lnTo>
                  <a:lnTo>
                    <a:pt x="2179" y="1891"/>
                  </a:lnTo>
                  <a:lnTo>
                    <a:pt x="2185" y="1891"/>
                  </a:lnTo>
                  <a:lnTo>
                    <a:pt x="2196" y="1891"/>
                  </a:lnTo>
                  <a:lnTo>
                    <a:pt x="2202" y="1891"/>
                  </a:lnTo>
                  <a:lnTo>
                    <a:pt x="2214" y="1891"/>
                  </a:lnTo>
                  <a:lnTo>
                    <a:pt x="2225" y="1891"/>
                  </a:lnTo>
                  <a:lnTo>
                    <a:pt x="2231" y="1891"/>
                  </a:lnTo>
                </a:path>
              </a:pathLst>
            </a:custGeom>
            <a:noFill/>
            <a:ln w="26988">
              <a:solidFill>
                <a:srgbClr val="FF0000"/>
              </a:solidFill>
              <a:prstDash val="solid"/>
              <a:round/>
              <a:headEnd/>
              <a:tailEnd/>
            </a:ln>
          </p:spPr>
          <p:txBody>
            <a:bodyPr/>
            <a:lstStyle/>
            <a:p>
              <a:endParaRPr lang="en-US"/>
            </a:p>
          </p:txBody>
        </p:sp>
        <p:sp>
          <p:nvSpPr>
            <p:cNvPr id="159801" name="Freeform 57"/>
            <p:cNvSpPr>
              <a:spLocks/>
            </p:cNvSpPr>
            <p:nvPr/>
          </p:nvSpPr>
          <p:spPr bwMode="auto">
            <a:xfrm>
              <a:off x="1462" y="1210"/>
              <a:ext cx="2231" cy="2237"/>
            </a:xfrm>
            <a:custGeom>
              <a:avLst/>
              <a:gdLst/>
              <a:ahLst/>
              <a:cxnLst>
                <a:cxn ang="0">
                  <a:pos x="29" y="2237"/>
                </a:cxn>
                <a:cxn ang="0">
                  <a:pos x="63" y="2237"/>
                </a:cxn>
                <a:cxn ang="0">
                  <a:pos x="98" y="1776"/>
                </a:cxn>
                <a:cxn ang="0">
                  <a:pos x="132" y="1384"/>
                </a:cxn>
                <a:cxn ang="0">
                  <a:pos x="167" y="1816"/>
                </a:cxn>
                <a:cxn ang="0">
                  <a:pos x="207" y="1695"/>
                </a:cxn>
                <a:cxn ang="0">
                  <a:pos x="242" y="1736"/>
                </a:cxn>
                <a:cxn ang="0">
                  <a:pos x="276" y="1730"/>
                </a:cxn>
                <a:cxn ang="0">
                  <a:pos x="311" y="1713"/>
                </a:cxn>
                <a:cxn ang="0">
                  <a:pos x="346" y="1805"/>
                </a:cxn>
                <a:cxn ang="0">
                  <a:pos x="386" y="1770"/>
                </a:cxn>
                <a:cxn ang="0">
                  <a:pos x="421" y="1857"/>
                </a:cxn>
                <a:cxn ang="0">
                  <a:pos x="455" y="1793"/>
                </a:cxn>
                <a:cxn ang="0">
                  <a:pos x="490" y="1805"/>
                </a:cxn>
                <a:cxn ang="0">
                  <a:pos x="524" y="1897"/>
                </a:cxn>
                <a:cxn ang="0">
                  <a:pos x="565" y="1799"/>
                </a:cxn>
                <a:cxn ang="0">
                  <a:pos x="599" y="1770"/>
                </a:cxn>
                <a:cxn ang="0">
                  <a:pos x="634" y="1759"/>
                </a:cxn>
                <a:cxn ang="0">
                  <a:pos x="669" y="1862"/>
                </a:cxn>
                <a:cxn ang="0">
                  <a:pos x="703" y="1828"/>
                </a:cxn>
                <a:cxn ang="0">
                  <a:pos x="743" y="1793"/>
                </a:cxn>
                <a:cxn ang="0">
                  <a:pos x="778" y="1839"/>
                </a:cxn>
                <a:cxn ang="0">
                  <a:pos x="813" y="1482"/>
                </a:cxn>
                <a:cxn ang="0">
                  <a:pos x="847" y="733"/>
                </a:cxn>
                <a:cxn ang="0">
                  <a:pos x="882" y="185"/>
                </a:cxn>
                <a:cxn ang="0">
                  <a:pos x="922" y="485"/>
                </a:cxn>
                <a:cxn ang="0">
                  <a:pos x="957" y="1084"/>
                </a:cxn>
                <a:cxn ang="0">
                  <a:pos x="991" y="1430"/>
                </a:cxn>
                <a:cxn ang="0">
                  <a:pos x="1026" y="1574"/>
                </a:cxn>
                <a:cxn ang="0">
                  <a:pos x="1061" y="1799"/>
                </a:cxn>
                <a:cxn ang="0">
                  <a:pos x="1095" y="1759"/>
                </a:cxn>
                <a:cxn ang="0">
                  <a:pos x="1136" y="1782"/>
                </a:cxn>
                <a:cxn ang="0">
                  <a:pos x="1170" y="1857"/>
                </a:cxn>
                <a:cxn ang="0">
                  <a:pos x="1205" y="1793"/>
                </a:cxn>
                <a:cxn ang="0">
                  <a:pos x="1239" y="1736"/>
                </a:cxn>
                <a:cxn ang="0">
                  <a:pos x="1274" y="1839"/>
                </a:cxn>
                <a:cxn ang="0">
                  <a:pos x="1314" y="1741"/>
                </a:cxn>
                <a:cxn ang="0">
                  <a:pos x="1349" y="1759"/>
                </a:cxn>
                <a:cxn ang="0">
                  <a:pos x="1383" y="1736"/>
                </a:cxn>
                <a:cxn ang="0">
                  <a:pos x="1418" y="1764"/>
                </a:cxn>
                <a:cxn ang="0">
                  <a:pos x="1453" y="1534"/>
                </a:cxn>
                <a:cxn ang="0">
                  <a:pos x="1493" y="1707"/>
                </a:cxn>
                <a:cxn ang="0">
                  <a:pos x="1528" y="1597"/>
                </a:cxn>
                <a:cxn ang="0">
                  <a:pos x="1562" y="1615"/>
                </a:cxn>
                <a:cxn ang="0">
                  <a:pos x="1597" y="1407"/>
                </a:cxn>
                <a:cxn ang="0">
                  <a:pos x="1631" y="1274"/>
                </a:cxn>
                <a:cxn ang="0">
                  <a:pos x="1672" y="865"/>
                </a:cxn>
                <a:cxn ang="0">
                  <a:pos x="1706" y="438"/>
                </a:cxn>
                <a:cxn ang="0">
                  <a:pos x="1741" y="260"/>
                </a:cxn>
                <a:cxn ang="0">
                  <a:pos x="1775" y="162"/>
                </a:cxn>
                <a:cxn ang="0">
                  <a:pos x="1810" y="381"/>
                </a:cxn>
                <a:cxn ang="0">
                  <a:pos x="1850" y="709"/>
                </a:cxn>
                <a:cxn ang="0">
                  <a:pos x="1885" y="1044"/>
                </a:cxn>
                <a:cxn ang="0">
                  <a:pos x="1920" y="1396"/>
                </a:cxn>
                <a:cxn ang="0">
                  <a:pos x="1954" y="1574"/>
                </a:cxn>
                <a:cxn ang="0">
                  <a:pos x="1989" y="1874"/>
                </a:cxn>
                <a:cxn ang="0">
                  <a:pos x="2029" y="1932"/>
                </a:cxn>
                <a:cxn ang="0">
                  <a:pos x="2064" y="2105"/>
                </a:cxn>
                <a:cxn ang="0">
                  <a:pos x="2098" y="2087"/>
                </a:cxn>
                <a:cxn ang="0">
                  <a:pos x="2133" y="2116"/>
                </a:cxn>
                <a:cxn ang="0">
                  <a:pos x="2168" y="2082"/>
                </a:cxn>
                <a:cxn ang="0">
                  <a:pos x="2202" y="2128"/>
                </a:cxn>
              </a:cxnLst>
              <a:rect l="0" t="0" r="r" b="b"/>
              <a:pathLst>
                <a:path w="2231" h="2237">
                  <a:moveTo>
                    <a:pt x="0" y="2185"/>
                  </a:moveTo>
                  <a:lnTo>
                    <a:pt x="11" y="2214"/>
                  </a:lnTo>
                  <a:lnTo>
                    <a:pt x="17" y="2237"/>
                  </a:lnTo>
                  <a:lnTo>
                    <a:pt x="29" y="2237"/>
                  </a:lnTo>
                  <a:lnTo>
                    <a:pt x="34" y="2237"/>
                  </a:lnTo>
                  <a:lnTo>
                    <a:pt x="46" y="2237"/>
                  </a:lnTo>
                  <a:lnTo>
                    <a:pt x="52" y="2237"/>
                  </a:lnTo>
                  <a:lnTo>
                    <a:pt x="63" y="2237"/>
                  </a:lnTo>
                  <a:lnTo>
                    <a:pt x="69" y="2226"/>
                  </a:lnTo>
                  <a:lnTo>
                    <a:pt x="80" y="2191"/>
                  </a:lnTo>
                  <a:lnTo>
                    <a:pt x="86" y="2064"/>
                  </a:lnTo>
                  <a:lnTo>
                    <a:pt x="98" y="1776"/>
                  </a:lnTo>
                  <a:lnTo>
                    <a:pt x="109" y="1540"/>
                  </a:lnTo>
                  <a:lnTo>
                    <a:pt x="115" y="1378"/>
                  </a:lnTo>
                  <a:lnTo>
                    <a:pt x="127" y="1344"/>
                  </a:lnTo>
                  <a:lnTo>
                    <a:pt x="132" y="1384"/>
                  </a:lnTo>
                  <a:lnTo>
                    <a:pt x="144" y="1430"/>
                  </a:lnTo>
                  <a:lnTo>
                    <a:pt x="150" y="1488"/>
                  </a:lnTo>
                  <a:lnTo>
                    <a:pt x="161" y="1632"/>
                  </a:lnTo>
                  <a:lnTo>
                    <a:pt x="167" y="1816"/>
                  </a:lnTo>
                  <a:lnTo>
                    <a:pt x="178" y="1724"/>
                  </a:lnTo>
                  <a:lnTo>
                    <a:pt x="190" y="1540"/>
                  </a:lnTo>
                  <a:lnTo>
                    <a:pt x="196" y="1586"/>
                  </a:lnTo>
                  <a:lnTo>
                    <a:pt x="207" y="1695"/>
                  </a:lnTo>
                  <a:lnTo>
                    <a:pt x="213" y="1695"/>
                  </a:lnTo>
                  <a:lnTo>
                    <a:pt x="225" y="1695"/>
                  </a:lnTo>
                  <a:lnTo>
                    <a:pt x="230" y="1713"/>
                  </a:lnTo>
                  <a:lnTo>
                    <a:pt x="242" y="1736"/>
                  </a:lnTo>
                  <a:lnTo>
                    <a:pt x="248" y="1736"/>
                  </a:lnTo>
                  <a:lnTo>
                    <a:pt x="259" y="1730"/>
                  </a:lnTo>
                  <a:lnTo>
                    <a:pt x="265" y="1724"/>
                  </a:lnTo>
                  <a:lnTo>
                    <a:pt x="276" y="1730"/>
                  </a:lnTo>
                  <a:lnTo>
                    <a:pt x="288" y="1799"/>
                  </a:lnTo>
                  <a:lnTo>
                    <a:pt x="294" y="1816"/>
                  </a:lnTo>
                  <a:lnTo>
                    <a:pt x="305" y="1764"/>
                  </a:lnTo>
                  <a:lnTo>
                    <a:pt x="311" y="1713"/>
                  </a:lnTo>
                  <a:lnTo>
                    <a:pt x="323" y="1666"/>
                  </a:lnTo>
                  <a:lnTo>
                    <a:pt x="328" y="1684"/>
                  </a:lnTo>
                  <a:lnTo>
                    <a:pt x="340" y="1776"/>
                  </a:lnTo>
                  <a:lnTo>
                    <a:pt x="346" y="1805"/>
                  </a:lnTo>
                  <a:lnTo>
                    <a:pt x="357" y="1770"/>
                  </a:lnTo>
                  <a:lnTo>
                    <a:pt x="363" y="1776"/>
                  </a:lnTo>
                  <a:lnTo>
                    <a:pt x="374" y="1793"/>
                  </a:lnTo>
                  <a:lnTo>
                    <a:pt x="386" y="1770"/>
                  </a:lnTo>
                  <a:lnTo>
                    <a:pt x="392" y="1741"/>
                  </a:lnTo>
                  <a:lnTo>
                    <a:pt x="403" y="1793"/>
                  </a:lnTo>
                  <a:lnTo>
                    <a:pt x="409" y="1862"/>
                  </a:lnTo>
                  <a:lnTo>
                    <a:pt x="421" y="1857"/>
                  </a:lnTo>
                  <a:lnTo>
                    <a:pt x="426" y="1828"/>
                  </a:lnTo>
                  <a:lnTo>
                    <a:pt x="438" y="1822"/>
                  </a:lnTo>
                  <a:lnTo>
                    <a:pt x="444" y="1822"/>
                  </a:lnTo>
                  <a:lnTo>
                    <a:pt x="455" y="1793"/>
                  </a:lnTo>
                  <a:lnTo>
                    <a:pt x="467" y="1782"/>
                  </a:lnTo>
                  <a:lnTo>
                    <a:pt x="472" y="1839"/>
                  </a:lnTo>
                  <a:lnTo>
                    <a:pt x="484" y="1874"/>
                  </a:lnTo>
                  <a:lnTo>
                    <a:pt x="490" y="1805"/>
                  </a:lnTo>
                  <a:lnTo>
                    <a:pt x="501" y="1753"/>
                  </a:lnTo>
                  <a:lnTo>
                    <a:pt x="507" y="1799"/>
                  </a:lnTo>
                  <a:lnTo>
                    <a:pt x="519" y="1845"/>
                  </a:lnTo>
                  <a:lnTo>
                    <a:pt x="524" y="1897"/>
                  </a:lnTo>
                  <a:lnTo>
                    <a:pt x="536" y="1903"/>
                  </a:lnTo>
                  <a:lnTo>
                    <a:pt x="542" y="1857"/>
                  </a:lnTo>
                  <a:lnTo>
                    <a:pt x="553" y="1822"/>
                  </a:lnTo>
                  <a:lnTo>
                    <a:pt x="565" y="1799"/>
                  </a:lnTo>
                  <a:lnTo>
                    <a:pt x="570" y="1793"/>
                  </a:lnTo>
                  <a:lnTo>
                    <a:pt x="582" y="1805"/>
                  </a:lnTo>
                  <a:lnTo>
                    <a:pt x="588" y="1793"/>
                  </a:lnTo>
                  <a:lnTo>
                    <a:pt x="599" y="1770"/>
                  </a:lnTo>
                  <a:lnTo>
                    <a:pt x="605" y="1811"/>
                  </a:lnTo>
                  <a:lnTo>
                    <a:pt x="617" y="1903"/>
                  </a:lnTo>
                  <a:lnTo>
                    <a:pt x="622" y="1839"/>
                  </a:lnTo>
                  <a:lnTo>
                    <a:pt x="634" y="1759"/>
                  </a:lnTo>
                  <a:lnTo>
                    <a:pt x="640" y="1759"/>
                  </a:lnTo>
                  <a:lnTo>
                    <a:pt x="651" y="1770"/>
                  </a:lnTo>
                  <a:lnTo>
                    <a:pt x="663" y="1816"/>
                  </a:lnTo>
                  <a:lnTo>
                    <a:pt x="669" y="1862"/>
                  </a:lnTo>
                  <a:lnTo>
                    <a:pt x="680" y="1874"/>
                  </a:lnTo>
                  <a:lnTo>
                    <a:pt x="686" y="1886"/>
                  </a:lnTo>
                  <a:lnTo>
                    <a:pt x="697" y="1851"/>
                  </a:lnTo>
                  <a:lnTo>
                    <a:pt x="703" y="1828"/>
                  </a:lnTo>
                  <a:lnTo>
                    <a:pt x="715" y="1857"/>
                  </a:lnTo>
                  <a:lnTo>
                    <a:pt x="720" y="1862"/>
                  </a:lnTo>
                  <a:lnTo>
                    <a:pt x="732" y="1816"/>
                  </a:lnTo>
                  <a:lnTo>
                    <a:pt x="743" y="1793"/>
                  </a:lnTo>
                  <a:lnTo>
                    <a:pt x="749" y="1811"/>
                  </a:lnTo>
                  <a:lnTo>
                    <a:pt x="761" y="1834"/>
                  </a:lnTo>
                  <a:lnTo>
                    <a:pt x="767" y="1874"/>
                  </a:lnTo>
                  <a:lnTo>
                    <a:pt x="778" y="1839"/>
                  </a:lnTo>
                  <a:lnTo>
                    <a:pt x="784" y="1747"/>
                  </a:lnTo>
                  <a:lnTo>
                    <a:pt x="795" y="1678"/>
                  </a:lnTo>
                  <a:lnTo>
                    <a:pt x="801" y="1632"/>
                  </a:lnTo>
                  <a:lnTo>
                    <a:pt x="813" y="1482"/>
                  </a:lnTo>
                  <a:lnTo>
                    <a:pt x="818" y="1263"/>
                  </a:lnTo>
                  <a:lnTo>
                    <a:pt x="830" y="1148"/>
                  </a:lnTo>
                  <a:lnTo>
                    <a:pt x="841" y="1084"/>
                  </a:lnTo>
                  <a:lnTo>
                    <a:pt x="847" y="733"/>
                  </a:lnTo>
                  <a:lnTo>
                    <a:pt x="859" y="352"/>
                  </a:lnTo>
                  <a:lnTo>
                    <a:pt x="865" y="346"/>
                  </a:lnTo>
                  <a:lnTo>
                    <a:pt x="876" y="364"/>
                  </a:lnTo>
                  <a:lnTo>
                    <a:pt x="882" y="185"/>
                  </a:lnTo>
                  <a:lnTo>
                    <a:pt x="893" y="0"/>
                  </a:lnTo>
                  <a:lnTo>
                    <a:pt x="899" y="219"/>
                  </a:lnTo>
                  <a:lnTo>
                    <a:pt x="911" y="433"/>
                  </a:lnTo>
                  <a:lnTo>
                    <a:pt x="922" y="485"/>
                  </a:lnTo>
                  <a:lnTo>
                    <a:pt x="928" y="560"/>
                  </a:lnTo>
                  <a:lnTo>
                    <a:pt x="939" y="721"/>
                  </a:lnTo>
                  <a:lnTo>
                    <a:pt x="945" y="888"/>
                  </a:lnTo>
                  <a:lnTo>
                    <a:pt x="957" y="1084"/>
                  </a:lnTo>
                  <a:lnTo>
                    <a:pt x="963" y="1234"/>
                  </a:lnTo>
                  <a:lnTo>
                    <a:pt x="974" y="1286"/>
                  </a:lnTo>
                  <a:lnTo>
                    <a:pt x="980" y="1349"/>
                  </a:lnTo>
                  <a:lnTo>
                    <a:pt x="991" y="1430"/>
                  </a:lnTo>
                  <a:lnTo>
                    <a:pt x="997" y="1511"/>
                  </a:lnTo>
                  <a:lnTo>
                    <a:pt x="1009" y="1597"/>
                  </a:lnTo>
                  <a:lnTo>
                    <a:pt x="1020" y="1609"/>
                  </a:lnTo>
                  <a:lnTo>
                    <a:pt x="1026" y="1574"/>
                  </a:lnTo>
                  <a:lnTo>
                    <a:pt x="1038" y="1609"/>
                  </a:lnTo>
                  <a:lnTo>
                    <a:pt x="1043" y="1678"/>
                  </a:lnTo>
                  <a:lnTo>
                    <a:pt x="1055" y="1736"/>
                  </a:lnTo>
                  <a:lnTo>
                    <a:pt x="1061" y="1799"/>
                  </a:lnTo>
                  <a:lnTo>
                    <a:pt x="1072" y="1839"/>
                  </a:lnTo>
                  <a:lnTo>
                    <a:pt x="1078" y="1880"/>
                  </a:lnTo>
                  <a:lnTo>
                    <a:pt x="1089" y="1834"/>
                  </a:lnTo>
                  <a:lnTo>
                    <a:pt x="1095" y="1759"/>
                  </a:lnTo>
                  <a:lnTo>
                    <a:pt x="1107" y="1799"/>
                  </a:lnTo>
                  <a:lnTo>
                    <a:pt x="1118" y="1834"/>
                  </a:lnTo>
                  <a:lnTo>
                    <a:pt x="1124" y="1811"/>
                  </a:lnTo>
                  <a:lnTo>
                    <a:pt x="1136" y="1782"/>
                  </a:lnTo>
                  <a:lnTo>
                    <a:pt x="1141" y="1764"/>
                  </a:lnTo>
                  <a:lnTo>
                    <a:pt x="1153" y="1753"/>
                  </a:lnTo>
                  <a:lnTo>
                    <a:pt x="1159" y="1805"/>
                  </a:lnTo>
                  <a:lnTo>
                    <a:pt x="1170" y="1857"/>
                  </a:lnTo>
                  <a:lnTo>
                    <a:pt x="1176" y="1914"/>
                  </a:lnTo>
                  <a:lnTo>
                    <a:pt x="1187" y="1920"/>
                  </a:lnTo>
                  <a:lnTo>
                    <a:pt x="1199" y="1834"/>
                  </a:lnTo>
                  <a:lnTo>
                    <a:pt x="1205" y="1793"/>
                  </a:lnTo>
                  <a:lnTo>
                    <a:pt x="1216" y="1811"/>
                  </a:lnTo>
                  <a:lnTo>
                    <a:pt x="1222" y="1805"/>
                  </a:lnTo>
                  <a:lnTo>
                    <a:pt x="1234" y="1759"/>
                  </a:lnTo>
                  <a:lnTo>
                    <a:pt x="1239" y="1736"/>
                  </a:lnTo>
                  <a:lnTo>
                    <a:pt x="1251" y="1741"/>
                  </a:lnTo>
                  <a:lnTo>
                    <a:pt x="1257" y="1764"/>
                  </a:lnTo>
                  <a:lnTo>
                    <a:pt x="1268" y="1793"/>
                  </a:lnTo>
                  <a:lnTo>
                    <a:pt x="1274" y="1839"/>
                  </a:lnTo>
                  <a:lnTo>
                    <a:pt x="1285" y="1891"/>
                  </a:lnTo>
                  <a:lnTo>
                    <a:pt x="1297" y="1805"/>
                  </a:lnTo>
                  <a:lnTo>
                    <a:pt x="1303" y="1690"/>
                  </a:lnTo>
                  <a:lnTo>
                    <a:pt x="1314" y="1741"/>
                  </a:lnTo>
                  <a:lnTo>
                    <a:pt x="1320" y="1828"/>
                  </a:lnTo>
                  <a:lnTo>
                    <a:pt x="1332" y="1782"/>
                  </a:lnTo>
                  <a:lnTo>
                    <a:pt x="1337" y="1724"/>
                  </a:lnTo>
                  <a:lnTo>
                    <a:pt x="1349" y="1759"/>
                  </a:lnTo>
                  <a:lnTo>
                    <a:pt x="1355" y="1788"/>
                  </a:lnTo>
                  <a:lnTo>
                    <a:pt x="1366" y="1822"/>
                  </a:lnTo>
                  <a:lnTo>
                    <a:pt x="1372" y="1834"/>
                  </a:lnTo>
                  <a:lnTo>
                    <a:pt x="1383" y="1736"/>
                  </a:lnTo>
                  <a:lnTo>
                    <a:pt x="1395" y="1661"/>
                  </a:lnTo>
                  <a:lnTo>
                    <a:pt x="1401" y="1695"/>
                  </a:lnTo>
                  <a:lnTo>
                    <a:pt x="1412" y="1730"/>
                  </a:lnTo>
                  <a:lnTo>
                    <a:pt x="1418" y="1764"/>
                  </a:lnTo>
                  <a:lnTo>
                    <a:pt x="1430" y="1805"/>
                  </a:lnTo>
                  <a:lnTo>
                    <a:pt x="1435" y="1845"/>
                  </a:lnTo>
                  <a:lnTo>
                    <a:pt x="1447" y="1753"/>
                  </a:lnTo>
                  <a:lnTo>
                    <a:pt x="1453" y="1534"/>
                  </a:lnTo>
                  <a:lnTo>
                    <a:pt x="1464" y="1470"/>
                  </a:lnTo>
                  <a:lnTo>
                    <a:pt x="1476" y="1528"/>
                  </a:lnTo>
                  <a:lnTo>
                    <a:pt x="1481" y="1609"/>
                  </a:lnTo>
                  <a:lnTo>
                    <a:pt x="1493" y="1707"/>
                  </a:lnTo>
                  <a:lnTo>
                    <a:pt x="1499" y="1730"/>
                  </a:lnTo>
                  <a:lnTo>
                    <a:pt x="1510" y="1701"/>
                  </a:lnTo>
                  <a:lnTo>
                    <a:pt x="1516" y="1649"/>
                  </a:lnTo>
                  <a:lnTo>
                    <a:pt x="1528" y="1597"/>
                  </a:lnTo>
                  <a:lnTo>
                    <a:pt x="1533" y="1597"/>
                  </a:lnTo>
                  <a:lnTo>
                    <a:pt x="1545" y="1603"/>
                  </a:lnTo>
                  <a:lnTo>
                    <a:pt x="1551" y="1609"/>
                  </a:lnTo>
                  <a:lnTo>
                    <a:pt x="1562" y="1615"/>
                  </a:lnTo>
                  <a:lnTo>
                    <a:pt x="1574" y="1574"/>
                  </a:lnTo>
                  <a:lnTo>
                    <a:pt x="1579" y="1528"/>
                  </a:lnTo>
                  <a:lnTo>
                    <a:pt x="1591" y="1465"/>
                  </a:lnTo>
                  <a:lnTo>
                    <a:pt x="1597" y="1407"/>
                  </a:lnTo>
                  <a:lnTo>
                    <a:pt x="1608" y="1401"/>
                  </a:lnTo>
                  <a:lnTo>
                    <a:pt x="1614" y="1390"/>
                  </a:lnTo>
                  <a:lnTo>
                    <a:pt x="1626" y="1349"/>
                  </a:lnTo>
                  <a:lnTo>
                    <a:pt x="1631" y="1274"/>
                  </a:lnTo>
                  <a:lnTo>
                    <a:pt x="1643" y="1107"/>
                  </a:lnTo>
                  <a:lnTo>
                    <a:pt x="1649" y="992"/>
                  </a:lnTo>
                  <a:lnTo>
                    <a:pt x="1660" y="980"/>
                  </a:lnTo>
                  <a:lnTo>
                    <a:pt x="1672" y="865"/>
                  </a:lnTo>
                  <a:lnTo>
                    <a:pt x="1677" y="675"/>
                  </a:lnTo>
                  <a:lnTo>
                    <a:pt x="1689" y="600"/>
                  </a:lnTo>
                  <a:lnTo>
                    <a:pt x="1695" y="600"/>
                  </a:lnTo>
                  <a:lnTo>
                    <a:pt x="1706" y="438"/>
                  </a:lnTo>
                  <a:lnTo>
                    <a:pt x="1712" y="179"/>
                  </a:lnTo>
                  <a:lnTo>
                    <a:pt x="1724" y="150"/>
                  </a:lnTo>
                  <a:lnTo>
                    <a:pt x="1729" y="237"/>
                  </a:lnTo>
                  <a:lnTo>
                    <a:pt x="1741" y="260"/>
                  </a:lnTo>
                  <a:lnTo>
                    <a:pt x="1752" y="260"/>
                  </a:lnTo>
                  <a:lnTo>
                    <a:pt x="1758" y="191"/>
                  </a:lnTo>
                  <a:lnTo>
                    <a:pt x="1770" y="110"/>
                  </a:lnTo>
                  <a:lnTo>
                    <a:pt x="1775" y="162"/>
                  </a:lnTo>
                  <a:lnTo>
                    <a:pt x="1787" y="225"/>
                  </a:lnTo>
                  <a:lnTo>
                    <a:pt x="1793" y="260"/>
                  </a:lnTo>
                  <a:lnTo>
                    <a:pt x="1804" y="300"/>
                  </a:lnTo>
                  <a:lnTo>
                    <a:pt x="1810" y="381"/>
                  </a:lnTo>
                  <a:lnTo>
                    <a:pt x="1822" y="462"/>
                  </a:lnTo>
                  <a:lnTo>
                    <a:pt x="1827" y="519"/>
                  </a:lnTo>
                  <a:lnTo>
                    <a:pt x="1839" y="594"/>
                  </a:lnTo>
                  <a:lnTo>
                    <a:pt x="1850" y="709"/>
                  </a:lnTo>
                  <a:lnTo>
                    <a:pt x="1856" y="813"/>
                  </a:lnTo>
                  <a:lnTo>
                    <a:pt x="1868" y="888"/>
                  </a:lnTo>
                  <a:lnTo>
                    <a:pt x="1874" y="963"/>
                  </a:lnTo>
                  <a:lnTo>
                    <a:pt x="1885" y="1044"/>
                  </a:lnTo>
                  <a:lnTo>
                    <a:pt x="1891" y="1125"/>
                  </a:lnTo>
                  <a:lnTo>
                    <a:pt x="1902" y="1217"/>
                  </a:lnTo>
                  <a:lnTo>
                    <a:pt x="1908" y="1309"/>
                  </a:lnTo>
                  <a:lnTo>
                    <a:pt x="1920" y="1396"/>
                  </a:lnTo>
                  <a:lnTo>
                    <a:pt x="1925" y="1499"/>
                  </a:lnTo>
                  <a:lnTo>
                    <a:pt x="1937" y="1609"/>
                  </a:lnTo>
                  <a:lnTo>
                    <a:pt x="1948" y="1615"/>
                  </a:lnTo>
                  <a:lnTo>
                    <a:pt x="1954" y="1574"/>
                  </a:lnTo>
                  <a:lnTo>
                    <a:pt x="1966" y="1626"/>
                  </a:lnTo>
                  <a:lnTo>
                    <a:pt x="1972" y="1713"/>
                  </a:lnTo>
                  <a:lnTo>
                    <a:pt x="1983" y="1793"/>
                  </a:lnTo>
                  <a:lnTo>
                    <a:pt x="1989" y="1874"/>
                  </a:lnTo>
                  <a:lnTo>
                    <a:pt x="2000" y="1932"/>
                  </a:lnTo>
                  <a:lnTo>
                    <a:pt x="2006" y="1978"/>
                  </a:lnTo>
                  <a:lnTo>
                    <a:pt x="2018" y="1949"/>
                  </a:lnTo>
                  <a:lnTo>
                    <a:pt x="2029" y="1932"/>
                  </a:lnTo>
                  <a:lnTo>
                    <a:pt x="2035" y="2001"/>
                  </a:lnTo>
                  <a:lnTo>
                    <a:pt x="2046" y="2059"/>
                  </a:lnTo>
                  <a:lnTo>
                    <a:pt x="2052" y="2087"/>
                  </a:lnTo>
                  <a:lnTo>
                    <a:pt x="2064" y="2105"/>
                  </a:lnTo>
                  <a:lnTo>
                    <a:pt x="2070" y="2093"/>
                  </a:lnTo>
                  <a:lnTo>
                    <a:pt x="2081" y="2082"/>
                  </a:lnTo>
                  <a:lnTo>
                    <a:pt x="2087" y="2076"/>
                  </a:lnTo>
                  <a:lnTo>
                    <a:pt x="2098" y="2087"/>
                  </a:lnTo>
                  <a:lnTo>
                    <a:pt x="2104" y="2133"/>
                  </a:lnTo>
                  <a:lnTo>
                    <a:pt x="2116" y="2151"/>
                  </a:lnTo>
                  <a:lnTo>
                    <a:pt x="2127" y="2139"/>
                  </a:lnTo>
                  <a:lnTo>
                    <a:pt x="2133" y="2116"/>
                  </a:lnTo>
                  <a:lnTo>
                    <a:pt x="2144" y="2087"/>
                  </a:lnTo>
                  <a:lnTo>
                    <a:pt x="2150" y="2070"/>
                  </a:lnTo>
                  <a:lnTo>
                    <a:pt x="2162" y="2070"/>
                  </a:lnTo>
                  <a:lnTo>
                    <a:pt x="2168" y="2082"/>
                  </a:lnTo>
                  <a:lnTo>
                    <a:pt x="2179" y="2105"/>
                  </a:lnTo>
                  <a:lnTo>
                    <a:pt x="2185" y="2139"/>
                  </a:lnTo>
                  <a:lnTo>
                    <a:pt x="2196" y="2180"/>
                  </a:lnTo>
                  <a:lnTo>
                    <a:pt x="2202" y="2128"/>
                  </a:lnTo>
                  <a:lnTo>
                    <a:pt x="2214" y="2053"/>
                  </a:lnTo>
                  <a:lnTo>
                    <a:pt x="2225" y="2087"/>
                  </a:lnTo>
                  <a:lnTo>
                    <a:pt x="2231" y="2133"/>
                  </a:lnTo>
                </a:path>
              </a:pathLst>
            </a:custGeom>
            <a:noFill/>
            <a:ln w="26988">
              <a:solidFill>
                <a:srgbClr val="0000FF"/>
              </a:solidFill>
              <a:prstDash val="solid"/>
              <a:round/>
              <a:headEnd/>
              <a:tailEnd/>
            </a:ln>
          </p:spPr>
          <p:txBody>
            <a:bodyPr/>
            <a:lstStyle/>
            <a:p>
              <a:endParaRPr lang="en-US"/>
            </a:p>
          </p:txBody>
        </p:sp>
        <p:sp>
          <p:nvSpPr>
            <p:cNvPr id="159802" name="Rectangle 58"/>
            <p:cNvSpPr>
              <a:spLocks noChangeArrowheads="1"/>
            </p:cNvSpPr>
            <p:nvPr/>
          </p:nvSpPr>
          <p:spPr bwMode="auto">
            <a:xfrm>
              <a:off x="2182" y="3637"/>
              <a:ext cx="1718" cy="184"/>
            </a:xfrm>
            <a:prstGeom prst="rect">
              <a:avLst/>
            </a:prstGeom>
            <a:noFill/>
            <a:ln w="9525">
              <a:noFill/>
              <a:miter lim="800000"/>
              <a:headEnd/>
              <a:tailEnd/>
            </a:ln>
          </p:spPr>
          <p:txBody>
            <a:bodyPr wrap="none" lIns="0" tIns="0" rIns="0" bIns="0">
              <a:spAutoFit/>
            </a:bodyPr>
            <a:lstStyle/>
            <a:p>
              <a:pPr algn="l" defTabSz="762000"/>
              <a:r>
                <a:rPr lang="en-AU" sz="1900" i="0" dirty="0">
                  <a:solidFill>
                    <a:srgbClr val="92D050"/>
                  </a:solidFill>
                  <a:latin typeface="Helvetica" pitchFamily="34" charset="0"/>
                </a:rPr>
                <a:t>x (Relative DNA Content)</a:t>
              </a:r>
              <a:endParaRPr lang="en-AU" sz="1400" dirty="0">
                <a:solidFill>
                  <a:srgbClr val="92D050"/>
                </a:solidFill>
              </a:endParaRPr>
            </a:p>
          </p:txBody>
        </p:sp>
        <p:sp>
          <p:nvSpPr>
            <p:cNvPr id="159803" name="Rectangle 59"/>
            <p:cNvSpPr>
              <a:spLocks noChangeArrowheads="1"/>
            </p:cNvSpPr>
            <p:nvPr/>
          </p:nvSpPr>
          <p:spPr bwMode="auto">
            <a:xfrm rot="16200000">
              <a:off x="746" y="2033"/>
              <a:ext cx="719" cy="184"/>
            </a:xfrm>
            <a:prstGeom prst="rect">
              <a:avLst/>
            </a:prstGeom>
            <a:noFill/>
            <a:ln w="9525">
              <a:noFill/>
              <a:miter lim="800000"/>
              <a:headEnd/>
              <a:tailEnd/>
            </a:ln>
          </p:spPr>
          <p:txBody>
            <a:bodyPr wrap="none" lIns="0" tIns="0" rIns="0" bIns="0">
              <a:spAutoFit/>
            </a:bodyPr>
            <a:lstStyle/>
            <a:p>
              <a:pPr algn="l" defTabSz="762000"/>
              <a:r>
                <a:rPr lang="en-AU" sz="1900" i="0" dirty="0">
                  <a:solidFill>
                    <a:srgbClr val="92D050"/>
                  </a:solidFill>
                  <a:latin typeface="Helvetica" pitchFamily="34" charset="0"/>
                </a:rPr>
                <a:t>Cell Count</a:t>
              </a:r>
              <a:endParaRPr lang="en-AU" sz="1400" dirty="0">
                <a:solidFill>
                  <a:srgbClr val="92D050"/>
                </a:solidFill>
              </a:endParaRPr>
            </a:p>
          </p:txBody>
        </p:sp>
        <p:sp>
          <p:nvSpPr>
            <p:cNvPr id="159804" name="Rectangle 60"/>
            <p:cNvSpPr>
              <a:spLocks noChangeArrowheads="1"/>
            </p:cNvSpPr>
            <p:nvPr/>
          </p:nvSpPr>
          <p:spPr bwMode="auto">
            <a:xfrm>
              <a:off x="1186" y="520"/>
              <a:ext cx="3727" cy="184"/>
            </a:xfrm>
            <a:prstGeom prst="rect">
              <a:avLst/>
            </a:prstGeom>
            <a:noFill/>
            <a:ln w="9525">
              <a:noFill/>
              <a:miter lim="800000"/>
              <a:headEnd/>
              <a:tailEnd/>
            </a:ln>
          </p:spPr>
          <p:txBody>
            <a:bodyPr wrap="none" lIns="0" tIns="0" rIns="0" bIns="0">
              <a:spAutoFit/>
            </a:bodyPr>
            <a:lstStyle/>
            <a:p>
              <a:pPr algn="l" defTabSz="762000"/>
              <a:r>
                <a:rPr lang="en-AU" sz="1900" i="0" dirty="0">
                  <a:solidFill>
                    <a:schemeClr val="tx1">
                      <a:lumMod val="50000"/>
                    </a:schemeClr>
                  </a:solidFill>
                  <a:latin typeface="Helvetica" pitchFamily="34" charset="0"/>
                </a:rPr>
                <a:t>NZM13 DNA profile 96 hours after the addition of </a:t>
              </a:r>
              <a:r>
                <a:rPr lang="en-AU" sz="1900" i="0" dirty="0" err="1">
                  <a:solidFill>
                    <a:schemeClr val="tx1">
                      <a:lumMod val="50000"/>
                    </a:schemeClr>
                  </a:solidFill>
                  <a:latin typeface="Helvetica" pitchFamily="34" charset="0"/>
                </a:rPr>
                <a:t>Taxol</a:t>
              </a:r>
              <a:endParaRPr lang="en-AU" sz="1400" dirty="0">
                <a:solidFill>
                  <a:schemeClr val="tx1">
                    <a:lumMod val="50000"/>
                  </a:schemeClr>
                </a:solidFill>
              </a:endParaRPr>
            </a:p>
          </p:txBody>
        </p:sp>
        <p:sp>
          <p:nvSpPr>
            <p:cNvPr id="159805" name="Rectangle 61"/>
            <p:cNvSpPr>
              <a:spLocks noChangeArrowheads="1"/>
            </p:cNvSpPr>
            <p:nvPr/>
          </p:nvSpPr>
          <p:spPr bwMode="auto">
            <a:xfrm>
              <a:off x="3618" y="911"/>
              <a:ext cx="917" cy="380"/>
            </a:xfrm>
            <a:prstGeom prst="rect">
              <a:avLst/>
            </a:prstGeom>
            <a:solidFill>
              <a:srgbClr val="FFFFFF"/>
            </a:solidFill>
            <a:ln w="9525">
              <a:noFill/>
              <a:miter lim="800000"/>
              <a:headEnd/>
              <a:tailEnd/>
            </a:ln>
          </p:spPr>
          <p:txBody>
            <a:bodyPr/>
            <a:lstStyle/>
            <a:p>
              <a:endParaRPr lang="en-US"/>
            </a:p>
          </p:txBody>
        </p:sp>
        <p:sp>
          <p:nvSpPr>
            <p:cNvPr id="159806" name="Rectangle 62"/>
            <p:cNvSpPr>
              <a:spLocks noChangeArrowheads="1"/>
            </p:cNvSpPr>
            <p:nvPr/>
          </p:nvSpPr>
          <p:spPr bwMode="auto">
            <a:xfrm>
              <a:off x="3618" y="911"/>
              <a:ext cx="917" cy="380"/>
            </a:xfrm>
            <a:prstGeom prst="rect">
              <a:avLst/>
            </a:prstGeom>
            <a:noFill/>
            <a:ln w="26988">
              <a:solidFill>
                <a:srgbClr val="FFFFFF"/>
              </a:solidFill>
              <a:miter lim="800000"/>
              <a:headEnd/>
              <a:tailEnd/>
            </a:ln>
          </p:spPr>
          <p:txBody>
            <a:bodyPr/>
            <a:lstStyle/>
            <a:p>
              <a:endParaRPr lang="en-US"/>
            </a:p>
          </p:txBody>
        </p:sp>
        <p:sp>
          <p:nvSpPr>
            <p:cNvPr id="159807" name="Line 63"/>
            <p:cNvSpPr>
              <a:spLocks noChangeShapeType="1"/>
            </p:cNvSpPr>
            <p:nvPr/>
          </p:nvSpPr>
          <p:spPr bwMode="auto">
            <a:xfrm>
              <a:off x="3618" y="911"/>
              <a:ext cx="917" cy="1"/>
            </a:xfrm>
            <a:prstGeom prst="line">
              <a:avLst/>
            </a:prstGeom>
            <a:noFill/>
            <a:ln w="26988">
              <a:solidFill>
                <a:srgbClr val="000000"/>
              </a:solidFill>
              <a:round/>
              <a:headEnd/>
              <a:tailEnd/>
            </a:ln>
          </p:spPr>
          <p:txBody>
            <a:bodyPr/>
            <a:lstStyle/>
            <a:p>
              <a:endParaRPr lang="en-US"/>
            </a:p>
          </p:txBody>
        </p:sp>
        <p:sp>
          <p:nvSpPr>
            <p:cNvPr id="159808" name="Line 64"/>
            <p:cNvSpPr>
              <a:spLocks noChangeShapeType="1"/>
            </p:cNvSpPr>
            <p:nvPr/>
          </p:nvSpPr>
          <p:spPr bwMode="auto">
            <a:xfrm>
              <a:off x="3618" y="1291"/>
              <a:ext cx="917" cy="1"/>
            </a:xfrm>
            <a:prstGeom prst="line">
              <a:avLst/>
            </a:prstGeom>
            <a:noFill/>
            <a:ln w="26988">
              <a:solidFill>
                <a:srgbClr val="000000"/>
              </a:solidFill>
              <a:round/>
              <a:headEnd/>
              <a:tailEnd/>
            </a:ln>
          </p:spPr>
          <p:txBody>
            <a:bodyPr/>
            <a:lstStyle/>
            <a:p>
              <a:endParaRPr lang="en-US"/>
            </a:p>
          </p:txBody>
        </p:sp>
        <p:sp>
          <p:nvSpPr>
            <p:cNvPr id="159809" name="Line 65"/>
            <p:cNvSpPr>
              <a:spLocks noChangeShapeType="1"/>
            </p:cNvSpPr>
            <p:nvPr/>
          </p:nvSpPr>
          <p:spPr bwMode="auto">
            <a:xfrm flipV="1">
              <a:off x="4535" y="911"/>
              <a:ext cx="1" cy="380"/>
            </a:xfrm>
            <a:prstGeom prst="line">
              <a:avLst/>
            </a:prstGeom>
            <a:noFill/>
            <a:ln w="26988">
              <a:solidFill>
                <a:srgbClr val="000000"/>
              </a:solidFill>
              <a:round/>
              <a:headEnd/>
              <a:tailEnd/>
            </a:ln>
          </p:spPr>
          <p:txBody>
            <a:bodyPr/>
            <a:lstStyle/>
            <a:p>
              <a:endParaRPr lang="en-US"/>
            </a:p>
          </p:txBody>
        </p:sp>
        <p:sp>
          <p:nvSpPr>
            <p:cNvPr id="159810" name="Line 66"/>
            <p:cNvSpPr>
              <a:spLocks noChangeShapeType="1"/>
            </p:cNvSpPr>
            <p:nvPr/>
          </p:nvSpPr>
          <p:spPr bwMode="auto">
            <a:xfrm flipV="1">
              <a:off x="3618" y="911"/>
              <a:ext cx="1" cy="380"/>
            </a:xfrm>
            <a:prstGeom prst="line">
              <a:avLst/>
            </a:prstGeom>
            <a:noFill/>
            <a:ln w="26988">
              <a:solidFill>
                <a:srgbClr val="000000"/>
              </a:solidFill>
              <a:round/>
              <a:headEnd/>
              <a:tailEnd/>
            </a:ln>
          </p:spPr>
          <p:txBody>
            <a:bodyPr/>
            <a:lstStyle/>
            <a:p>
              <a:endParaRPr lang="en-US"/>
            </a:p>
          </p:txBody>
        </p:sp>
        <p:sp>
          <p:nvSpPr>
            <p:cNvPr id="159811" name="Line 67"/>
            <p:cNvSpPr>
              <a:spLocks noChangeShapeType="1"/>
            </p:cNvSpPr>
            <p:nvPr/>
          </p:nvSpPr>
          <p:spPr bwMode="auto">
            <a:xfrm>
              <a:off x="3618" y="1291"/>
              <a:ext cx="917" cy="1"/>
            </a:xfrm>
            <a:prstGeom prst="line">
              <a:avLst/>
            </a:prstGeom>
            <a:noFill/>
            <a:ln w="26988">
              <a:solidFill>
                <a:srgbClr val="000000"/>
              </a:solidFill>
              <a:round/>
              <a:headEnd/>
              <a:tailEnd/>
            </a:ln>
          </p:spPr>
          <p:txBody>
            <a:bodyPr/>
            <a:lstStyle/>
            <a:p>
              <a:endParaRPr lang="en-US"/>
            </a:p>
          </p:txBody>
        </p:sp>
        <p:sp>
          <p:nvSpPr>
            <p:cNvPr id="159812" name="Line 68"/>
            <p:cNvSpPr>
              <a:spLocks noChangeShapeType="1"/>
            </p:cNvSpPr>
            <p:nvPr/>
          </p:nvSpPr>
          <p:spPr bwMode="auto">
            <a:xfrm flipV="1">
              <a:off x="3618" y="911"/>
              <a:ext cx="1" cy="380"/>
            </a:xfrm>
            <a:prstGeom prst="line">
              <a:avLst/>
            </a:prstGeom>
            <a:noFill/>
            <a:ln w="26988">
              <a:solidFill>
                <a:srgbClr val="000000"/>
              </a:solidFill>
              <a:round/>
              <a:headEnd/>
              <a:tailEnd/>
            </a:ln>
          </p:spPr>
          <p:txBody>
            <a:bodyPr/>
            <a:lstStyle/>
            <a:p>
              <a:endParaRPr lang="en-US"/>
            </a:p>
          </p:txBody>
        </p:sp>
        <p:sp>
          <p:nvSpPr>
            <p:cNvPr id="159813" name="Line 69"/>
            <p:cNvSpPr>
              <a:spLocks noChangeShapeType="1"/>
            </p:cNvSpPr>
            <p:nvPr/>
          </p:nvSpPr>
          <p:spPr bwMode="auto">
            <a:xfrm>
              <a:off x="3618" y="911"/>
              <a:ext cx="917" cy="1"/>
            </a:xfrm>
            <a:prstGeom prst="line">
              <a:avLst/>
            </a:prstGeom>
            <a:noFill/>
            <a:ln w="26988">
              <a:solidFill>
                <a:srgbClr val="000000"/>
              </a:solidFill>
              <a:round/>
              <a:headEnd/>
              <a:tailEnd/>
            </a:ln>
          </p:spPr>
          <p:txBody>
            <a:bodyPr/>
            <a:lstStyle/>
            <a:p>
              <a:endParaRPr lang="en-US"/>
            </a:p>
          </p:txBody>
        </p:sp>
        <p:sp>
          <p:nvSpPr>
            <p:cNvPr id="159814" name="Line 70"/>
            <p:cNvSpPr>
              <a:spLocks noChangeShapeType="1"/>
            </p:cNvSpPr>
            <p:nvPr/>
          </p:nvSpPr>
          <p:spPr bwMode="auto">
            <a:xfrm>
              <a:off x="3618" y="1291"/>
              <a:ext cx="917" cy="1"/>
            </a:xfrm>
            <a:prstGeom prst="line">
              <a:avLst/>
            </a:prstGeom>
            <a:noFill/>
            <a:ln w="26988">
              <a:solidFill>
                <a:srgbClr val="000000"/>
              </a:solidFill>
              <a:round/>
              <a:headEnd/>
              <a:tailEnd/>
            </a:ln>
          </p:spPr>
          <p:txBody>
            <a:bodyPr/>
            <a:lstStyle/>
            <a:p>
              <a:endParaRPr lang="en-US"/>
            </a:p>
          </p:txBody>
        </p:sp>
        <p:sp>
          <p:nvSpPr>
            <p:cNvPr id="159815" name="Line 71"/>
            <p:cNvSpPr>
              <a:spLocks noChangeShapeType="1"/>
            </p:cNvSpPr>
            <p:nvPr/>
          </p:nvSpPr>
          <p:spPr bwMode="auto">
            <a:xfrm flipV="1">
              <a:off x="4535" y="911"/>
              <a:ext cx="1" cy="380"/>
            </a:xfrm>
            <a:prstGeom prst="line">
              <a:avLst/>
            </a:prstGeom>
            <a:noFill/>
            <a:ln w="26988">
              <a:solidFill>
                <a:srgbClr val="000000"/>
              </a:solidFill>
              <a:round/>
              <a:headEnd/>
              <a:tailEnd/>
            </a:ln>
          </p:spPr>
          <p:txBody>
            <a:bodyPr/>
            <a:lstStyle/>
            <a:p>
              <a:endParaRPr lang="en-US"/>
            </a:p>
          </p:txBody>
        </p:sp>
        <p:sp>
          <p:nvSpPr>
            <p:cNvPr id="159816" name="Line 72"/>
            <p:cNvSpPr>
              <a:spLocks noChangeShapeType="1"/>
            </p:cNvSpPr>
            <p:nvPr/>
          </p:nvSpPr>
          <p:spPr bwMode="auto">
            <a:xfrm flipV="1">
              <a:off x="3618" y="911"/>
              <a:ext cx="1" cy="380"/>
            </a:xfrm>
            <a:prstGeom prst="line">
              <a:avLst/>
            </a:prstGeom>
            <a:noFill/>
            <a:ln w="26988">
              <a:solidFill>
                <a:srgbClr val="000000"/>
              </a:solidFill>
              <a:round/>
              <a:headEnd/>
              <a:tailEnd/>
            </a:ln>
          </p:spPr>
          <p:txBody>
            <a:bodyPr/>
            <a:lstStyle/>
            <a:p>
              <a:endParaRPr lang="en-US"/>
            </a:p>
          </p:txBody>
        </p:sp>
        <p:sp>
          <p:nvSpPr>
            <p:cNvPr id="159817" name="Rectangle 73"/>
            <p:cNvSpPr>
              <a:spLocks noChangeArrowheads="1"/>
            </p:cNvSpPr>
            <p:nvPr/>
          </p:nvSpPr>
          <p:spPr bwMode="auto">
            <a:xfrm>
              <a:off x="4039" y="928"/>
              <a:ext cx="473"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Model</a:t>
              </a:r>
              <a:endParaRPr lang="en-AU" sz="1400"/>
            </a:p>
          </p:txBody>
        </p:sp>
        <p:sp>
          <p:nvSpPr>
            <p:cNvPr id="159818" name="Rectangle 74"/>
            <p:cNvSpPr>
              <a:spLocks noChangeArrowheads="1"/>
            </p:cNvSpPr>
            <p:nvPr/>
          </p:nvSpPr>
          <p:spPr bwMode="auto">
            <a:xfrm>
              <a:off x="4039" y="1101"/>
              <a:ext cx="421" cy="202"/>
            </a:xfrm>
            <a:prstGeom prst="rect">
              <a:avLst/>
            </a:prstGeom>
            <a:noFill/>
            <a:ln w="9525">
              <a:noFill/>
              <a:miter lim="800000"/>
              <a:headEnd/>
              <a:tailEnd/>
            </a:ln>
          </p:spPr>
          <p:txBody>
            <a:bodyPr wrap="none" lIns="0" tIns="0" rIns="0" bIns="0">
              <a:spAutoFit/>
            </a:bodyPr>
            <a:lstStyle/>
            <a:p>
              <a:pPr algn="l" defTabSz="762000"/>
              <a:r>
                <a:rPr lang="en-AU" sz="1900" i="0">
                  <a:solidFill>
                    <a:srgbClr val="000000"/>
                  </a:solidFill>
                  <a:latin typeface="Helvetica" pitchFamily="34" charset="0"/>
                </a:rPr>
                <a:t>Data </a:t>
              </a:r>
              <a:endParaRPr lang="en-AU" sz="1400"/>
            </a:p>
          </p:txBody>
        </p:sp>
        <p:sp>
          <p:nvSpPr>
            <p:cNvPr id="159819" name="Line 75"/>
            <p:cNvSpPr>
              <a:spLocks noChangeShapeType="1"/>
            </p:cNvSpPr>
            <p:nvPr/>
          </p:nvSpPr>
          <p:spPr bwMode="auto">
            <a:xfrm>
              <a:off x="3705" y="1014"/>
              <a:ext cx="247" cy="1"/>
            </a:xfrm>
            <a:prstGeom prst="line">
              <a:avLst/>
            </a:prstGeom>
            <a:noFill/>
            <a:ln w="26988">
              <a:solidFill>
                <a:srgbClr val="FF0000"/>
              </a:solidFill>
              <a:round/>
              <a:headEnd/>
              <a:tailEnd/>
            </a:ln>
          </p:spPr>
          <p:txBody>
            <a:bodyPr/>
            <a:lstStyle/>
            <a:p>
              <a:endParaRPr lang="en-US"/>
            </a:p>
          </p:txBody>
        </p:sp>
        <p:sp>
          <p:nvSpPr>
            <p:cNvPr id="159820" name="Line 76"/>
            <p:cNvSpPr>
              <a:spLocks noChangeShapeType="1"/>
            </p:cNvSpPr>
            <p:nvPr/>
          </p:nvSpPr>
          <p:spPr bwMode="auto">
            <a:xfrm>
              <a:off x="3705" y="1193"/>
              <a:ext cx="247" cy="1"/>
            </a:xfrm>
            <a:prstGeom prst="line">
              <a:avLst/>
            </a:prstGeom>
            <a:noFill/>
            <a:ln w="26988">
              <a:solidFill>
                <a:srgbClr val="0000FF"/>
              </a:solidFill>
              <a:round/>
              <a:headEnd/>
              <a:tailEnd/>
            </a:ln>
          </p:spPr>
          <p:txBody>
            <a:bodyPr/>
            <a:lstStyle/>
            <a:p>
              <a:endParaRPr lang="en-US"/>
            </a:p>
          </p:txBody>
        </p:sp>
      </p:gr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Playtech\Desktop\FOUNDRY MAIN\CLIENTS\Massey\PPT WORK\New Massey PPT April 2011\new templates\MASSEY TEMPLATE STANDARD SLIDE 7.jpg"/>
          <p:cNvPicPr>
            <a:picLocks noChangeAspect="1" noChangeArrowheads="1"/>
          </p:cNvPicPr>
          <p:nvPr/>
        </p:nvPicPr>
        <p:blipFill>
          <a:blip r:embed="rId2" cstate="print"/>
          <a:srcRect/>
          <a:stretch>
            <a:fillRect/>
          </a:stretch>
        </p:blipFill>
        <p:spPr bwMode="auto">
          <a:xfrm>
            <a:off x="0" y="-19050"/>
            <a:ext cx="9163050" cy="6877050"/>
          </a:xfrm>
          <a:prstGeom prst="rect">
            <a:avLst/>
          </a:prstGeom>
          <a:noFill/>
        </p:spPr>
      </p:pic>
      <p:sp>
        <p:nvSpPr>
          <p:cNvPr id="252930" name="Rectangle 2"/>
          <p:cNvSpPr>
            <a:spLocks noGrp="1" noChangeArrowheads="1"/>
          </p:cNvSpPr>
          <p:nvPr>
            <p:ph type="title"/>
          </p:nvPr>
        </p:nvSpPr>
        <p:spPr bwMode="auto">
          <a:xfrm>
            <a:off x="1403648" y="260648"/>
            <a:ext cx="8229600" cy="930275"/>
          </a:xfrm>
          <a:noFill/>
          <a:ln>
            <a:miter lim="800000"/>
            <a:headEnd/>
            <a:tailEnd/>
          </a:ln>
        </p:spPr>
        <p:txBody>
          <a:bodyPr vert="horz" wrap="square" lIns="91440" tIns="45720" rIns="91440" bIns="45720" numCol="1" anchor="t" anchorCtr="0" compatLnSpc="1">
            <a:prstTxWarp prst="textNoShape">
              <a:avLst/>
            </a:prstTxWarp>
            <a:normAutofit/>
          </a:bodyPr>
          <a:lstStyle/>
          <a:p>
            <a:r>
              <a:rPr lang="en-NZ" sz="2800" dirty="0" err="1">
                <a:solidFill>
                  <a:srgbClr val="92D050"/>
                </a:solidFill>
              </a:rPr>
              <a:t>Taxol</a:t>
            </a:r>
            <a:r>
              <a:rPr lang="en-NZ" sz="2800" dirty="0">
                <a:solidFill>
                  <a:srgbClr val="92D050"/>
                </a:solidFill>
              </a:rPr>
              <a:t> effect: 6 weeks “in vivo”</a:t>
            </a:r>
            <a:endParaRPr lang="en-AU" sz="2800" dirty="0">
              <a:solidFill>
                <a:srgbClr val="92D050"/>
              </a:solidFill>
            </a:endParaRPr>
          </a:p>
        </p:txBody>
      </p:sp>
      <p:pic>
        <p:nvPicPr>
          <p:cNvPr id="252932" name="Picture 4" descr="060105_fig5"/>
          <p:cNvPicPr>
            <a:picLocks noGrp="1" noChangeAspect="1" noChangeArrowheads="1"/>
          </p:cNvPicPr>
          <p:nvPr>
            <p:ph type="body" idx="1"/>
          </p:nvPr>
        </p:nvPicPr>
        <p:blipFill>
          <a:blip r:embed="rId3" cstate="print"/>
          <a:srcRect/>
          <a:stretch>
            <a:fillRect/>
          </a:stretch>
        </p:blipFill>
        <p:spPr bwMode="auto">
          <a:xfrm>
            <a:off x="1311275" y="1066800"/>
            <a:ext cx="6540500" cy="501808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2930"/>
                                        </p:tgtEl>
                                        <p:attrNameLst>
                                          <p:attrName>style.visibility</p:attrName>
                                        </p:attrNameLst>
                                      </p:cBhvr>
                                      <p:to>
                                        <p:strVal val="visible"/>
                                      </p:to>
                                    </p:set>
                                    <p:animEffect transition="in" filter="fade">
                                      <p:cBhvr>
                                        <p:cTn id="7" dur="2000"/>
                                        <p:tgtEl>
                                          <p:spTgt spid="25293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52932"/>
                                        </p:tgtEl>
                                        <p:attrNameLst>
                                          <p:attrName>style.visibility</p:attrName>
                                        </p:attrNameLst>
                                      </p:cBhvr>
                                      <p:to>
                                        <p:strVal val="visible"/>
                                      </p:to>
                                    </p:set>
                                    <p:animEffect transition="in" filter="fade">
                                      <p:cBhvr>
                                        <p:cTn id="11" dur="2000"/>
                                        <p:tgtEl>
                                          <p:spTgt spid="252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C:\Users\Playtech\Desktop\FOUNDRY MAIN\CLIENTS\Massey\PPT WORK\New Massey PPT April 2011\new templates\MASSEY TEMPLATE STANDARD SLIDE 3.jpg"/>
          <p:cNvPicPr>
            <a:picLocks noChangeAspect="1" noChangeArrowheads="1"/>
          </p:cNvPicPr>
          <p:nvPr/>
        </p:nvPicPr>
        <p:blipFill>
          <a:blip r:embed="rId2" cstate="print"/>
          <a:srcRect/>
          <a:stretch>
            <a:fillRect/>
          </a:stretch>
        </p:blipFill>
        <p:spPr bwMode="auto">
          <a:xfrm>
            <a:off x="-19051" y="0"/>
            <a:ext cx="9163051" cy="6877050"/>
          </a:xfrm>
          <a:prstGeom prst="rect">
            <a:avLst/>
          </a:prstGeom>
          <a:noFill/>
        </p:spPr>
      </p:pic>
      <p:sp>
        <p:nvSpPr>
          <p:cNvPr id="247810" name="Rectangle 2"/>
          <p:cNvSpPr>
            <a:spLocks noGrp="1" noChangeArrowheads="1"/>
          </p:cNvSpPr>
          <p:nvPr>
            <p:ph type="title"/>
          </p:nvPr>
        </p:nvSpPr>
        <p:spPr bwMode="auto">
          <a:xfrm>
            <a:off x="467544" y="188640"/>
            <a:ext cx="8229600" cy="596900"/>
          </a:xfrm>
          <a:noFill/>
          <a:ln>
            <a:miter lim="800000"/>
            <a:headEnd/>
            <a:tailEnd/>
          </a:ln>
        </p:spPr>
        <p:txBody>
          <a:bodyPr vert="horz" wrap="square" lIns="91440" tIns="45720" rIns="91440" bIns="45720" numCol="1" anchor="t" anchorCtr="0" compatLnSpc="1">
            <a:prstTxWarp prst="textNoShape">
              <a:avLst/>
            </a:prstTxWarp>
            <a:normAutofit fontScale="90000"/>
          </a:bodyPr>
          <a:lstStyle/>
          <a:p>
            <a:r>
              <a:rPr lang="en-US" sz="4000" dirty="0">
                <a:solidFill>
                  <a:srgbClr val="92D050"/>
                </a:solidFill>
              </a:rPr>
              <a:t>Summary…</a:t>
            </a:r>
          </a:p>
        </p:txBody>
      </p:sp>
      <p:sp>
        <p:nvSpPr>
          <p:cNvPr id="247811" name="Rectangle 3"/>
          <p:cNvSpPr>
            <a:spLocks noGrp="1" noChangeArrowheads="1"/>
          </p:cNvSpPr>
          <p:nvPr>
            <p:ph type="body" idx="1"/>
          </p:nvPr>
        </p:nvSpPr>
        <p:spPr bwMode="auto">
          <a:xfrm>
            <a:off x="467544" y="1628801"/>
            <a:ext cx="8229600" cy="2664296"/>
          </a:xfrm>
          <a:noFill/>
          <a:ln>
            <a:miter lim="800000"/>
            <a:headEnd/>
            <a:tailEnd/>
          </a:ln>
        </p:spPr>
        <p:txBody>
          <a:bodyPr vert="horz" wrap="square" lIns="91440" tIns="45720" rIns="91440" bIns="45720" numCol="1" anchor="t" anchorCtr="0" compatLnSpc="1">
            <a:prstTxWarp prst="textNoShape">
              <a:avLst/>
            </a:prstTxWarp>
          </a:bodyPr>
          <a:lstStyle/>
          <a:p>
            <a:pPr>
              <a:buBlip>
                <a:blip r:embed="rId3"/>
              </a:buBlip>
            </a:pPr>
            <a:r>
              <a:rPr lang="en-US" sz="2800" dirty="0">
                <a:solidFill>
                  <a:schemeClr val="tx1">
                    <a:lumMod val="50000"/>
                  </a:schemeClr>
                </a:solidFill>
              </a:rPr>
              <a:t>We have a generic set of simple </a:t>
            </a:r>
            <a:r>
              <a:rPr lang="en-US" sz="2800" dirty="0" smtClean="0">
                <a:solidFill>
                  <a:schemeClr val="tx1">
                    <a:lumMod val="50000"/>
                  </a:schemeClr>
                </a:solidFill>
              </a:rPr>
              <a:t>models </a:t>
            </a:r>
            <a:r>
              <a:rPr lang="en-US" sz="2800" dirty="0">
                <a:solidFill>
                  <a:schemeClr val="tx1">
                    <a:lumMod val="50000"/>
                  </a:schemeClr>
                </a:solidFill>
              </a:rPr>
              <a:t>for </a:t>
            </a:r>
            <a:r>
              <a:rPr lang="en-US" sz="2800" dirty="0" smtClean="0">
                <a:solidFill>
                  <a:schemeClr val="tx1">
                    <a:lumMod val="50000"/>
                  </a:schemeClr>
                </a:solidFill>
              </a:rPr>
              <a:t>cell growth/division</a:t>
            </a:r>
            <a:endParaRPr lang="en-US" sz="2800" dirty="0">
              <a:solidFill>
                <a:schemeClr val="tx1">
                  <a:lumMod val="50000"/>
                </a:schemeClr>
              </a:solidFill>
            </a:endParaRPr>
          </a:p>
          <a:p>
            <a:pPr>
              <a:buBlip>
                <a:blip r:embed="rId3"/>
              </a:buBlip>
            </a:pPr>
            <a:r>
              <a:rPr lang="en-US" sz="2800" dirty="0">
                <a:solidFill>
                  <a:schemeClr val="tx1">
                    <a:lumMod val="50000"/>
                  </a:schemeClr>
                </a:solidFill>
              </a:rPr>
              <a:t>It can be, and is </a:t>
            </a:r>
            <a:r>
              <a:rPr lang="en-US" sz="2800" dirty="0" smtClean="0">
                <a:solidFill>
                  <a:schemeClr val="tx1">
                    <a:lumMod val="50000"/>
                  </a:schemeClr>
                </a:solidFill>
              </a:rPr>
              <a:t>being,  </a:t>
            </a:r>
            <a:r>
              <a:rPr lang="en-US" sz="2800" dirty="0">
                <a:solidFill>
                  <a:schemeClr val="tx1">
                    <a:lumMod val="50000"/>
                  </a:schemeClr>
                </a:solidFill>
              </a:rPr>
              <a:t>used to underpin decision support</a:t>
            </a:r>
          </a:p>
          <a:p>
            <a:pPr>
              <a:buBlip>
                <a:blip r:embed="rId3"/>
              </a:buBlip>
            </a:pPr>
            <a:r>
              <a:rPr lang="en-US" sz="2800" dirty="0">
                <a:solidFill>
                  <a:srgbClr val="92D050"/>
                </a:solidFill>
              </a:rPr>
              <a:t>There is plenty of </a:t>
            </a:r>
            <a:r>
              <a:rPr lang="en-US" sz="2800" b="1" i="1" dirty="0" smtClean="0">
                <a:solidFill>
                  <a:srgbClr val="92D050"/>
                </a:solidFill>
              </a:rPr>
              <a:t>“new mathematics” </a:t>
            </a:r>
            <a:r>
              <a:rPr lang="en-US" sz="2800" dirty="0" smtClean="0">
                <a:solidFill>
                  <a:srgbClr val="92D050"/>
                </a:solidFill>
              </a:rPr>
              <a:t>here</a:t>
            </a:r>
            <a:endParaRPr lang="en-US" sz="2800" dirty="0">
              <a:solidFill>
                <a:srgbClr val="92D050"/>
              </a:solidFill>
            </a:endParaRPr>
          </a:p>
          <a:p>
            <a:endParaRPr lang="en-US" dirty="0">
              <a:solidFill>
                <a:schemeClr val="tx1">
                  <a:lumMod val="50000"/>
                </a:schemeClr>
              </a:solidFill>
            </a:endParaRPr>
          </a:p>
        </p:txBody>
      </p:sp>
      <p:pic>
        <p:nvPicPr>
          <p:cNvPr id="119811" name="Picture 3"/>
          <p:cNvPicPr>
            <a:picLocks noChangeAspect="1" noChangeArrowheads="1"/>
          </p:cNvPicPr>
          <p:nvPr/>
        </p:nvPicPr>
        <p:blipFill>
          <a:blip r:embed="rId4" cstate="print"/>
          <a:srcRect/>
          <a:stretch>
            <a:fillRect/>
          </a:stretch>
        </p:blipFill>
        <p:spPr bwMode="auto">
          <a:xfrm>
            <a:off x="395536" y="4221088"/>
            <a:ext cx="2095500" cy="2181225"/>
          </a:xfrm>
          <a:prstGeom prst="rect">
            <a:avLst/>
          </a:prstGeom>
          <a:noFill/>
          <a:ln w="9525">
            <a:noFill/>
            <a:miter lim="800000"/>
            <a:headEnd/>
            <a:tailEnd/>
          </a:ln>
        </p:spPr>
      </p:pic>
      <p:pic>
        <p:nvPicPr>
          <p:cNvPr id="119813" name="Picture 5"/>
          <p:cNvPicPr>
            <a:picLocks noChangeAspect="1" noChangeArrowheads="1"/>
          </p:cNvPicPr>
          <p:nvPr/>
        </p:nvPicPr>
        <p:blipFill>
          <a:blip r:embed="rId5" cstate="print"/>
          <a:srcRect/>
          <a:stretch>
            <a:fillRect/>
          </a:stretch>
        </p:blipFill>
        <p:spPr bwMode="auto">
          <a:xfrm>
            <a:off x="5796136" y="4365104"/>
            <a:ext cx="2848204" cy="176859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19814" name="Picture 6"/>
          <p:cNvPicPr>
            <a:picLocks noChangeAspect="1" noChangeArrowheads="1"/>
          </p:cNvPicPr>
          <p:nvPr/>
        </p:nvPicPr>
        <p:blipFill>
          <a:blip r:embed="rId6" cstate="print"/>
          <a:srcRect/>
          <a:stretch>
            <a:fillRect/>
          </a:stretch>
        </p:blipFill>
        <p:spPr bwMode="auto">
          <a:xfrm>
            <a:off x="2699792" y="4941168"/>
            <a:ext cx="2750065" cy="10168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7810"/>
                                        </p:tgtEl>
                                        <p:attrNameLst>
                                          <p:attrName>style.visibility</p:attrName>
                                        </p:attrNameLst>
                                      </p:cBhvr>
                                      <p:to>
                                        <p:strVal val="visible"/>
                                      </p:to>
                                    </p:set>
                                    <p:animEffect transition="in" filter="fade">
                                      <p:cBhvr>
                                        <p:cTn id="7" dur="2000"/>
                                        <p:tgtEl>
                                          <p:spTgt spid="2478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7811">
                                            <p:bg/>
                                          </p:spTgt>
                                        </p:tgtEl>
                                        <p:attrNameLst>
                                          <p:attrName>style.visibility</p:attrName>
                                        </p:attrNameLst>
                                      </p:cBhvr>
                                      <p:to>
                                        <p:strVal val="visible"/>
                                      </p:to>
                                    </p:set>
                                    <p:animEffect transition="in" filter="fade">
                                      <p:cBhvr>
                                        <p:cTn id="12" dur="2000"/>
                                        <p:tgtEl>
                                          <p:spTgt spid="247811">
                                            <p:bg/>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9813"/>
                                        </p:tgtEl>
                                        <p:attrNameLst>
                                          <p:attrName>style.visibility</p:attrName>
                                        </p:attrNameLst>
                                      </p:cBhvr>
                                      <p:to>
                                        <p:strVal val="visible"/>
                                      </p:to>
                                    </p:set>
                                    <p:animEffect transition="in" filter="fade">
                                      <p:cBhvr>
                                        <p:cTn id="15" dur="2000"/>
                                        <p:tgtEl>
                                          <p:spTgt spid="1198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7811">
                                            <p:txEl>
                                              <p:pRg st="0" end="0"/>
                                            </p:txEl>
                                          </p:spTgt>
                                        </p:tgtEl>
                                        <p:attrNameLst>
                                          <p:attrName>style.visibility</p:attrName>
                                        </p:attrNameLst>
                                      </p:cBhvr>
                                      <p:to>
                                        <p:strVal val="visible"/>
                                      </p:to>
                                    </p:set>
                                    <p:animEffect transition="in" filter="fade">
                                      <p:cBhvr>
                                        <p:cTn id="20" dur="2000"/>
                                        <p:tgtEl>
                                          <p:spTgt spid="247811">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19811"/>
                                        </p:tgtEl>
                                        <p:attrNameLst>
                                          <p:attrName>style.visibility</p:attrName>
                                        </p:attrNameLst>
                                      </p:cBhvr>
                                      <p:to>
                                        <p:strVal val="visible"/>
                                      </p:to>
                                    </p:set>
                                    <p:animEffect transition="in" filter="fade">
                                      <p:cBhvr>
                                        <p:cTn id="23" dur="2000"/>
                                        <p:tgtEl>
                                          <p:spTgt spid="1198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47811">
                                            <p:txEl>
                                              <p:pRg st="1" end="1"/>
                                            </p:txEl>
                                          </p:spTgt>
                                        </p:tgtEl>
                                        <p:attrNameLst>
                                          <p:attrName>style.visibility</p:attrName>
                                        </p:attrNameLst>
                                      </p:cBhvr>
                                      <p:to>
                                        <p:strVal val="visible"/>
                                      </p:to>
                                    </p:set>
                                    <p:animEffect transition="in" filter="fade">
                                      <p:cBhvr>
                                        <p:cTn id="28" dur="2000"/>
                                        <p:tgtEl>
                                          <p:spTgt spid="247811">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19814"/>
                                        </p:tgtEl>
                                        <p:attrNameLst>
                                          <p:attrName>style.visibility</p:attrName>
                                        </p:attrNameLst>
                                      </p:cBhvr>
                                      <p:to>
                                        <p:strVal val="visible"/>
                                      </p:to>
                                    </p:set>
                                    <p:animEffect transition="in" filter="fade">
                                      <p:cBhvr>
                                        <p:cTn id="31" dur="2000"/>
                                        <p:tgtEl>
                                          <p:spTgt spid="1198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7811">
                                            <p:txEl>
                                              <p:pRg st="2" end="2"/>
                                            </p:txEl>
                                          </p:spTgt>
                                        </p:tgtEl>
                                        <p:attrNameLst>
                                          <p:attrName>style.visibility</p:attrName>
                                        </p:attrNameLst>
                                      </p:cBhvr>
                                      <p:to>
                                        <p:strVal val="visible"/>
                                      </p:to>
                                    </p:set>
                                    <p:animEffect transition="in" filter="fade">
                                      <p:cBhvr>
                                        <p:cTn id="36" dur="2000"/>
                                        <p:tgtEl>
                                          <p:spTgt spid="2478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0" grpId="0" animBg="1"/>
      <p:bldP spid="247811" grpId="0" uiExpand="1" build="p"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5" name="Picture 3" descr="C:\Users\Playtech\Desktop\FOUNDRY MAIN\CLIENTS\Massey\PPT WORK\New Massey PPT April 2011\new templates\MASSEY TEMPLATE STANDARD SLIDE 8.jpg"/>
          <p:cNvPicPr>
            <a:picLocks noChangeAspect="1" noChangeArrowheads="1"/>
          </p:cNvPicPr>
          <p:nvPr/>
        </p:nvPicPr>
        <p:blipFill>
          <a:blip r:embed="rId2" cstate="print"/>
          <a:srcRect/>
          <a:stretch>
            <a:fillRect/>
          </a:stretch>
        </p:blipFill>
        <p:spPr bwMode="auto">
          <a:xfrm>
            <a:off x="-19050" y="-19051"/>
            <a:ext cx="9163050" cy="6877051"/>
          </a:xfrm>
          <a:prstGeom prst="rect">
            <a:avLst/>
          </a:prstGeom>
          <a:noFill/>
        </p:spPr>
      </p:pic>
      <p:sp>
        <p:nvSpPr>
          <p:cNvPr id="2" name="Title 1"/>
          <p:cNvSpPr>
            <a:spLocks noGrp="1"/>
          </p:cNvSpPr>
          <p:nvPr>
            <p:ph type="ctrTitle"/>
          </p:nvPr>
        </p:nvSpPr>
        <p:spPr>
          <a:xfrm>
            <a:off x="2699792" y="116632"/>
            <a:ext cx="3240360" cy="720080"/>
          </a:xfrm>
        </p:spPr>
        <p:txBody>
          <a:bodyPr>
            <a:normAutofit fontScale="90000"/>
          </a:bodyPr>
          <a:lstStyle/>
          <a:p>
            <a:pPr algn="l"/>
            <a:r>
              <a:rPr lang="en-NZ" dirty="0" smtClean="0">
                <a:solidFill>
                  <a:srgbClr val="92D050"/>
                </a:solidFill>
              </a:rPr>
              <a:t>Epigenetics</a:t>
            </a:r>
            <a:endParaRPr lang="en-US" dirty="0">
              <a:solidFill>
                <a:srgbClr val="92D050"/>
              </a:solidFill>
            </a:endParaRPr>
          </a:p>
        </p:txBody>
      </p:sp>
      <p:sp>
        <p:nvSpPr>
          <p:cNvPr id="3" name="Subtitle 2"/>
          <p:cNvSpPr>
            <a:spLocks noGrp="1"/>
          </p:cNvSpPr>
          <p:nvPr>
            <p:ph type="subTitle" idx="1"/>
          </p:nvPr>
        </p:nvSpPr>
        <p:spPr>
          <a:xfrm>
            <a:off x="971600" y="1071546"/>
            <a:ext cx="4824536" cy="3071834"/>
          </a:xfrm>
        </p:spPr>
        <p:txBody>
          <a:bodyPr>
            <a:noAutofit/>
          </a:bodyPr>
          <a:lstStyle/>
          <a:p>
            <a:pPr algn="l"/>
            <a:r>
              <a:rPr lang="en-NZ" sz="3600" dirty="0" smtClean="0">
                <a:solidFill>
                  <a:schemeClr val="tx1">
                    <a:lumMod val="50000"/>
                  </a:schemeClr>
                </a:solidFill>
              </a:rPr>
              <a:t>Genetic Plasticity</a:t>
            </a:r>
          </a:p>
          <a:p>
            <a:pPr algn="l"/>
            <a:r>
              <a:rPr lang="en-NZ" sz="3600" dirty="0" smtClean="0">
                <a:solidFill>
                  <a:schemeClr val="tx1">
                    <a:lumMod val="50000"/>
                  </a:schemeClr>
                </a:solidFill>
              </a:rPr>
              <a:t>Glucose insulin models</a:t>
            </a:r>
          </a:p>
          <a:p>
            <a:pPr algn="l"/>
            <a:r>
              <a:rPr lang="en-NZ" sz="3600" dirty="0" smtClean="0">
                <a:solidFill>
                  <a:schemeClr val="tx1">
                    <a:lumMod val="50000"/>
                  </a:schemeClr>
                </a:solidFill>
              </a:rPr>
              <a:t>Gene </a:t>
            </a:r>
            <a:r>
              <a:rPr lang="en-NZ" sz="3600" dirty="0" err="1" smtClean="0">
                <a:solidFill>
                  <a:schemeClr val="tx1">
                    <a:lumMod val="50000"/>
                  </a:schemeClr>
                </a:solidFill>
              </a:rPr>
              <a:t>Methylation</a:t>
            </a:r>
            <a:endParaRPr lang="en-NZ" sz="3600" dirty="0" smtClean="0">
              <a:solidFill>
                <a:schemeClr val="tx1">
                  <a:lumMod val="50000"/>
                </a:schemeClr>
              </a:solidFill>
            </a:endParaRPr>
          </a:p>
          <a:p>
            <a:pPr algn="l"/>
            <a:endParaRPr lang="en-NZ" sz="3600" dirty="0" smtClean="0">
              <a:solidFill>
                <a:schemeClr val="tx1">
                  <a:lumMod val="50000"/>
                </a:schemeClr>
              </a:solidFill>
            </a:endParaRPr>
          </a:p>
          <a:p>
            <a:pPr algn="l"/>
            <a:endParaRPr lang="en-US" sz="3600" dirty="0">
              <a:solidFill>
                <a:schemeClr val="tx1">
                  <a:lumMod val="50000"/>
                </a:schemeClr>
              </a:solidFill>
            </a:endParaRPr>
          </a:p>
        </p:txBody>
      </p:sp>
      <p:pic>
        <p:nvPicPr>
          <p:cNvPr id="4" name="Picture 2" descr="C:\Documents and Settings\gcwake\My Documents\My Pictures\images.jpg"/>
          <p:cNvPicPr>
            <a:picLocks noChangeAspect="1" noChangeArrowheads="1"/>
          </p:cNvPicPr>
          <p:nvPr/>
        </p:nvPicPr>
        <p:blipFill>
          <a:blip r:embed="rId3" cstate="print"/>
          <a:srcRect/>
          <a:stretch>
            <a:fillRect/>
          </a:stretch>
        </p:blipFill>
        <p:spPr bwMode="auto">
          <a:xfrm>
            <a:off x="6660232" y="1340768"/>
            <a:ext cx="2030193" cy="27249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0836" name="Picture 4"/>
          <p:cNvPicPr>
            <a:picLocks noChangeAspect="1" noChangeArrowheads="1"/>
          </p:cNvPicPr>
          <p:nvPr/>
        </p:nvPicPr>
        <p:blipFill>
          <a:blip r:embed="rId4" cstate="print"/>
          <a:srcRect/>
          <a:stretch>
            <a:fillRect/>
          </a:stretch>
        </p:blipFill>
        <p:spPr bwMode="auto">
          <a:xfrm>
            <a:off x="899592" y="4365104"/>
            <a:ext cx="2409826" cy="183356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child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20836"/>
                                        </p:tgtEl>
                                        <p:attrNameLst>
                                          <p:attrName>style.visibility</p:attrName>
                                        </p:attrNameLst>
                                      </p:cBhvr>
                                      <p:to>
                                        <p:strVal val="visible"/>
                                      </p:to>
                                    </p:set>
                                    <p:animEffect transition="in" filter="fade">
                                      <p:cBhvr>
                                        <p:cTn id="27" dur="2000"/>
                                        <p:tgtEl>
                                          <p:spTgt spid="120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11222"/>
          </a:xfrm>
        </p:spPr>
        <p:txBody>
          <a:bodyPr>
            <a:normAutofit fontScale="90000"/>
          </a:bodyPr>
          <a:lstStyle/>
          <a:p>
            <a:r>
              <a:rPr lang="en-NZ" dirty="0" smtClean="0"/>
              <a:t>Epigenetics and developmental plasticity: 2011-14.</a:t>
            </a:r>
            <a:endParaRPr lang="en-US" dirty="0"/>
          </a:p>
        </p:txBody>
      </p:sp>
      <p:sp>
        <p:nvSpPr>
          <p:cNvPr id="3" name="Rectangle 2"/>
          <p:cNvSpPr/>
          <p:nvPr/>
        </p:nvSpPr>
        <p:spPr>
          <a:xfrm>
            <a:off x="4643438" y="1357298"/>
            <a:ext cx="4500562" cy="5509200"/>
          </a:xfrm>
          <a:prstGeom prst="rect">
            <a:avLst/>
          </a:prstGeom>
        </p:spPr>
        <p:txBody>
          <a:bodyPr wrap="square">
            <a:spAutoFit/>
          </a:bodyPr>
          <a:lstStyle/>
          <a:p>
            <a:r>
              <a:rPr lang="en-NZ" sz="3200" dirty="0" smtClean="0"/>
              <a:t>Hypothesis to be tested robustly via systems biology: </a:t>
            </a:r>
          </a:p>
          <a:p>
            <a:r>
              <a:rPr lang="en-NZ" sz="3200" dirty="0" smtClean="0"/>
              <a:t>……that an environmental stimulus activates an epigenetic response that, through the modification of gene expression, results in actual  </a:t>
            </a:r>
            <a:r>
              <a:rPr lang="en-NZ" sz="3200" b="1" dirty="0" smtClean="0"/>
              <a:t>physiological</a:t>
            </a:r>
            <a:r>
              <a:rPr lang="en-NZ" sz="3200" dirty="0" smtClean="0"/>
              <a:t> changes in the organism. </a:t>
            </a:r>
            <a:endParaRPr lang="en-US" sz="3200" dirty="0"/>
          </a:p>
        </p:txBody>
      </p:sp>
      <p:pic>
        <p:nvPicPr>
          <p:cNvPr id="102402" name="Picture 2" descr="http://scienceblogs.com/pharyngula/2008/07/22/epigenetics.jpg"/>
          <p:cNvPicPr>
            <a:picLocks noChangeAspect="1" noChangeArrowheads="1"/>
          </p:cNvPicPr>
          <p:nvPr/>
        </p:nvPicPr>
        <p:blipFill>
          <a:blip r:embed="rId2" cstate="print"/>
          <a:srcRect/>
          <a:stretch>
            <a:fillRect/>
          </a:stretch>
        </p:blipFill>
        <p:spPr bwMode="auto">
          <a:xfrm>
            <a:off x="0" y="1323975"/>
            <a:ext cx="4500562" cy="5534025"/>
          </a:xfrm>
          <a:prstGeom prst="rect">
            <a:avLst/>
          </a:prstGeom>
          <a:noFill/>
        </p:spPr>
      </p:pic>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C:\Users\Playtech\Desktop\FOUNDRY MAIN\CLIENTS\Massey\PPT WORK\New Massey PPT April 2011\new templates\MASSEY TEMPLATE STANDARD SLIDE 5.jpg"/>
          <p:cNvPicPr>
            <a:picLocks noChangeAspect="1" noChangeArrowheads="1"/>
          </p:cNvPicPr>
          <p:nvPr/>
        </p:nvPicPr>
        <p:blipFill>
          <a:blip r:embed="rId2" cstate="print"/>
          <a:srcRect/>
          <a:stretch>
            <a:fillRect/>
          </a:stretch>
        </p:blipFill>
        <p:spPr bwMode="auto">
          <a:xfrm>
            <a:off x="0" y="-19050"/>
            <a:ext cx="9163050" cy="6877050"/>
          </a:xfrm>
          <a:prstGeom prst="rect">
            <a:avLst/>
          </a:prstGeom>
          <a:noFill/>
        </p:spPr>
      </p:pic>
      <p:sp>
        <p:nvSpPr>
          <p:cNvPr id="2" name="Title 1"/>
          <p:cNvSpPr>
            <a:spLocks noGrp="1"/>
          </p:cNvSpPr>
          <p:nvPr>
            <p:ph type="ctrTitle"/>
          </p:nvPr>
        </p:nvSpPr>
        <p:spPr>
          <a:xfrm>
            <a:off x="-180528" y="2060848"/>
            <a:ext cx="7772400" cy="1470025"/>
          </a:xfrm>
        </p:spPr>
        <p:txBody>
          <a:bodyPr/>
          <a:lstStyle/>
          <a:p>
            <a:r>
              <a:rPr lang="en-NZ" dirty="0" smtClean="0">
                <a:solidFill>
                  <a:schemeClr val="tx1">
                    <a:lumMod val="50000"/>
                  </a:schemeClr>
                </a:solidFill>
              </a:rPr>
              <a:t>3. Closing Remarks</a:t>
            </a:r>
            <a:endParaRPr lang="en-NZ" dirty="0">
              <a:solidFill>
                <a:schemeClr val="tx1">
                  <a:lumMod val="50000"/>
                </a:schemeClr>
              </a:solidFill>
            </a:endParaRPr>
          </a:p>
        </p:txBody>
      </p:sp>
      <p:sp>
        <p:nvSpPr>
          <p:cNvPr id="3" name="Subtitle 2"/>
          <p:cNvSpPr>
            <a:spLocks noGrp="1"/>
          </p:cNvSpPr>
          <p:nvPr>
            <p:ph type="subTitle" idx="1"/>
          </p:nvPr>
        </p:nvSpPr>
        <p:spPr/>
        <p:txBody>
          <a:bodyPr/>
          <a:lstStyle/>
          <a:p>
            <a:r>
              <a:rPr lang="en-NZ" dirty="0" smtClean="0">
                <a:solidFill>
                  <a:schemeClr val="tx1"/>
                </a:solidFill>
              </a:rPr>
              <a:t>Pointers to the future</a:t>
            </a:r>
            <a:endParaRPr lang="en-NZ" dirty="0">
              <a:solidFill>
                <a:schemeClr val="tx1"/>
              </a:solidFill>
            </a:endParaRP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C:\Users\Playtech\Desktop\FOUNDRY MAIN\CLIENTS\Massey\PPT WORK\New Massey PPT April 2011\new templates\MASSEY TEMPLATE STANDARD SLIDE2.jpg"/>
          <p:cNvPicPr>
            <a:picLocks noChangeAspect="1" noChangeArrowheads="1"/>
          </p:cNvPicPr>
          <p:nvPr/>
        </p:nvPicPr>
        <p:blipFill>
          <a:blip r:embed="rId2" cstate="print"/>
          <a:srcRect/>
          <a:stretch>
            <a:fillRect/>
          </a:stretch>
        </p:blipFill>
        <p:spPr bwMode="auto">
          <a:xfrm>
            <a:off x="-19051" y="0"/>
            <a:ext cx="9163051" cy="6877050"/>
          </a:xfrm>
          <a:prstGeom prst="rect">
            <a:avLst/>
          </a:prstGeom>
          <a:noFill/>
        </p:spPr>
      </p:pic>
      <p:sp>
        <p:nvSpPr>
          <p:cNvPr id="2" name="Title 1"/>
          <p:cNvSpPr>
            <a:spLocks noGrp="1"/>
          </p:cNvSpPr>
          <p:nvPr>
            <p:ph type="ctrTitle"/>
          </p:nvPr>
        </p:nvSpPr>
        <p:spPr>
          <a:xfrm>
            <a:off x="467544" y="980728"/>
            <a:ext cx="7772400" cy="4252536"/>
          </a:xfrm>
        </p:spPr>
        <p:txBody>
          <a:bodyPr>
            <a:normAutofit fontScale="90000"/>
          </a:bodyPr>
          <a:lstStyle/>
          <a:p>
            <a:pPr algn="l"/>
            <a:r>
              <a:rPr lang="en-NZ" sz="6000" dirty="0" smtClean="0">
                <a:solidFill>
                  <a:srgbClr val="92D050"/>
                </a:solidFill>
              </a:rPr>
              <a:t/>
            </a:r>
            <a:br>
              <a:rPr lang="en-NZ" sz="6000" dirty="0" smtClean="0">
                <a:solidFill>
                  <a:srgbClr val="92D050"/>
                </a:solidFill>
              </a:rPr>
            </a:br>
            <a:r>
              <a:rPr lang="en-NZ" sz="6000" dirty="0" smtClean="0">
                <a:solidFill>
                  <a:srgbClr val="92D050"/>
                </a:solidFill>
              </a:rPr>
              <a:t>Think about:</a:t>
            </a:r>
            <a:br>
              <a:rPr lang="en-NZ" sz="6000" dirty="0" smtClean="0">
                <a:solidFill>
                  <a:srgbClr val="92D050"/>
                </a:solidFill>
              </a:rPr>
            </a:br>
            <a:r>
              <a:rPr lang="en-NZ" sz="6000" dirty="0" smtClean="0">
                <a:solidFill>
                  <a:srgbClr val="92D050"/>
                </a:solidFill>
              </a:rPr>
              <a:t>     Education</a:t>
            </a:r>
            <a:br>
              <a:rPr lang="en-NZ" sz="6000" dirty="0" smtClean="0">
                <a:solidFill>
                  <a:srgbClr val="92D050"/>
                </a:solidFill>
              </a:rPr>
            </a:br>
            <a:r>
              <a:rPr lang="en-NZ" sz="6000" dirty="0" smtClean="0">
                <a:solidFill>
                  <a:srgbClr val="92D050"/>
                </a:solidFill>
              </a:rPr>
              <a:t>     Curriculum</a:t>
            </a:r>
            <a:br>
              <a:rPr lang="en-NZ" sz="6000" dirty="0" smtClean="0">
                <a:solidFill>
                  <a:srgbClr val="92D050"/>
                </a:solidFill>
              </a:rPr>
            </a:br>
            <a:r>
              <a:rPr lang="en-NZ" sz="6000" dirty="0" smtClean="0">
                <a:solidFill>
                  <a:srgbClr val="92D050"/>
                </a:solidFill>
              </a:rPr>
              <a:t>     Experience</a:t>
            </a:r>
            <a:br>
              <a:rPr lang="en-NZ" sz="6000" dirty="0" smtClean="0">
                <a:solidFill>
                  <a:srgbClr val="92D050"/>
                </a:solidFill>
              </a:rPr>
            </a:br>
            <a:r>
              <a:rPr lang="en-NZ" sz="6000" dirty="0" smtClean="0">
                <a:solidFill>
                  <a:srgbClr val="92D050"/>
                </a:solidFill>
              </a:rPr>
              <a:t>of </a:t>
            </a:r>
            <a:r>
              <a:rPr lang="en-NZ" sz="6000" smtClean="0">
                <a:solidFill>
                  <a:srgbClr val="92D050"/>
                </a:solidFill>
              </a:rPr>
              <a:t>our students.</a:t>
            </a:r>
            <a:r>
              <a:rPr lang="en-NZ" sz="6000" dirty="0" smtClean="0">
                <a:solidFill>
                  <a:srgbClr val="92D050"/>
                </a:solidFill>
              </a:rPr>
              <a:t/>
            </a:r>
            <a:br>
              <a:rPr lang="en-NZ" sz="6000" dirty="0" smtClean="0">
                <a:solidFill>
                  <a:srgbClr val="92D050"/>
                </a:solidFill>
              </a:rPr>
            </a:br>
            <a:r>
              <a:rPr lang="en-NZ" dirty="0" smtClean="0">
                <a:solidFill>
                  <a:srgbClr val="92D050"/>
                </a:solidFill>
              </a:rPr>
              <a:t/>
            </a:r>
            <a:br>
              <a:rPr lang="en-NZ" dirty="0" smtClean="0">
                <a:solidFill>
                  <a:srgbClr val="92D050"/>
                </a:solidFill>
              </a:rPr>
            </a:br>
            <a:endParaRPr lang="en-US" dirty="0">
              <a:solidFill>
                <a:srgbClr val="92D050"/>
              </a:solidFill>
            </a:endParaRP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C:\Users\Playtech\Desktop\FOUNDRY MAIN\CLIENTS\Massey\PPT WORK\New Massey PPT April 2011\new templates\MASSEY TEMPLATE STANDARD SLIDE1.jpg"/>
          <p:cNvPicPr>
            <a:picLocks noChangeAspect="1" noChangeArrowheads="1"/>
          </p:cNvPicPr>
          <p:nvPr/>
        </p:nvPicPr>
        <p:blipFill>
          <a:blip r:embed="rId2" cstate="print"/>
          <a:srcRect/>
          <a:stretch>
            <a:fillRect/>
          </a:stretch>
        </p:blipFill>
        <p:spPr bwMode="auto">
          <a:xfrm>
            <a:off x="-19051" y="-19050"/>
            <a:ext cx="9163051" cy="6877050"/>
          </a:xfrm>
          <a:prstGeom prst="rect">
            <a:avLst/>
          </a:prstGeom>
          <a:noFill/>
        </p:spPr>
      </p:pic>
      <p:sp>
        <p:nvSpPr>
          <p:cNvPr id="2050" name="Title 1"/>
          <p:cNvSpPr>
            <a:spLocks noGrp="1"/>
          </p:cNvSpPr>
          <p:nvPr>
            <p:ph type="ctrTitle"/>
          </p:nvPr>
        </p:nvSpPr>
        <p:spPr/>
        <p:txBody>
          <a:bodyPr/>
          <a:lstStyle/>
          <a:p>
            <a:pPr eaLnBrk="1" hangingPunct="1"/>
            <a:endParaRPr 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smtClean="0"/>
          </a:p>
        </p:txBody>
      </p:sp>
      <p:pic>
        <p:nvPicPr>
          <p:cNvPr id="2052" name="Picture 2" descr="E:\IMG_3988 (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C:\Users\Playtech\Desktop\FOUNDRY MAIN\CLIENTS\Massey\PPT WORK\New Massey PPT April 2011\new templates\MASSEY TEMPLATE STANDARD SLIDE1.jpg"/>
          <p:cNvPicPr>
            <a:picLocks noChangeAspect="1" noChangeArrowheads="1"/>
          </p:cNvPicPr>
          <p:nvPr/>
        </p:nvPicPr>
        <p:blipFill>
          <a:blip r:embed="rId3" cstate="print"/>
          <a:srcRect/>
          <a:stretch>
            <a:fillRect/>
          </a:stretch>
        </p:blipFill>
        <p:spPr bwMode="auto">
          <a:xfrm>
            <a:off x="-19050" y="0"/>
            <a:ext cx="9163050" cy="6877050"/>
          </a:xfrm>
          <a:prstGeom prst="rect">
            <a:avLst/>
          </a:prstGeom>
          <a:noFill/>
        </p:spPr>
      </p:pic>
      <p:sp>
        <p:nvSpPr>
          <p:cNvPr id="12290" name="Slide Number Placeholder 3"/>
          <p:cNvSpPr>
            <a:spLocks noGrp="1"/>
          </p:cNvSpPr>
          <p:nvPr>
            <p:ph type="sldNum" sz="quarter" idx="12"/>
          </p:nvPr>
        </p:nvSpPr>
        <p:spPr>
          <a:xfrm>
            <a:off x="6500826" y="6143644"/>
            <a:ext cx="2133600" cy="365125"/>
          </a:xfrm>
          <a:noFill/>
        </p:spPr>
        <p:txBody>
          <a:bodyPr/>
          <a:lstStyle/>
          <a:p>
            <a:fld id="{33C854E1-890D-4A7E-9138-BF2C34E33A2B}" type="slidenum">
              <a:rPr lang="en-US" smtClean="0"/>
              <a:pPr/>
              <a:t>8</a:t>
            </a:fld>
            <a:endParaRPr lang="en-US" dirty="0" smtClean="0"/>
          </a:p>
        </p:txBody>
      </p:sp>
      <p:sp>
        <p:nvSpPr>
          <p:cNvPr id="6" name="Rectangle 5"/>
          <p:cNvSpPr/>
          <p:nvPr/>
        </p:nvSpPr>
        <p:spPr>
          <a:xfrm>
            <a:off x="683568" y="1628800"/>
            <a:ext cx="7704856" cy="1435265"/>
          </a:xfrm>
          <a:prstGeom prst="rect">
            <a:avLst/>
          </a:prstGeom>
        </p:spPr>
        <p:txBody>
          <a:bodyPr wrap="square">
            <a:spAutoFit/>
          </a:bodyPr>
          <a:lstStyle/>
          <a:p>
            <a:pPr>
              <a:lnSpc>
                <a:spcPct val="90000"/>
              </a:lnSpc>
              <a:spcBef>
                <a:spcPts val="700"/>
              </a:spcBef>
            </a:pPr>
            <a:r>
              <a:rPr lang="en-GB" sz="2400" dirty="0" smtClean="0">
                <a:solidFill>
                  <a:schemeClr val="tx1">
                    <a:lumMod val="50000"/>
                  </a:schemeClr>
                </a:solidFill>
              </a:rPr>
              <a:t>IM activity has a </a:t>
            </a:r>
            <a:r>
              <a:rPr lang="en-GB" sz="2400" b="1" dirty="0" smtClean="0">
                <a:solidFill>
                  <a:schemeClr val="tx1">
                    <a:lumMod val="50000"/>
                  </a:schemeClr>
                </a:solidFill>
              </a:rPr>
              <a:t>positive spin-off</a:t>
            </a:r>
            <a:r>
              <a:rPr lang="en-GB" sz="2400" dirty="0" smtClean="0">
                <a:solidFill>
                  <a:schemeClr val="tx1">
                    <a:lumMod val="50000"/>
                  </a:schemeClr>
                </a:solidFill>
              </a:rPr>
              <a:t>, for it serves to  establish better links between industry and academic  mathematics.</a:t>
            </a:r>
          </a:p>
          <a:p>
            <a:pPr>
              <a:lnSpc>
                <a:spcPct val="90000"/>
              </a:lnSpc>
              <a:spcBef>
                <a:spcPts val="700"/>
              </a:spcBef>
            </a:pPr>
            <a:r>
              <a:rPr lang="en-GB" dirty="0" smtClean="0">
                <a:solidFill>
                  <a:srgbClr val="92D050"/>
                </a:solidFill>
              </a:rPr>
              <a:t>Plus </a:t>
            </a:r>
            <a:r>
              <a:rPr lang="en-GB" b="1" dirty="0" smtClean="0">
                <a:solidFill>
                  <a:srgbClr val="92D050"/>
                </a:solidFill>
              </a:rPr>
              <a:t>enhance the image </a:t>
            </a:r>
            <a:r>
              <a:rPr lang="en-GB" dirty="0" smtClean="0">
                <a:solidFill>
                  <a:srgbClr val="92D050"/>
                </a:solidFill>
              </a:rPr>
              <a:t>of mathematics in the community.</a:t>
            </a:r>
          </a:p>
          <a:p>
            <a:pPr>
              <a:lnSpc>
                <a:spcPct val="90000"/>
              </a:lnSpc>
              <a:spcBef>
                <a:spcPts val="700"/>
              </a:spcBef>
            </a:pPr>
            <a:endParaRPr lang="en-GB" dirty="0" smtClean="0">
              <a:solidFill>
                <a:schemeClr val="tx1">
                  <a:lumMod val="50000"/>
                </a:schemeClr>
              </a:solidFill>
            </a:endParaRPr>
          </a:p>
        </p:txBody>
      </p:sp>
      <p:pic>
        <p:nvPicPr>
          <p:cNvPr id="25601" name="Picture 1"/>
          <p:cNvPicPr>
            <a:picLocks noChangeAspect="1" noChangeArrowheads="1"/>
          </p:cNvPicPr>
          <p:nvPr/>
        </p:nvPicPr>
        <p:blipFill>
          <a:blip r:embed="rId4" cstate="print"/>
          <a:srcRect/>
          <a:stretch>
            <a:fillRect/>
          </a:stretch>
        </p:blipFill>
        <p:spPr bwMode="auto">
          <a:xfrm>
            <a:off x="5143504" y="4357694"/>
            <a:ext cx="3682380" cy="1472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683568" y="2996952"/>
            <a:ext cx="7488832" cy="1358834"/>
          </a:xfrm>
          <a:prstGeom prst="rect">
            <a:avLst/>
          </a:prstGeom>
        </p:spPr>
        <p:txBody>
          <a:bodyPr wrap="square">
            <a:spAutoFit/>
          </a:bodyPr>
          <a:lstStyle/>
          <a:p>
            <a:pPr>
              <a:lnSpc>
                <a:spcPct val="90000"/>
              </a:lnSpc>
              <a:spcBef>
                <a:spcPts val="700"/>
              </a:spcBef>
            </a:pPr>
            <a:r>
              <a:rPr lang="en-GB" dirty="0" smtClean="0">
                <a:solidFill>
                  <a:schemeClr val="tx1">
                    <a:lumMod val="50000"/>
                  </a:schemeClr>
                </a:solidFill>
              </a:rPr>
              <a:t>We can provide improved university education of mathematicians through:</a:t>
            </a:r>
          </a:p>
          <a:p>
            <a:pPr>
              <a:lnSpc>
                <a:spcPct val="90000"/>
              </a:lnSpc>
              <a:spcBef>
                <a:spcPts val="700"/>
              </a:spcBef>
              <a:buBlip>
                <a:blip r:embed="rId5"/>
              </a:buBlip>
            </a:pPr>
            <a:r>
              <a:rPr lang="en-GB" dirty="0" smtClean="0">
                <a:solidFill>
                  <a:srgbClr val="92D050"/>
                </a:solidFill>
              </a:rPr>
              <a:t>   Expanded employment prospects for  mathematics graduates.</a:t>
            </a:r>
          </a:p>
          <a:p>
            <a:pPr>
              <a:lnSpc>
                <a:spcPct val="90000"/>
              </a:lnSpc>
              <a:spcBef>
                <a:spcPts val="700"/>
              </a:spcBef>
              <a:buBlip>
                <a:blip r:embed="rId5"/>
              </a:buBlip>
            </a:pPr>
            <a:r>
              <a:rPr lang="en-GB" dirty="0" smtClean="0">
                <a:solidFill>
                  <a:srgbClr val="92D050"/>
                </a:solidFill>
              </a:rPr>
              <a:t>   Fresh research problems for mathematicians.</a:t>
            </a:r>
          </a:p>
          <a:p>
            <a:pPr>
              <a:lnSpc>
                <a:spcPct val="90000"/>
              </a:lnSpc>
              <a:spcBef>
                <a:spcPts val="700"/>
              </a:spcBef>
              <a:buBlip>
                <a:blip r:embed="rId5"/>
              </a:buBlip>
            </a:pPr>
            <a:r>
              <a:rPr lang="en-GB" dirty="0" smtClean="0">
                <a:solidFill>
                  <a:srgbClr val="92D050"/>
                </a:solidFill>
              </a:rPr>
              <a:t>   Innovative material for teaching courses.</a:t>
            </a: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55" presetClass="entr" presetSubtype="0" fill="hold" nodeType="withEffect">
                                  <p:stCondLst>
                                    <p:cond delay="0"/>
                                  </p:stCondLst>
                                  <p:childTnLst>
                                    <p:set>
                                      <p:cBhvr>
                                        <p:cTn id="9" dur="1" fill="hold">
                                          <p:stCondLst>
                                            <p:cond delay="0"/>
                                          </p:stCondLst>
                                        </p:cTn>
                                        <p:tgtEl>
                                          <p:spTgt spid="25601"/>
                                        </p:tgtEl>
                                        <p:attrNameLst>
                                          <p:attrName>style.visibility</p:attrName>
                                        </p:attrNameLst>
                                      </p:cBhvr>
                                      <p:to>
                                        <p:strVal val="visible"/>
                                      </p:to>
                                    </p:set>
                                    <p:anim calcmode="lin" valueType="num">
                                      <p:cBhvr>
                                        <p:cTn id="10" dur="1000" fill="hold"/>
                                        <p:tgtEl>
                                          <p:spTgt spid="25601"/>
                                        </p:tgtEl>
                                        <p:attrNameLst>
                                          <p:attrName>ppt_w</p:attrName>
                                        </p:attrNameLst>
                                      </p:cBhvr>
                                      <p:tavLst>
                                        <p:tav tm="0">
                                          <p:val>
                                            <p:strVal val="#ppt_w*0.70"/>
                                          </p:val>
                                        </p:tav>
                                        <p:tav tm="100000">
                                          <p:val>
                                            <p:strVal val="#ppt_w"/>
                                          </p:val>
                                        </p:tav>
                                      </p:tavLst>
                                    </p:anim>
                                    <p:anim calcmode="lin" valueType="num">
                                      <p:cBhvr>
                                        <p:cTn id="11" dur="1000" fill="hold"/>
                                        <p:tgtEl>
                                          <p:spTgt spid="25601"/>
                                        </p:tgtEl>
                                        <p:attrNameLst>
                                          <p:attrName>ppt_h</p:attrName>
                                        </p:attrNameLst>
                                      </p:cBhvr>
                                      <p:tavLst>
                                        <p:tav tm="0">
                                          <p:val>
                                            <p:strVal val="#ppt_h"/>
                                          </p:val>
                                        </p:tav>
                                        <p:tav tm="100000">
                                          <p:val>
                                            <p:strVal val="#ppt_h"/>
                                          </p:val>
                                        </p:tav>
                                      </p:tavLst>
                                    </p:anim>
                                    <p:animEffect transition="in" filter="fade">
                                      <p:cBhvr>
                                        <p:cTn id="12" dur="1000"/>
                                        <p:tgtEl>
                                          <p:spTgt spid="256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0" nodeType="clickEffect">
                                  <p:stCondLst>
                                    <p:cond delay="0"/>
                                  </p:stCondLst>
                                  <p:childTnLst>
                                    <p:animEffect transition="out" filter="box(in)">
                                      <p:cBhvr>
                                        <p:cTn id="21" dur="500"/>
                                        <p:tgtEl>
                                          <p:spTgt spid="12290"/>
                                        </p:tgtEl>
                                      </p:cBhvr>
                                    </p:animEffect>
                                    <p:set>
                                      <p:cBhvr>
                                        <p:cTn id="22" dur="1" fill="hold">
                                          <p:stCondLst>
                                            <p:cond delay="499"/>
                                          </p:stCondLst>
                                        </p:cTn>
                                        <p:tgtEl>
                                          <p:spTgt spid="122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6" grpId="0"/>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C:\Users\Playtech\Desktop\FOUNDRY MAIN\CLIENTS\Massey\PPT WORK\New Massey PPT April 2011\new templates\MASSEY TEMPLATE STANDARD SLIDE 4.jpg"/>
          <p:cNvPicPr>
            <a:picLocks noChangeAspect="1" noChangeArrowheads="1"/>
          </p:cNvPicPr>
          <p:nvPr/>
        </p:nvPicPr>
        <p:blipFill>
          <a:blip r:embed="rId2" cstate="print"/>
          <a:srcRect/>
          <a:stretch>
            <a:fillRect/>
          </a:stretch>
        </p:blipFill>
        <p:spPr bwMode="auto">
          <a:xfrm>
            <a:off x="0" y="0"/>
            <a:ext cx="9163050" cy="7281714"/>
          </a:xfrm>
          <a:prstGeom prst="rect">
            <a:avLst/>
          </a:prstGeom>
          <a:noFill/>
        </p:spPr>
      </p:pic>
      <p:sp>
        <p:nvSpPr>
          <p:cNvPr id="2" name="Title 1"/>
          <p:cNvSpPr>
            <a:spLocks noGrp="1"/>
          </p:cNvSpPr>
          <p:nvPr>
            <p:ph type="ctrTitle"/>
          </p:nvPr>
        </p:nvSpPr>
        <p:spPr>
          <a:xfrm>
            <a:off x="500034" y="1071546"/>
            <a:ext cx="8461604" cy="5786454"/>
          </a:xfrm>
        </p:spPr>
        <p:txBody>
          <a:bodyPr>
            <a:normAutofit fontScale="90000"/>
          </a:bodyPr>
          <a:lstStyle/>
          <a:p>
            <a:pPr algn="l"/>
            <a:r>
              <a:rPr lang="en-NZ" b="1" dirty="0" smtClean="0">
                <a:solidFill>
                  <a:srgbClr val="92D050"/>
                </a:solidFill>
              </a:rPr>
              <a:t>Thanks to:</a:t>
            </a:r>
            <a:r>
              <a:rPr lang="en-NZ" dirty="0" smtClean="0">
                <a:solidFill>
                  <a:srgbClr val="92D050"/>
                </a:solidFill>
              </a:rPr>
              <a:t/>
            </a:r>
            <a:br>
              <a:rPr lang="en-NZ" dirty="0" smtClean="0">
                <a:solidFill>
                  <a:srgbClr val="92D050"/>
                </a:solidFill>
              </a:rPr>
            </a:br>
            <a:r>
              <a:rPr lang="en-NZ" sz="2800" b="1" dirty="0" smtClean="0">
                <a:solidFill>
                  <a:schemeClr val="tx1">
                    <a:lumMod val="50000"/>
                  </a:schemeClr>
                </a:solidFill>
              </a:rPr>
              <a:t>40+ PhD students</a:t>
            </a:r>
            <a:r>
              <a:rPr lang="en-NZ" sz="2000" b="1" dirty="0" smtClean="0">
                <a:solidFill>
                  <a:schemeClr val="tx1">
                    <a:lumMod val="50000"/>
                  </a:schemeClr>
                </a:solidFill>
              </a:rPr>
              <a:t>…..</a:t>
            </a:r>
            <a:r>
              <a:rPr lang="en-NZ" sz="2000" dirty="0" smtClean="0">
                <a:solidFill>
                  <a:schemeClr val="tx1">
                    <a:lumMod val="50000"/>
                  </a:schemeClr>
                </a:solidFill>
              </a:rPr>
              <a:t/>
            </a:r>
            <a:br>
              <a:rPr lang="en-NZ" sz="2000" dirty="0" smtClean="0">
                <a:solidFill>
                  <a:schemeClr val="tx1">
                    <a:lumMod val="50000"/>
                  </a:schemeClr>
                </a:solidFill>
              </a:rPr>
            </a:br>
            <a:r>
              <a:rPr lang="en-NZ" sz="2400" b="1" dirty="0" smtClean="0">
                <a:solidFill>
                  <a:schemeClr val="tx1">
                    <a:lumMod val="50000"/>
                  </a:schemeClr>
                </a:solidFill>
              </a:rPr>
              <a:t>8 postdoctoral fellows</a:t>
            </a:r>
            <a:r>
              <a:rPr lang="en-NZ" sz="2000" dirty="0" smtClean="0">
                <a:solidFill>
                  <a:schemeClr val="tx1">
                    <a:lumMod val="50000"/>
                  </a:schemeClr>
                </a:solidFill>
              </a:rPr>
              <a:t>: Prof James Graham-Eagle (1981-3), Prof John Hearne (1986), Dr </a:t>
            </a:r>
            <a:r>
              <a:rPr lang="en-NZ" sz="2000" dirty="0" err="1" smtClean="0">
                <a:solidFill>
                  <a:schemeClr val="tx1">
                    <a:lumMod val="50000"/>
                  </a:schemeClr>
                </a:solidFill>
              </a:rPr>
              <a:t>Kishore</a:t>
            </a:r>
            <a:r>
              <a:rPr lang="en-NZ" sz="2000" dirty="0" smtClean="0">
                <a:solidFill>
                  <a:schemeClr val="tx1">
                    <a:lumMod val="50000"/>
                  </a:schemeClr>
                </a:solidFill>
              </a:rPr>
              <a:t> Kumar  (1988), Dr  </a:t>
            </a:r>
            <a:r>
              <a:rPr lang="en-NZ" sz="2000" dirty="0" err="1" smtClean="0">
                <a:solidFill>
                  <a:schemeClr val="tx1">
                    <a:lumMod val="50000"/>
                  </a:schemeClr>
                </a:solidFill>
              </a:rPr>
              <a:t>Monwar</a:t>
            </a:r>
            <a:r>
              <a:rPr lang="en-NZ" sz="2000" dirty="0" smtClean="0">
                <a:solidFill>
                  <a:schemeClr val="tx1">
                    <a:lumMod val="50000"/>
                  </a:schemeClr>
                </a:solidFill>
              </a:rPr>
              <a:t> </a:t>
            </a:r>
            <a:r>
              <a:rPr lang="en-NZ" sz="2000" dirty="0" err="1" smtClean="0">
                <a:solidFill>
                  <a:schemeClr val="tx1">
                    <a:lumMod val="50000"/>
                  </a:schemeClr>
                </a:solidFill>
              </a:rPr>
              <a:t>Hussain</a:t>
            </a:r>
            <a:r>
              <a:rPr lang="en-NZ" sz="2000" dirty="0" smtClean="0">
                <a:solidFill>
                  <a:schemeClr val="tx1">
                    <a:lumMod val="50000"/>
                  </a:schemeClr>
                </a:solidFill>
              </a:rPr>
              <a:t> (1989-90), Dr Ken Louie (1992-3), Dr Mark Nelson (1996-7),  Dr Britta </a:t>
            </a:r>
            <a:r>
              <a:rPr lang="en-NZ" sz="2000" dirty="0" err="1" smtClean="0">
                <a:solidFill>
                  <a:schemeClr val="tx1">
                    <a:lumMod val="50000"/>
                  </a:schemeClr>
                </a:solidFill>
              </a:rPr>
              <a:t>Basse</a:t>
            </a:r>
            <a:r>
              <a:rPr lang="en-NZ" sz="2000" dirty="0" smtClean="0">
                <a:solidFill>
                  <a:schemeClr val="tx1">
                    <a:lumMod val="50000"/>
                  </a:schemeClr>
                </a:solidFill>
              </a:rPr>
              <a:t> (2001-3), Dr Teeranush Suebcharoen (2010)</a:t>
            </a:r>
            <a:br>
              <a:rPr lang="en-NZ" sz="2000" dirty="0" smtClean="0">
                <a:solidFill>
                  <a:schemeClr val="tx1">
                    <a:lumMod val="50000"/>
                  </a:schemeClr>
                </a:solidFill>
              </a:rPr>
            </a:br>
            <a:r>
              <a:rPr lang="en-NZ" sz="2400" b="1" dirty="0" smtClean="0">
                <a:solidFill>
                  <a:schemeClr val="tx1">
                    <a:lumMod val="50000"/>
                  </a:schemeClr>
                </a:solidFill>
              </a:rPr>
              <a:t>My original mentors from 1963+…..</a:t>
            </a:r>
            <a:r>
              <a:rPr lang="en-NZ" sz="2000" dirty="0" smtClean="0">
                <a:solidFill>
                  <a:schemeClr val="tx1">
                    <a:lumMod val="50000"/>
                  </a:schemeClr>
                </a:solidFill>
              </a:rPr>
              <a:t/>
            </a:r>
            <a:br>
              <a:rPr lang="en-NZ" sz="2000" dirty="0" smtClean="0">
                <a:solidFill>
                  <a:schemeClr val="tx1">
                    <a:lumMod val="50000"/>
                  </a:schemeClr>
                </a:solidFill>
              </a:rPr>
            </a:br>
            <a:r>
              <a:rPr lang="en-NZ" sz="2000" b="1" dirty="0" smtClean="0">
                <a:solidFill>
                  <a:schemeClr val="tx1">
                    <a:lumMod val="50000"/>
                  </a:schemeClr>
                </a:solidFill>
              </a:rPr>
              <a:t> Dr Ian Walker, ex-DSIR, Christchurch</a:t>
            </a:r>
            <a:br>
              <a:rPr lang="en-NZ" sz="2000" b="1" dirty="0" smtClean="0">
                <a:solidFill>
                  <a:schemeClr val="tx1">
                    <a:lumMod val="50000"/>
                  </a:schemeClr>
                </a:solidFill>
              </a:rPr>
            </a:br>
            <a:r>
              <a:rPr lang="en-NZ" sz="2000" b="1" dirty="0" smtClean="0">
                <a:solidFill>
                  <a:schemeClr val="tx1">
                    <a:lumMod val="50000"/>
                  </a:schemeClr>
                </a:solidFill>
              </a:rPr>
              <a:t> Professor George Mackie, Edinburgh</a:t>
            </a:r>
            <a:br>
              <a:rPr lang="en-NZ" sz="2000" b="1" dirty="0" smtClean="0">
                <a:solidFill>
                  <a:schemeClr val="tx1">
                    <a:lumMod val="50000"/>
                  </a:schemeClr>
                </a:solidFill>
              </a:rPr>
            </a:br>
            <a:r>
              <a:rPr lang="en-NZ" sz="2000" b="1" dirty="0" smtClean="0">
                <a:solidFill>
                  <a:schemeClr val="tx1">
                    <a:lumMod val="50000"/>
                  </a:schemeClr>
                </a:solidFill>
              </a:rPr>
              <a:t> Dr Alex McNabb, Auckland</a:t>
            </a:r>
            <a:br>
              <a:rPr lang="en-NZ" sz="2000" b="1" dirty="0" smtClean="0">
                <a:solidFill>
                  <a:schemeClr val="tx1">
                    <a:lumMod val="50000"/>
                  </a:schemeClr>
                </a:solidFill>
              </a:rPr>
            </a:br>
            <a:r>
              <a:rPr lang="en-NZ" sz="2700" b="1" dirty="0" smtClean="0">
                <a:solidFill>
                  <a:schemeClr val="tx1">
                    <a:lumMod val="50000"/>
                  </a:schemeClr>
                </a:solidFill>
              </a:rPr>
              <a:t>All my colleagues…</a:t>
            </a:r>
            <a:r>
              <a:rPr lang="en-NZ" sz="2000" b="1" dirty="0" smtClean="0">
                <a:solidFill>
                  <a:schemeClr val="tx1">
                    <a:lumMod val="50000"/>
                  </a:schemeClr>
                </a:solidFill>
              </a:rPr>
              <a:t>especially</a:t>
            </a:r>
            <a:r>
              <a:rPr lang="en-NZ" sz="2700" b="1" dirty="0" smtClean="0">
                <a:solidFill>
                  <a:schemeClr val="tx1">
                    <a:lumMod val="50000"/>
                  </a:schemeClr>
                </a:solidFill>
              </a:rPr>
              <a:t> </a:t>
            </a:r>
            <a:r>
              <a:rPr lang="en-NZ" sz="2000" b="1" dirty="0" smtClean="0">
                <a:solidFill>
                  <a:schemeClr val="tx1">
                    <a:lumMod val="50000"/>
                  </a:schemeClr>
                </a:solidFill>
              </a:rPr>
              <a:t>Profs Robert McKibbin and Mick Roberts, Drs Winston Sweatman, Alona Ben-Tal,  Barry </a:t>
            </a:r>
            <a:r>
              <a:rPr lang="en-NZ" sz="2000" b="1" dirty="0" err="1" smtClean="0">
                <a:solidFill>
                  <a:schemeClr val="tx1">
                    <a:lumMod val="50000"/>
                  </a:schemeClr>
                </a:solidFill>
              </a:rPr>
              <a:t>Mcdonald</a:t>
            </a:r>
            <a:r>
              <a:rPr lang="en-NZ" sz="2000" b="1" dirty="0" smtClean="0">
                <a:solidFill>
                  <a:schemeClr val="tx1">
                    <a:lumMod val="50000"/>
                  </a:schemeClr>
                </a:solidFill>
              </a:rPr>
              <a:t>, Tony Pleasants (</a:t>
            </a:r>
            <a:r>
              <a:rPr lang="en-NZ" sz="2000" b="1" dirty="0" err="1" smtClean="0">
                <a:solidFill>
                  <a:schemeClr val="tx1">
                    <a:lumMod val="50000"/>
                  </a:schemeClr>
                </a:solidFill>
              </a:rPr>
              <a:t>AgResearch</a:t>
            </a:r>
            <a:r>
              <a:rPr lang="en-NZ" sz="2000" b="1" dirty="0" smtClean="0">
                <a:solidFill>
                  <a:schemeClr val="tx1">
                    <a:lumMod val="50000"/>
                  </a:schemeClr>
                </a:solidFill>
              </a:rPr>
              <a:t>), ……</a:t>
            </a:r>
            <a:br>
              <a:rPr lang="en-NZ" sz="2000" b="1" dirty="0" smtClean="0">
                <a:solidFill>
                  <a:schemeClr val="tx1">
                    <a:lumMod val="50000"/>
                  </a:schemeClr>
                </a:solidFill>
              </a:rPr>
            </a:br>
            <a:r>
              <a:rPr lang="en-NZ" sz="2700" b="1" dirty="0" smtClean="0">
                <a:solidFill>
                  <a:schemeClr val="tx1">
                    <a:lumMod val="50000"/>
                  </a:schemeClr>
                </a:solidFill>
              </a:rPr>
              <a:t>All the Funders:</a:t>
            </a:r>
            <a:r>
              <a:rPr lang="en-NZ" sz="2000" b="1" dirty="0" smtClean="0">
                <a:solidFill>
                  <a:schemeClr val="tx1">
                    <a:lumMod val="50000"/>
                  </a:schemeClr>
                </a:solidFill>
              </a:rPr>
              <a:t/>
            </a:r>
            <a:br>
              <a:rPr lang="en-NZ" sz="2000" b="1" dirty="0" smtClean="0">
                <a:solidFill>
                  <a:schemeClr val="tx1">
                    <a:lumMod val="50000"/>
                  </a:schemeClr>
                </a:solidFill>
              </a:rPr>
            </a:br>
            <a:r>
              <a:rPr lang="en-NZ" sz="2000" b="1" dirty="0" smtClean="0">
                <a:solidFill>
                  <a:schemeClr val="tx1">
                    <a:lumMod val="50000"/>
                  </a:schemeClr>
                </a:solidFill>
              </a:rPr>
              <a:t> Brasenose College, Oxford; EPSRC, UK; Fulbright NZ; Marsden Fund; OCIAM and OCCAM, Oxford  UK; NRCGD and Liggins,……</a:t>
            </a:r>
            <a:br>
              <a:rPr lang="en-NZ" sz="2000" b="1" dirty="0" smtClean="0">
                <a:solidFill>
                  <a:schemeClr val="tx1">
                    <a:lumMod val="50000"/>
                  </a:schemeClr>
                </a:solidFill>
              </a:rPr>
            </a:br>
            <a:r>
              <a:rPr lang="en-NZ" sz="2700" b="1" dirty="0" smtClean="0">
                <a:solidFill>
                  <a:schemeClr val="tx1">
                    <a:lumMod val="50000"/>
                  </a:schemeClr>
                </a:solidFill>
              </a:rPr>
              <a:t>My family….</a:t>
            </a:r>
            <a:endParaRPr lang="en-US" sz="2700" b="1" dirty="0">
              <a:solidFill>
                <a:schemeClr val="tx1">
                  <a:lumMod val="50000"/>
                </a:schemeClr>
              </a:solidFill>
            </a:endParaRPr>
          </a:p>
        </p:txBody>
      </p:sp>
      <p:pic>
        <p:nvPicPr>
          <p:cNvPr id="4" name="Picture 2" descr="Happy Face to the power of -1 is upside-down Happy Face">
            <a:hlinkClick r:id="rId3"/>
          </p:cNvPr>
          <p:cNvPicPr>
            <a:picLocks noChangeAspect="1" noChangeArrowheads="1"/>
          </p:cNvPicPr>
          <p:nvPr/>
        </p:nvPicPr>
        <p:blipFill>
          <a:blip r:embed="rId4" cstate="print"/>
          <a:srcRect/>
          <a:stretch>
            <a:fillRect/>
          </a:stretch>
        </p:blipFill>
        <p:spPr bwMode="auto">
          <a:xfrm>
            <a:off x="4572000" y="0"/>
            <a:ext cx="4032448" cy="16359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6756241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C:\Users\Playtech\Desktop\FOUNDRY MAIN\CLIENTS\Massey\PPT WORK\New Massey PPT April 2011\new templates\MASSEY TEMPLATE STANDARD SLIDE2.jpg"/>
          <p:cNvPicPr>
            <a:picLocks noChangeAspect="1" noChangeArrowheads="1"/>
          </p:cNvPicPr>
          <p:nvPr/>
        </p:nvPicPr>
        <p:blipFill>
          <a:blip r:embed="rId3" cstate="print"/>
          <a:srcRect/>
          <a:stretch>
            <a:fillRect/>
          </a:stretch>
        </p:blipFill>
        <p:spPr bwMode="auto">
          <a:xfrm>
            <a:off x="0" y="-19050"/>
            <a:ext cx="9163050" cy="6877050"/>
          </a:xfrm>
          <a:prstGeom prst="rect">
            <a:avLst/>
          </a:prstGeom>
          <a:noFill/>
        </p:spPr>
      </p:pic>
      <p:sp>
        <p:nvSpPr>
          <p:cNvPr id="11266" name="Slide Number Placeholder 3"/>
          <p:cNvSpPr>
            <a:spLocks noGrp="1"/>
          </p:cNvSpPr>
          <p:nvPr>
            <p:ph type="sldNum" sz="quarter" idx="12"/>
          </p:nvPr>
        </p:nvSpPr>
        <p:spPr>
          <a:xfrm>
            <a:off x="6643702" y="6000768"/>
            <a:ext cx="2133600" cy="365125"/>
          </a:xfrm>
          <a:noFill/>
        </p:spPr>
        <p:txBody>
          <a:bodyPr/>
          <a:lstStyle/>
          <a:p>
            <a:fld id="{4CA30A3D-0D5E-477F-998E-E68D9536A2AB}" type="slidenum">
              <a:rPr lang="en-US" smtClean="0"/>
              <a:pPr/>
              <a:t>9</a:t>
            </a:fld>
            <a:endParaRPr lang="en-US" dirty="0" smtClean="0"/>
          </a:p>
        </p:txBody>
      </p:sp>
      <p:sp>
        <p:nvSpPr>
          <p:cNvPr id="4" name="Rectangle 3"/>
          <p:cNvSpPr/>
          <p:nvPr/>
        </p:nvSpPr>
        <p:spPr>
          <a:xfrm>
            <a:off x="323528" y="3645024"/>
            <a:ext cx="5184576" cy="1569660"/>
          </a:xfrm>
          <a:prstGeom prst="rect">
            <a:avLst/>
          </a:prstGeom>
        </p:spPr>
        <p:txBody>
          <a:bodyPr wrap="square">
            <a:spAutoFit/>
          </a:bodyPr>
          <a:lstStyle/>
          <a:p>
            <a:pPr algn="just">
              <a:spcBef>
                <a:spcPts val="9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smtClean="0">
                <a:solidFill>
                  <a:schemeClr val="tx1">
                    <a:lumMod val="50000"/>
                  </a:schemeClr>
                </a:solidFill>
              </a:rPr>
              <a:t>Illustrative case-study examples will be described where spectacular results have been obtained in medical and engineering applications.</a:t>
            </a:r>
            <a:r>
              <a:rPr lang="en-GB" sz="2400" dirty="0" smtClean="0"/>
              <a:t>	</a:t>
            </a:r>
            <a:endParaRPr lang="en-NZ" dirty="0"/>
          </a:p>
        </p:txBody>
      </p:sp>
      <p:pic>
        <p:nvPicPr>
          <p:cNvPr id="23553" name="Picture 1"/>
          <p:cNvPicPr>
            <a:picLocks noChangeAspect="1" noChangeArrowheads="1"/>
          </p:cNvPicPr>
          <p:nvPr/>
        </p:nvPicPr>
        <p:blipFill>
          <a:blip r:embed="rId4" cstate="print"/>
          <a:srcRect/>
          <a:stretch>
            <a:fillRect/>
          </a:stretch>
        </p:blipFill>
        <p:spPr bwMode="auto">
          <a:xfrm>
            <a:off x="5940152" y="2204864"/>
            <a:ext cx="2781300" cy="240982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6" name="Rectangle 5"/>
          <p:cNvSpPr/>
          <p:nvPr/>
        </p:nvSpPr>
        <p:spPr>
          <a:xfrm>
            <a:off x="2699792" y="332656"/>
            <a:ext cx="5118517" cy="400110"/>
          </a:xfrm>
          <a:prstGeom prst="rect">
            <a:avLst/>
          </a:prstGeom>
        </p:spPr>
        <p:txBody>
          <a:bodyPr wrap="none">
            <a:spAutoFit/>
          </a:bodyPr>
          <a:lstStyle/>
          <a:p>
            <a:pPr algn="just">
              <a:spcBef>
                <a:spcPts val="9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dirty="0" smtClean="0">
                <a:solidFill>
                  <a:srgbClr val="92D050"/>
                </a:solidFill>
              </a:rPr>
              <a:t>Industrial Mathematics</a:t>
            </a:r>
            <a:r>
              <a:rPr lang="en-GB" sz="2000" dirty="0" smtClean="0">
                <a:solidFill>
                  <a:srgbClr val="92D050"/>
                </a:solidFill>
              </a:rPr>
              <a:t> is a distinctive activity: </a:t>
            </a:r>
          </a:p>
        </p:txBody>
      </p:sp>
      <p:sp>
        <p:nvSpPr>
          <p:cNvPr id="7" name="Rectangle 6"/>
          <p:cNvSpPr/>
          <p:nvPr/>
        </p:nvSpPr>
        <p:spPr>
          <a:xfrm>
            <a:off x="467544" y="1412776"/>
            <a:ext cx="4824536" cy="1938992"/>
          </a:xfrm>
          <a:prstGeom prst="rect">
            <a:avLst/>
          </a:prstGeom>
        </p:spPr>
        <p:txBody>
          <a:bodyPr wrap="square">
            <a:spAutoFit/>
          </a:bodyPr>
          <a:lstStyle/>
          <a:p>
            <a:pPr algn="just">
              <a:spcBef>
                <a:spcPts val="9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smtClean="0">
                <a:solidFill>
                  <a:schemeClr val="tx1">
                    <a:lumMod val="50000"/>
                  </a:schemeClr>
                </a:solidFill>
              </a:rPr>
              <a:t>It starts from a client’s problems, which, although not described by mathematics, are possibly solvable using quantitative techniques of analysis and / or computation.</a:t>
            </a: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par>
                          <p:cTn id="11" fill="hold">
                            <p:stCondLst>
                              <p:cond delay="2000"/>
                            </p:stCondLst>
                            <p:childTnLst>
                              <p:par>
                                <p:cTn id="12" presetID="53" presetClass="entr" presetSubtype="0" fill="hold" nodeType="afterEffect">
                                  <p:stCondLst>
                                    <p:cond delay="4000"/>
                                  </p:stCondLst>
                                  <p:childTnLst>
                                    <p:set>
                                      <p:cBhvr>
                                        <p:cTn id="13" dur="1" fill="hold">
                                          <p:stCondLst>
                                            <p:cond delay="0"/>
                                          </p:stCondLst>
                                        </p:cTn>
                                        <p:tgtEl>
                                          <p:spTgt spid="23553"/>
                                        </p:tgtEl>
                                        <p:attrNameLst>
                                          <p:attrName>style.visibility</p:attrName>
                                        </p:attrNameLst>
                                      </p:cBhvr>
                                      <p:to>
                                        <p:strVal val="visible"/>
                                      </p:to>
                                    </p:set>
                                    <p:anim calcmode="lin" valueType="num">
                                      <p:cBhvr>
                                        <p:cTn id="14" dur="1000" fill="hold"/>
                                        <p:tgtEl>
                                          <p:spTgt spid="23553"/>
                                        </p:tgtEl>
                                        <p:attrNameLst>
                                          <p:attrName>ppt_w</p:attrName>
                                        </p:attrNameLst>
                                      </p:cBhvr>
                                      <p:tavLst>
                                        <p:tav tm="0">
                                          <p:val>
                                            <p:fltVal val="0"/>
                                          </p:val>
                                        </p:tav>
                                        <p:tav tm="100000">
                                          <p:val>
                                            <p:strVal val="#ppt_w"/>
                                          </p:val>
                                        </p:tav>
                                      </p:tavLst>
                                    </p:anim>
                                    <p:anim calcmode="lin" valueType="num">
                                      <p:cBhvr>
                                        <p:cTn id="15" dur="1000" fill="hold"/>
                                        <p:tgtEl>
                                          <p:spTgt spid="23553"/>
                                        </p:tgtEl>
                                        <p:attrNameLst>
                                          <p:attrName>ppt_h</p:attrName>
                                        </p:attrNameLst>
                                      </p:cBhvr>
                                      <p:tavLst>
                                        <p:tav tm="0">
                                          <p:val>
                                            <p:fltVal val="0"/>
                                          </p:val>
                                        </p:tav>
                                        <p:tav tm="100000">
                                          <p:val>
                                            <p:strVal val="#ppt_h"/>
                                          </p:val>
                                        </p:tav>
                                      </p:tavLst>
                                    </p:anim>
                                    <p:animEffect transition="in" filter="fade">
                                      <p:cBhvr>
                                        <p:cTn id="16" dur="1000"/>
                                        <p:tgtEl>
                                          <p:spTgt spid="2355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1266"/>
                                        </p:tgtEl>
                                        <p:attrNameLst>
                                          <p:attrName>style.visibility</p:attrName>
                                        </p:attrNameLst>
                                      </p:cBhvr>
                                      <p:to>
                                        <p:strVal val="visible"/>
                                      </p:to>
                                    </p:set>
                                    <p:animEffect transition="in" filter="blinds(horizontal)">
                                      <p:cBhvr>
                                        <p:cTn id="26"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4"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lnSpc>
            <a:spcPct val="80000"/>
          </a:lnSpc>
          <a:spcBef>
            <a:spcPts val="525"/>
          </a:spcBef>
          <a:tabLst>
            <a:tab pos="911225" algn="l"/>
            <a:tab pos="1825625" algn="l"/>
            <a:tab pos="2740025" algn="l"/>
            <a:tab pos="3654425" algn="l"/>
            <a:tab pos="4568825" algn="l"/>
            <a:tab pos="5483225" algn="l"/>
            <a:tab pos="6397625" algn="l"/>
            <a:tab pos="7312025" algn="l"/>
            <a:tab pos="8226425" algn="l"/>
            <a:tab pos="9140825" algn="l"/>
            <a:tab pos="10055225" algn="l"/>
          </a:tabLst>
          <a:defRPr dirty="0" smtClean="0">
            <a:solidFill>
              <a:schemeClr val="tx1">
                <a:lumMod val="50000"/>
              </a:schemeClr>
            </a:solidFill>
            <a:latin typeface="+mj-lt"/>
            <a:cs typeface="Arial" pitchFamily="34" charset="0"/>
          </a:defRPr>
        </a:defPPr>
      </a:lstStyle>
    </a:sp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4142</TotalTime>
  <Words>3578</Words>
  <Application>Microsoft Macintosh PowerPoint</Application>
  <PresentationFormat>On-screen Show (4:3)</PresentationFormat>
  <Paragraphs>584</Paragraphs>
  <Slides>80</Slides>
  <Notes>20</Notes>
  <HiddenSlides>0</HiddenSlides>
  <MMClips>3</MMClips>
  <ScaleCrop>false</ScaleCrop>
  <HeadingPairs>
    <vt:vector size="6" baseType="variant">
      <vt:variant>
        <vt:lpstr>Theme</vt:lpstr>
      </vt:variant>
      <vt:variant>
        <vt:i4>3</vt:i4>
      </vt:variant>
      <vt:variant>
        <vt:lpstr>Embedded OLE Servers</vt:lpstr>
      </vt:variant>
      <vt:variant>
        <vt:i4>3</vt:i4>
      </vt:variant>
      <vt:variant>
        <vt:lpstr>Slide Titles</vt:lpstr>
      </vt:variant>
      <vt:variant>
        <vt:i4>80</vt:i4>
      </vt:variant>
    </vt:vector>
  </HeadingPairs>
  <TitlesOfParts>
    <vt:vector size="86" baseType="lpstr">
      <vt:lpstr>Office Theme</vt:lpstr>
      <vt:lpstr>1_Office Theme</vt:lpstr>
      <vt:lpstr>2_Office Theme</vt:lpstr>
      <vt:lpstr>Equation</vt:lpstr>
      <vt:lpstr>Picture</vt:lpstr>
      <vt:lpstr>Chart</vt:lpstr>
      <vt:lpstr>PowerPoint Presentation</vt:lpstr>
      <vt:lpstr>PowerPoint Presentation</vt:lpstr>
      <vt:lpstr>Other past professorial lectures on this kind of theme:</vt:lpstr>
      <vt:lpstr>PowerPoint Presentation</vt:lpstr>
      <vt:lpstr>Outline:</vt:lpstr>
      <vt:lpstr>PowerPoint Presentation</vt:lpstr>
      <vt:lpstr>OECD Report: The challenge</vt:lpstr>
      <vt:lpstr>PowerPoint Presentation</vt:lpstr>
      <vt:lpstr>PowerPoint Presentation</vt:lpstr>
      <vt:lpstr>The lot of an Applied Mathematician</vt:lpstr>
      <vt:lpstr>PowerPoint Presentation</vt:lpstr>
      <vt:lpstr> Modelling Paradigms</vt:lpstr>
      <vt:lpstr>What skills are needed for Industrial Mathematics?</vt:lpstr>
      <vt:lpstr>Why aren’t there more mathematical scientists in industry? </vt:lpstr>
      <vt:lpstr>The Academic Perspective</vt:lpstr>
      <vt:lpstr>     The Industry Perspective</vt:lpstr>
      <vt:lpstr>Example Areas – G. Wake</vt:lpstr>
      <vt:lpstr>PART 2 EXAMPLES – THE ELEMENTS</vt:lpstr>
      <vt:lpstr>The Elements.</vt:lpstr>
      <vt:lpstr>PowerPoint Presentation</vt:lpstr>
      <vt:lpstr>PowerPoint Presentation</vt:lpstr>
      <vt:lpstr>PowerPoint Presentation</vt:lpstr>
      <vt:lpstr>PowerPoint Presentation</vt:lpstr>
      <vt:lpstr>Needs</vt:lpstr>
      <vt:lpstr>PowerPoint Presentation</vt:lpstr>
      <vt:lpstr> Background Maths (grossly simplified)</vt:lpstr>
      <vt:lpstr>“Cheque-book “balance act”</vt:lpstr>
      <vt:lpstr>“Cheque-book balance act”</vt:lpstr>
      <vt:lpstr>PowerPoint Presentation</vt:lpstr>
      <vt:lpstr> Dynamic b.c.</vt:lpstr>
      <vt:lpstr>Oscillatory b.c.  → instability</vt:lpstr>
      <vt:lpstr>                       Flashover: Pike River? Professor Andy McIntosh, Leeds</vt:lpstr>
      <vt:lpstr>Water Pollution</vt:lpstr>
      <vt:lpstr>PowerPoint Presentation</vt:lpstr>
      <vt:lpstr>Outline</vt:lpstr>
      <vt:lpstr>Motivation</vt:lpstr>
      <vt:lpstr>PowerPoint Presentation</vt:lpstr>
      <vt:lpstr>PowerPoint Presentation</vt:lpstr>
      <vt:lpstr>PowerPoint Presentation</vt:lpstr>
      <vt:lpstr>PowerPoint Presentation</vt:lpstr>
      <vt:lpstr>PowerPoint Presentation</vt:lpstr>
      <vt:lpstr>Mathematical model of water quality Edit. (clean/dirty)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Cell-growth and Division Gene expression</vt:lpstr>
      <vt:lpstr>History of the cell-growth model – personal.</vt:lpstr>
      <vt:lpstr>SSD behaviour: n( . ,t) evolves like:</vt:lpstr>
      <vt:lpstr>The Human Cell Cycle</vt:lpstr>
      <vt:lpstr>Steady DNA Distribution (SDD)</vt:lpstr>
      <vt:lpstr>Idea</vt:lpstr>
      <vt:lpstr>PowerPoint Presentation</vt:lpstr>
      <vt:lpstr>PowerPoint Presentation</vt:lpstr>
      <vt:lpstr>PowerPoint Presentation</vt:lpstr>
      <vt:lpstr>PowerPoint Presentation</vt:lpstr>
      <vt:lpstr>PowerPoint Presentation</vt:lpstr>
      <vt:lpstr>Taxol effect: 6 weeks “in vivo”</vt:lpstr>
      <vt:lpstr>Summary…</vt:lpstr>
      <vt:lpstr>Epigenetics</vt:lpstr>
      <vt:lpstr>Epigenetics and developmental plasticity: 2011-14.</vt:lpstr>
      <vt:lpstr>3. Closing Remarks</vt:lpstr>
      <vt:lpstr> Think about:      Education      Curriculum      Experience of our students.  </vt:lpstr>
      <vt:lpstr>PowerPoint Presentation</vt:lpstr>
      <vt:lpstr>Thanks to: 40+ PhD students….. 8 postdoctoral fellows: Prof James Graham-Eagle (1981-3), Prof John Hearne (1986), Dr Kishore Kumar  (1988), Dr  Monwar Hussain (1989-90), Dr Ken Louie (1992-3), Dr Mark Nelson (1996-7),  Dr Britta Basse (2001-3), Dr Teeranush Suebcharoen (2010) My original mentors from 1963+…..  Dr Ian Walker, ex-DSIR, Christchurch  Professor George Mackie, Edinburgh  Dr Alex McNabb, Auckland All my colleagues…especially Profs Robert McKibbin and Mick Roberts, Drs Winston Sweatman, Alona Ben-Tal,  Barry Mcdonald, Tony Pleasants (AgResearch), …… All the Funders:  Brasenose College, Oxford; EPSRC, UK; Fulbright NZ; Marsden Fund; OCIAM and OCCAM, Oxford  UK; NRCGD and Liggins,…… My family….</vt:lpstr>
    </vt:vector>
  </TitlesOfParts>
  <Company>Massey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Counting the elements: earth, fire, water, air, and life. The relevance of mathematics in modern life.</dc:title>
  <dc:creator>gcwake</dc:creator>
  <cp:lastModifiedBy>Yan Ou</cp:lastModifiedBy>
  <cp:revision>339</cp:revision>
  <dcterms:created xsi:type="dcterms:W3CDTF">2011-03-27T22:18:52Z</dcterms:created>
  <dcterms:modified xsi:type="dcterms:W3CDTF">2011-05-05T01:43:27Z</dcterms:modified>
</cp:coreProperties>
</file>