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2" r:id="rId4"/>
    <p:sldId id="259" r:id="rId5"/>
    <p:sldId id="263" r:id="rId6"/>
    <p:sldId id="261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-8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ssey\disk\shares\ethics\Documents-HEC%201\Annual%20Reports\2016\HEC%20Chairs%20Annual%20Report\Graphs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Committee Initial Response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Approved</c:v>
                </c:pt>
                <c:pt idx="1">
                  <c:v>Provisionally approved</c:v>
                </c:pt>
                <c:pt idx="2">
                  <c:v>Deferred approval</c:v>
                </c:pt>
                <c:pt idx="3">
                  <c:v>Declined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83</c:v>
                </c:pt>
                <c:pt idx="2">
                  <c:v>7</c:v>
                </c:pt>
                <c:pt idx="3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97681182739138"/>
          <c:y val="0.228757457039063"/>
          <c:w val="0.25670894318810872"/>
          <c:h val="0.516348491282275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Number reviewed</c:v>
                </c:pt>
              </c:strCache>
            </c:strRef>
          </c:tx>
          <c:marker>
            <c:symbol val="none"/>
          </c:marker>
          <c:cat>
            <c:strRef>
              <c:f>Sheet1!$B$1:$K$1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210</c:v>
                </c:pt>
                <c:pt idx="1">
                  <c:v>220</c:v>
                </c:pt>
                <c:pt idx="2">
                  <c:v>219</c:v>
                </c:pt>
                <c:pt idx="3">
                  <c:v>255</c:v>
                </c:pt>
                <c:pt idx="4">
                  <c:v>236</c:v>
                </c:pt>
                <c:pt idx="5">
                  <c:v>225</c:v>
                </c:pt>
                <c:pt idx="6">
                  <c:v>247</c:v>
                </c:pt>
                <c:pt idx="7">
                  <c:v>211</c:v>
                </c:pt>
                <c:pt idx="8">
                  <c:v>225</c:v>
                </c:pt>
                <c:pt idx="9">
                  <c:v>186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05312"/>
        <c:axId val="78206848"/>
      </c:lineChart>
      <c:catAx>
        <c:axId val="78205312"/>
        <c:scaling>
          <c:orientation val="minMax"/>
        </c:scaling>
        <c:delete val="0"/>
        <c:axPos val="b"/>
        <c:majorTickMark val="out"/>
        <c:minorTickMark val="none"/>
        <c:tickLblPos val="nextTo"/>
        <c:crossAx val="78206848"/>
        <c:crosses val="autoZero"/>
        <c:auto val="1"/>
        <c:lblAlgn val="ctr"/>
        <c:lblOffset val="100"/>
        <c:noMultiLvlLbl val="0"/>
      </c:catAx>
      <c:valAx>
        <c:axId val="7820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205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334</c:v>
                </c:pt>
                <c:pt idx="1">
                  <c:v>445</c:v>
                </c:pt>
                <c:pt idx="2">
                  <c:v>421</c:v>
                </c:pt>
                <c:pt idx="3">
                  <c:v>452</c:v>
                </c:pt>
                <c:pt idx="4">
                  <c:v>439</c:v>
                </c:pt>
                <c:pt idx="5">
                  <c:v>442</c:v>
                </c:pt>
                <c:pt idx="6">
                  <c:v>468</c:v>
                </c:pt>
                <c:pt idx="7">
                  <c:v>544</c:v>
                </c:pt>
                <c:pt idx="8">
                  <c:v>592</c:v>
                </c:pt>
                <c:pt idx="9">
                  <c:v>609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Sheet1!$D$2:$D$11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546816"/>
        <c:axId val="102552704"/>
      </c:barChart>
      <c:catAx>
        <c:axId val="10254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2552704"/>
        <c:crosses val="autoZero"/>
        <c:auto val="1"/>
        <c:lblAlgn val="ctr"/>
        <c:lblOffset val="100"/>
        <c:noMultiLvlLbl val="0"/>
      </c:catAx>
      <c:valAx>
        <c:axId val="102552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54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00033333420141"/>
          <c:y val="0.13"/>
          <c:w val="0.8378108361454818"/>
          <c:h val="0.69035156319745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Sheet5!$B$22</c:f>
              <c:strCache>
                <c:ptCount val="1"/>
                <c:pt idx="0">
                  <c:v>HEC Approval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7.1428571428571643E-3"/>
                  <c:y val="9.07029478458049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6F-4B62-AB9C-3B5F5E611575}"/>
                </c:ext>
              </c:extLst>
            </c:dLbl>
            <c:dLbl>
              <c:idx val="1"/>
              <c:layout>
                <c:manualLayout>
                  <c:x val="-7.1428571428571426E-3"/>
                  <c:y val="4.53514739229016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6F-4B62-AB9C-3B5F5E611575}"/>
                </c:ext>
              </c:extLst>
            </c:dLbl>
            <c:dLbl>
              <c:idx val="2"/>
              <c:layout>
                <c:manualLayout>
                  <c:x val="-1.4285714285714329E-2"/>
                  <c:y val="-2.7210884353741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6F-4B62-AB9C-3B5F5E611575}"/>
                </c:ext>
              </c:extLst>
            </c:dLbl>
            <c:dLbl>
              <c:idx val="3"/>
              <c:layout>
                <c:manualLayout>
                  <c:x val="-1.4285714285714329E-2"/>
                  <c:y val="4.53514739229016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6F-4B62-AB9C-3B5F5E611575}"/>
                </c:ext>
              </c:extLst>
            </c:dLbl>
            <c:dLbl>
              <c:idx val="4"/>
              <c:layout>
                <c:manualLayout>
                  <c:x val="-1.42857142857142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6F-4B62-AB9C-3B5F5E611575}"/>
                </c:ext>
              </c:extLst>
            </c:dLbl>
            <c:dLbl>
              <c:idx val="5"/>
              <c:layout>
                <c:manualLayout>
                  <c:x val="-1.4285714285714285E-2"/>
                  <c:y val="2.2675736961451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6F-4B62-AB9C-3B5F5E611575}"/>
                </c:ext>
              </c:extLst>
            </c:dLbl>
            <c:dLbl>
              <c:idx val="6"/>
              <c:layout>
                <c:manualLayout>
                  <c:x val="-7.14285714285714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6F-4B62-AB9C-3B5F5E611575}"/>
                </c:ext>
              </c:extLst>
            </c:dLbl>
            <c:dLbl>
              <c:idx val="7"/>
              <c:layout>
                <c:manualLayout>
                  <c:x val="-1.1904761904761993E-2"/>
                  <c:y val="4.5351473922902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6F-4B62-AB9C-3B5F5E611575}"/>
                </c:ext>
              </c:extLst>
            </c:dLbl>
            <c:dLbl>
              <c:idx val="8"/>
              <c:layout>
                <c:manualLayout>
                  <c:x val="-1.42857142857142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6F-4B62-AB9C-3B5F5E61157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Sheet5!$A$27:$A$35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Sheet5!$B$27:$B$35</c:f>
              <c:numCache>
                <c:formatCode>General</c:formatCode>
                <c:ptCount val="9"/>
                <c:pt idx="0">
                  <c:v>220</c:v>
                </c:pt>
                <c:pt idx="1">
                  <c:v>219</c:v>
                </c:pt>
                <c:pt idx="2">
                  <c:v>255</c:v>
                </c:pt>
                <c:pt idx="3">
                  <c:v>236</c:v>
                </c:pt>
                <c:pt idx="4">
                  <c:v>225</c:v>
                </c:pt>
                <c:pt idx="5">
                  <c:v>247</c:v>
                </c:pt>
                <c:pt idx="6">
                  <c:v>211</c:v>
                </c:pt>
                <c:pt idx="7">
                  <c:v>225</c:v>
                </c:pt>
                <c:pt idx="8">
                  <c:v>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6F-4B62-AB9C-3B5F5E611575}"/>
            </c:ext>
          </c:extLst>
        </c:ser>
        <c:ser>
          <c:idx val="1"/>
          <c:order val="1"/>
          <c:tx>
            <c:strRef>
              <c:f>Sheet5!$C$22</c:f>
              <c:strCache>
                <c:ptCount val="1"/>
                <c:pt idx="0">
                  <c:v>Low Risk Notification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12700">
              <a:solidFill>
                <a:schemeClr val="accent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1.814058956916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6F-4B62-AB9C-3B5F5E611575}"/>
                </c:ext>
              </c:extLst>
            </c:dLbl>
            <c:dLbl>
              <c:idx val="2"/>
              <c:layout>
                <c:manualLayout>
                  <c:x val="0"/>
                  <c:y val="2.267573696145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6F-4B62-AB9C-3B5F5E611575}"/>
                </c:ext>
              </c:extLst>
            </c:dLbl>
            <c:dLbl>
              <c:idx val="3"/>
              <c:layout>
                <c:manualLayout>
                  <c:x val="0"/>
                  <c:y val="9.07029478458049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6F-4B62-AB9C-3B5F5E611575}"/>
                </c:ext>
              </c:extLst>
            </c:dLbl>
            <c:dLbl>
              <c:idx val="4"/>
              <c:layout>
                <c:manualLayout>
                  <c:x val="0"/>
                  <c:y val="1.3605442176870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6F-4B62-AB9C-3B5F5E611575}"/>
                </c:ext>
              </c:extLst>
            </c:dLbl>
            <c:dLbl>
              <c:idx val="6"/>
              <c:layout>
                <c:manualLayout>
                  <c:x val="0"/>
                  <c:y val="1.814058956916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6F-4B62-AB9C-3B5F5E61157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Sheet5!$A$27:$A$35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Sheet5!$C$27:$C$35</c:f>
              <c:numCache>
                <c:formatCode>General</c:formatCode>
                <c:ptCount val="9"/>
                <c:pt idx="0">
                  <c:v>445</c:v>
                </c:pt>
                <c:pt idx="1">
                  <c:v>421</c:v>
                </c:pt>
                <c:pt idx="2">
                  <c:v>452</c:v>
                </c:pt>
                <c:pt idx="3">
                  <c:v>439</c:v>
                </c:pt>
                <c:pt idx="4">
                  <c:v>442</c:v>
                </c:pt>
                <c:pt idx="5">
                  <c:v>468</c:v>
                </c:pt>
                <c:pt idx="6">
                  <c:v>544</c:v>
                </c:pt>
                <c:pt idx="7">
                  <c:v>592</c:v>
                </c:pt>
                <c:pt idx="8">
                  <c:v>609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6F-4B62-AB9C-3B5F5E611575}"/>
            </c:ext>
          </c:extLst>
        </c:ser>
        <c:ser>
          <c:idx val="2"/>
          <c:order val="2"/>
          <c:tx>
            <c:strRef>
              <c:f>Sheet5!$D$22</c:f>
              <c:strCache>
                <c:ptCount val="1"/>
                <c:pt idx="0">
                  <c:v>HDEC Approval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142857142857121E-3"/>
                  <c:y val="1.3605442176870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6F-4B62-AB9C-3B5F5E611575}"/>
                </c:ext>
              </c:extLst>
            </c:dLbl>
            <c:dLbl>
              <c:idx val="2"/>
              <c:layout>
                <c:manualLayout>
                  <c:x val="7.1428571428571869E-3"/>
                  <c:y val="1.814058956916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6F-4B62-AB9C-3B5F5E611575}"/>
                </c:ext>
              </c:extLst>
            </c:dLbl>
            <c:dLbl>
              <c:idx val="3"/>
              <c:layout>
                <c:manualLayout>
                  <c:x val="-8.7300578797851381E-17"/>
                  <c:y val="9.07029478458049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6F-4B62-AB9C-3B5F5E611575}"/>
                </c:ext>
              </c:extLst>
            </c:dLbl>
            <c:dLbl>
              <c:idx val="4"/>
              <c:layout>
                <c:manualLayout>
                  <c:x val="7.1428571428570559E-3"/>
                  <c:y val="9.0702947845804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6F-4B62-AB9C-3B5F5E61157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Sheet5!$A$27:$A$35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Sheet5!$D$27:$D$35</c:f>
              <c:numCache>
                <c:formatCode>General</c:formatCode>
                <c:ptCount val="9"/>
                <c:pt idx="0">
                  <c:v>33</c:v>
                </c:pt>
                <c:pt idx="1">
                  <c:v>23</c:v>
                </c:pt>
                <c:pt idx="2">
                  <c:v>42</c:v>
                </c:pt>
                <c:pt idx="3">
                  <c:v>39</c:v>
                </c:pt>
                <c:pt idx="4">
                  <c:v>21</c:v>
                </c:pt>
                <c:pt idx="5">
                  <c:v>8</c:v>
                </c:pt>
                <c:pt idx="6">
                  <c:v>10</c:v>
                </c:pt>
                <c:pt idx="7">
                  <c:v>8</c:v>
                </c:pt>
                <c:pt idx="8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26F-4B62-AB9C-3B5F5E6115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739584"/>
        <c:axId val="108770048"/>
      </c:barChart>
      <c:catAx>
        <c:axId val="10873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7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770048"/>
        <c:scaling>
          <c:orientation val="minMax"/>
        </c:scaling>
        <c:delete val="0"/>
        <c:axPos val="l"/>
        <c:majorGridlines>
          <c:spPr>
            <a:ln w="3175">
              <a:solidFill>
                <a:schemeClr val="accent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39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763779527559057E-2"/>
          <c:y val="0.90504758333779722"/>
          <c:w val="0.88828646419197599"/>
          <c:h val="7.39957505311836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chemeClr val="accent1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2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CB5F635-0242-4C52-9DF7-784418FBD554}" type="datetimeFigureOut">
              <a:rPr lang="en-NZ" smtClean="0"/>
              <a:t>19/05/2017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EC14ADA-7C7C-443F-98C8-29CB74100A0B}" type="slidenum">
              <a:rPr lang="en-NZ" smtClean="0"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napshot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5" y="683342"/>
            <a:ext cx="9291233" cy="546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13160" y="-122400"/>
            <a:ext cx="82399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Snapshots of 2016 </a:t>
            </a:r>
            <a:endParaRPr lang="en-NZ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1567" y="1001369"/>
            <a:ext cx="46031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Human Ethics</a:t>
            </a:r>
            <a:endParaRPr lang="en-NZ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8318" y="5352217"/>
            <a:ext cx="8454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>
                <a:solidFill>
                  <a:schemeClr val="bg1"/>
                </a:solidFill>
                <a:latin typeface="Arial Black" panose="020B0A04020102020204" pitchFamily="34" charset="0"/>
              </a:rPr>
              <a:t>f</a:t>
            </a:r>
            <a:r>
              <a:rPr lang="en-NZ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rom the Annual Chairs Committee Report</a:t>
            </a:r>
            <a:endParaRPr lang="en-NZ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70122" y="5594888"/>
            <a:ext cx="9655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 smtClean="0">
                <a:solidFill>
                  <a:srgbClr val="0070C0"/>
                </a:solidFill>
              </a:rPr>
              <a:t>See </a:t>
            </a:r>
            <a:r>
              <a:rPr lang="en-NZ" sz="1600" u="sng" dirty="0" smtClean="0">
                <a:solidFill>
                  <a:srgbClr val="FF0000"/>
                </a:solidFill>
              </a:rPr>
              <a:t>Human Ethics Chairs Committee Annual Report 2016</a:t>
            </a:r>
            <a:r>
              <a:rPr lang="en-NZ" sz="1600" dirty="0" smtClean="0">
                <a:solidFill>
                  <a:srgbClr val="FF0000"/>
                </a:solidFill>
              </a:rPr>
              <a:t> </a:t>
            </a:r>
            <a:r>
              <a:rPr lang="en-NZ" sz="1600" dirty="0" smtClean="0">
                <a:solidFill>
                  <a:srgbClr val="0070C0"/>
                </a:solidFill>
              </a:rPr>
              <a:t>on the Human Ethics website for further detail</a:t>
            </a:r>
            <a:endParaRPr lang="en-NZ" sz="16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122" y="933596"/>
            <a:ext cx="89425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70C0"/>
                </a:solidFill>
              </a:rPr>
              <a:t>4.2  Ethics submissions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 smtClean="0"/>
              <a:t>Audits </a:t>
            </a:r>
            <a:r>
              <a:rPr lang="en-NZ" sz="2400" dirty="0"/>
              <a:t>of a sample of low risk notifications </a:t>
            </a:r>
            <a:r>
              <a:rPr lang="en-NZ" sz="2400" dirty="0" smtClean="0"/>
              <a:t>are done </a:t>
            </a:r>
            <a:r>
              <a:rPr lang="en-NZ" sz="2400" dirty="0"/>
              <a:t>twice a </a:t>
            </a:r>
            <a:r>
              <a:rPr lang="en-NZ" sz="2400" dirty="0" smtClean="0"/>
              <a:t>year; those applicants included in the audit are notified and given feedback after the audit</a:t>
            </a:r>
            <a:r>
              <a:rPr lang="en-NZ" sz="2000" dirty="0" smtClean="0"/>
              <a:t>.</a:t>
            </a:r>
            <a:endParaRPr lang="en-NZ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70122" y="2831350"/>
            <a:ext cx="95221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70C0"/>
                </a:solidFill>
              </a:rPr>
              <a:t>15 Complaints/Reconsideration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 smtClean="0"/>
              <a:t>An Official Information Act request was received regarding one approval.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400" dirty="0"/>
              <a:t>L</a:t>
            </a:r>
            <a:r>
              <a:rPr lang="en-NZ" sz="2400" dirty="0" smtClean="0"/>
              <a:t>etters of complaint were received from two separate organisations regarding one approval. These complaints were managed by the AVC Research, Academic and Enterprise Office; the process involved a series of communications with the researcher and the complainants. 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9071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275" y="592297"/>
            <a:ext cx="9286993" cy="679912"/>
          </a:xfrm>
        </p:spPr>
        <p:txBody>
          <a:bodyPr>
            <a:normAutofit/>
          </a:bodyPr>
          <a:lstStyle/>
          <a:p>
            <a:r>
              <a:rPr lang="en-NZ" sz="2800" b="1" dirty="0" smtClean="0">
                <a:solidFill>
                  <a:srgbClr val="0070C0"/>
                </a:solidFill>
                <a:latin typeface="+mn-lt"/>
              </a:rPr>
              <a:t>16.1(d) Committee review initial response  </a:t>
            </a:r>
            <a:endParaRPr lang="en-NZ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550217"/>
              </p:ext>
            </p:extLst>
          </p:nvPr>
        </p:nvGraphicFramePr>
        <p:xfrm>
          <a:off x="1921567" y="1510748"/>
          <a:ext cx="10018642" cy="466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2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290736276"/>
              </p:ext>
            </p:extLst>
          </p:nvPr>
        </p:nvGraphicFramePr>
        <p:xfrm>
          <a:off x="1452348" y="1630017"/>
          <a:ext cx="9546956" cy="4625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4983" y="708126"/>
            <a:ext cx="118484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 smtClean="0">
                <a:solidFill>
                  <a:srgbClr val="0070C0"/>
                </a:solidFill>
              </a:rPr>
              <a:t>16.2  Applications reviewed by Human Ethics Committees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236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787" y="645306"/>
            <a:ext cx="9286993" cy="679911"/>
          </a:xfrm>
        </p:spPr>
        <p:txBody>
          <a:bodyPr>
            <a:normAutofit/>
          </a:bodyPr>
          <a:lstStyle/>
          <a:p>
            <a:r>
              <a:rPr lang="en-NZ" sz="2800" b="1" dirty="0" smtClean="0">
                <a:solidFill>
                  <a:srgbClr val="0070C0"/>
                </a:solidFill>
                <a:latin typeface="+mn-lt"/>
              </a:rPr>
              <a:t>17.1 Low Risk Notifications </a:t>
            </a:r>
            <a:endParaRPr lang="en-NZ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271814"/>
              </p:ext>
            </p:extLst>
          </p:nvPr>
        </p:nvGraphicFramePr>
        <p:xfrm>
          <a:off x="1245705" y="1974574"/>
          <a:ext cx="9660834" cy="3988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2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9381" y="506105"/>
            <a:ext cx="100274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b="1" dirty="0" smtClean="0">
                <a:solidFill>
                  <a:srgbClr val="0070C0"/>
                </a:solidFill>
              </a:rPr>
              <a:t>19.2  Comparison </a:t>
            </a:r>
            <a:r>
              <a:rPr lang="en-NZ" sz="2800" b="1" dirty="0">
                <a:solidFill>
                  <a:srgbClr val="0070C0"/>
                </a:solidFill>
              </a:rPr>
              <a:t>of </a:t>
            </a:r>
            <a:r>
              <a:rPr lang="en-NZ" sz="2800" b="1" dirty="0" smtClean="0">
                <a:solidFill>
                  <a:srgbClr val="0070C0"/>
                </a:solidFill>
              </a:rPr>
              <a:t>HEC  </a:t>
            </a:r>
            <a:r>
              <a:rPr lang="en-NZ" sz="2800" b="1" dirty="0">
                <a:solidFill>
                  <a:srgbClr val="0070C0"/>
                </a:solidFill>
              </a:rPr>
              <a:t>Review, Low Risk </a:t>
            </a:r>
            <a:r>
              <a:rPr lang="en-NZ" sz="2800" b="1" dirty="0" smtClean="0">
                <a:solidFill>
                  <a:srgbClr val="0070C0"/>
                </a:solidFill>
              </a:rPr>
              <a:t>Notification </a:t>
            </a:r>
            <a:r>
              <a:rPr lang="en-NZ" sz="2800" b="1" dirty="0">
                <a:solidFill>
                  <a:srgbClr val="0070C0"/>
                </a:solidFill>
              </a:rPr>
              <a:t>&amp;</a:t>
            </a:r>
            <a:r>
              <a:rPr lang="en-NZ" sz="2800" b="1" dirty="0" smtClean="0">
                <a:solidFill>
                  <a:srgbClr val="0070C0"/>
                </a:solidFill>
              </a:rPr>
              <a:t> research </a:t>
            </a:r>
            <a:r>
              <a:rPr lang="en-NZ" sz="2800" b="1" dirty="0">
                <a:solidFill>
                  <a:srgbClr val="0070C0"/>
                </a:solidFill>
              </a:rPr>
              <a:t>needing HDEC approval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38203625"/>
              </p:ext>
            </p:extLst>
          </p:nvPr>
        </p:nvGraphicFramePr>
        <p:xfrm>
          <a:off x="1069381" y="1563758"/>
          <a:ext cx="10027405" cy="466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8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1&quot;/&gt;&lt;/object&gt;&lt;/object&gt;&lt;object type=&quot;8&quot; unique_id=&quot;10012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409</TotalTime>
  <Words>163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Pushpin</vt:lpstr>
      <vt:lpstr>PowerPoint Presentation</vt:lpstr>
      <vt:lpstr>PowerPoint Presentation</vt:lpstr>
      <vt:lpstr>16.1(d) Committee review initial response  </vt:lpstr>
      <vt:lpstr>PowerPoint Presentation</vt:lpstr>
      <vt:lpstr>17.1 Low Risk Notifications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Finch, Brian</cp:lastModifiedBy>
  <cp:revision>27</cp:revision>
  <dcterms:created xsi:type="dcterms:W3CDTF">2015-06-16T09:28:59Z</dcterms:created>
  <dcterms:modified xsi:type="dcterms:W3CDTF">2017-05-19T00:20:31Z</dcterms:modified>
</cp:coreProperties>
</file>