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6" r:id="rId2"/>
    <p:sldMasterId id="2147483692" r:id="rId3"/>
  </p:sldMasterIdLst>
  <p:notesMasterIdLst>
    <p:notesMasterId r:id="rId25"/>
  </p:notesMasterIdLst>
  <p:handoutMasterIdLst>
    <p:handoutMasterId r:id="rId26"/>
  </p:handoutMasterIdLst>
  <p:sldIdLst>
    <p:sldId id="294" r:id="rId4"/>
    <p:sldId id="382" r:id="rId5"/>
    <p:sldId id="357" r:id="rId6"/>
    <p:sldId id="383" r:id="rId7"/>
    <p:sldId id="385" r:id="rId8"/>
    <p:sldId id="387" r:id="rId9"/>
    <p:sldId id="306" r:id="rId10"/>
    <p:sldId id="388" r:id="rId11"/>
    <p:sldId id="389" r:id="rId12"/>
    <p:sldId id="390" r:id="rId13"/>
    <p:sldId id="372" r:id="rId14"/>
    <p:sldId id="394" r:id="rId15"/>
    <p:sldId id="396" r:id="rId16"/>
    <p:sldId id="395" r:id="rId17"/>
    <p:sldId id="391" r:id="rId18"/>
    <p:sldId id="397" r:id="rId19"/>
    <p:sldId id="398" r:id="rId20"/>
    <p:sldId id="392" r:id="rId21"/>
    <p:sldId id="399" r:id="rId22"/>
    <p:sldId id="362" r:id="rId23"/>
    <p:sldId id="365" r:id="rId24"/>
  </p:sldIdLst>
  <p:sldSz cx="10688638" cy="7562850"/>
  <p:notesSz cx="9939338" cy="6805613"/>
  <p:defaultTextStyle>
    <a:defPPr>
      <a:defRPr lang="en-GB"/>
    </a:defPPr>
    <a:lvl1pPr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1pPr>
    <a:lvl2pPr marL="496888" indent="-39688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2pPr>
    <a:lvl3pPr marL="995363" indent="-80963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3pPr>
    <a:lvl4pPr marL="1492250" indent="-120650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4pPr>
    <a:lvl5pPr marL="1990725" indent="-161925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FF9900"/>
    <a:srgbClr val="FF0000"/>
    <a:srgbClr val="0066FF"/>
    <a:srgbClr val="003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788" autoAdjust="0"/>
  </p:normalViewPr>
  <p:slideViewPr>
    <p:cSldViewPr snapToObjects="1">
      <p:cViewPr varScale="1">
        <p:scale>
          <a:sx n="76" d="100"/>
          <a:sy n="76" d="100"/>
        </p:scale>
        <p:origin x="-2238" y="-96"/>
      </p:cViewPr>
      <p:guideLst>
        <p:guide orient="horz" pos="2382"/>
        <p:guide pos="336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7046" cy="34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0567" y="0"/>
            <a:ext cx="4307046" cy="34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D80AEDD1-5816-452B-BC11-0BC11419D058}" type="datetime1">
              <a:rPr lang="en-GB"/>
              <a:pPr>
                <a:defRPr/>
              </a:pPr>
              <a:t>04/05/2017</a:t>
            </a:fld>
            <a:endParaRPr lang="en-GB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63757"/>
            <a:ext cx="4307046" cy="34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0567" y="6463757"/>
            <a:ext cx="4307046" cy="34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029684C1-8406-4D93-A4E0-856457589F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629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046" cy="3402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0567" y="0"/>
            <a:ext cx="4307046" cy="3402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38DAEFE3-EA7E-47C9-9A5A-58B67F365EA3}" type="datetimeFigureOut">
              <a:rPr lang="en-US"/>
              <a:pPr>
                <a:defRPr/>
              </a:pPr>
              <a:t>5/4/2017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67063" y="511175"/>
            <a:ext cx="3605212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NZ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934" y="3232666"/>
            <a:ext cx="7951470" cy="3062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N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63757"/>
            <a:ext cx="4307046" cy="3402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0567" y="6463757"/>
            <a:ext cx="4307046" cy="3402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7BA78F0-A431-4A75-8B3A-FD3399AC30BF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172811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A78F0-A431-4A75-8B3A-FD3399AC30BF}" type="slidenum">
              <a:rPr lang="en-NZ" smtClean="0"/>
              <a:pPr>
                <a:defRPr/>
              </a:pPr>
              <a:t>1</a:t>
            </a:fld>
            <a:endParaRPr lang="en-N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Reptilian thinking is choice limiting</a:t>
            </a:r>
          </a:p>
          <a:p>
            <a:r>
              <a:rPr lang="en-US" dirty="0" smtClean="0"/>
              <a:t>Limbic system 10 x faster than neo-cortex</a:t>
            </a:r>
          </a:p>
          <a:p>
            <a:r>
              <a:rPr lang="en-US" dirty="0" smtClean="0"/>
              <a:t>Six second pause – preplanned</a:t>
            </a:r>
          </a:p>
          <a:p>
            <a:r>
              <a:rPr lang="en-US" dirty="0" smtClean="0"/>
              <a:t>Safety for self and for others with whom we are in a </a:t>
            </a:r>
            <a:r>
              <a:rPr lang="en-US" smtClean="0"/>
              <a:t>relatinship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A78F0-A431-4A75-8B3A-FD3399AC30BF}" type="slidenum">
              <a:rPr lang="en-NZ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N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Reptilian thinking is choice limiting</a:t>
            </a:r>
          </a:p>
          <a:p>
            <a:r>
              <a:rPr lang="en-US" dirty="0" smtClean="0"/>
              <a:t>Limbic system 10 x faster than neo-cortex</a:t>
            </a:r>
          </a:p>
          <a:p>
            <a:r>
              <a:rPr lang="en-US" dirty="0" smtClean="0"/>
              <a:t>Six second pause – preplanned</a:t>
            </a:r>
          </a:p>
          <a:p>
            <a:r>
              <a:rPr lang="en-US" dirty="0" smtClean="0"/>
              <a:t>Safety for self and for others with whom we are in a </a:t>
            </a:r>
            <a:r>
              <a:rPr lang="en-US" smtClean="0"/>
              <a:t>relatinship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A78F0-A431-4A75-8B3A-FD3399AC30BF}" type="slidenum">
              <a:rPr lang="en-NZ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N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A78F0-A431-4A75-8B3A-FD3399AC30BF}" type="slidenum">
              <a:rPr lang="en-NZ" smtClean="0"/>
              <a:pPr>
                <a:defRPr/>
              </a:pPr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95836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A78F0-A431-4A75-8B3A-FD3399AC30BF}" type="slidenum">
              <a:rPr lang="en-NZ" smtClean="0"/>
              <a:pPr>
                <a:defRPr/>
              </a:pPr>
              <a:t>2</a:t>
            </a:fld>
            <a:endParaRPr lang="en-N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Developing the “Global</a:t>
            </a:r>
            <a:r>
              <a:rPr lang="en-NZ" baseline="0" dirty="0" smtClean="0"/>
              <a:t> citizenship” characteristic:</a:t>
            </a:r>
            <a:endParaRPr lang="en-NZ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NZ" dirty="0" smtClean="0"/>
              <a:t>Volunteering for organisations such as Amnesty International, Language Partners, Refugee Services, sports coaching in </a:t>
            </a:r>
            <a:r>
              <a:rPr lang="en-NZ" dirty="0" err="1" smtClean="0"/>
              <a:t>EthKick</a:t>
            </a:r>
            <a:endParaRPr lang="en-NZ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NZ" dirty="0" smtClean="0"/>
              <a:t>Working</a:t>
            </a:r>
            <a:r>
              <a:rPr lang="en-NZ" baseline="0" dirty="0" smtClean="0"/>
              <a:t> part time with people of different cultures, ages and socioeconomic backgrounds, being an RA or Massey Guide on campus.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NZ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NZ" baseline="0" dirty="0" smtClean="0"/>
              <a:t>Developing the “Self-management” characteristic through: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NZ" baseline="0" dirty="0" smtClean="0"/>
              <a:t>Being involved in clubs and having to balance work / study / play time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NZ" baseline="0" dirty="0" smtClean="0"/>
              <a:t>Working whit people who would often “push your buttons” or in challenging situations which could frustrate or annoy you so as to learn to manage your reactions in social situations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NZ" baseline="0" dirty="0" smtClean="0"/>
              <a:t>Challenging yourself to do something that takes you out of your comfort zone – climbing a mountain, talking in public, performing in a play.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NZ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NZ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D934EA-219D-4567-AC5B-6FFE897C7F10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884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00F7B-BA01-472D-934B-D34D2B4CAA98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8B23AA-F1DF-4FAB-B584-A2C4FE3B51F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7063" y="511175"/>
            <a:ext cx="3605212" cy="2551113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800" dirty="0" smtClean="0"/>
              <a:t>RACH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Reptilian thinking is choice limiting</a:t>
            </a:r>
          </a:p>
          <a:p>
            <a:r>
              <a:rPr lang="en-US" dirty="0" smtClean="0"/>
              <a:t>Limbic system 10 x faster than neo-cortex</a:t>
            </a:r>
          </a:p>
          <a:p>
            <a:r>
              <a:rPr lang="en-US" dirty="0" smtClean="0"/>
              <a:t>Six second pause – preplanned</a:t>
            </a:r>
          </a:p>
          <a:p>
            <a:r>
              <a:rPr lang="en-US" dirty="0" smtClean="0"/>
              <a:t>Safety for self and for others with whom we are in a </a:t>
            </a:r>
            <a:r>
              <a:rPr lang="en-US" dirty="0" err="1" smtClean="0"/>
              <a:t>relatinship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A78F0-A431-4A75-8B3A-FD3399AC30BF}" type="slidenum">
              <a:rPr lang="en-NZ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N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Reptilian thinking is choice limiting</a:t>
            </a:r>
          </a:p>
          <a:p>
            <a:r>
              <a:rPr lang="en-US" dirty="0" smtClean="0"/>
              <a:t>Limbic system 10 x faster than neo-cortex</a:t>
            </a:r>
          </a:p>
          <a:p>
            <a:r>
              <a:rPr lang="en-US" dirty="0" smtClean="0"/>
              <a:t>Six second pause – preplanned</a:t>
            </a:r>
          </a:p>
          <a:p>
            <a:r>
              <a:rPr lang="en-US" dirty="0" smtClean="0"/>
              <a:t>Safety for self and for others with whom we are in a </a:t>
            </a:r>
            <a:r>
              <a:rPr lang="en-US" dirty="0" err="1" smtClean="0"/>
              <a:t>relatinship</a:t>
            </a:r>
            <a:endParaRPr lang="en-US" dirty="0" smtClean="0"/>
          </a:p>
          <a:p>
            <a:endParaRPr lang="en-US" dirty="0" smtClean="0"/>
          </a:p>
          <a:p>
            <a:r>
              <a:rPr lang="en-US" smtClean="0"/>
              <a:t>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A78F0-A431-4A75-8B3A-FD3399AC30BF}" type="slidenum">
              <a:rPr lang="en-NZ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N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67063" y="511175"/>
            <a:ext cx="3605212" cy="2551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Anger</a:t>
            </a:r>
          </a:p>
          <a:p>
            <a:r>
              <a:rPr lang="en-NZ" dirty="0" smtClean="0"/>
              <a:t>Fear</a:t>
            </a:r>
          </a:p>
          <a:p>
            <a:r>
              <a:rPr lang="en-NZ" dirty="0" smtClean="0"/>
              <a:t>Disgust</a:t>
            </a:r>
          </a:p>
          <a:p>
            <a:r>
              <a:rPr lang="en-NZ" dirty="0" smtClean="0"/>
              <a:t>Sadness</a:t>
            </a:r>
          </a:p>
          <a:p>
            <a:r>
              <a:rPr lang="en-NZ" dirty="0" smtClean="0"/>
              <a:t>Surprise</a:t>
            </a:r>
          </a:p>
          <a:p>
            <a:r>
              <a:rPr lang="en-NZ" dirty="0" smtClean="0"/>
              <a:t>Joy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A78F0-A431-4A75-8B3A-FD3399AC30BF}" type="slidenum">
              <a:rPr lang="en-NZ" smtClean="0"/>
              <a:pPr>
                <a:defRPr/>
              </a:pPr>
              <a:t>13</a:t>
            </a:fld>
            <a:endParaRPr lang="en-N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Reptilian thinking is choice limiting</a:t>
            </a:r>
          </a:p>
          <a:p>
            <a:r>
              <a:rPr lang="en-US" dirty="0" smtClean="0"/>
              <a:t>Limbic system 10 x faster than neo-cortex</a:t>
            </a:r>
          </a:p>
          <a:p>
            <a:r>
              <a:rPr lang="en-US" dirty="0" smtClean="0"/>
              <a:t>Six second pause – preplanned</a:t>
            </a:r>
          </a:p>
          <a:p>
            <a:r>
              <a:rPr lang="en-US" dirty="0" smtClean="0"/>
              <a:t>Safety for self and for others with whom we are in a relationship</a:t>
            </a:r>
          </a:p>
          <a:p>
            <a:endParaRPr lang="en-US" dirty="0" smtClean="0"/>
          </a:p>
          <a:p>
            <a:r>
              <a:rPr lang="en-US" dirty="0" smtClean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BA78F0-A431-4A75-8B3A-FD3399AC30BF}" type="slidenum">
              <a:rPr lang="en-NZ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N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534988" y="303214"/>
            <a:ext cx="9618662" cy="62069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b="0" i="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GB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534988" y="1066782"/>
            <a:ext cx="9618662" cy="5214974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3200" b="0" i="0">
                <a:latin typeface="Times New Roman" pitchFamily="18" charset="0"/>
                <a:cs typeface="Times New Roman" pitchFamily="18" charset="0"/>
              </a:defRPr>
            </a:lvl1pPr>
            <a:lvl2pPr algn="l">
              <a:defRPr sz="1400" b="0" i="0">
                <a:latin typeface="C Univers 57 Condensed"/>
                <a:cs typeface="C Univers 57 Condensed"/>
              </a:defRPr>
            </a:lvl2pPr>
            <a:lvl3pPr algn="l">
              <a:defRPr sz="1400" b="0" i="0">
                <a:latin typeface="C Univers 57 Condensed"/>
                <a:cs typeface="C Univers 57 Condensed"/>
              </a:defRPr>
            </a:lvl3pPr>
            <a:lvl4pPr algn="l">
              <a:defRPr sz="1400" b="0" i="0">
                <a:latin typeface="C Univers 57 Condensed"/>
                <a:cs typeface="C Univers 57 Condensed"/>
              </a:defRPr>
            </a:lvl4pPr>
            <a:lvl5pPr algn="l">
              <a:defRPr sz="1400" b="0" i="0">
                <a:latin typeface="C Univers 57 Condensed"/>
                <a:cs typeface="C Univers 57 Condensed"/>
              </a:defRPr>
            </a:lvl5pPr>
          </a:lstStyle>
          <a:p>
            <a:pPr lvl="0"/>
            <a:endParaRPr lang="en-GB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/>
          <p:cNvSpPr>
            <a:spLocks noGrp="1"/>
          </p:cNvSpPr>
          <p:nvPr>
            <p:ph sz="quarter" idx="4"/>
          </p:nvPr>
        </p:nvSpPr>
        <p:spPr>
          <a:xfrm>
            <a:off x="534472" y="2184825"/>
            <a:ext cx="9619773" cy="4453678"/>
          </a:xfrm>
          <a:prstGeom prst="rect">
            <a:avLst/>
          </a:prstGeom>
        </p:spPr>
        <p:txBody>
          <a:bodyPr lIns="103852" tIns="51921" rIns="103852" bIns="51921"/>
          <a:lstStyle>
            <a:lvl1pPr>
              <a:defRPr sz="2700">
                <a:solidFill>
                  <a:schemeClr val="bg1"/>
                </a:solidFill>
              </a:defRPr>
            </a:lvl1pPr>
            <a:lvl2pPr>
              <a:defRPr sz="2300">
                <a:solidFill>
                  <a:schemeClr val="bg1"/>
                </a:solidFill>
              </a:defRPr>
            </a:lvl2pPr>
            <a:lvl3pPr>
              <a:defRPr sz="21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47011" y="1092412"/>
            <a:ext cx="8016479" cy="924348"/>
          </a:xfrm>
          <a:prstGeom prst="rect">
            <a:avLst/>
          </a:prstGeom>
        </p:spPr>
        <p:txBody>
          <a:bodyPr vert="horz" lIns="103852" tIns="51921" rIns="103852" bIns="51921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498070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393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34435" y="2184825"/>
            <a:ext cx="9619773" cy="4453678"/>
          </a:xfrm>
          <a:prstGeom prst="rect">
            <a:avLst/>
          </a:prstGeom>
        </p:spPr>
        <p:txBody>
          <a:bodyPr lIns="104287" tIns="52144" rIns="104287" bIns="52144"/>
          <a:lstStyle>
            <a:lvl1pPr>
              <a:defRPr sz="2700">
                <a:solidFill>
                  <a:schemeClr val="bg1"/>
                </a:solidFill>
              </a:defRPr>
            </a:lvl1pPr>
            <a:lvl2pPr>
              <a:defRPr sz="2300">
                <a:solidFill>
                  <a:schemeClr val="bg1"/>
                </a:solidFill>
              </a:defRPr>
            </a:lvl2pPr>
            <a:lvl3pPr>
              <a:defRPr sz="21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enter text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GB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67216" y="840316"/>
            <a:ext cx="4097311" cy="873579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9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  <a:prstGeom prst="rect">
            <a:avLst/>
          </a:prstGeom>
        </p:spPr>
        <p:txBody>
          <a:bodyPr lIns="104287" tIns="52144" rIns="104287" bIns="52144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  <a:prstGeom prst="rect">
            <a:avLst/>
          </a:prstGeom>
        </p:spPr>
        <p:txBody>
          <a:bodyPr lIns="104287" tIns="52144" rIns="104287" bIns="52144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pPr defTabSz="494439"/>
            <a:fld id="{7187CED9-EC35-4CA2-8A99-4FCFFD5C54CA}" type="datetimeFigureOut">
              <a:rPr lang="en-NZ" sz="2100" smtClean="0">
                <a:solidFill>
                  <a:prstClr val="black"/>
                </a:solidFill>
                <a:ea typeface="ＭＳ Ｐゴシック" pitchFamily="34" charset="-128"/>
              </a:rPr>
              <a:pPr defTabSz="494439"/>
              <a:t>4/05/2017</a:t>
            </a:fld>
            <a:endParaRPr lang="en-NZ" sz="210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pPr defTabSz="494439"/>
            <a:endParaRPr lang="en-NZ" sz="210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pPr defTabSz="494439"/>
            <a:fld id="{942BBC60-C36F-4388-9238-A1662B0AF211}" type="slidenum">
              <a:rPr lang="en-NZ" sz="2100" smtClean="0">
                <a:solidFill>
                  <a:prstClr val="black"/>
                </a:solidFill>
                <a:ea typeface="ＭＳ Ｐゴシック" pitchFamily="34" charset="-128"/>
              </a:rPr>
              <a:pPr defTabSz="494439"/>
              <a:t>‹#›</a:t>
            </a:fld>
            <a:endParaRPr lang="en-NZ" sz="210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5776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lIns="104287" tIns="52144" rIns="104287" bIns="52144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lIns="104287" tIns="52144" rIns="104287" bIns="5214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pPr defTabSz="494439"/>
            <a:fld id="{7187CED9-EC35-4CA2-8A99-4FCFFD5C54CA}" type="datetimeFigureOut">
              <a:rPr lang="en-NZ" sz="2100" smtClean="0">
                <a:solidFill>
                  <a:prstClr val="black"/>
                </a:solidFill>
                <a:ea typeface="ＭＳ Ｐゴシック" pitchFamily="34" charset="-128"/>
              </a:rPr>
              <a:pPr defTabSz="494439"/>
              <a:t>4/05/2017</a:t>
            </a:fld>
            <a:endParaRPr lang="en-NZ" sz="210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pPr defTabSz="494439"/>
            <a:endParaRPr lang="en-NZ" sz="210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pPr defTabSz="494439"/>
            <a:fld id="{942BBC60-C36F-4388-9238-A1662B0AF211}" type="slidenum">
              <a:rPr lang="en-NZ" sz="2100" smtClean="0">
                <a:solidFill>
                  <a:prstClr val="black"/>
                </a:solidFill>
                <a:ea typeface="ＭＳ Ｐゴシック" pitchFamily="34" charset="-128"/>
              </a:rPr>
              <a:pPr defTabSz="494439"/>
              <a:t>‹#›</a:t>
            </a:fld>
            <a:endParaRPr lang="en-NZ" sz="210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0006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18662" cy="7635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988" y="1209675"/>
            <a:ext cx="9618662" cy="5000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18662" cy="7635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34432" y="302865"/>
            <a:ext cx="9619774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4432" y="1764665"/>
            <a:ext cx="4720815" cy="23949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33391" y="1764665"/>
            <a:ext cx="4720815" cy="23949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4432" y="4327631"/>
            <a:ext cx="4720815" cy="23949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3391" y="4327631"/>
            <a:ext cx="4720815" cy="23949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534432" y="6890597"/>
            <a:ext cx="2494016" cy="504190"/>
          </a:xfrm>
          <a:prstGeom prst="rect">
            <a:avLst/>
          </a:prstGeom>
          <a:ln/>
        </p:spPr>
        <p:txBody>
          <a:bodyPr lIns="104287" tIns="52144" rIns="104287" bIns="5214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1952" y="6890597"/>
            <a:ext cx="3384735" cy="504190"/>
          </a:xfrm>
          <a:prstGeom prst="rect">
            <a:avLst/>
          </a:prstGeom>
          <a:ln/>
        </p:spPr>
        <p:txBody>
          <a:bodyPr lIns="104287" tIns="52144" rIns="104287" bIns="5214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0190" y="6890597"/>
            <a:ext cx="2494016" cy="504190"/>
          </a:xfrm>
          <a:prstGeom prst="rect">
            <a:avLst/>
          </a:prstGeom>
          <a:ln/>
        </p:spPr>
        <p:txBody>
          <a:bodyPr lIns="104287" tIns="52144" rIns="104287" bIns="52144"/>
          <a:lstStyle>
            <a:lvl1pPr>
              <a:defRPr/>
            </a:lvl1pPr>
          </a:lstStyle>
          <a:p>
            <a:pPr>
              <a:defRPr/>
            </a:pPr>
            <a:fld id="{5FB168FB-1D28-49B7-BC0F-F33C91AB16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4479" y="2184825"/>
            <a:ext cx="9619773" cy="4453678"/>
          </a:xfrm>
          <a:prstGeom prst="rect">
            <a:avLst/>
          </a:prstGeom>
        </p:spPr>
        <p:txBody>
          <a:bodyPr lIns="103775" tIns="51881" rIns="103775" bIns="51881"/>
          <a:lstStyle>
            <a:lvl1pPr>
              <a:defRPr sz="2700">
                <a:solidFill>
                  <a:schemeClr val="bg1"/>
                </a:solidFill>
              </a:defRPr>
            </a:lvl1pPr>
            <a:lvl2pPr>
              <a:defRPr sz="2300">
                <a:solidFill>
                  <a:schemeClr val="bg1"/>
                </a:solidFill>
              </a:defRPr>
            </a:lvl2pPr>
            <a:lvl3pPr>
              <a:defRPr sz="21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502255" y="1143181"/>
            <a:ext cx="3830095" cy="873579"/>
          </a:xfrm>
          <a:prstGeom prst="rect">
            <a:avLst/>
          </a:prstGeom>
        </p:spPr>
        <p:txBody>
          <a:bodyPr vert="horz" lIns="103775" tIns="51881" rIns="103775" bIns="51881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58729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067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2" y="302868"/>
            <a:ext cx="9619774" cy="1260475"/>
          </a:xfrm>
          <a:prstGeom prst="rect">
            <a:avLst/>
          </a:prstGeom>
        </p:spPr>
        <p:txBody>
          <a:bodyPr lIns="103775" tIns="51881" rIns="103775" bIns="5188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432" y="1764710"/>
            <a:ext cx="9619774" cy="4991131"/>
          </a:xfrm>
          <a:prstGeom prst="rect">
            <a:avLst/>
          </a:prstGeom>
        </p:spPr>
        <p:txBody>
          <a:bodyPr lIns="103775" tIns="51881" rIns="103775" bIns="5188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10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432" y="1764679"/>
            <a:ext cx="9619774" cy="4991131"/>
          </a:xfrm>
          <a:prstGeom prst="rect">
            <a:avLst/>
          </a:prstGeom>
        </p:spPr>
        <p:txBody>
          <a:bodyPr lIns="104134" tIns="52066" rIns="104134" bIns="52066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154476"/>
      </p:ext>
    </p:extLst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powerpointbottom.jp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0" y="6430963"/>
            <a:ext cx="10688638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18662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  <a:endParaRPr lang="en-GB" smtClean="0"/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4988" y="1209675"/>
            <a:ext cx="9618662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GB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2" r:id="rId4"/>
    <p:sldLayoutId id="2147483667" r:id="rId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28" charset="0"/>
          <a:ea typeface="MS PGothic" pitchFamily="34" charset="-128"/>
          <a:cs typeface="Times New Roman" pitchFamily="-2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28" charset="0"/>
          <a:ea typeface="MS PGothic" pitchFamily="34" charset="-128"/>
          <a:cs typeface="Times New Roman" pitchFamily="-2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28" charset="0"/>
          <a:ea typeface="MS PGothic" pitchFamily="34" charset="-128"/>
          <a:cs typeface="Times New Roman" pitchFamily="-2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28" charset="0"/>
          <a:ea typeface="MS PGothic" pitchFamily="34" charset="-128"/>
          <a:cs typeface="Times New Roman" pitchFamily="-2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 Univers 57 Condensed" pitchFamily="-28" charset="0"/>
          <a:ea typeface="ＭＳ Ｐゴシック" pitchFamily="-2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 Univers 57 Condensed" pitchFamily="-28" charset="0"/>
          <a:ea typeface="ＭＳ Ｐゴシック" pitchFamily="-2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 Univers 57 Condensed" pitchFamily="-28" charset="0"/>
          <a:ea typeface="ＭＳ Ｐゴシック" pitchFamily="-2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 Univers 57 Condensed" pitchFamily="-28" charset="0"/>
          <a:ea typeface="ＭＳ Ｐゴシック" pitchFamily="-2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MYK_WB_RIGH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814" y="-17506"/>
            <a:ext cx="2365975" cy="110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7" descr="Slash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792" y="1059152"/>
            <a:ext cx="4501846" cy="120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New-NZ)Rev)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414" y="6748838"/>
            <a:ext cx="1306389" cy="64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18662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2079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1" r:id="rId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300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518845" algn="ctr" rtl="0" fontAlgn="base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1037724" algn="ctr" rtl="0" fontAlgn="base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556592" algn="ctr" rtl="0" fontAlgn="base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2075456" algn="ctr" rtl="0" fontAlgn="base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89128" indent="-38912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43147" indent="-32427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297159" indent="-25942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816022" indent="-25942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334887" indent="-25942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3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853752" indent="-259420" algn="l" defTabSz="103772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72616" indent="-259420" algn="l" defTabSz="103772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91480" indent="-259420" algn="l" defTabSz="103772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10341" indent="-259420" algn="l" defTabSz="103772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77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8845" algn="l" defTabSz="10377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37724" algn="l" defTabSz="10377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56592" algn="l" defTabSz="10377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75456" algn="l" defTabSz="10377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94318" algn="l" defTabSz="10377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183" algn="l" defTabSz="10377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32048" algn="l" defTabSz="10377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50911" algn="l" defTabSz="103772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New-NZ)Rev)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414" y="6748832"/>
            <a:ext cx="1306389" cy="64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9" descr="MUN38896 MasseyLogoUniNZ_CMYKrev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983" y="70026"/>
            <a:ext cx="1900202" cy="8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17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300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519234" algn="ctr" rtl="0" eaLnBrk="1" fontAlgn="base" hangingPunct="1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1038495" algn="ctr" rtl="0" eaLnBrk="1" fontAlgn="base" hangingPunct="1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557747" algn="ctr" rtl="0" eaLnBrk="1" fontAlgn="base" hangingPunct="1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2076995" algn="ctr" rtl="0" eaLnBrk="1" fontAlgn="base" hangingPunct="1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89420" indent="-38942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843775" indent="-32452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2pPr>
      <a:lvl3pPr marL="1298122" indent="-25961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3pPr>
      <a:lvl4pPr marL="1817370" indent="-25961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4pPr>
      <a:lvl5pPr marL="2336619" indent="-25961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300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5pPr>
      <a:lvl6pPr marL="2855870" indent="-259615" algn="l" defTabSz="103849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75119" indent="-259615" algn="l" defTabSz="103849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94367" indent="-259615" algn="l" defTabSz="103849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13614" indent="-259615" algn="l" defTabSz="103849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84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9234" algn="l" defTabSz="10384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38495" algn="l" defTabSz="10384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57747" algn="l" defTabSz="10384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76995" algn="l" defTabSz="10384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96243" algn="l" defTabSz="10384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5495" algn="l" defTabSz="10384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34744" algn="l" defTabSz="10384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53992" algn="l" defTabSz="10384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gi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NpKPppiL1o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mqI1u72QL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://www.massey.ac.nz/massey/student-life/services-students/career-and-employability/get-employment/volunteering.cfm" TargetMode="External"/><Relationship Id="rId7" Type="http://schemas.openxmlformats.org/officeDocument/2006/relationships/hyperlink" Target="http://www.massey.ac.nz/massey/student-life/recreation-and-sports/manawatu/clubs-and-societies/clubs_home.cf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hyperlink" Target="http://www.massey.ac.nz/massey/student-life/services-students/career-and-employability/get-employment/internships-placements-and-work-experience.cfm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64111" y="1621185"/>
            <a:ext cx="9256713" cy="1857375"/>
          </a:xfrm>
          <a:prstGeom prst="rect">
            <a:avLst/>
          </a:prstGeom>
        </p:spPr>
        <p:txBody>
          <a:bodyPr lIns="104287" tIns="52144" rIns="104287" bIns="52144"/>
          <a:lstStyle/>
          <a:p>
            <a:pPr algn="ctr"/>
            <a:r>
              <a:rPr lang="en-US" sz="5400" b="1" cap="all" dirty="0" smtClean="0">
                <a:solidFill>
                  <a:srgbClr val="FF9900"/>
                </a:solidFill>
                <a:latin typeface="+mj-lt"/>
              </a:rPr>
              <a:t>INFLUENCING </a:t>
            </a:r>
            <a:br>
              <a:rPr lang="en-US" sz="5400" b="1" cap="all" dirty="0" smtClean="0">
                <a:solidFill>
                  <a:srgbClr val="FF9900"/>
                </a:solidFill>
                <a:latin typeface="+mj-lt"/>
              </a:rPr>
            </a:br>
            <a:r>
              <a:rPr lang="en-US" sz="5400" b="1" cap="all" dirty="0" smtClean="0">
                <a:solidFill>
                  <a:srgbClr val="FF9900"/>
                </a:solidFill>
                <a:latin typeface="+mj-lt"/>
              </a:rPr>
              <a:t>&amp;  ASSERTIVENESS</a:t>
            </a:r>
            <a:endParaRPr lang="en-GB" sz="5400" b="1" cap="all" dirty="0">
              <a:solidFill>
                <a:srgbClr val="FF9900"/>
              </a:solidFill>
              <a:latin typeface="+mj-lt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743919" y="4933553"/>
            <a:ext cx="7150100" cy="1479550"/>
          </a:xfrm>
          <a:prstGeom prst="rect">
            <a:avLst/>
          </a:prstGeom>
        </p:spPr>
        <p:txBody>
          <a:bodyPr lIns="104287" tIns="52144" rIns="104287" bIns="52144"/>
          <a:lstStyle/>
          <a:p>
            <a:pPr marL="0" indent="0" algn="ctr">
              <a:buNone/>
            </a:pPr>
            <a:r>
              <a:rPr lang="en-US" dirty="0"/>
              <a:t>Mark Rainier</a:t>
            </a:r>
          </a:p>
          <a:p>
            <a:pPr marL="0" indent="0" algn="ctr">
              <a:buNone/>
            </a:pPr>
            <a:r>
              <a:rPr lang="en-NZ" dirty="0" smtClean="0"/>
              <a:t>Student Life Services (Manawatu)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 smtClean="0">
                <a:solidFill>
                  <a:srgbClr val="0000FF"/>
                </a:solidFill>
                <a:latin typeface="+mj-lt"/>
              </a:rPr>
              <a:t>Working with Others</a:t>
            </a:r>
            <a:endParaRPr lang="en-NZ" b="1" dirty="0">
              <a:solidFill>
                <a:srgbClr val="0000FF"/>
              </a:solidFill>
              <a:latin typeface="+mj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876853"/>
              </p:ext>
            </p:extLst>
          </p:nvPr>
        </p:nvGraphicFramePr>
        <p:xfrm>
          <a:off x="646053" y="3493393"/>
          <a:ext cx="9505056" cy="309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/>
                <a:gridCol w="3168352"/>
                <a:gridCol w="3168352"/>
              </a:tblGrid>
              <a:tr h="720080">
                <a:tc>
                  <a:txBody>
                    <a:bodyPr/>
                    <a:lstStyle/>
                    <a:p>
                      <a:endParaRPr lang="en-NZ" sz="3600" dirty="0"/>
                    </a:p>
                  </a:txBody>
                  <a:tcPr>
                    <a:solidFill>
                      <a:schemeClr val="accent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Z" sz="3600" dirty="0"/>
                    </a:p>
                  </a:txBody>
                  <a:tcPr>
                    <a:solidFill>
                      <a:schemeClr val="accent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Z" sz="3600" dirty="0"/>
                    </a:p>
                  </a:txBody>
                  <a:tcPr>
                    <a:solidFill>
                      <a:schemeClr val="accent1">
                        <a:alpha val="54000"/>
                      </a:schemeClr>
                    </a:solidFill>
                  </a:tcPr>
                </a:tc>
              </a:tr>
              <a:tr h="827504">
                <a:tc>
                  <a:txBody>
                    <a:bodyPr/>
                    <a:lstStyle/>
                    <a:p>
                      <a:endParaRPr lang="en-NZ" sz="3600" dirty="0"/>
                    </a:p>
                  </a:txBody>
                  <a:tcPr>
                    <a:solidFill>
                      <a:schemeClr val="accent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Z" sz="3600" dirty="0"/>
                    </a:p>
                  </a:txBody>
                  <a:tcPr>
                    <a:solidFill>
                      <a:schemeClr val="accent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Z" sz="3600" dirty="0"/>
                    </a:p>
                  </a:txBody>
                  <a:tcPr>
                    <a:solidFill>
                      <a:schemeClr val="accent1">
                        <a:alpha val="54000"/>
                      </a:schemeClr>
                    </a:solidFill>
                  </a:tcPr>
                </a:tc>
              </a:tr>
              <a:tr h="1548760">
                <a:tc>
                  <a:txBody>
                    <a:bodyPr/>
                    <a:lstStyle/>
                    <a:p>
                      <a:endParaRPr lang="en-NZ" sz="3600" dirty="0"/>
                    </a:p>
                  </a:txBody>
                  <a:tcPr>
                    <a:solidFill>
                      <a:schemeClr val="accent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Z" sz="3600" dirty="0"/>
                    </a:p>
                  </a:txBody>
                  <a:tcPr>
                    <a:solidFill>
                      <a:schemeClr val="accent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Z" sz="3600" dirty="0"/>
                    </a:p>
                  </a:txBody>
                  <a:tcPr>
                    <a:solidFill>
                      <a:schemeClr val="accent1">
                        <a:alpha val="54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71911" y="1477169"/>
            <a:ext cx="7560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dirty="0" smtClean="0">
                <a:solidFill>
                  <a:srgbClr val="FF9900"/>
                </a:solidFill>
              </a:rPr>
              <a:t>How do I see YOU? How do I see ME?</a:t>
            </a:r>
          </a:p>
          <a:p>
            <a:pPr algn="ctr"/>
            <a:r>
              <a:rPr lang="en-NZ" sz="3600" dirty="0" smtClean="0">
                <a:solidFill>
                  <a:srgbClr val="7030A0"/>
                </a:solidFill>
              </a:rPr>
              <a:t>I am OK – You are OK</a:t>
            </a:r>
            <a:endParaRPr lang="en-NZ" sz="36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7815" y="443159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600" dirty="0" smtClean="0"/>
              <a:t>You are OK</a:t>
            </a:r>
            <a:endParaRPr lang="en-NZ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3832151" y="3493393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600" dirty="0" smtClean="0"/>
              <a:t>I am OK</a:t>
            </a:r>
            <a:endParaRPr lang="en-NZ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7072511" y="349659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600" dirty="0" smtClean="0"/>
              <a:t>I am </a:t>
            </a:r>
            <a:r>
              <a:rPr lang="en-NZ" sz="3600" b="1" dirty="0" smtClean="0"/>
              <a:t>not</a:t>
            </a:r>
            <a:r>
              <a:rPr lang="en-NZ" sz="3600" dirty="0" smtClean="0"/>
              <a:t> OK</a:t>
            </a:r>
            <a:endParaRPr lang="en-NZ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879823" y="5261661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600" dirty="0" smtClean="0"/>
              <a:t>You are </a:t>
            </a:r>
            <a:r>
              <a:rPr lang="en-NZ" sz="3600" b="1" dirty="0" smtClean="0"/>
              <a:t>not</a:t>
            </a:r>
            <a:r>
              <a:rPr lang="en-NZ" sz="3600" dirty="0" smtClean="0"/>
              <a:t>  OK</a:t>
            </a:r>
            <a:endParaRPr lang="en-NZ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3874101" y="4423529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600" dirty="0" smtClean="0"/>
              <a:t>Assertive</a:t>
            </a:r>
            <a:endParaRPr lang="en-NZ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3976167" y="5156613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600" dirty="0" smtClean="0"/>
              <a:t>Aggressive</a:t>
            </a:r>
            <a:endParaRPr lang="en-NZ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7039801" y="4285481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600" dirty="0" smtClean="0"/>
              <a:t>Passive</a:t>
            </a:r>
            <a:endParaRPr lang="en-NZ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7033217" y="5097425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600" dirty="0" smtClean="0"/>
              <a:t>Passive Aggressive</a:t>
            </a:r>
            <a:endParaRPr lang="en-NZ" sz="3600" dirty="0"/>
          </a:p>
        </p:txBody>
      </p:sp>
    </p:spTree>
    <p:extLst>
      <p:ext uri="{BB962C8B-B14F-4D97-AF65-F5344CB8AC3E}">
        <p14:creationId xmlns:p14="http://schemas.microsoft.com/office/powerpoint/2010/main" val="76388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</a:rPr>
              <a:t>So what stops us so often?</a:t>
            </a:r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>
          <a:xfrm>
            <a:off x="534988" y="1765300"/>
            <a:ext cx="9618662" cy="52720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NZ" dirty="0" smtClean="0">
                <a:latin typeface="+mn-lt"/>
                <a:ea typeface="ＭＳ Ｐゴシック" pitchFamily="34" charset="-128"/>
              </a:rPr>
              <a:t>Reptilian Brain! Fight / Flight (or Freeze!)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NZ" dirty="0" smtClean="0">
                <a:latin typeface="+mn-lt"/>
                <a:ea typeface="ＭＳ Ｐゴシック" pitchFamily="34" charset="-128"/>
              </a:rPr>
              <a:t>Stimulus – pause – response </a:t>
            </a:r>
          </a:p>
        </p:txBody>
      </p:sp>
      <p:pic>
        <p:nvPicPr>
          <p:cNvPr id="21508" name="Picture 4" descr="6672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0088" y="2432050"/>
            <a:ext cx="4975225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 rot="19634826">
            <a:off x="1894811" y="2975657"/>
            <a:ext cx="18722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600" b="1" dirty="0" smtClean="0">
                <a:solidFill>
                  <a:srgbClr val="FF0000"/>
                </a:solidFill>
                <a:latin typeface="Chiller" panose="04020404031007020602" pitchFamily="82" charset="0"/>
              </a:rPr>
              <a:t>FEAR!</a:t>
            </a:r>
            <a:endParaRPr lang="en-NZ" sz="6600" b="1" dirty="0">
              <a:solidFill>
                <a:srgbClr val="FF0000"/>
              </a:solidFill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9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</a:rPr>
              <a:t>So what stops us so often?</a:t>
            </a:r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>
          <a:xfrm>
            <a:off x="534988" y="1765300"/>
            <a:ext cx="9618662" cy="5272088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NZ" dirty="0" smtClean="0">
                <a:latin typeface="+mn-lt"/>
                <a:ea typeface="ＭＳ Ｐゴシック" pitchFamily="34" charset="-128"/>
              </a:rPr>
              <a:t>So what is it that you are afraid of when working with others? Your supervisor? Partner? Employer? Colleague?</a:t>
            </a:r>
          </a:p>
          <a:p>
            <a:pPr marL="0" indent="0">
              <a:lnSpc>
                <a:spcPct val="90000"/>
              </a:lnSpc>
              <a:buNone/>
            </a:pPr>
            <a:endParaRPr lang="en-NZ" dirty="0" smtClean="0">
              <a:latin typeface="+mn-lt"/>
              <a:ea typeface="ＭＳ Ｐゴシック" pitchFamily="34" charset="-128"/>
            </a:endParaRPr>
          </a:p>
        </p:txBody>
      </p:sp>
      <p:pic>
        <p:nvPicPr>
          <p:cNvPr id="21508" name="Picture 4" descr="6672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6127" y="1621185"/>
            <a:ext cx="3519066" cy="223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 rot="19634826">
            <a:off x="2395946" y="2205689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800" b="1" dirty="0" smtClean="0">
                <a:solidFill>
                  <a:srgbClr val="FF0000"/>
                </a:solidFill>
                <a:latin typeface="Chiller" panose="04020404031007020602" pitchFamily="82" charset="0"/>
              </a:rPr>
              <a:t>FEAR!</a:t>
            </a:r>
            <a:endParaRPr lang="en-NZ" sz="4800" b="1" dirty="0">
              <a:solidFill>
                <a:srgbClr val="FF0000"/>
              </a:solidFill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63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tykesontrikes.com/images/profound_sadness.gi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03" y="3899139"/>
            <a:ext cx="3826174" cy="290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 descr="http://www.speaknow.biz/_joyful-woman-we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32320" y="3781425"/>
            <a:ext cx="2861064" cy="3576332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latin typeface="+mj-lt"/>
              </a:rPr>
              <a:t>Six Universal Emotions</a:t>
            </a:r>
            <a:endParaRPr lang="en-GB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7"/>
          <a:stretch/>
        </p:blipFill>
        <p:spPr bwMode="auto">
          <a:xfrm>
            <a:off x="3899422" y="1340519"/>
            <a:ext cx="323289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3" y="1355964"/>
            <a:ext cx="3810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4" t="3992" b="3115"/>
          <a:stretch/>
        </p:blipFill>
        <p:spPr bwMode="auto">
          <a:xfrm>
            <a:off x="3873596" y="4127863"/>
            <a:ext cx="3284550" cy="293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8"/>
          <a:stretch/>
        </p:blipFill>
        <p:spPr bwMode="auto">
          <a:xfrm>
            <a:off x="7074656" y="1355964"/>
            <a:ext cx="2918728" cy="242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9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</a:rPr>
              <a:t>So what stops us so often?</a:t>
            </a:r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>
          <a:xfrm>
            <a:off x="220175" y="1075509"/>
            <a:ext cx="3251936" cy="2488417"/>
          </a:xfrm>
          <a:solidFill>
            <a:schemeClr val="accent1">
              <a:alpha val="25000"/>
            </a:schemeClr>
          </a:solidFill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en-NZ" sz="2500" dirty="0" smtClean="0">
                <a:latin typeface="+mn-lt"/>
                <a:ea typeface="ＭＳ Ｐゴシック" pitchFamily="34" charset="-128"/>
              </a:rPr>
              <a:t>They will think I am </a:t>
            </a:r>
            <a:r>
              <a:rPr lang="en-NZ" sz="2800" dirty="0" smtClean="0">
                <a:latin typeface="+mn-lt"/>
                <a:ea typeface="ＭＳ Ｐゴシック" pitchFamily="34" charset="-128"/>
              </a:rPr>
              <a:t>…</a:t>
            </a:r>
          </a:p>
          <a:p>
            <a:pPr lvl="1">
              <a:lnSpc>
                <a:spcPct val="90000"/>
              </a:lnSpc>
              <a:buFont typeface="Arial" charset="0"/>
              <a:buNone/>
            </a:pPr>
            <a:r>
              <a:rPr lang="en-NZ" sz="2400" dirty="0" smtClean="0">
                <a:latin typeface="+mn-lt"/>
                <a:ea typeface="ＭＳ Ｐゴシック" pitchFamily="34" charset="-128"/>
              </a:rPr>
              <a:t>Rude</a:t>
            </a:r>
          </a:p>
          <a:p>
            <a:pPr lvl="1">
              <a:lnSpc>
                <a:spcPct val="90000"/>
              </a:lnSpc>
              <a:buFont typeface="Arial" charset="0"/>
              <a:buNone/>
            </a:pPr>
            <a:r>
              <a:rPr lang="en-NZ" sz="2400" dirty="0" smtClean="0">
                <a:latin typeface="+mn-lt"/>
                <a:ea typeface="ＭＳ Ｐゴシック" pitchFamily="34" charset="-128"/>
              </a:rPr>
              <a:t>Stupid</a:t>
            </a:r>
          </a:p>
          <a:p>
            <a:pPr lvl="1">
              <a:lnSpc>
                <a:spcPct val="90000"/>
              </a:lnSpc>
              <a:buFont typeface="Arial" charset="0"/>
              <a:buNone/>
            </a:pPr>
            <a:r>
              <a:rPr lang="en-NZ" sz="2400" dirty="0" smtClean="0">
                <a:latin typeface="+mn-lt"/>
                <a:ea typeface="ＭＳ Ｐゴシック" pitchFamily="34" charset="-128"/>
              </a:rPr>
              <a:t>Lazy</a:t>
            </a:r>
          </a:p>
          <a:p>
            <a:pPr lvl="1">
              <a:lnSpc>
                <a:spcPct val="90000"/>
              </a:lnSpc>
              <a:buFont typeface="Arial" charset="0"/>
              <a:buNone/>
            </a:pPr>
            <a:r>
              <a:rPr lang="en-NZ" sz="2400" dirty="0" smtClean="0">
                <a:latin typeface="+mn-lt"/>
                <a:ea typeface="ＭＳ Ｐゴシック" pitchFamily="34" charset="-128"/>
              </a:rPr>
              <a:t>A push over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 marL="0" indent="0">
              <a:lnSpc>
                <a:spcPct val="90000"/>
              </a:lnSpc>
              <a:buNone/>
            </a:pPr>
            <a:endParaRPr lang="en-NZ" dirty="0" smtClean="0">
              <a:latin typeface="+mn-lt"/>
              <a:ea typeface="ＭＳ Ｐゴシック" pitchFamily="34" charset="-128"/>
            </a:endParaRPr>
          </a:p>
        </p:txBody>
      </p:sp>
      <p:sp>
        <p:nvSpPr>
          <p:cNvPr id="6" name="Rectangle 3"/>
          <p:cNvSpPr txBox="1">
            <a:spLocks/>
          </p:cNvSpPr>
          <p:nvPr/>
        </p:nvSpPr>
        <p:spPr bwMode="auto">
          <a:xfrm>
            <a:off x="3472111" y="1043646"/>
            <a:ext cx="3415307" cy="2520280"/>
          </a:xfrm>
          <a:prstGeom prst="rect">
            <a:avLst/>
          </a:prstGeom>
          <a:solidFill>
            <a:srgbClr val="FFC000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lang="en-NZ" sz="2500" dirty="0" smtClean="0">
                <a:latin typeface="+mn-lt"/>
                <a:ea typeface="ＭＳ Ｐゴシック" pitchFamily="34" charset="-128"/>
              </a:rPr>
              <a:t>I think that  I am …</a:t>
            </a:r>
          </a:p>
          <a:p>
            <a:pPr lvl="1" indent="-468313">
              <a:lnSpc>
                <a:spcPct val="90000"/>
              </a:lnSpc>
              <a:buFont typeface="Arial" charset="0"/>
              <a:buNone/>
            </a:pPr>
            <a:r>
              <a:rPr lang="en-NZ" sz="2400" dirty="0" smtClean="0">
                <a:latin typeface="+mn-lt"/>
                <a:ea typeface="ＭＳ Ｐゴシック" pitchFamily="34" charset="-128"/>
              </a:rPr>
              <a:t>Rude</a:t>
            </a:r>
          </a:p>
          <a:p>
            <a:pPr lvl="1" indent="-468313">
              <a:lnSpc>
                <a:spcPct val="90000"/>
              </a:lnSpc>
              <a:buFont typeface="Arial" charset="0"/>
              <a:buNone/>
            </a:pPr>
            <a:r>
              <a:rPr lang="en-NZ" sz="2400" dirty="0" smtClean="0">
                <a:latin typeface="+mn-lt"/>
                <a:ea typeface="ＭＳ Ｐゴシック" pitchFamily="34" charset="-128"/>
              </a:rPr>
              <a:t>Stupid</a:t>
            </a:r>
          </a:p>
          <a:p>
            <a:pPr lvl="1" indent="-468313">
              <a:lnSpc>
                <a:spcPct val="90000"/>
              </a:lnSpc>
              <a:buFont typeface="Arial" charset="0"/>
              <a:buNone/>
            </a:pPr>
            <a:r>
              <a:rPr lang="en-NZ" sz="2400" dirty="0" smtClean="0">
                <a:latin typeface="+mn-lt"/>
                <a:ea typeface="ＭＳ Ｐゴシック" pitchFamily="34" charset="-128"/>
              </a:rPr>
              <a:t>Lazy</a:t>
            </a:r>
          </a:p>
          <a:p>
            <a:pPr lvl="1" indent="-468313">
              <a:lnSpc>
                <a:spcPct val="90000"/>
              </a:lnSpc>
              <a:buFont typeface="Arial" charset="0"/>
              <a:buNone/>
            </a:pPr>
            <a:r>
              <a:rPr lang="en-NZ" sz="2400" dirty="0" smtClean="0">
                <a:latin typeface="+mn-lt"/>
                <a:ea typeface="ＭＳ Ｐゴシック" pitchFamily="34" charset="-128"/>
              </a:rPr>
              <a:t>A push over</a:t>
            </a:r>
          </a:p>
          <a:p>
            <a:pPr lvl="1" indent="-468313">
              <a:lnSpc>
                <a:spcPct val="90000"/>
              </a:lnSpc>
              <a:buFont typeface="Arial" charset="0"/>
              <a:buNone/>
            </a:pPr>
            <a:r>
              <a:rPr lang="en-NZ" sz="2400" dirty="0" smtClean="0">
                <a:latin typeface="+mn-lt"/>
                <a:ea typeface="ＭＳ Ｐゴシック" pitchFamily="34" charset="-128"/>
              </a:rPr>
              <a:t>Will never be successful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 marL="0" indent="0">
              <a:lnSpc>
                <a:spcPct val="90000"/>
              </a:lnSpc>
              <a:buNone/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NZ" dirty="0" smtClean="0">
              <a:latin typeface="+mn-lt"/>
              <a:ea typeface="ＭＳ Ｐゴシック" pitchFamily="34" charset="-128"/>
            </a:endParaRPr>
          </a:p>
        </p:txBody>
      </p:sp>
      <p:sp>
        <p:nvSpPr>
          <p:cNvPr id="7" name="Rectangle 3"/>
          <p:cNvSpPr txBox="1">
            <a:spLocks/>
          </p:cNvSpPr>
          <p:nvPr/>
        </p:nvSpPr>
        <p:spPr bwMode="auto">
          <a:xfrm>
            <a:off x="236147" y="3563926"/>
            <a:ext cx="6667243" cy="2841420"/>
          </a:xfrm>
          <a:prstGeom prst="rect">
            <a:avLst/>
          </a:prstGeom>
          <a:solidFill>
            <a:srgbClr val="00B050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lang="en-NZ" sz="2500" dirty="0" smtClean="0">
                <a:latin typeface="+mn-lt"/>
                <a:ea typeface="ＭＳ Ｐゴシック" pitchFamily="34" charset="-128"/>
              </a:rPr>
              <a:t>I remember times when I …</a:t>
            </a:r>
          </a:p>
          <a:p>
            <a:pPr lvl="1">
              <a:lnSpc>
                <a:spcPct val="90000"/>
              </a:lnSpc>
              <a:buFont typeface="Arial" charset="0"/>
              <a:buNone/>
            </a:pPr>
            <a:r>
              <a:rPr lang="en-NZ" sz="2400" dirty="0" smtClean="0">
                <a:latin typeface="+mn-lt"/>
                <a:ea typeface="ＭＳ Ｐゴシック" pitchFamily="34" charset="-128"/>
              </a:rPr>
              <a:t>Was criticised</a:t>
            </a:r>
          </a:p>
          <a:p>
            <a:pPr lvl="1">
              <a:lnSpc>
                <a:spcPct val="90000"/>
              </a:lnSpc>
              <a:buFont typeface="Arial" charset="0"/>
              <a:buNone/>
            </a:pPr>
            <a:r>
              <a:rPr lang="en-NZ" sz="2400" dirty="0" smtClean="0">
                <a:latin typeface="+mn-lt"/>
                <a:ea typeface="ＭＳ Ｐゴシック" pitchFamily="34" charset="-128"/>
              </a:rPr>
              <a:t>Failed</a:t>
            </a:r>
          </a:p>
          <a:p>
            <a:pPr lvl="1">
              <a:lnSpc>
                <a:spcPct val="90000"/>
              </a:lnSpc>
              <a:buFont typeface="Arial" charset="0"/>
              <a:buNone/>
            </a:pPr>
            <a:r>
              <a:rPr lang="en-NZ" sz="2400" dirty="0" smtClean="0">
                <a:latin typeface="+mn-lt"/>
                <a:ea typeface="ＭＳ Ｐゴシック" pitchFamily="34" charset="-128"/>
              </a:rPr>
              <a:t>Made a fool of myself</a:t>
            </a:r>
          </a:p>
          <a:p>
            <a:pPr lvl="1">
              <a:lnSpc>
                <a:spcPct val="90000"/>
              </a:lnSpc>
              <a:buFont typeface="Arial" charset="0"/>
              <a:buNone/>
            </a:pPr>
            <a:r>
              <a:rPr lang="en-NZ" sz="2400" dirty="0" smtClean="0">
                <a:latin typeface="+mn-lt"/>
                <a:ea typeface="ＭＳ Ｐゴシック" pitchFamily="34" charset="-128"/>
              </a:rPr>
              <a:t>Was rejected by others</a:t>
            </a:r>
          </a:p>
          <a:p>
            <a:pPr lvl="1">
              <a:lnSpc>
                <a:spcPct val="90000"/>
              </a:lnSpc>
              <a:buFont typeface="Arial" charset="0"/>
              <a:buNone/>
            </a:pPr>
            <a:r>
              <a:rPr lang="en-NZ" sz="2400" dirty="0" smtClean="0">
                <a:latin typeface="+mn-lt"/>
                <a:ea typeface="ＭＳ Ｐゴシック" pitchFamily="34" charset="-128"/>
              </a:rPr>
              <a:t>Was scared / lonely / sad and know it will happen again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NZ" sz="2800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NZ" dirty="0" smtClean="0">
              <a:latin typeface="+mn-lt"/>
              <a:ea typeface="ＭＳ Ｐゴシック" pitchFamily="34" charset="-128"/>
            </a:endParaRPr>
          </a:p>
        </p:txBody>
      </p:sp>
      <p:sp>
        <p:nvSpPr>
          <p:cNvPr id="8" name="Rectangle 3"/>
          <p:cNvSpPr txBox="1">
            <a:spLocks/>
          </p:cNvSpPr>
          <p:nvPr/>
        </p:nvSpPr>
        <p:spPr bwMode="auto">
          <a:xfrm>
            <a:off x="6885378" y="1043646"/>
            <a:ext cx="3801219" cy="6519204"/>
          </a:xfrm>
          <a:prstGeom prst="rect">
            <a:avLst/>
          </a:prstGeom>
          <a:solidFill>
            <a:schemeClr val="accent3">
              <a:lumMod val="75000"/>
              <a:alpha val="2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lang="en-NZ" sz="2500" dirty="0" smtClean="0">
                <a:latin typeface="+mn-lt"/>
                <a:ea typeface="ＭＳ Ｐゴシック" pitchFamily="34" charset="-128"/>
              </a:rPr>
              <a:t>I believe that …</a:t>
            </a:r>
          </a:p>
          <a:p>
            <a:pPr lvl="1">
              <a:lnSpc>
                <a:spcPct val="90000"/>
              </a:lnSpc>
              <a:buFont typeface="Arial" charset="0"/>
              <a:buNone/>
            </a:pPr>
            <a:r>
              <a:rPr lang="en-NZ" sz="2400" dirty="0" smtClean="0">
                <a:latin typeface="+mn-lt"/>
                <a:ea typeface="ＭＳ Ｐゴシック" pitchFamily="34" charset="-128"/>
              </a:rPr>
              <a:t>If my supervisor criticises me then that is </a:t>
            </a:r>
            <a:r>
              <a:rPr lang="en-NZ" sz="2400" b="1" dirty="0" smtClean="0">
                <a:latin typeface="+mn-lt"/>
                <a:ea typeface="ＭＳ Ｐゴシック" pitchFamily="34" charset="-128"/>
              </a:rPr>
              <a:t>awful</a:t>
            </a:r>
            <a:r>
              <a:rPr lang="en-NZ" sz="2400" dirty="0" smtClean="0">
                <a:latin typeface="+mn-lt"/>
                <a:ea typeface="ＭＳ Ｐゴシック" pitchFamily="34" charset="-128"/>
              </a:rPr>
              <a:t> and </a:t>
            </a:r>
            <a:r>
              <a:rPr lang="en-NZ" sz="2400" b="1" dirty="0" smtClean="0">
                <a:latin typeface="+mn-lt"/>
                <a:ea typeface="ＭＳ Ｐゴシック" pitchFamily="34" charset="-128"/>
              </a:rPr>
              <a:t>terrible</a:t>
            </a:r>
          </a:p>
          <a:p>
            <a:pPr lvl="1">
              <a:lnSpc>
                <a:spcPct val="90000"/>
              </a:lnSpc>
              <a:buFont typeface="Arial" charset="0"/>
              <a:buNone/>
            </a:pPr>
            <a:r>
              <a:rPr lang="en-NZ" sz="2400" dirty="0" smtClean="0">
                <a:latin typeface="+mn-lt"/>
                <a:ea typeface="ＭＳ Ｐゴシック" pitchFamily="34" charset="-128"/>
              </a:rPr>
              <a:t>When I disagree with someone </a:t>
            </a:r>
            <a:r>
              <a:rPr lang="en-NZ" sz="2400" b="1" dirty="0" smtClean="0">
                <a:latin typeface="+mn-lt"/>
                <a:ea typeface="ＭＳ Ｐゴシック" pitchFamily="34" charset="-128"/>
              </a:rPr>
              <a:t>they</a:t>
            </a:r>
            <a:r>
              <a:rPr lang="en-NZ" sz="2400" dirty="0" smtClean="0">
                <a:latin typeface="+mn-lt"/>
                <a:ea typeface="ＭＳ Ｐゴシック" pitchFamily="34" charset="-128"/>
              </a:rPr>
              <a:t> are worthless people</a:t>
            </a:r>
          </a:p>
          <a:p>
            <a:pPr lvl="1">
              <a:lnSpc>
                <a:spcPct val="90000"/>
              </a:lnSpc>
              <a:buFont typeface="Arial" charset="0"/>
              <a:buNone/>
            </a:pPr>
            <a:r>
              <a:rPr lang="en-NZ" sz="2400" dirty="0" smtClean="0">
                <a:latin typeface="+mn-lt"/>
                <a:ea typeface="ＭＳ Ｐゴシック" pitchFamily="34" charset="-128"/>
              </a:rPr>
              <a:t>I </a:t>
            </a:r>
            <a:r>
              <a:rPr lang="en-NZ" sz="2400" b="1" dirty="0" smtClean="0">
                <a:latin typeface="+mn-lt"/>
                <a:ea typeface="ＭＳ Ｐゴシック" pitchFamily="34" charset="-128"/>
              </a:rPr>
              <a:t>always</a:t>
            </a:r>
            <a:r>
              <a:rPr lang="en-NZ" sz="2400" dirty="0" smtClean="0">
                <a:latin typeface="+mn-lt"/>
                <a:ea typeface="ＭＳ Ｐゴシック" pitchFamily="34" charset="-128"/>
              </a:rPr>
              <a:t> mess things up</a:t>
            </a:r>
          </a:p>
          <a:p>
            <a:pPr lvl="1">
              <a:lnSpc>
                <a:spcPct val="90000"/>
              </a:lnSpc>
              <a:buFont typeface="Arial" charset="0"/>
              <a:buNone/>
            </a:pPr>
            <a:r>
              <a:rPr lang="en-NZ" sz="2400" dirty="0" smtClean="0">
                <a:latin typeface="+mn-lt"/>
                <a:ea typeface="ＭＳ Ｐゴシック" pitchFamily="34" charset="-128"/>
              </a:rPr>
              <a:t>If I disappoint someone that is </a:t>
            </a:r>
            <a:r>
              <a:rPr lang="en-NZ" sz="2400" b="1" dirty="0" smtClean="0">
                <a:latin typeface="+mn-lt"/>
                <a:ea typeface="ＭＳ Ｐゴシック" pitchFamily="34" charset="-128"/>
              </a:rPr>
              <a:t>awful</a:t>
            </a:r>
            <a:r>
              <a:rPr lang="en-NZ" sz="2400" dirty="0" smtClean="0">
                <a:latin typeface="+mn-lt"/>
                <a:ea typeface="ＭＳ Ｐゴシック" pitchFamily="34" charset="-128"/>
              </a:rPr>
              <a:t> and means I am a bad person </a:t>
            </a:r>
          </a:p>
          <a:p>
            <a:pPr lvl="1">
              <a:lnSpc>
                <a:spcPct val="90000"/>
              </a:lnSpc>
              <a:buFont typeface="Arial" charset="0"/>
              <a:buNone/>
            </a:pPr>
            <a:r>
              <a:rPr lang="en-NZ" sz="2400" dirty="0" smtClean="0">
                <a:latin typeface="+mn-lt"/>
                <a:ea typeface="ＭＳ Ｐゴシック" pitchFamily="34" charset="-128"/>
              </a:rPr>
              <a:t>I </a:t>
            </a:r>
            <a:r>
              <a:rPr lang="en-NZ" sz="2400" b="1" dirty="0" smtClean="0">
                <a:latin typeface="+mn-lt"/>
                <a:ea typeface="ＭＳ Ｐゴシック" pitchFamily="34" charset="-128"/>
              </a:rPr>
              <a:t>never</a:t>
            </a:r>
            <a:r>
              <a:rPr lang="en-NZ" sz="2400" dirty="0" smtClean="0">
                <a:latin typeface="+mn-lt"/>
                <a:ea typeface="ＭＳ Ｐゴシック" pitchFamily="34" charset="-128"/>
              </a:rPr>
              <a:t> seem to do what he / she wants</a:t>
            </a:r>
          </a:p>
          <a:p>
            <a:pPr lvl="1">
              <a:lnSpc>
                <a:spcPct val="90000"/>
              </a:lnSpc>
              <a:buFont typeface="Arial" charset="0"/>
              <a:buNone/>
            </a:pPr>
            <a:r>
              <a:rPr lang="en-NZ" sz="2400" dirty="0" smtClean="0">
                <a:latin typeface="+mn-lt"/>
                <a:ea typeface="ＭＳ Ｐゴシック" pitchFamily="34" charset="-128"/>
              </a:rPr>
              <a:t>If I don’t get this job I will never be employed and will be poor and unhappy and lonely …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NZ" sz="2400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NZ" sz="2400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NZ" sz="2400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NZ" sz="2400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NZ" sz="2400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NZ" dirty="0" smtClean="0">
              <a:latin typeface="+mn-lt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744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</a:rPr>
              <a:t>So what can we do about it?</a:t>
            </a:r>
          </a:p>
        </p:txBody>
      </p:sp>
      <p:sp>
        <p:nvSpPr>
          <p:cNvPr id="21507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NZ" dirty="0">
                <a:latin typeface="+mn-lt"/>
                <a:ea typeface="ＭＳ Ｐゴシック" pitchFamily="34" charset="-128"/>
                <a:hlinkClick r:id="rId3"/>
              </a:rPr>
              <a:t>https://</a:t>
            </a:r>
            <a:r>
              <a:rPr lang="en-NZ" dirty="0" err="1" smtClean="0">
                <a:latin typeface="+mn-lt"/>
                <a:ea typeface="ＭＳ Ｐゴシック" pitchFamily="34" charset="-128"/>
                <a:hlinkClick r:id="rId3"/>
              </a:rPr>
              <a:t>www.youtube.com</a:t>
            </a:r>
            <a:r>
              <a:rPr lang="en-NZ" dirty="0" smtClean="0">
                <a:latin typeface="+mn-lt"/>
                <a:ea typeface="ＭＳ Ｐゴシック" pitchFamily="34" charset="-128"/>
                <a:hlinkClick r:id="rId3"/>
              </a:rPr>
              <a:t>/</a:t>
            </a:r>
            <a:r>
              <a:rPr lang="en-NZ" dirty="0" err="1" smtClean="0">
                <a:latin typeface="+mn-lt"/>
                <a:ea typeface="ＭＳ Ｐゴシック" pitchFamily="34" charset="-128"/>
                <a:hlinkClick r:id="rId3"/>
              </a:rPr>
              <a:t>watch?v</a:t>
            </a:r>
            <a:r>
              <a:rPr lang="en-NZ" dirty="0" smtClean="0">
                <a:latin typeface="+mn-lt"/>
                <a:ea typeface="ＭＳ Ｐゴシック" pitchFamily="34" charset="-128"/>
                <a:hlinkClick r:id="rId3"/>
              </a:rPr>
              <a:t>=</a:t>
            </a:r>
            <a:r>
              <a:rPr lang="en-NZ" dirty="0" err="1" smtClean="0">
                <a:latin typeface="+mn-lt"/>
                <a:ea typeface="ＭＳ Ｐゴシック" pitchFamily="34" charset="-128"/>
                <a:hlinkClick r:id="rId3"/>
              </a:rPr>
              <a:t>tNpKPppiL1o</a:t>
            </a:r>
            <a:r>
              <a:rPr lang="en-NZ" dirty="0" smtClean="0">
                <a:latin typeface="+mn-lt"/>
                <a:ea typeface="ＭＳ Ｐゴシック" pitchFamily="34" charset="-128"/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endParaRPr lang="en-NZ" dirty="0" smtClean="0">
              <a:latin typeface="+mn-lt"/>
              <a:ea typeface="ＭＳ Ｐゴシック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2773313"/>
            <a:ext cx="383857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722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>
                <a:solidFill>
                  <a:srgbClr val="0000FF"/>
                </a:solidFill>
                <a:latin typeface="Calibri"/>
                <a:ea typeface="ＭＳ Ｐゴシック" pitchFamily="34" charset="-128"/>
              </a:rPr>
              <a:t>So what can we do about it?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>
                <a:latin typeface="+mn-lt"/>
              </a:rPr>
              <a:t>Question our assumptions (cultural bias?)</a:t>
            </a:r>
          </a:p>
          <a:p>
            <a:r>
              <a:rPr lang="en-NZ" dirty="0" smtClean="0">
                <a:latin typeface="+mn-lt"/>
              </a:rPr>
              <a:t>Check them out</a:t>
            </a:r>
          </a:p>
          <a:p>
            <a:r>
              <a:rPr lang="en-NZ" dirty="0">
                <a:latin typeface="+mn-lt"/>
              </a:rPr>
              <a:t>Notice our self talk</a:t>
            </a:r>
          </a:p>
          <a:p>
            <a:r>
              <a:rPr lang="en-NZ" dirty="0" smtClean="0">
                <a:latin typeface="+mn-lt"/>
              </a:rPr>
              <a:t>Focus on the positive experiences, the achievements  and the good things</a:t>
            </a:r>
          </a:p>
          <a:p>
            <a:r>
              <a:rPr lang="en-NZ" dirty="0" smtClean="0">
                <a:latin typeface="+mn-lt"/>
              </a:rPr>
              <a:t>Emotional well-being</a:t>
            </a:r>
          </a:p>
          <a:p>
            <a:r>
              <a:rPr lang="en-NZ" dirty="0" smtClean="0">
                <a:latin typeface="+mn-lt"/>
              </a:rPr>
              <a:t>Mindfulness</a:t>
            </a:r>
          </a:p>
          <a:p>
            <a:r>
              <a:rPr lang="en-NZ" dirty="0" smtClean="0">
                <a:latin typeface="+mn-lt"/>
              </a:rPr>
              <a:t>Manage emotions (especially fear!) – question it and understand it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1146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 is Positive Psychology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74700"/>
            <a:ext cx="10688637" cy="601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7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 smtClean="0">
                <a:solidFill>
                  <a:srgbClr val="0000FF"/>
                </a:solidFill>
                <a:latin typeface="+mj-lt"/>
                <a:ea typeface="ＭＳ Ｐゴシック" pitchFamily="34" charset="-128"/>
              </a:rPr>
              <a:t>So what can we do about it?</a:t>
            </a:r>
          </a:p>
        </p:txBody>
      </p:sp>
      <p:sp>
        <p:nvSpPr>
          <p:cNvPr id="21507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en-NZ" dirty="0" smtClean="0">
              <a:latin typeface="+mn-lt"/>
              <a:ea typeface="ＭＳ Ｐゴシック" pitchFamily="34" charset="-128"/>
            </a:endParaRPr>
          </a:p>
          <a:p>
            <a:pPr marL="0" indent="0">
              <a:lnSpc>
                <a:spcPct val="90000"/>
              </a:lnSpc>
              <a:buNone/>
            </a:pPr>
            <a:endParaRPr lang="en-NZ" dirty="0" smtClean="0">
              <a:latin typeface="+mn-lt"/>
              <a:ea typeface="ＭＳ Ｐゴシック" pitchFamily="34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126" y="1365577"/>
            <a:ext cx="7164561" cy="522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30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 smtClean="0">
                <a:solidFill>
                  <a:srgbClr val="0000FF"/>
                </a:solidFill>
                <a:latin typeface="+mj-lt"/>
              </a:rPr>
              <a:t>Mindfulness</a:t>
            </a:r>
            <a:endParaRPr lang="en-NZ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>
                <a:hlinkClick r:id="rId3"/>
              </a:rPr>
              <a:t>https://</a:t>
            </a:r>
            <a:r>
              <a:rPr lang="en-NZ" dirty="0" err="1" smtClean="0">
                <a:hlinkClick r:id="rId3"/>
              </a:rPr>
              <a:t>www.youtube.com</a:t>
            </a:r>
            <a:r>
              <a:rPr lang="en-NZ" dirty="0" smtClean="0">
                <a:hlinkClick r:id="rId3"/>
              </a:rPr>
              <a:t>/</a:t>
            </a:r>
            <a:r>
              <a:rPr lang="en-NZ" dirty="0" err="1" smtClean="0">
                <a:hlinkClick r:id="rId3"/>
              </a:rPr>
              <a:t>watch?v</a:t>
            </a:r>
            <a:r>
              <a:rPr lang="en-NZ" dirty="0" smtClean="0">
                <a:hlinkClick r:id="rId3"/>
              </a:rPr>
              <a:t>=</a:t>
            </a:r>
            <a:r>
              <a:rPr lang="en-NZ" dirty="0" err="1" smtClean="0">
                <a:hlinkClick r:id="rId3"/>
              </a:rPr>
              <a:t>DmqI1u72QLU</a:t>
            </a:r>
            <a:r>
              <a:rPr lang="en-NZ" dirty="0" smtClean="0"/>
              <a:t> </a:t>
            </a:r>
            <a:endParaRPr lang="en-N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3" t="16256" r="38906" b="43363"/>
          <a:stretch/>
        </p:blipFill>
        <p:spPr bwMode="auto">
          <a:xfrm>
            <a:off x="2319983" y="2269257"/>
            <a:ext cx="6048672" cy="444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16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25303" y="5005560"/>
            <a:ext cx="9618663" cy="1750839"/>
          </a:xfrm>
          <a:prstGeom prst="rect">
            <a:avLst/>
          </a:prstGeom>
        </p:spPr>
        <p:txBody>
          <a:bodyPr lIns="104287" tIns="52144" rIns="104287" bIns="52144"/>
          <a:lstStyle/>
          <a:p>
            <a:pPr marL="0" indent="0" algn="ctr">
              <a:buNone/>
            </a:pPr>
            <a:r>
              <a:rPr lang="en-US" dirty="0"/>
              <a:t>Mark Rainier</a:t>
            </a:r>
          </a:p>
          <a:p>
            <a:pPr marL="0" indent="0" algn="ctr">
              <a:buNone/>
            </a:pPr>
            <a:r>
              <a:rPr lang="en-NZ" dirty="0" smtClean="0"/>
              <a:t>Student Life Services (Manawatu)</a:t>
            </a:r>
            <a:endParaRPr lang="en-US" dirty="0"/>
          </a:p>
        </p:txBody>
      </p:sp>
      <p:sp>
        <p:nvSpPr>
          <p:cNvPr id="3" name="Oval Callout 2"/>
          <p:cNvSpPr/>
          <p:nvPr/>
        </p:nvSpPr>
        <p:spPr>
          <a:xfrm>
            <a:off x="7000503" y="3205361"/>
            <a:ext cx="3528392" cy="3096344"/>
          </a:xfrm>
          <a:prstGeom prst="wedgeEllipseCallout">
            <a:avLst>
              <a:gd name="adj1" fmla="val -76039"/>
              <a:gd name="adj2" fmla="val -87755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TextBox 3"/>
          <p:cNvSpPr txBox="1"/>
          <p:nvPr/>
        </p:nvSpPr>
        <p:spPr>
          <a:xfrm>
            <a:off x="7269287" y="3968703"/>
            <a:ext cx="2990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b="1" dirty="0" smtClean="0">
                <a:solidFill>
                  <a:srgbClr val="0000FF"/>
                </a:solidFill>
              </a:rPr>
              <a:t>Is this important to you? Why?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b="1" dirty="0" smtClean="0">
                <a:solidFill>
                  <a:srgbClr val="0000FF"/>
                </a:solidFill>
              </a:rPr>
              <a:t>How do you go about doing it?</a:t>
            </a:r>
            <a:endParaRPr lang="en-NZ" sz="2400" b="1" dirty="0">
              <a:solidFill>
                <a:srgbClr val="0000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64111" y="1621185"/>
            <a:ext cx="9256713" cy="1857375"/>
          </a:xfrm>
          <a:prstGeom prst="rect">
            <a:avLst/>
          </a:prstGeom>
        </p:spPr>
        <p:txBody>
          <a:bodyPr lIns="104287" tIns="52144" rIns="104287" bIns="52144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519234" algn="ctr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1038495" algn="ctr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557747" algn="ctr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2076995" algn="ctr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 defTabSz="914400"/>
            <a:r>
              <a:rPr lang="en-US" sz="5400" b="1" cap="all" dirty="0" smtClean="0">
                <a:latin typeface="+mj-lt"/>
              </a:rPr>
              <a:t>INFLUENCING</a:t>
            </a:r>
            <a:r>
              <a:rPr lang="en-US" sz="5400" b="1" cap="all" dirty="0" smtClean="0">
                <a:solidFill>
                  <a:srgbClr val="FF9900"/>
                </a:solidFill>
                <a:latin typeface="+mj-lt"/>
              </a:rPr>
              <a:t> </a:t>
            </a:r>
            <a:br>
              <a:rPr lang="en-US" sz="5400" b="1" cap="all" dirty="0" smtClean="0">
                <a:solidFill>
                  <a:srgbClr val="FF9900"/>
                </a:solidFill>
                <a:latin typeface="+mj-lt"/>
              </a:rPr>
            </a:br>
            <a:r>
              <a:rPr lang="en-US" sz="5400" b="1" cap="all" dirty="0" smtClean="0">
                <a:solidFill>
                  <a:srgbClr val="FF9900"/>
                </a:solidFill>
                <a:latin typeface="+mj-lt"/>
              </a:rPr>
              <a:t>&amp;  ASSERTIVENESS</a:t>
            </a:r>
            <a:endParaRPr lang="en-GB" sz="5400" b="1" cap="all" dirty="0">
              <a:solidFill>
                <a:srgbClr val="FF99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114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latin typeface="+mj-lt"/>
              </a:rPr>
              <a:t>What Is Success?</a:t>
            </a:r>
            <a:endParaRPr lang="en-GB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>
              <a:buNone/>
            </a:pPr>
            <a:r>
              <a:rPr lang="en-GB" sz="2400" dirty="0" smtClean="0">
                <a:latin typeface="+mn-lt"/>
              </a:rPr>
              <a:t>To laugh often and much;</a:t>
            </a:r>
          </a:p>
          <a:p>
            <a:pPr>
              <a:buNone/>
            </a:pPr>
            <a:r>
              <a:rPr lang="en-GB" sz="2400" dirty="0" smtClean="0">
                <a:latin typeface="+mn-lt"/>
              </a:rPr>
              <a:t>To win the respect of intelligent people and the affection of children;</a:t>
            </a:r>
          </a:p>
          <a:p>
            <a:pPr>
              <a:buNone/>
            </a:pPr>
            <a:r>
              <a:rPr lang="en-GB" sz="2400" dirty="0" smtClean="0">
                <a:latin typeface="+mn-lt"/>
              </a:rPr>
              <a:t>To earn the appreciation of honest critics and endure the betrayal of false friends; </a:t>
            </a:r>
          </a:p>
          <a:p>
            <a:pPr>
              <a:buNone/>
            </a:pPr>
            <a:r>
              <a:rPr lang="en-GB" sz="2400" dirty="0" smtClean="0">
                <a:latin typeface="+mn-lt"/>
              </a:rPr>
              <a:t>To appreciate beauty;</a:t>
            </a:r>
          </a:p>
          <a:p>
            <a:pPr>
              <a:buNone/>
            </a:pPr>
            <a:r>
              <a:rPr lang="en-GB" sz="2400" dirty="0" smtClean="0">
                <a:latin typeface="+mn-lt"/>
              </a:rPr>
              <a:t>To find the best in others;</a:t>
            </a:r>
          </a:p>
          <a:p>
            <a:pPr>
              <a:buNone/>
            </a:pPr>
            <a:r>
              <a:rPr lang="en-GB" sz="2400" dirty="0" smtClean="0">
                <a:latin typeface="+mn-lt"/>
              </a:rPr>
              <a:t>To leave the world a bit better, whether by a healthy child, a garden patch or a redeemed social condition; </a:t>
            </a:r>
          </a:p>
          <a:p>
            <a:pPr>
              <a:buNone/>
            </a:pPr>
            <a:r>
              <a:rPr lang="en-GB" sz="2400" dirty="0" smtClean="0">
                <a:latin typeface="+mn-lt"/>
              </a:rPr>
              <a:t>To know even one life has breathed easier because you have lived;</a:t>
            </a:r>
          </a:p>
          <a:p>
            <a:pPr>
              <a:buNone/>
            </a:pPr>
            <a:r>
              <a:rPr lang="en-GB" sz="2400" dirty="0" smtClean="0">
                <a:latin typeface="+mn-lt"/>
              </a:rPr>
              <a:t>This is to have succeeded</a:t>
            </a:r>
            <a:r>
              <a:rPr lang="en-GB" dirty="0" smtClean="0">
                <a:latin typeface="+mn-lt"/>
              </a:rPr>
              <a:t>. 　 </a:t>
            </a:r>
          </a:p>
          <a:p>
            <a:pPr algn="r">
              <a:buNone/>
            </a:pPr>
            <a:r>
              <a:rPr lang="en-US" sz="1800" dirty="0" smtClean="0">
                <a:latin typeface="+mn-lt"/>
              </a:rPr>
              <a:t>Ralph Waldo Emerson</a:t>
            </a:r>
            <a:endParaRPr lang="en-GB" sz="1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00FF"/>
                </a:solidFill>
                <a:latin typeface="+mj-lt"/>
              </a:rPr>
              <a:t>Services</a:t>
            </a:r>
            <a:endParaRPr lang="en-GB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988" y="1209675"/>
            <a:ext cx="9618662" cy="535783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latin typeface="+mj-lt"/>
              </a:rPr>
              <a:t>Student </a:t>
            </a:r>
            <a:r>
              <a:rPr lang="en-US" dirty="0">
                <a:solidFill>
                  <a:srgbClr val="0000FF"/>
                </a:solidFill>
                <a:latin typeface="+mj-lt"/>
              </a:rPr>
              <a:t>Counselling Service</a:t>
            </a:r>
            <a:endParaRPr lang="en-GB" dirty="0">
              <a:solidFill>
                <a:srgbClr val="0000FF"/>
              </a:solidFill>
              <a:latin typeface="+mj-lt"/>
            </a:endParaRPr>
          </a:p>
          <a:p>
            <a:r>
              <a:rPr lang="en-US" sz="2800" dirty="0" smtClean="0">
                <a:latin typeface="+mn-lt"/>
              </a:rPr>
              <a:t>Level 1 of Registry</a:t>
            </a:r>
          </a:p>
          <a:p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s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.counselling@massey.ac.nz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http://crow.massey.ac.nz</a:t>
            </a:r>
          </a:p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350 5533 (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extn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85533)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latin typeface="+mn-lt"/>
              </a:rPr>
              <a:t>Career &amp; Employability Service</a:t>
            </a:r>
          </a:p>
          <a:p>
            <a:r>
              <a:rPr lang="en-US" sz="2800" dirty="0" smtClean="0">
                <a:latin typeface="+mn-lt"/>
              </a:rPr>
              <a:t>Level 2 of Registry</a:t>
            </a:r>
          </a:p>
          <a:p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careersupport@massey.ac.nz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http://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careers.massey.ac.nz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http://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careerHub.massey.ac.nz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337" y="4213473"/>
            <a:ext cx="4772412" cy="307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latin typeface="+mj-lt"/>
              </a:rPr>
              <a:t>Success in the Workplace</a:t>
            </a:r>
            <a:endParaRPr lang="en-GB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4988" y="1209675"/>
            <a:ext cx="9618662" cy="5643584"/>
          </a:xfrm>
        </p:spPr>
        <p:txBody>
          <a:bodyPr/>
          <a:lstStyle/>
          <a:p>
            <a:pPr>
              <a:buNone/>
            </a:pPr>
            <a:r>
              <a:rPr lang="en-GB" dirty="0" smtClean="0">
                <a:latin typeface="+mn-lt"/>
              </a:rPr>
              <a:t>Graduate attributes</a:t>
            </a:r>
          </a:p>
          <a:p>
            <a:pPr lvl="1"/>
            <a:r>
              <a:rPr lang="en-AU" dirty="0" smtClean="0">
                <a:latin typeface="+mn-lt"/>
              </a:rPr>
              <a:t>Communication</a:t>
            </a:r>
          </a:p>
          <a:p>
            <a:pPr lvl="1"/>
            <a:r>
              <a:rPr lang="en-AU" dirty="0" smtClean="0">
                <a:latin typeface="+mn-lt"/>
              </a:rPr>
              <a:t>Critical and creative thinking</a:t>
            </a:r>
          </a:p>
          <a:p>
            <a:pPr lvl="1"/>
            <a:r>
              <a:rPr lang="en-AU" dirty="0" smtClean="0">
                <a:latin typeface="+mn-lt"/>
              </a:rPr>
              <a:t>Social interaction</a:t>
            </a:r>
            <a:endParaRPr lang="en-GB" dirty="0" smtClean="0">
              <a:latin typeface="+mn-lt"/>
            </a:endParaRPr>
          </a:p>
          <a:p>
            <a:pPr lvl="1"/>
            <a:r>
              <a:rPr lang="en-AU" dirty="0" smtClean="0">
                <a:latin typeface="+mn-lt"/>
              </a:rPr>
              <a:t>Independent and lifelong learning</a:t>
            </a:r>
            <a:endParaRPr lang="en-GB" dirty="0" smtClean="0">
              <a:latin typeface="+mn-lt"/>
            </a:endParaRPr>
          </a:p>
          <a:p>
            <a:pPr lvl="1"/>
            <a:r>
              <a:rPr lang="en-AU" dirty="0" smtClean="0">
                <a:latin typeface="+mn-lt"/>
              </a:rPr>
              <a:t>Ethics</a:t>
            </a:r>
            <a:endParaRPr lang="en-GB" dirty="0" smtClean="0">
              <a:latin typeface="+mn-lt"/>
            </a:endParaRPr>
          </a:p>
          <a:p>
            <a:pPr lvl="1"/>
            <a:r>
              <a:rPr lang="en-AU" dirty="0" smtClean="0">
                <a:latin typeface="+mn-lt"/>
              </a:rPr>
              <a:t>Social justice</a:t>
            </a:r>
            <a:endParaRPr lang="en-GB" dirty="0" smtClean="0">
              <a:latin typeface="+mn-lt"/>
            </a:endParaRPr>
          </a:p>
          <a:p>
            <a:pPr lvl="1"/>
            <a:r>
              <a:rPr lang="en-AU" dirty="0" smtClean="0">
                <a:latin typeface="+mn-lt"/>
              </a:rPr>
              <a:t>Global perspective</a:t>
            </a:r>
          </a:p>
          <a:p>
            <a:pPr lvl="1"/>
            <a:r>
              <a:rPr lang="en-AU" dirty="0" err="1" smtClean="0">
                <a:latin typeface="+mn-lt"/>
              </a:rPr>
              <a:t>Interdisciplinarity</a:t>
            </a:r>
            <a:endParaRPr lang="en-AU" dirty="0" smtClean="0">
              <a:latin typeface="+mn-lt"/>
            </a:endParaRPr>
          </a:p>
          <a:p>
            <a:pPr lvl="1"/>
            <a:r>
              <a:rPr lang="en-AU" dirty="0" smtClean="0">
                <a:latin typeface="+mn-lt"/>
              </a:rPr>
              <a:t>In-depth knowledge of a field of study</a:t>
            </a:r>
            <a:endParaRPr lang="en-GB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latin typeface="+mj-lt"/>
              </a:rPr>
              <a:t>Success in the Workplace</a:t>
            </a:r>
            <a:endParaRPr lang="en-GB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dirty="0" smtClean="0">
                <a:latin typeface="+mn-lt"/>
              </a:rPr>
              <a:t>Massey’s Employability Characteristics</a:t>
            </a:r>
          </a:p>
          <a:p>
            <a:pPr lvl="1"/>
            <a:endParaRPr lang="en-NZ" dirty="0"/>
          </a:p>
          <a:p>
            <a:endParaRPr lang="en-NZ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" y="2413273"/>
            <a:ext cx="10266363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15" y="2485281"/>
            <a:ext cx="724056" cy="663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23" y="3187180"/>
            <a:ext cx="837870" cy="900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9" y="4418864"/>
            <a:ext cx="811642" cy="8116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90" y="5282710"/>
            <a:ext cx="762535" cy="792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66" y="6242807"/>
            <a:ext cx="765882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8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3"/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7"/>
          <a:stretch/>
        </p:blipFill>
        <p:spPr bwMode="auto">
          <a:xfrm>
            <a:off x="-1" y="692330"/>
            <a:ext cx="4949433" cy="301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0"/>
          <a:stretch/>
        </p:blipFill>
        <p:spPr bwMode="auto">
          <a:xfrm>
            <a:off x="5751559" y="713137"/>
            <a:ext cx="4937080" cy="298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2"/>
          <a:stretch/>
        </p:blipFill>
        <p:spPr bwMode="auto">
          <a:xfrm>
            <a:off x="15608" y="4428309"/>
            <a:ext cx="4933825" cy="305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2"/>
          <a:stretch/>
        </p:blipFill>
        <p:spPr bwMode="auto">
          <a:xfrm>
            <a:off x="5751558" y="4428309"/>
            <a:ext cx="4933825" cy="305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8324" y="128363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b="1" dirty="0" smtClean="0">
                <a:latin typeface="+mn-lt"/>
              </a:rPr>
              <a:t>Volunteering</a:t>
            </a:r>
            <a:endParaRPr lang="en-NZ" sz="3200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0423" y="107554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b="1" dirty="0" smtClean="0">
                <a:latin typeface="+mn-lt"/>
              </a:rPr>
              <a:t>Part-Time Work</a:t>
            </a:r>
            <a:endParaRPr lang="en-NZ" sz="3200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363" y="3843534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b="1" dirty="0" smtClean="0">
                <a:latin typeface="+mn-lt"/>
              </a:rPr>
              <a:t>Clubs &amp; Societies</a:t>
            </a:r>
            <a:endParaRPr lang="en-NZ" sz="32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74164" y="3843533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b="1" dirty="0" smtClean="0">
                <a:latin typeface="+mn-lt"/>
              </a:rPr>
              <a:t>Hobbies &amp; Interests</a:t>
            </a:r>
            <a:endParaRPr lang="en-NZ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244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 smtClean="0">
                <a:solidFill>
                  <a:srgbClr val="0000FF"/>
                </a:solidFill>
                <a:latin typeface="+mj-lt"/>
              </a:rPr>
              <a:t>Personal Success</a:t>
            </a:r>
            <a:endParaRPr lang="en-NZ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3559319" y="3421007"/>
            <a:ext cx="3672408" cy="3672408"/>
          </a:xfrm>
          <a:prstGeom prst="ellipse">
            <a:avLst/>
          </a:prstGeom>
          <a:solidFill>
            <a:srgbClr val="00B0F0">
              <a:alpha val="14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Oval 3"/>
          <p:cNvSpPr/>
          <p:nvPr/>
        </p:nvSpPr>
        <p:spPr>
          <a:xfrm>
            <a:off x="4499244" y="1439696"/>
            <a:ext cx="3672408" cy="3672408"/>
          </a:xfrm>
          <a:prstGeom prst="ellipse">
            <a:avLst/>
          </a:prstGeom>
          <a:solidFill>
            <a:srgbClr val="FFFF00">
              <a:alpha val="3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Oval 4"/>
          <p:cNvSpPr/>
          <p:nvPr/>
        </p:nvSpPr>
        <p:spPr>
          <a:xfrm>
            <a:off x="2695223" y="1729197"/>
            <a:ext cx="3672408" cy="3672408"/>
          </a:xfrm>
          <a:prstGeom prst="ellipse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extBox 5"/>
          <p:cNvSpPr txBox="1"/>
          <p:nvPr/>
        </p:nvSpPr>
        <p:spPr>
          <a:xfrm>
            <a:off x="4711447" y="3565401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/>
              <a:t>Personal Success</a:t>
            </a:r>
            <a:endParaRPr lang="en-NZ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559319" y="2592622"/>
            <a:ext cx="972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400" dirty="0" smtClean="0"/>
              <a:t>IQ</a:t>
            </a:r>
            <a:endParaRPr lang="en-NZ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6495481" y="2605685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400" dirty="0" err="1" smtClean="0"/>
              <a:t>EQ</a:t>
            </a:r>
            <a:endParaRPr lang="en-NZ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4210211" y="5296715"/>
            <a:ext cx="3022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400" dirty="0" smtClean="0"/>
              <a:t>Technical  Skills</a:t>
            </a:r>
            <a:endParaRPr lang="en-NZ" sz="4400" dirty="0"/>
          </a:p>
        </p:txBody>
      </p:sp>
    </p:spTree>
    <p:extLst>
      <p:ext uri="{BB962C8B-B14F-4D97-AF65-F5344CB8AC3E}">
        <p14:creationId xmlns:p14="http://schemas.microsoft.com/office/powerpoint/2010/main" val="168742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4432" y="504190"/>
            <a:ext cx="9619774" cy="1260475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00FF"/>
                </a:solidFill>
                <a:latin typeface="+mj-lt"/>
              </a:rPr>
              <a:t>The Power of Emotional Competence</a:t>
            </a:r>
          </a:p>
        </p:txBody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432" y="1932728"/>
            <a:ext cx="9976062" cy="4277589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latin typeface="+mn-lt"/>
              </a:rPr>
              <a:t>Research suggests attitude accounts for as much as 80% of the “success” of our lives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latin typeface="+mn-lt"/>
              </a:rPr>
              <a:t>For better or for worse, attitudes are </a:t>
            </a:r>
            <a:r>
              <a:rPr lang="en-US" b="1" dirty="0" smtClean="0">
                <a:latin typeface="+mn-lt"/>
              </a:rPr>
              <a:t>chosen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latin typeface="+mn-lt"/>
              </a:rPr>
              <a:t>Attitudes directly affect our actions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latin typeface="+mn-lt"/>
              </a:rPr>
              <a:t>Our attitude and actions, in turn, shape those around us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latin typeface="+mn-lt"/>
              </a:rPr>
              <a:t>Therefore, choose consciously, conscientiously, and wisely!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2351" y="525664"/>
            <a:ext cx="9619774" cy="87357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1111EF"/>
                </a:solidFill>
                <a:latin typeface="+mj-lt"/>
              </a:rPr>
              <a:t>The Four Quadrants of E.Q.</a:t>
            </a:r>
            <a:endParaRPr lang="en-US" b="1" dirty="0">
              <a:solidFill>
                <a:srgbClr val="1111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63799" y="3781425"/>
            <a:ext cx="3473807" cy="59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36" tIns="52117" rIns="104236" bIns="52117">
            <a:spAutoFit/>
          </a:bodyPr>
          <a:lstStyle/>
          <a:p>
            <a:pPr algn="ctr"/>
            <a:r>
              <a:rPr lang="en-US" sz="3200" dirty="0">
                <a:solidFill>
                  <a:srgbClr val="1111EF"/>
                </a:solidFill>
              </a:rPr>
              <a:t>Self-Awareness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739010" y="3781425"/>
            <a:ext cx="3781773" cy="59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36" tIns="52117" rIns="104236" bIns="5211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</a:rPr>
              <a:t>Self Management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74726" y="6242152"/>
            <a:ext cx="3651951" cy="59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36" tIns="52117" rIns="104236" bIns="5211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1111EF"/>
                </a:solidFill>
              </a:rPr>
              <a:t>Social Awareness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5190742" y="6329335"/>
            <a:ext cx="4042009" cy="59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36" tIns="52117" rIns="104236" bIns="5211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1111EF"/>
                </a:solidFill>
              </a:rPr>
              <a:t>Working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1111EF"/>
                </a:solidFill>
              </a:rPr>
              <a:t>with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1111EF"/>
                </a:solidFill>
              </a:rPr>
              <a:t>Others</a:t>
            </a:r>
          </a:p>
        </p:txBody>
      </p:sp>
      <p:pic>
        <p:nvPicPr>
          <p:cNvPr id="11" name="Picture 2" descr="Self este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2754" y="1444572"/>
            <a:ext cx="2335895" cy="241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209" y="4477468"/>
            <a:ext cx="2494297" cy="176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09" y="4304675"/>
            <a:ext cx="3156985" cy="178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" t="4313" r="5133" b="5114"/>
          <a:stretch/>
        </p:blipFill>
        <p:spPr bwMode="auto">
          <a:xfrm>
            <a:off x="6014934" y="1444572"/>
            <a:ext cx="2829280" cy="223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920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 smtClean="0">
                <a:solidFill>
                  <a:srgbClr val="0000FF"/>
                </a:solidFill>
                <a:latin typeface="+mj-lt"/>
              </a:rPr>
              <a:t>Working with Others</a:t>
            </a:r>
            <a:endParaRPr lang="en-NZ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>
                <a:latin typeface="+mn-lt"/>
              </a:rPr>
              <a:t>What sort of relationships do we want with others (colleagues, friends, partners, supervisors, employers, etc.?)</a:t>
            </a:r>
          </a:p>
          <a:p>
            <a:endParaRPr lang="en-N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3133353"/>
            <a:ext cx="3984873" cy="281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38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ue/White style 1">
  <a:themeElements>
    <a:clrScheme name="Custom 4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ssey template 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3666</TotalTime>
  <Words>922</Words>
  <Application>Microsoft Office PowerPoint</Application>
  <PresentationFormat>Custom</PresentationFormat>
  <Paragraphs>206</Paragraphs>
  <Slides>21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1_Office Theme</vt:lpstr>
      <vt:lpstr>Blue/White style 1</vt:lpstr>
      <vt:lpstr>Massey template 2013</vt:lpstr>
      <vt:lpstr>INFLUENCING  &amp;  ASSERTIVENESS</vt:lpstr>
      <vt:lpstr>PowerPoint Presentation</vt:lpstr>
      <vt:lpstr>Success in the Workplace</vt:lpstr>
      <vt:lpstr>Success in the Workplace</vt:lpstr>
      <vt:lpstr>PowerPoint Presentation</vt:lpstr>
      <vt:lpstr>Personal Success</vt:lpstr>
      <vt:lpstr>The Power of Emotional Competence</vt:lpstr>
      <vt:lpstr>The Four Quadrants of E.Q.</vt:lpstr>
      <vt:lpstr>Working with Others</vt:lpstr>
      <vt:lpstr>Working with Others</vt:lpstr>
      <vt:lpstr>So what stops us so often?</vt:lpstr>
      <vt:lpstr>So what stops us so often?</vt:lpstr>
      <vt:lpstr>Six Universal Emotions</vt:lpstr>
      <vt:lpstr>So what stops us so often?</vt:lpstr>
      <vt:lpstr>So what can we do about it?</vt:lpstr>
      <vt:lpstr>So what can we do about it?</vt:lpstr>
      <vt:lpstr>PowerPoint Presentation</vt:lpstr>
      <vt:lpstr>So what can we do about it?</vt:lpstr>
      <vt:lpstr>Mindfulness</vt:lpstr>
      <vt:lpstr>What Is Success?</vt:lpstr>
      <vt:lpstr>Services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Wiltshire</dc:creator>
  <cp:lastModifiedBy>Boniface, Alexis</cp:lastModifiedBy>
  <cp:revision>135</cp:revision>
  <cp:lastPrinted>2017-02-26T20:50:19Z</cp:lastPrinted>
  <dcterms:created xsi:type="dcterms:W3CDTF">2009-06-17T00:41:46Z</dcterms:created>
  <dcterms:modified xsi:type="dcterms:W3CDTF">2017-05-03T23:41:22Z</dcterms:modified>
</cp:coreProperties>
</file>