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slideLayouts/slideLayout17.xml" ContentType="application/vnd.openxmlformats-officedocument.presentationml.slideLayout+xml"/>
  <Override PartName="/ppt/theme/theme13.xml" ContentType="application/vnd.openxmlformats-officedocument.theme+xml"/>
  <Override PartName="/ppt/slideLayouts/slideLayout1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67" r:id="rId2"/>
    <p:sldMasterId id="2147483669" r:id="rId3"/>
    <p:sldMasterId id="2147483671" r:id="rId4"/>
    <p:sldMasterId id="2147483673" r:id="rId5"/>
    <p:sldMasterId id="2147483675" r:id="rId6"/>
    <p:sldMasterId id="2147483677" r:id="rId7"/>
    <p:sldMasterId id="2147483679" r:id="rId8"/>
    <p:sldMasterId id="2147483681" r:id="rId9"/>
    <p:sldMasterId id="2147483683" r:id="rId10"/>
    <p:sldMasterId id="2147483685" r:id="rId11"/>
    <p:sldMasterId id="2147483687" r:id="rId12"/>
    <p:sldMasterId id="2147483689" r:id="rId13"/>
    <p:sldMasterId id="2147483691" r:id="rId14"/>
  </p:sldMasterIdLst>
  <p:notesMasterIdLst>
    <p:notesMasterId r:id="rId36"/>
  </p:notesMasterIdLst>
  <p:handoutMasterIdLst>
    <p:handoutMasterId r:id="rId37"/>
  </p:handoutMasterIdLst>
  <p:sldIdLst>
    <p:sldId id="312" r:id="rId15"/>
    <p:sldId id="317" r:id="rId16"/>
    <p:sldId id="311" r:id="rId17"/>
    <p:sldId id="336" r:id="rId18"/>
    <p:sldId id="337" r:id="rId19"/>
    <p:sldId id="338" r:id="rId20"/>
    <p:sldId id="339" r:id="rId21"/>
    <p:sldId id="340" r:id="rId22"/>
    <p:sldId id="341" r:id="rId23"/>
    <p:sldId id="316" r:id="rId24"/>
    <p:sldId id="318" r:id="rId25"/>
    <p:sldId id="319" r:id="rId26"/>
    <p:sldId id="320" r:id="rId27"/>
    <p:sldId id="329" r:id="rId28"/>
    <p:sldId id="330" r:id="rId29"/>
    <p:sldId id="327" r:id="rId30"/>
    <p:sldId id="333" r:id="rId31"/>
    <p:sldId id="342" r:id="rId32"/>
    <p:sldId id="321" r:id="rId33"/>
    <p:sldId id="322" r:id="rId34"/>
    <p:sldId id="335" r:id="rId35"/>
  </p:sldIdLst>
  <p:sldSz cx="9144000" cy="6858000" type="screen4x3"/>
  <p:notesSz cx="6805613" cy="9939338"/>
  <p:custDataLst>
    <p:tags r:id="rId38"/>
  </p:custDataLst>
  <p:defaultTextStyle>
    <a:defPPr>
      <a:defRPr lang="en-GB"/>
    </a:defPPr>
    <a:lvl1pPr algn="l" defTabSz="435622" rtl="0" fontAlgn="base">
      <a:spcBef>
        <a:spcPct val="0"/>
      </a:spcBef>
      <a:spcAft>
        <a:spcPct val="0"/>
      </a:spcAft>
      <a:defRPr sz="1800" kern="1200">
        <a:solidFill>
          <a:schemeClr val="tx1"/>
        </a:solidFill>
        <a:latin typeface="Arial" charset="0"/>
        <a:ea typeface="ＭＳ Ｐゴシック" pitchFamily="34" charset="-128"/>
        <a:cs typeface="+mn-cs"/>
      </a:defRPr>
    </a:lvl1pPr>
    <a:lvl2pPr marL="435622" indent="-34794" algn="l" defTabSz="435622" rtl="0" fontAlgn="base">
      <a:spcBef>
        <a:spcPct val="0"/>
      </a:spcBef>
      <a:spcAft>
        <a:spcPct val="0"/>
      </a:spcAft>
      <a:defRPr sz="1800" kern="1200">
        <a:solidFill>
          <a:schemeClr val="tx1"/>
        </a:solidFill>
        <a:latin typeface="Arial" charset="0"/>
        <a:ea typeface="ＭＳ Ｐゴシック" pitchFamily="34" charset="-128"/>
        <a:cs typeface="+mn-cs"/>
      </a:defRPr>
    </a:lvl2pPr>
    <a:lvl3pPr marL="872635" indent="-70980" algn="l" defTabSz="435622" rtl="0" fontAlgn="base">
      <a:spcBef>
        <a:spcPct val="0"/>
      </a:spcBef>
      <a:spcAft>
        <a:spcPct val="0"/>
      </a:spcAft>
      <a:defRPr sz="1800" kern="1200">
        <a:solidFill>
          <a:schemeClr val="tx1"/>
        </a:solidFill>
        <a:latin typeface="Arial" charset="0"/>
        <a:ea typeface="ＭＳ Ｐゴシック" pitchFamily="34" charset="-128"/>
        <a:cs typeface="+mn-cs"/>
      </a:defRPr>
    </a:lvl3pPr>
    <a:lvl4pPr marL="1308256" indent="-105774" algn="l" defTabSz="435622" rtl="0" fontAlgn="base">
      <a:spcBef>
        <a:spcPct val="0"/>
      </a:spcBef>
      <a:spcAft>
        <a:spcPct val="0"/>
      </a:spcAft>
      <a:defRPr sz="1800" kern="1200">
        <a:solidFill>
          <a:schemeClr val="tx1"/>
        </a:solidFill>
        <a:latin typeface="Arial" charset="0"/>
        <a:ea typeface="ＭＳ Ｐゴシック" pitchFamily="34" charset="-128"/>
        <a:cs typeface="+mn-cs"/>
      </a:defRPr>
    </a:lvl4pPr>
    <a:lvl5pPr marL="1745269" indent="-141960" algn="l" defTabSz="435622" rtl="0" fontAlgn="base">
      <a:spcBef>
        <a:spcPct val="0"/>
      </a:spcBef>
      <a:spcAft>
        <a:spcPct val="0"/>
      </a:spcAft>
      <a:defRPr sz="1800" kern="1200">
        <a:solidFill>
          <a:schemeClr val="tx1"/>
        </a:solidFill>
        <a:latin typeface="Arial" charset="0"/>
        <a:ea typeface="ＭＳ Ｐゴシック" pitchFamily="34" charset="-128"/>
        <a:cs typeface="+mn-cs"/>
      </a:defRPr>
    </a:lvl5pPr>
    <a:lvl6pPr marL="2004136" algn="l" defTabSz="801654" rtl="0" eaLnBrk="1" latinLnBrk="0" hangingPunct="1">
      <a:defRPr sz="1800" kern="1200">
        <a:solidFill>
          <a:schemeClr val="tx1"/>
        </a:solidFill>
        <a:latin typeface="Arial" charset="0"/>
        <a:ea typeface="ＭＳ Ｐゴシック" pitchFamily="34" charset="-128"/>
        <a:cs typeface="+mn-cs"/>
      </a:defRPr>
    </a:lvl6pPr>
    <a:lvl7pPr marL="2404963" algn="l" defTabSz="801654" rtl="0" eaLnBrk="1" latinLnBrk="0" hangingPunct="1">
      <a:defRPr sz="1800" kern="1200">
        <a:solidFill>
          <a:schemeClr val="tx1"/>
        </a:solidFill>
        <a:latin typeface="Arial" charset="0"/>
        <a:ea typeface="ＭＳ Ｐゴシック" pitchFamily="34" charset="-128"/>
        <a:cs typeface="+mn-cs"/>
      </a:defRPr>
    </a:lvl7pPr>
    <a:lvl8pPr marL="2805791" algn="l" defTabSz="801654" rtl="0" eaLnBrk="1" latinLnBrk="0" hangingPunct="1">
      <a:defRPr sz="1800" kern="1200">
        <a:solidFill>
          <a:schemeClr val="tx1"/>
        </a:solidFill>
        <a:latin typeface="Arial" charset="0"/>
        <a:ea typeface="ＭＳ Ｐゴシック" pitchFamily="34" charset="-128"/>
        <a:cs typeface="+mn-cs"/>
      </a:defRPr>
    </a:lvl8pPr>
    <a:lvl9pPr marL="3206618" algn="l" defTabSz="801654" rtl="0" eaLnBrk="1" latinLnBrk="0" hangingPunct="1">
      <a:defRPr sz="18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3" autoAdjust="0"/>
    <p:restoredTop sz="73040" autoAdjust="0"/>
  </p:normalViewPr>
  <p:slideViewPr>
    <p:cSldViewPr snapToObjects="1">
      <p:cViewPr varScale="1">
        <p:scale>
          <a:sx n="117" d="100"/>
          <a:sy n="117" d="100"/>
        </p:scale>
        <p:origin x="-21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9" d="100"/>
          <a:sy n="79" d="100"/>
        </p:scale>
        <p:origin x="-3984"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tx>
                <c:rich>
                  <a:bodyPr/>
                  <a:lstStyle/>
                  <a:p>
                    <a:r>
                      <a:rPr lang="en-US" smtClean="0"/>
                      <a:t>13%</a:t>
                    </a:r>
                    <a:endParaRPr lang="en-US"/>
                  </a:p>
                </c:rich>
              </c:tx>
              <c:showLegendKey val="0"/>
              <c:showVal val="1"/>
              <c:showCatName val="0"/>
              <c:showSerName val="0"/>
              <c:showPercent val="0"/>
              <c:showBubbleSize val="0"/>
            </c:dLbl>
            <c:spPr>
              <a:noFill/>
              <a:ln>
                <a:noFill/>
              </a:ln>
              <a:effectLst/>
            </c:spPr>
            <c:txPr>
              <a:bodyPr/>
              <a:lstStyle/>
              <a:p>
                <a:pPr>
                  <a:defRPr sz="1400" b="1"/>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Sheet1!$A$4:$A$7</c:f>
              <c:strCache>
                <c:ptCount val="4"/>
                <c:pt idx="0">
                  <c:v>Pass</c:v>
                </c:pt>
                <c:pt idx="1">
                  <c:v>Emendations Required</c:v>
                </c:pt>
                <c:pt idx="2">
                  <c:v>Re-examination</c:v>
                </c:pt>
                <c:pt idx="3">
                  <c:v>Failed</c:v>
                </c:pt>
              </c:strCache>
            </c:strRef>
          </c:cat>
          <c:val>
            <c:numRef>
              <c:f>Sheet1!$B$4:$B$7</c:f>
              <c:numCache>
                <c:formatCode>0%</c:formatCode>
                <c:ptCount val="4"/>
                <c:pt idx="0">
                  <c:v>0.14000000000000001</c:v>
                </c:pt>
                <c:pt idx="1">
                  <c:v>0.84000000000000041</c:v>
                </c:pt>
                <c:pt idx="2">
                  <c:v>3.000000000000002E-2</c:v>
                </c:pt>
                <c:pt idx="3">
                  <c:v>0</c:v>
                </c:pt>
              </c:numCache>
            </c:numRef>
          </c:val>
          <c:extLst xmlns:c16r2="http://schemas.microsoft.com/office/drawing/2015/06/chart">
            <c:ext xmlns:c16="http://schemas.microsoft.com/office/drawing/2014/chart" uri="{C3380CC4-5D6E-409C-BE32-E72D297353CC}">
              <c16:uniqueId val="{00000000-86B7-40A2-BD5E-E87B9AEB4254}"/>
            </c:ext>
          </c:extLst>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800"/>
            </a:pPr>
            <a:endParaRPr lang="en-US"/>
          </a:p>
        </c:txPr>
      </c:legendEntry>
      <c:legendEntry>
        <c:idx val="1"/>
        <c:txPr>
          <a:bodyPr/>
          <a:lstStyle/>
          <a:p>
            <a:pPr>
              <a:defRPr sz="1800"/>
            </a:pPr>
            <a:endParaRPr lang="en-US"/>
          </a:p>
        </c:txPr>
      </c:legendEntry>
      <c:legendEntry>
        <c:idx val="2"/>
        <c:txPr>
          <a:bodyPr/>
          <a:lstStyle/>
          <a:p>
            <a:pPr>
              <a:defRPr sz="1800"/>
            </a:pPr>
            <a:endParaRPr lang="en-US"/>
          </a:p>
        </c:txPr>
      </c:legendEntry>
      <c:legendEntry>
        <c:idx val="3"/>
        <c:txPr>
          <a:bodyPr/>
          <a:lstStyle/>
          <a:p>
            <a:pPr>
              <a:defRPr sz="2000"/>
            </a:pPr>
            <a:endParaRPr lang="en-US"/>
          </a:p>
        </c:txPr>
      </c:legendEntry>
      <c:layout>
        <c:manualLayout>
          <c:xMode val="edge"/>
          <c:yMode val="edge"/>
          <c:x val="0.66791761699680496"/>
          <c:y val="0.3661517767867063"/>
          <c:w val="0.30390135608048996"/>
          <c:h val="0.50631979933790827"/>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D469D-7072-456E-810A-F53CB549AE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NZ"/>
        </a:p>
      </dgm:t>
    </dgm:pt>
    <dgm:pt modelId="{76E685E3-7C7D-48CA-B2F7-2C0F76F2DD52}">
      <dgm:prSet phldrT="[Text]" custT="1"/>
      <dgm:spPr/>
      <dgm:t>
        <a:bodyPr/>
        <a:lstStyle/>
        <a:p>
          <a:r>
            <a:rPr lang="en-NZ" sz="1600" dirty="0" smtClean="0"/>
            <a:t>Submission of thesis for examination</a:t>
          </a:r>
          <a:endParaRPr lang="en-NZ" sz="1600" dirty="0"/>
        </a:p>
      </dgm:t>
    </dgm:pt>
    <dgm:pt modelId="{705D779D-D6C5-4537-8504-ED74BC5D639E}" type="parTrans" cxnId="{D1C4533E-36D7-4A9E-8439-F37CBB79BDE1}">
      <dgm:prSet/>
      <dgm:spPr/>
      <dgm:t>
        <a:bodyPr/>
        <a:lstStyle/>
        <a:p>
          <a:endParaRPr lang="en-NZ"/>
        </a:p>
      </dgm:t>
    </dgm:pt>
    <dgm:pt modelId="{BB3C39D4-5A84-460D-B77F-6E734B4D01E7}" type="sibTrans" cxnId="{D1C4533E-36D7-4A9E-8439-F37CBB79BDE1}">
      <dgm:prSet/>
      <dgm:spPr/>
      <dgm:t>
        <a:bodyPr/>
        <a:lstStyle/>
        <a:p>
          <a:endParaRPr lang="en-NZ"/>
        </a:p>
      </dgm:t>
    </dgm:pt>
    <dgm:pt modelId="{5BBE5472-AAF6-416E-891A-8CB565EDE2EE}">
      <dgm:prSet phldrT="[Text]" custT="1"/>
      <dgm:spPr/>
      <dgm:t>
        <a:bodyPr/>
        <a:lstStyle/>
        <a:p>
          <a:r>
            <a:rPr lang="en-NZ" sz="1600" dirty="0" smtClean="0"/>
            <a:t>Thesis sent to Examiners</a:t>
          </a:r>
          <a:endParaRPr lang="en-NZ" sz="1600" dirty="0"/>
        </a:p>
      </dgm:t>
    </dgm:pt>
    <dgm:pt modelId="{B585ACFD-32E4-44E1-9B81-CFBAD6399C0F}" type="parTrans" cxnId="{97826CEE-81A9-4596-938C-8A0A77489299}">
      <dgm:prSet/>
      <dgm:spPr/>
      <dgm:t>
        <a:bodyPr/>
        <a:lstStyle/>
        <a:p>
          <a:endParaRPr lang="en-NZ"/>
        </a:p>
      </dgm:t>
    </dgm:pt>
    <dgm:pt modelId="{A983745F-679D-4374-8085-92DC18179601}" type="sibTrans" cxnId="{97826CEE-81A9-4596-938C-8A0A77489299}">
      <dgm:prSet/>
      <dgm:spPr/>
      <dgm:t>
        <a:bodyPr/>
        <a:lstStyle/>
        <a:p>
          <a:endParaRPr lang="en-NZ"/>
        </a:p>
      </dgm:t>
    </dgm:pt>
    <dgm:pt modelId="{D5B934E2-EE39-4F3F-9392-02122E51BB6D}">
      <dgm:prSet phldrT="[Text]" custT="1"/>
      <dgm:spPr/>
      <dgm:t>
        <a:bodyPr/>
        <a:lstStyle/>
        <a:p>
          <a:r>
            <a:rPr lang="en-NZ" sz="1600" dirty="0" smtClean="0"/>
            <a:t>Submission of final thesis / completion</a:t>
          </a:r>
          <a:endParaRPr lang="en-NZ" sz="1600" dirty="0"/>
        </a:p>
      </dgm:t>
    </dgm:pt>
    <dgm:pt modelId="{7AB085E4-C5ED-4F22-9AC8-6651CB93ABFC}" type="parTrans" cxnId="{0C0FE80B-DF2E-4792-A407-EDCFF06DBE3A}">
      <dgm:prSet/>
      <dgm:spPr/>
      <dgm:t>
        <a:bodyPr/>
        <a:lstStyle/>
        <a:p>
          <a:endParaRPr lang="en-NZ"/>
        </a:p>
      </dgm:t>
    </dgm:pt>
    <dgm:pt modelId="{04BFB9E2-35D5-4264-9656-3FA58FC316EC}" type="sibTrans" cxnId="{0C0FE80B-DF2E-4792-A407-EDCFF06DBE3A}">
      <dgm:prSet/>
      <dgm:spPr>
        <a:solidFill>
          <a:schemeClr val="bg1">
            <a:alpha val="0"/>
          </a:schemeClr>
        </a:solidFill>
      </dgm:spPr>
      <dgm:t>
        <a:bodyPr/>
        <a:lstStyle/>
        <a:p>
          <a:endParaRPr lang="en-NZ"/>
        </a:p>
      </dgm:t>
    </dgm:pt>
    <dgm:pt modelId="{6B26F183-CAA0-4EA0-989E-D79D59DE266D}">
      <dgm:prSet custT="1"/>
      <dgm:spPr/>
      <dgm:t>
        <a:bodyPr/>
        <a:lstStyle/>
        <a:p>
          <a:r>
            <a:rPr lang="en-NZ" sz="1600" dirty="0" smtClean="0"/>
            <a:t>Examiners’ Reports Received</a:t>
          </a:r>
          <a:endParaRPr lang="en-NZ" sz="1600" dirty="0"/>
        </a:p>
      </dgm:t>
    </dgm:pt>
    <dgm:pt modelId="{00934709-4A46-4B33-882F-6DAAB576A104}" type="parTrans" cxnId="{EA8EA62D-2748-4053-9ECB-C80915D5D768}">
      <dgm:prSet/>
      <dgm:spPr/>
      <dgm:t>
        <a:bodyPr/>
        <a:lstStyle/>
        <a:p>
          <a:endParaRPr lang="en-NZ"/>
        </a:p>
      </dgm:t>
    </dgm:pt>
    <dgm:pt modelId="{F4179E50-D721-48C4-9E6B-97C689D806D7}" type="sibTrans" cxnId="{EA8EA62D-2748-4053-9ECB-C80915D5D768}">
      <dgm:prSet/>
      <dgm:spPr/>
      <dgm:t>
        <a:bodyPr/>
        <a:lstStyle/>
        <a:p>
          <a:endParaRPr lang="en-NZ"/>
        </a:p>
      </dgm:t>
    </dgm:pt>
    <dgm:pt modelId="{245409FA-B21E-4B25-BB70-F359E7C33D52}">
      <dgm:prSet custT="1"/>
      <dgm:spPr/>
      <dgm:t>
        <a:bodyPr/>
        <a:lstStyle/>
        <a:p>
          <a:r>
            <a:rPr lang="en-NZ" sz="1600" dirty="0" smtClean="0"/>
            <a:t>Oral Examination</a:t>
          </a:r>
          <a:endParaRPr lang="en-NZ" sz="1600" dirty="0"/>
        </a:p>
      </dgm:t>
    </dgm:pt>
    <dgm:pt modelId="{318DAAB7-F142-4230-A410-F539E7327567}" type="parTrans" cxnId="{4F69E0E2-F9BF-4C54-B46A-2F3119B25A48}">
      <dgm:prSet/>
      <dgm:spPr/>
      <dgm:t>
        <a:bodyPr/>
        <a:lstStyle/>
        <a:p>
          <a:endParaRPr lang="en-NZ"/>
        </a:p>
      </dgm:t>
    </dgm:pt>
    <dgm:pt modelId="{C7D474E5-5C79-4593-AF33-E002E990107C}" type="sibTrans" cxnId="{4F69E0E2-F9BF-4C54-B46A-2F3119B25A48}">
      <dgm:prSet/>
      <dgm:spPr/>
      <dgm:t>
        <a:bodyPr/>
        <a:lstStyle/>
        <a:p>
          <a:endParaRPr lang="en-NZ"/>
        </a:p>
      </dgm:t>
    </dgm:pt>
    <dgm:pt modelId="{1EA22608-E6FA-41ED-8E4A-612C2600350A}">
      <dgm:prSet custT="1"/>
      <dgm:spPr/>
      <dgm:t>
        <a:bodyPr/>
        <a:lstStyle/>
        <a:p>
          <a:r>
            <a:rPr lang="en-NZ" sz="1600" dirty="0" smtClean="0"/>
            <a:t>Completion of Emendations</a:t>
          </a:r>
          <a:endParaRPr lang="en-NZ" sz="1600" dirty="0"/>
        </a:p>
      </dgm:t>
    </dgm:pt>
    <dgm:pt modelId="{E6C0DDD4-4831-4B13-8B7C-B462B7983CC8}" type="parTrans" cxnId="{F179B543-8DA9-493F-AA84-CA95F1A11257}">
      <dgm:prSet/>
      <dgm:spPr/>
      <dgm:t>
        <a:bodyPr/>
        <a:lstStyle/>
        <a:p>
          <a:endParaRPr lang="en-NZ"/>
        </a:p>
      </dgm:t>
    </dgm:pt>
    <dgm:pt modelId="{98F6B4FC-A231-4778-B8A7-333AECB9A203}" type="sibTrans" cxnId="{F179B543-8DA9-493F-AA84-CA95F1A11257}">
      <dgm:prSet/>
      <dgm:spPr/>
      <dgm:t>
        <a:bodyPr/>
        <a:lstStyle/>
        <a:p>
          <a:endParaRPr lang="en-NZ"/>
        </a:p>
      </dgm:t>
    </dgm:pt>
    <dgm:pt modelId="{23661A33-DB7A-4FA2-95E9-55DEB526A4C7}">
      <dgm:prSet custT="1"/>
      <dgm:spPr/>
      <dgm:t>
        <a:bodyPr/>
        <a:lstStyle/>
        <a:p>
          <a:r>
            <a:rPr lang="en-US" sz="1600" dirty="0" smtClean="0"/>
            <a:t>Reports sent to candidate and supervisor</a:t>
          </a:r>
          <a:endParaRPr lang="en-US" sz="1600" dirty="0"/>
        </a:p>
      </dgm:t>
    </dgm:pt>
    <dgm:pt modelId="{6F2FFC64-7C1C-4D92-8C0A-4067B89A2954}" type="parTrans" cxnId="{BCCFF407-B260-4B6A-A665-08F8530E9C1B}">
      <dgm:prSet/>
      <dgm:spPr/>
      <dgm:t>
        <a:bodyPr/>
        <a:lstStyle/>
        <a:p>
          <a:endParaRPr lang="en-US"/>
        </a:p>
      </dgm:t>
    </dgm:pt>
    <dgm:pt modelId="{33775B24-A30D-437C-9E4D-D0CDBC98697A}" type="sibTrans" cxnId="{BCCFF407-B260-4B6A-A665-08F8530E9C1B}">
      <dgm:prSet/>
      <dgm:spPr/>
      <dgm:t>
        <a:bodyPr/>
        <a:lstStyle/>
        <a:p>
          <a:endParaRPr lang="en-US"/>
        </a:p>
      </dgm:t>
    </dgm:pt>
    <dgm:pt modelId="{AAC1F90C-D0A7-42B5-A184-2BC9BD7FEDE1}" type="pres">
      <dgm:prSet presAssocID="{479D469D-7072-456E-810A-F53CB549AE6A}" presName="cycle" presStyleCnt="0">
        <dgm:presLayoutVars>
          <dgm:dir/>
          <dgm:resizeHandles val="exact"/>
        </dgm:presLayoutVars>
      </dgm:prSet>
      <dgm:spPr/>
      <dgm:t>
        <a:bodyPr/>
        <a:lstStyle/>
        <a:p>
          <a:endParaRPr lang="en-NZ"/>
        </a:p>
      </dgm:t>
    </dgm:pt>
    <dgm:pt modelId="{6B6E0AF4-3339-4F1B-A198-D5E5899381BA}" type="pres">
      <dgm:prSet presAssocID="{76E685E3-7C7D-48CA-B2F7-2C0F76F2DD52}" presName="node" presStyleLbl="node1" presStyleIdx="0" presStyleCnt="7" custScaleX="129417" custScaleY="126315" custRadScaleRad="100610" custRadScaleInc="9344">
        <dgm:presLayoutVars>
          <dgm:bulletEnabled val="1"/>
        </dgm:presLayoutVars>
      </dgm:prSet>
      <dgm:spPr/>
      <dgm:t>
        <a:bodyPr/>
        <a:lstStyle/>
        <a:p>
          <a:endParaRPr lang="en-NZ"/>
        </a:p>
      </dgm:t>
    </dgm:pt>
    <dgm:pt modelId="{4E13250C-35E2-4D5C-B69B-ABC33E100C7C}" type="pres">
      <dgm:prSet presAssocID="{BB3C39D4-5A84-460D-B77F-6E734B4D01E7}" presName="sibTrans" presStyleLbl="sibTrans2D1" presStyleIdx="0" presStyleCnt="7"/>
      <dgm:spPr/>
      <dgm:t>
        <a:bodyPr/>
        <a:lstStyle/>
        <a:p>
          <a:endParaRPr lang="en-NZ"/>
        </a:p>
      </dgm:t>
    </dgm:pt>
    <dgm:pt modelId="{564FCB72-9375-4CF8-9C0B-2FD337A756A6}" type="pres">
      <dgm:prSet presAssocID="{BB3C39D4-5A84-460D-B77F-6E734B4D01E7}" presName="connectorText" presStyleLbl="sibTrans2D1" presStyleIdx="0" presStyleCnt="7"/>
      <dgm:spPr/>
      <dgm:t>
        <a:bodyPr/>
        <a:lstStyle/>
        <a:p>
          <a:endParaRPr lang="en-NZ"/>
        </a:p>
      </dgm:t>
    </dgm:pt>
    <dgm:pt modelId="{C0B0F50B-ABE5-4D84-B785-6516491168AC}" type="pres">
      <dgm:prSet presAssocID="{5BBE5472-AAF6-416E-891A-8CB565EDE2EE}" presName="node" presStyleLbl="node1" presStyleIdx="1" presStyleCnt="7" custScaleX="109108" custScaleY="114010">
        <dgm:presLayoutVars>
          <dgm:bulletEnabled val="1"/>
        </dgm:presLayoutVars>
      </dgm:prSet>
      <dgm:spPr/>
      <dgm:t>
        <a:bodyPr/>
        <a:lstStyle/>
        <a:p>
          <a:endParaRPr lang="en-NZ"/>
        </a:p>
      </dgm:t>
    </dgm:pt>
    <dgm:pt modelId="{58E3A731-F3F4-4F1C-B19B-F7CC63388198}" type="pres">
      <dgm:prSet presAssocID="{A983745F-679D-4374-8085-92DC18179601}" presName="sibTrans" presStyleLbl="sibTrans2D1" presStyleIdx="1" presStyleCnt="7"/>
      <dgm:spPr/>
      <dgm:t>
        <a:bodyPr/>
        <a:lstStyle/>
        <a:p>
          <a:endParaRPr lang="en-NZ"/>
        </a:p>
      </dgm:t>
    </dgm:pt>
    <dgm:pt modelId="{C48C729F-642E-41AE-BEB1-E4648570A382}" type="pres">
      <dgm:prSet presAssocID="{A983745F-679D-4374-8085-92DC18179601}" presName="connectorText" presStyleLbl="sibTrans2D1" presStyleIdx="1" presStyleCnt="7"/>
      <dgm:spPr/>
      <dgm:t>
        <a:bodyPr/>
        <a:lstStyle/>
        <a:p>
          <a:endParaRPr lang="en-NZ"/>
        </a:p>
      </dgm:t>
    </dgm:pt>
    <dgm:pt modelId="{4B40EDEB-4D6E-4B9D-B084-DA44CF531134}" type="pres">
      <dgm:prSet presAssocID="{6B26F183-CAA0-4EA0-989E-D79D59DE266D}" presName="node" presStyleLbl="node1" presStyleIdx="2" presStyleCnt="7" custScaleX="120432" custScaleY="119168" custRadScaleRad="102144" custRadScaleInc="-3162">
        <dgm:presLayoutVars>
          <dgm:bulletEnabled val="1"/>
        </dgm:presLayoutVars>
      </dgm:prSet>
      <dgm:spPr/>
      <dgm:t>
        <a:bodyPr/>
        <a:lstStyle/>
        <a:p>
          <a:endParaRPr lang="en-NZ"/>
        </a:p>
      </dgm:t>
    </dgm:pt>
    <dgm:pt modelId="{87646762-8791-4B83-9A17-D87FF84616AF}" type="pres">
      <dgm:prSet presAssocID="{F4179E50-D721-48C4-9E6B-97C689D806D7}" presName="sibTrans" presStyleLbl="sibTrans2D1" presStyleIdx="2" presStyleCnt="7"/>
      <dgm:spPr/>
      <dgm:t>
        <a:bodyPr/>
        <a:lstStyle/>
        <a:p>
          <a:endParaRPr lang="en-NZ"/>
        </a:p>
      </dgm:t>
    </dgm:pt>
    <dgm:pt modelId="{A118FC83-C7AB-4546-B4E6-D1F5EE8950EE}" type="pres">
      <dgm:prSet presAssocID="{F4179E50-D721-48C4-9E6B-97C689D806D7}" presName="connectorText" presStyleLbl="sibTrans2D1" presStyleIdx="2" presStyleCnt="7"/>
      <dgm:spPr/>
      <dgm:t>
        <a:bodyPr/>
        <a:lstStyle/>
        <a:p>
          <a:endParaRPr lang="en-NZ"/>
        </a:p>
      </dgm:t>
    </dgm:pt>
    <dgm:pt modelId="{9B677BC8-623E-4FB5-972A-38D24217E4DB}" type="pres">
      <dgm:prSet presAssocID="{23661A33-DB7A-4FA2-95E9-55DEB526A4C7}" presName="node" presStyleLbl="node1" presStyleIdx="3" presStyleCnt="7" custScaleX="115555" custScaleY="108793">
        <dgm:presLayoutVars>
          <dgm:bulletEnabled val="1"/>
        </dgm:presLayoutVars>
      </dgm:prSet>
      <dgm:spPr/>
      <dgm:t>
        <a:bodyPr/>
        <a:lstStyle/>
        <a:p>
          <a:endParaRPr lang="en-US"/>
        </a:p>
      </dgm:t>
    </dgm:pt>
    <dgm:pt modelId="{A1FA5E46-714E-492D-8180-9420BD1BD378}" type="pres">
      <dgm:prSet presAssocID="{33775B24-A30D-437C-9E4D-D0CDBC98697A}" presName="sibTrans" presStyleLbl="sibTrans2D1" presStyleIdx="3" presStyleCnt="7"/>
      <dgm:spPr/>
      <dgm:t>
        <a:bodyPr/>
        <a:lstStyle/>
        <a:p>
          <a:endParaRPr lang="en-US"/>
        </a:p>
      </dgm:t>
    </dgm:pt>
    <dgm:pt modelId="{EAAA56A3-5A64-4F8B-9E1D-4F27743EE959}" type="pres">
      <dgm:prSet presAssocID="{33775B24-A30D-437C-9E4D-D0CDBC98697A}" presName="connectorText" presStyleLbl="sibTrans2D1" presStyleIdx="3" presStyleCnt="7"/>
      <dgm:spPr/>
      <dgm:t>
        <a:bodyPr/>
        <a:lstStyle/>
        <a:p>
          <a:endParaRPr lang="en-US"/>
        </a:p>
      </dgm:t>
    </dgm:pt>
    <dgm:pt modelId="{1D6387B8-88F7-4617-84D4-2155E995F8F1}" type="pres">
      <dgm:prSet presAssocID="{245409FA-B21E-4B25-BB70-F359E7C33D52}" presName="node" presStyleLbl="node1" presStyleIdx="4" presStyleCnt="7" custScaleX="125102" custScaleY="108312" custRadScaleRad="93949" custRadScaleInc="6964">
        <dgm:presLayoutVars>
          <dgm:bulletEnabled val="1"/>
        </dgm:presLayoutVars>
      </dgm:prSet>
      <dgm:spPr/>
      <dgm:t>
        <a:bodyPr/>
        <a:lstStyle/>
        <a:p>
          <a:endParaRPr lang="en-NZ"/>
        </a:p>
      </dgm:t>
    </dgm:pt>
    <dgm:pt modelId="{F243B0D4-BDD4-4828-8205-04AFEABBAA0F}" type="pres">
      <dgm:prSet presAssocID="{C7D474E5-5C79-4593-AF33-E002E990107C}" presName="sibTrans" presStyleLbl="sibTrans2D1" presStyleIdx="4" presStyleCnt="7"/>
      <dgm:spPr/>
      <dgm:t>
        <a:bodyPr/>
        <a:lstStyle/>
        <a:p>
          <a:endParaRPr lang="en-NZ"/>
        </a:p>
      </dgm:t>
    </dgm:pt>
    <dgm:pt modelId="{D4FA6599-B7B2-4628-9D56-510C05B70441}" type="pres">
      <dgm:prSet presAssocID="{C7D474E5-5C79-4593-AF33-E002E990107C}" presName="connectorText" presStyleLbl="sibTrans2D1" presStyleIdx="4" presStyleCnt="7"/>
      <dgm:spPr/>
      <dgm:t>
        <a:bodyPr/>
        <a:lstStyle/>
        <a:p>
          <a:endParaRPr lang="en-NZ"/>
        </a:p>
      </dgm:t>
    </dgm:pt>
    <dgm:pt modelId="{A8737D83-3D4B-4A7D-A90D-43D8FFB13F96}" type="pres">
      <dgm:prSet presAssocID="{1EA22608-E6FA-41ED-8E4A-612C2600350A}" presName="node" presStyleLbl="node1" presStyleIdx="5" presStyleCnt="7" custScaleX="137576" custScaleY="110359">
        <dgm:presLayoutVars>
          <dgm:bulletEnabled val="1"/>
        </dgm:presLayoutVars>
      </dgm:prSet>
      <dgm:spPr/>
      <dgm:t>
        <a:bodyPr/>
        <a:lstStyle/>
        <a:p>
          <a:endParaRPr lang="en-NZ"/>
        </a:p>
      </dgm:t>
    </dgm:pt>
    <dgm:pt modelId="{A99AC07E-A85B-4252-AF9E-D09CCA889912}" type="pres">
      <dgm:prSet presAssocID="{98F6B4FC-A231-4778-B8A7-333AECB9A203}" presName="sibTrans" presStyleLbl="sibTrans2D1" presStyleIdx="5" presStyleCnt="7"/>
      <dgm:spPr/>
      <dgm:t>
        <a:bodyPr/>
        <a:lstStyle/>
        <a:p>
          <a:endParaRPr lang="en-NZ"/>
        </a:p>
      </dgm:t>
    </dgm:pt>
    <dgm:pt modelId="{17E7EFAB-1B40-4A74-AEC1-B929C8B8995B}" type="pres">
      <dgm:prSet presAssocID="{98F6B4FC-A231-4778-B8A7-333AECB9A203}" presName="connectorText" presStyleLbl="sibTrans2D1" presStyleIdx="5" presStyleCnt="7"/>
      <dgm:spPr/>
      <dgm:t>
        <a:bodyPr/>
        <a:lstStyle/>
        <a:p>
          <a:endParaRPr lang="en-NZ"/>
        </a:p>
      </dgm:t>
    </dgm:pt>
    <dgm:pt modelId="{21106E5D-ABEB-4371-8772-19051726B0D8}" type="pres">
      <dgm:prSet presAssocID="{D5B934E2-EE39-4F3F-9392-02122E51BB6D}" presName="node" presStyleLbl="node1" presStyleIdx="6" presStyleCnt="7" custScaleX="125885" custScaleY="122764">
        <dgm:presLayoutVars>
          <dgm:bulletEnabled val="1"/>
        </dgm:presLayoutVars>
      </dgm:prSet>
      <dgm:spPr/>
      <dgm:t>
        <a:bodyPr/>
        <a:lstStyle/>
        <a:p>
          <a:endParaRPr lang="en-NZ"/>
        </a:p>
      </dgm:t>
    </dgm:pt>
    <dgm:pt modelId="{0E847726-CB22-4A3F-AA71-13477E074A7C}" type="pres">
      <dgm:prSet presAssocID="{04BFB9E2-35D5-4264-9656-3FA58FC316EC}" presName="sibTrans" presStyleLbl="sibTrans2D1" presStyleIdx="6" presStyleCnt="7"/>
      <dgm:spPr/>
      <dgm:t>
        <a:bodyPr/>
        <a:lstStyle/>
        <a:p>
          <a:endParaRPr lang="en-NZ"/>
        </a:p>
      </dgm:t>
    </dgm:pt>
    <dgm:pt modelId="{7E6FEE36-9735-43EC-9F52-128E8AF82168}" type="pres">
      <dgm:prSet presAssocID="{04BFB9E2-35D5-4264-9656-3FA58FC316EC}" presName="connectorText" presStyleLbl="sibTrans2D1" presStyleIdx="6" presStyleCnt="7"/>
      <dgm:spPr/>
      <dgm:t>
        <a:bodyPr/>
        <a:lstStyle/>
        <a:p>
          <a:endParaRPr lang="en-NZ"/>
        </a:p>
      </dgm:t>
    </dgm:pt>
  </dgm:ptLst>
  <dgm:cxnLst>
    <dgm:cxn modelId="{2F1DB9F2-B03E-49E4-838A-6E2E74C59734}" type="presOf" srcId="{A983745F-679D-4374-8085-92DC18179601}" destId="{C48C729F-642E-41AE-BEB1-E4648570A382}" srcOrd="1" destOrd="0" presId="urn:microsoft.com/office/officeart/2005/8/layout/cycle2"/>
    <dgm:cxn modelId="{0C0FE80B-DF2E-4792-A407-EDCFF06DBE3A}" srcId="{479D469D-7072-456E-810A-F53CB549AE6A}" destId="{D5B934E2-EE39-4F3F-9392-02122E51BB6D}" srcOrd="6" destOrd="0" parTransId="{7AB085E4-C5ED-4F22-9AC8-6651CB93ABFC}" sibTransId="{04BFB9E2-35D5-4264-9656-3FA58FC316EC}"/>
    <dgm:cxn modelId="{4564A4E3-096E-4768-8D5C-13149D5E54D0}" type="presOf" srcId="{C7D474E5-5C79-4593-AF33-E002E990107C}" destId="{D4FA6599-B7B2-4628-9D56-510C05B70441}" srcOrd="1" destOrd="0" presId="urn:microsoft.com/office/officeart/2005/8/layout/cycle2"/>
    <dgm:cxn modelId="{A4E10D7E-B775-4DA9-AF04-BD01C4F13A28}" type="presOf" srcId="{5BBE5472-AAF6-416E-891A-8CB565EDE2EE}" destId="{C0B0F50B-ABE5-4D84-B785-6516491168AC}" srcOrd="0" destOrd="0" presId="urn:microsoft.com/office/officeart/2005/8/layout/cycle2"/>
    <dgm:cxn modelId="{63355453-8058-4D0C-A42A-723D08440C58}" type="presOf" srcId="{F4179E50-D721-48C4-9E6B-97C689D806D7}" destId="{A118FC83-C7AB-4546-B4E6-D1F5EE8950EE}" srcOrd="1" destOrd="0" presId="urn:microsoft.com/office/officeart/2005/8/layout/cycle2"/>
    <dgm:cxn modelId="{D1C4533E-36D7-4A9E-8439-F37CBB79BDE1}" srcId="{479D469D-7072-456E-810A-F53CB549AE6A}" destId="{76E685E3-7C7D-48CA-B2F7-2C0F76F2DD52}" srcOrd="0" destOrd="0" parTransId="{705D779D-D6C5-4537-8504-ED74BC5D639E}" sibTransId="{BB3C39D4-5A84-460D-B77F-6E734B4D01E7}"/>
    <dgm:cxn modelId="{9E1A50FC-C559-439F-BEB3-056B7A5A67F0}" type="presOf" srcId="{04BFB9E2-35D5-4264-9656-3FA58FC316EC}" destId="{0E847726-CB22-4A3F-AA71-13477E074A7C}" srcOrd="0" destOrd="0" presId="urn:microsoft.com/office/officeart/2005/8/layout/cycle2"/>
    <dgm:cxn modelId="{BCCFF407-B260-4B6A-A665-08F8530E9C1B}" srcId="{479D469D-7072-456E-810A-F53CB549AE6A}" destId="{23661A33-DB7A-4FA2-95E9-55DEB526A4C7}" srcOrd="3" destOrd="0" parTransId="{6F2FFC64-7C1C-4D92-8C0A-4067B89A2954}" sibTransId="{33775B24-A30D-437C-9E4D-D0CDBC98697A}"/>
    <dgm:cxn modelId="{39F3B60E-CF52-4BD8-9E85-B387112ABAD7}" type="presOf" srcId="{245409FA-B21E-4B25-BB70-F359E7C33D52}" destId="{1D6387B8-88F7-4617-84D4-2155E995F8F1}" srcOrd="0" destOrd="0" presId="urn:microsoft.com/office/officeart/2005/8/layout/cycle2"/>
    <dgm:cxn modelId="{3902C986-25DC-4C65-AA23-02F64C569FF7}" type="presOf" srcId="{479D469D-7072-456E-810A-F53CB549AE6A}" destId="{AAC1F90C-D0A7-42B5-A184-2BC9BD7FEDE1}" srcOrd="0" destOrd="0" presId="urn:microsoft.com/office/officeart/2005/8/layout/cycle2"/>
    <dgm:cxn modelId="{91754242-F10F-438A-8DE8-F3D608711A1F}" type="presOf" srcId="{C7D474E5-5C79-4593-AF33-E002E990107C}" destId="{F243B0D4-BDD4-4828-8205-04AFEABBAA0F}" srcOrd="0" destOrd="0" presId="urn:microsoft.com/office/officeart/2005/8/layout/cycle2"/>
    <dgm:cxn modelId="{EA8EA62D-2748-4053-9ECB-C80915D5D768}" srcId="{479D469D-7072-456E-810A-F53CB549AE6A}" destId="{6B26F183-CAA0-4EA0-989E-D79D59DE266D}" srcOrd="2" destOrd="0" parTransId="{00934709-4A46-4B33-882F-6DAAB576A104}" sibTransId="{F4179E50-D721-48C4-9E6B-97C689D806D7}"/>
    <dgm:cxn modelId="{82243ED9-AEBD-4EE1-87D5-0DAB1CA5EE27}" type="presOf" srcId="{A983745F-679D-4374-8085-92DC18179601}" destId="{58E3A731-F3F4-4F1C-B19B-F7CC63388198}" srcOrd="0" destOrd="0" presId="urn:microsoft.com/office/officeart/2005/8/layout/cycle2"/>
    <dgm:cxn modelId="{6392406D-2DD3-420B-B015-7C040B2EE790}" type="presOf" srcId="{D5B934E2-EE39-4F3F-9392-02122E51BB6D}" destId="{21106E5D-ABEB-4371-8772-19051726B0D8}" srcOrd="0" destOrd="0" presId="urn:microsoft.com/office/officeart/2005/8/layout/cycle2"/>
    <dgm:cxn modelId="{1014A760-006B-489B-B4F9-4D00EE3D3D19}" type="presOf" srcId="{76E685E3-7C7D-48CA-B2F7-2C0F76F2DD52}" destId="{6B6E0AF4-3339-4F1B-A198-D5E5899381BA}" srcOrd="0" destOrd="0" presId="urn:microsoft.com/office/officeart/2005/8/layout/cycle2"/>
    <dgm:cxn modelId="{F0407610-B0FC-43B8-9688-24ACC16A78E0}" type="presOf" srcId="{1EA22608-E6FA-41ED-8E4A-612C2600350A}" destId="{A8737D83-3D4B-4A7D-A90D-43D8FFB13F96}" srcOrd="0" destOrd="0" presId="urn:microsoft.com/office/officeart/2005/8/layout/cycle2"/>
    <dgm:cxn modelId="{4C5BB6A7-7C43-4986-AB53-8EE993F7F2A8}" type="presOf" srcId="{BB3C39D4-5A84-460D-B77F-6E734B4D01E7}" destId="{564FCB72-9375-4CF8-9C0B-2FD337A756A6}" srcOrd="1" destOrd="0" presId="urn:microsoft.com/office/officeart/2005/8/layout/cycle2"/>
    <dgm:cxn modelId="{F179B543-8DA9-493F-AA84-CA95F1A11257}" srcId="{479D469D-7072-456E-810A-F53CB549AE6A}" destId="{1EA22608-E6FA-41ED-8E4A-612C2600350A}" srcOrd="5" destOrd="0" parTransId="{E6C0DDD4-4831-4B13-8B7C-B462B7983CC8}" sibTransId="{98F6B4FC-A231-4778-B8A7-333AECB9A203}"/>
    <dgm:cxn modelId="{97826CEE-81A9-4596-938C-8A0A77489299}" srcId="{479D469D-7072-456E-810A-F53CB549AE6A}" destId="{5BBE5472-AAF6-416E-891A-8CB565EDE2EE}" srcOrd="1" destOrd="0" parTransId="{B585ACFD-32E4-44E1-9B81-CFBAD6399C0F}" sibTransId="{A983745F-679D-4374-8085-92DC18179601}"/>
    <dgm:cxn modelId="{696AA2A4-CF93-414D-9D35-160B0A553FB4}" type="presOf" srcId="{98F6B4FC-A231-4778-B8A7-333AECB9A203}" destId="{17E7EFAB-1B40-4A74-AEC1-B929C8B8995B}" srcOrd="1" destOrd="0" presId="urn:microsoft.com/office/officeart/2005/8/layout/cycle2"/>
    <dgm:cxn modelId="{A638940A-3082-4202-92AF-54340525E2A5}" type="presOf" srcId="{BB3C39D4-5A84-460D-B77F-6E734B4D01E7}" destId="{4E13250C-35E2-4D5C-B69B-ABC33E100C7C}" srcOrd="0" destOrd="0" presId="urn:microsoft.com/office/officeart/2005/8/layout/cycle2"/>
    <dgm:cxn modelId="{4FD8455D-63AC-40C1-87EF-213E5044BF70}" type="presOf" srcId="{98F6B4FC-A231-4778-B8A7-333AECB9A203}" destId="{A99AC07E-A85B-4252-AF9E-D09CCA889912}" srcOrd="0" destOrd="0" presId="urn:microsoft.com/office/officeart/2005/8/layout/cycle2"/>
    <dgm:cxn modelId="{1A1D6A98-C97D-41BA-BFD2-7143899C5A4B}" type="presOf" srcId="{04BFB9E2-35D5-4264-9656-3FA58FC316EC}" destId="{7E6FEE36-9735-43EC-9F52-128E8AF82168}" srcOrd="1" destOrd="0" presId="urn:microsoft.com/office/officeart/2005/8/layout/cycle2"/>
    <dgm:cxn modelId="{4F69E0E2-F9BF-4C54-B46A-2F3119B25A48}" srcId="{479D469D-7072-456E-810A-F53CB549AE6A}" destId="{245409FA-B21E-4B25-BB70-F359E7C33D52}" srcOrd="4" destOrd="0" parTransId="{318DAAB7-F142-4230-A410-F539E7327567}" sibTransId="{C7D474E5-5C79-4593-AF33-E002E990107C}"/>
    <dgm:cxn modelId="{9698E12B-EE5D-4565-AC0F-EF8FFEB3054E}" type="presOf" srcId="{23661A33-DB7A-4FA2-95E9-55DEB526A4C7}" destId="{9B677BC8-623E-4FB5-972A-38D24217E4DB}" srcOrd="0" destOrd="0" presId="urn:microsoft.com/office/officeart/2005/8/layout/cycle2"/>
    <dgm:cxn modelId="{C41BBD98-E121-498C-91F2-ED05C159EDCA}" type="presOf" srcId="{6B26F183-CAA0-4EA0-989E-D79D59DE266D}" destId="{4B40EDEB-4D6E-4B9D-B084-DA44CF531134}" srcOrd="0" destOrd="0" presId="urn:microsoft.com/office/officeart/2005/8/layout/cycle2"/>
    <dgm:cxn modelId="{38E635EB-0232-4108-8FEE-369B6FCBD21C}" type="presOf" srcId="{F4179E50-D721-48C4-9E6B-97C689D806D7}" destId="{87646762-8791-4B83-9A17-D87FF84616AF}" srcOrd="0" destOrd="0" presId="urn:microsoft.com/office/officeart/2005/8/layout/cycle2"/>
    <dgm:cxn modelId="{E0595F75-2A18-4DF8-998D-11B9D8F75F28}" type="presOf" srcId="{33775B24-A30D-437C-9E4D-D0CDBC98697A}" destId="{EAAA56A3-5A64-4F8B-9E1D-4F27743EE959}" srcOrd="1" destOrd="0" presId="urn:microsoft.com/office/officeart/2005/8/layout/cycle2"/>
    <dgm:cxn modelId="{F5296B15-B357-4F3D-8572-668DFA9B9421}" type="presOf" srcId="{33775B24-A30D-437C-9E4D-D0CDBC98697A}" destId="{A1FA5E46-714E-492D-8180-9420BD1BD378}" srcOrd="0" destOrd="0" presId="urn:microsoft.com/office/officeart/2005/8/layout/cycle2"/>
    <dgm:cxn modelId="{CCB4D5C4-F215-423F-AC4F-78549AF2B1F4}" type="presParOf" srcId="{AAC1F90C-D0A7-42B5-A184-2BC9BD7FEDE1}" destId="{6B6E0AF4-3339-4F1B-A198-D5E5899381BA}" srcOrd="0" destOrd="0" presId="urn:microsoft.com/office/officeart/2005/8/layout/cycle2"/>
    <dgm:cxn modelId="{236BF0B2-682B-44E7-B4BF-FCF099AD79A2}" type="presParOf" srcId="{AAC1F90C-D0A7-42B5-A184-2BC9BD7FEDE1}" destId="{4E13250C-35E2-4D5C-B69B-ABC33E100C7C}" srcOrd="1" destOrd="0" presId="urn:microsoft.com/office/officeart/2005/8/layout/cycle2"/>
    <dgm:cxn modelId="{F4E52868-289D-4CC4-96C9-7CD3A8C67F46}" type="presParOf" srcId="{4E13250C-35E2-4D5C-B69B-ABC33E100C7C}" destId="{564FCB72-9375-4CF8-9C0B-2FD337A756A6}" srcOrd="0" destOrd="0" presId="urn:microsoft.com/office/officeart/2005/8/layout/cycle2"/>
    <dgm:cxn modelId="{403A1AD9-46BA-4698-9EF3-394F1AF6E352}" type="presParOf" srcId="{AAC1F90C-D0A7-42B5-A184-2BC9BD7FEDE1}" destId="{C0B0F50B-ABE5-4D84-B785-6516491168AC}" srcOrd="2" destOrd="0" presId="urn:microsoft.com/office/officeart/2005/8/layout/cycle2"/>
    <dgm:cxn modelId="{639F10D5-18A9-4D9B-A091-8C621E8791EB}" type="presParOf" srcId="{AAC1F90C-D0A7-42B5-A184-2BC9BD7FEDE1}" destId="{58E3A731-F3F4-4F1C-B19B-F7CC63388198}" srcOrd="3" destOrd="0" presId="urn:microsoft.com/office/officeart/2005/8/layout/cycle2"/>
    <dgm:cxn modelId="{BB81DF3A-12D1-49FB-9BEB-4B48B1D40D3B}" type="presParOf" srcId="{58E3A731-F3F4-4F1C-B19B-F7CC63388198}" destId="{C48C729F-642E-41AE-BEB1-E4648570A382}" srcOrd="0" destOrd="0" presId="urn:microsoft.com/office/officeart/2005/8/layout/cycle2"/>
    <dgm:cxn modelId="{2A957318-0E87-4620-87CC-6D6F6AA833F1}" type="presParOf" srcId="{AAC1F90C-D0A7-42B5-A184-2BC9BD7FEDE1}" destId="{4B40EDEB-4D6E-4B9D-B084-DA44CF531134}" srcOrd="4" destOrd="0" presId="urn:microsoft.com/office/officeart/2005/8/layout/cycle2"/>
    <dgm:cxn modelId="{C932B406-8176-42E8-8438-FEC06D87BCA3}" type="presParOf" srcId="{AAC1F90C-D0A7-42B5-A184-2BC9BD7FEDE1}" destId="{87646762-8791-4B83-9A17-D87FF84616AF}" srcOrd="5" destOrd="0" presId="urn:microsoft.com/office/officeart/2005/8/layout/cycle2"/>
    <dgm:cxn modelId="{0C743ECF-4F7F-4974-95D4-6FAC13A32AE1}" type="presParOf" srcId="{87646762-8791-4B83-9A17-D87FF84616AF}" destId="{A118FC83-C7AB-4546-B4E6-D1F5EE8950EE}" srcOrd="0" destOrd="0" presId="urn:microsoft.com/office/officeart/2005/8/layout/cycle2"/>
    <dgm:cxn modelId="{8DFBA0D5-7521-4ABC-9AA2-C290D94D3247}" type="presParOf" srcId="{AAC1F90C-D0A7-42B5-A184-2BC9BD7FEDE1}" destId="{9B677BC8-623E-4FB5-972A-38D24217E4DB}" srcOrd="6" destOrd="0" presId="urn:microsoft.com/office/officeart/2005/8/layout/cycle2"/>
    <dgm:cxn modelId="{61DCC539-BECA-4D94-8D35-C205366397DC}" type="presParOf" srcId="{AAC1F90C-D0A7-42B5-A184-2BC9BD7FEDE1}" destId="{A1FA5E46-714E-492D-8180-9420BD1BD378}" srcOrd="7" destOrd="0" presId="urn:microsoft.com/office/officeart/2005/8/layout/cycle2"/>
    <dgm:cxn modelId="{27C428B9-1539-471E-A23C-DE9ADB99B5CF}" type="presParOf" srcId="{A1FA5E46-714E-492D-8180-9420BD1BD378}" destId="{EAAA56A3-5A64-4F8B-9E1D-4F27743EE959}" srcOrd="0" destOrd="0" presId="urn:microsoft.com/office/officeart/2005/8/layout/cycle2"/>
    <dgm:cxn modelId="{8DEEE0A9-B103-42F1-BAB9-778D8D63B8C7}" type="presParOf" srcId="{AAC1F90C-D0A7-42B5-A184-2BC9BD7FEDE1}" destId="{1D6387B8-88F7-4617-84D4-2155E995F8F1}" srcOrd="8" destOrd="0" presId="urn:microsoft.com/office/officeart/2005/8/layout/cycle2"/>
    <dgm:cxn modelId="{FEB373BE-97A2-4740-8E88-3497D1543A77}" type="presParOf" srcId="{AAC1F90C-D0A7-42B5-A184-2BC9BD7FEDE1}" destId="{F243B0D4-BDD4-4828-8205-04AFEABBAA0F}" srcOrd="9" destOrd="0" presId="urn:microsoft.com/office/officeart/2005/8/layout/cycle2"/>
    <dgm:cxn modelId="{0C2F9F72-E413-4284-860E-CBAEA227CFC7}" type="presParOf" srcId="{F243B0D4-BDD4-4828-8205-04AFEABBAA0F}" destId="{D4FA6599-B7B2-4628-9D56-510C05B70441}" srcOrd="0" destOrd="0" presId="urn:microsoft.com/office/officeart/2005/8/layout/cycle2"/>
    <dgm:cxn modelId="{76382744-DA2D-4B13-B07F-EB76289E1F50}" type="presParOf" srcId="{AAC1F90C-D0A7-42B5-A184-2BC9BD7FEDE1}" destId="{A8737D83-3D4B-4A7D-A90D-43D8FFB13F96}" srcOrd="10" destOrd="0" presId="urn:microsoft.com/office/officeart/2005/8/layout/cycle2"/>
    <dgm:cxn modelId="{ABA8B2D8-C372-4646-9521-328659331DDC}" type="presParOf" srcId="{AAC1F90C-D0A7-42B5-A184-2BC9BD7FEDE1}" destId="{A99AC07E-A85B-4252-AF9E-D09CCA889912}" srcOrd="11" destOrd="0" presId="urn:microsoft.com/office/officeart/2005/8/layout/cycle2"/>
    <dgm:cxn modelId="{7259F32C-EF5A-426D-BB8C-5C19C7678A17}" type="presParOf" srcId="{A99AC07E-A85B-4252-AF9E-D09CCA889912}" destId="{17E7EFAB-1B40-4A74-AEC1-B929C8B8995B}" srcOrd="0" destOrd="0" presId="urn:microsoft.com/office/officeart/2005/8/layout/cycle2"/>
    <dgm:cxn modelId="{F280BFD7-7DDA-4CC4-A37C-4BF59636F836}" type="presParOf" srcId="{AAC1F90C-D0A7-42B5-A184-2BC9BD7FEDE1}" destId="{21106E5D-ABEB-4371-8772-19051726B0D8}" srcOrd="12" destOrd="0" presId="urn:microsoft.com/office/officeart/2005/8/layout/cycle2"/>
    <dgm:cxn modelId="{DF1F5DBF-8BE6-45FE-B35C-36DF964B6AAC}" type="presParOf" srcId="{AAC1F90C-D0A7-42B5-A184-2BC9BD7FEDE1}" destId="{0E847726-CB22-4A3F-AA71-13477E074A7C}" srcOrd="13" destOrd="0" presId="urn:microsoft.com/office/officeart/2005/8/layout/cycle2"/>
    <dgm:cxn modelId="{14CCFF32-4A06-4FB2-B965-07CDA8773106}" type="presParOf" srcId="{0E847726-CB22-4A3F-AA71-13477E074A7C}" destId="{7E6FEE36-9735-43EC-9F52-128E8AF8216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E0AF4-3339-4F1B-A198-D5E5899381BA}">
      <dsp:nvSpPr>
        <dsp:cNvPr id="0" name=""/>
        <dsp:cNvSpPr/>
      </dsp:nvSpPr>
      <dsp:spPr>
        <a:xfrm>
          <a:off x="3401026" y="-105301"/>
          <a:ext cx="1563486" cy="15260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Submission of thesis for examination</a:t>
          </a:r>
          <a:endParaRPr lang="en-NZ" sz="1600" kern="1200" dirty="0"/>
        </a:p>
      </dsp:txBody>
      <dsp:txXfrm>
        <a:off x="3629993" y="118178"/>
        <a:ext cx="1105552" cy="1079053"/>
      </dsp:txXfrm>
    </dsp:sp>
    <dsp:sp modelId="{4E13250C-35E2-4D5C-B69B-ABC33E100C7C}">
      <dsp:nvSpPr>
        <dsp:cNvPr id="0" name=""/>
        <dsp:cNvSpPr/>
      </dsp:nvSpPr>
      <dsp:spPr>
        <a:xfrm rot="1618666">
          <a:off x="4924884" y="871108"/>
          <a:ext cx="155223" cy="407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NZ" sz="1700" kern="1200"/>
        </a:p>
      </dsp:txBody>
      <dsp:txXfrm>
        <a:off x="4927418" y="942093"/>
        <a:ext cx="108656" cy="244639"/>
      </dsp:txXfrm>
    </dsp:sp>
    <dsp:sp modelId="{C0B0F50B-ABE5-4D84-B785-6516491168AC}">
      <dsp:nvSpPr>
        <dsp:cNvPr id="0" name=""/>
        <dsp:cNvSpPr/>
      </dsp:nvSpPr>
      <dsp:spPr>
        <a:xfrm>
          <a:off x="5070348" y="756325"/>
          <a:ext cx="1318133" cy="13773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Thesis sent to Examiners</a:t>
          </a:r>
          <a:endParaRPr lang="en-NZ" sz="1600" kern="1200" dirty="0"/>
        </a:p>
      </dsp:txBody>
      <dsp:txXfrm>
        <a:off x="5263384" y="958034"/>
        <a:ext cx="932061" cy="973936"/>
      </dsp:txXfrm>
    </dsp:sp>
    <dsp:sp modelId="{58E3A731-F3F4-4F1C-B19B-F7CC63388198}">
      <dsp:nvSpPr>
        <dsp:cNvPr id="0" name=""/>
        <dsp:cNvSpPr/>
      </dsp:nvSpPr>
      <dsp:spPr>
        <a:xfrm rot="4527083">
          <a:off x="5844591" y="2093765"/>
          <a:ext cx="212201" cy="407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NZ" sz="1700" kern="1200"/>
        </a:p>
      </dsp:txBody>
      <dsp:txXfrm>
        <a:off x="5868425" y="2144503"/>
        <a:ext cx="148541" cy="244639"/>
      </dsp:txXfrm>
    </dsp:sp>
    <dsp:sp modelId="{4B40EDEB-4D6E-4B9D-B084-DA44CF531134}">
      <dsp:nvSpPr>
        <dsp:cNvPr id="0" name=""/>
        <dsp:cNvSpPr/>
      </dsp:nvSpPr>
      <dsp:spPr>
        <a:xfrm>
          <a:off x="5455961" y="2474593"/>
          <a:ext cx="1454938" cy="143966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Examiners’ Reports Received</a:t>
          </a:r>
          <a:endParaRPr lang="en-NZ" sz="1600" kern="1200" dirty="0"/>
        </a:p>
      </dsp:txBody>
      <dsp:txXfrm>
        <a:off x="5669032" y="2685427"/>
        <a:ext cx="1028796" cy="1018000"/>
      </dsp:txXfrm>
    </dsp:sp>
    <dsp:sp modelId="{87646762-8791-4B83-9A17-D87FF84616AF}">
      <dsp:nvSpPr>
        <dsp:cNvPr id="0" name=""/>
        <dsp:cNvSpPr/>
      </dsp:nvSpPr>
      <dsp:spPr>
        <a:xfrm rot="7764241">
          <a:off x="5457726" y="3723676"/>
          <a:ext cx="246862" cy="407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NZ" sz="1700" kern="1200"/>
        </a:p>
      </dsp:txBody>
      <dsp:txXfrm rot="10800000">
        <a:off x="5518261" y="3776611"/>
        <a:ext cx="172803" cy="244639"/>
      </dsp:txXfrm>
    </dsp:sp>
    <dsp:sp modelId="{9B677BC8-623E-4FB5-972A-38D24217E4DB}">
      <dsp:nvSpPr>
        <dsp:cNvPr id="0" name=""/>
        <dsp:cNvSpPr/>
      </dsp:nvSpPr>
      <dsp:spPr>
        <a:xfrm>
          <a:off x="4303831" y="3975549"/>
          <a:ext cx="1396019" cy="13143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Reports sent to candidate and supervisor</a:t>
          </a:r>
          <a:endParaRPr lang="en-US" sz="1600" kern="1200" dirty="0"/>
        </a:p>
      </dsp:txBody>
      <dsp:txXfrm>
        <a:off x="4508273" y="4168028"/>
        <a:ext cx="987135" cy="929370"/>
      </dsp:txXfrm>
    </dsp:sp>
    <dsp:sp modelId="{A1FA5E46-714E-492D-8180-9420BD1BD378}">
      <dsp:nvSpPr>
        <dsp:cNvPr id="0" name=""/>
        <dsp:cNvSpPr/>
      </dsp:nvSpPr>
      <dsp:spPr>
        <a:xfrm rot="11067537">
          <a:off x="4031212" y="4360748"/>
          <a:ext cx="194715" cy="407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4089538" y="4444566"/>
        <a:ext cx="136301" cy="244639"/>
      </dsp:txXfrm>
    </dsp:sp>
    <dsp:sp modelId="{1D6387B8-88F7-4617-84D4-2155E995F8F1}">
      <dsp:nvSpPr>
        <dsp:cNvPr id="0" name=""/>
        <dsp:cNvSpPr/>
      </dsp:nvSpPr>
      <dsp:spPr>
        <a:xfrm>
          <a:off x="2431627" y="3836955"/>
          <a:ext cx="1511357" cy="1308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Oral Examination</a:t>
          </a:r>
          <a:endParaRPr lang="en-NZ" sz="1600" kern="1200" dirty="0"/>
        </a:p>
      </dsp:txBody>
      <dsp:txXfrm>
        <a:off x="2652960" y="4028583"/>
        <a:ext cx="1068691" cy="925261"/>
      </dsp:txXfrm>
    </dsp:sp>
    <dsp:sp modelId="{F243B0D4-BDD4-4828-8205-04AFEABBAA0F}">
      <dsp:nvSpPr>
        <dsp:cNvPr id="0" name=""/>
        <dsp:cNvSpPr/>
      </dsp:nvSpPr>
      <dsp:spPr>
        <a:xfrm rot="13707870">
          <a:off x="2559246" y="3664108"/>
          <a:ext cx="151950" cy="407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NZ" sz="1700" kern="1200"/>
        </a:p>
      </dsp:txBody>
      <dsp:txXfrm rot="10800000">
        <a:off x="2597152" y="3762716"/>
        <a:ext cx="106365" cy="244639"/>
      </dsp:txXfrm>
    </dsp:sp>
    <dsp:sp modelId="{A8737D83-3D4B-4A7D-A90D-43D8FFB13F96}">
      <dsp:nvSpPr>
        <dsp:cNvPr id="0" name=""/>
        <dsp:cNvSpPr/>
      </dsp:nvSpPr>
      <dsp:spPr>
        <a:xfrm>
          <a:off x="1224926" y="2547425"/>
          <a:ext cx="1662055" cy="133324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Completion of Emendations</a:t>
          </a:r>
          <a:endParaRPr lang="en-NZ" sz="1600" kern="1200" dirty="0"/>
        </a:p>
      </dsp:txBody>
      <dsp:txXfrm>
        <a:off x="1468328" y="2742675"/>
        <a:ext cx="1175251" cy="942747"/>
      </dsp:txXfrm>
    </dsp:sp>
    <dsp:sp modelId="{A99AC07E-A85B-4252-AF9E-D09CCA889912}">
      <dsp:nvSpPr>
        <dsp:cNvPr id="0" name=""/>
        <dsp:cNvSpPr/>
      </dsp:nvSpPr>
      <dsp:spPr>
        <a:xfrm rot="16971429">
          <a:off x="2142866" y="2165560"/>
          <a:ext cx="211733" cy="407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NZ" sz="1700" kern="1200"/>
        </a:p>
      </dsp:txBody>
      <dsp:txXfrm>
        <a:off x="2167559" y="2278071"/>
        <a:ext cx="148213" cy="244639"/>
      </dsp:txXfrm>
    </dsp:sp>
    <dsp:sp modelId="{21106E5D-ABEB-4371-8772-19051726B0D8}">
      <dsp:nvSpPr>
        <dsp:cNvPr id="0" name=""/>
        <dsp:cNvSpPr/>
      </dsp:nvSpPr>
      <dsp:spPr>
        <a:xfrm>
          <a:off x="1699318" y="703447"/>
          <a:ext cx="1520816" cy="14831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Submission of final thesis / completion</a:t>
          </a:r>
          <a:endParaRPr lang="en-NZ" sz="1600" kern="1200" dirty="0"/>
        </a:p>
      </dsp:txBody>
      <dsp:txXfrm>
        <a:off x="1922036" y="920644"/>
        <a:ext cx="1075380" cy="1048717"/>
      </dsp:txXfrm>
    </dsp:sp>
    <dsp:sp modelId="{0E847726-CB22-4A3F-AA71-13477E074A7C}">
      <dsp:nvSpPr>
        <dsp:cNvPr id="0" name=""/>
        <dsp:cNvSpPr/>
      </dsp:nvSpPr>
      <dsp:spPr>
        <a:xfrm rot="20126592">
          <a:off x="3211520" y="854162"/>
          <a:ext cx="190234" cy="407733"/>
        </a:xfrm>
        <a:prstGeom prst="rightArrow">
          <a:avLst>
            <a:gd name="adj1" fmla="val 60000"/>
            <a:gd name="adj2" fmla="val 50000"/>
          </a:avLst>
        </a:prstGeom>
        <a:solidFill>
          <a:schemeClr val="bg1">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NZ" sz="1700" kern="1200"/>
        </a:p>
      </dsp:txBody>
      <dsp:txXfrm>
        <a:off x="3214101" y="947568"/>
        <a:ext cx="133164" cy="244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9099" cy="496967"/>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eaLnBrk="0" hangingPunct="0">
              <a:defRPr sz="1200"/>
            </a:lvl1pPr>
          </a:lstStyle>
          <a:p>
            <a:pPr>
              <a:defRPr/>
            </a:pPr>
            <a:r>
              <a:rPr lang="en-NZ" dirty="0" smtClean="0">
                <a:latin typeface="Segoe UI Light" panose="020B0502040204020203" pitchFamily="34" charset="0"/>
              </a:rPr>
              <a:t>Doctoral Examiners Workshop</a:t>
            </a:r>
            <a:endParaRPr lang="en-GB" dirty="0">
              <a:latin typeface="Segoe UI Light" panose="020B0502040204020203" pitchFamily="34" charset="0"/>
            </a:endParaRPr>
          </a:p>
        </p:txBody>
      </p:sp>
      <p:sp>
        <p:nvSpPr>
          <p:cNvPr id="7171" name="Rectangle 3"/>
          <p:cNvSpPr>
            <a:spLocks noGrp="1" noChangeArrowheads="1"/>
          </p:cNvSpPr>
          <p:nvPr>
            <p:ph type="dt" sz="quarter" idx="1"/>
          </p:nvPr>
        </p:nvSpPr>
        <p:spPr bwMode="auto">
          <a:xfrm>
            <a:off x="3855333" y="1"/>
            <a:ext cx="2949099" cy="496967"/>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algn="r" eaLnBrk="0" hangingPunct="0">
              <a:defRPr sz="1200"/>
            </a:lvl1pPr>
          </a:lstStyle>
          <a:p>
            <a:pPr>
              <a:defRPr/>
            </a:pPr>
            <a:r>
              <a:rPr lang="en-US" dirty="0" smtClean="0">
                <a:latin typeface="Segoe UI Light" panose="020B0502040204020203" pitchFamily="34" charset="0"/>
              </a:rPr>
              <a:t>10 April 2013</a:t>
            </a:r>
            <a:endParaRPr lang="en-GB" dirty="0">
              <a:latin typeface="Segoe UI Light" panose="020B0502040204020203" pitchFamily="34" charset="0"/>
            </a:endParaRPr>
          </a:p>
        </p:txBody>
      </p:sp>
      <p:sp>
        <p:nvSpPr>
          <p:cNvPr id="7172" name="Rectangle 4"/>
          <p:cNvSpPr>
            <a:spLocks noGrp="1" noChangeArrowheads="1"/>
          </p:cNvSpPr>
          <p:nvPr>
            <p:ph type="ftr" sz="quarter" idx="2"/>
          </p:nvPr>
        </p:nvSpPr>
        <p:spPr bwMode="auto">
          <a:xfrm>
            <a:off x="0" y="9440071"/>
            <a:ext cx="2949099" cy="496967"/>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eaLnBrk="0" hangingPunct="0">
              <a:defRPr sz="1200"/>
            </a:lvl1pPr>
          </a:lstStyle>
          <a:p>
            <a:pPr>
              <a:defRPr/>
            </a:pPr>
            <a:endParaRPr lang="en-GB" dirty="0">
              <a:latin typeface="Segoe UI Light" panose="020B0502040204020203" pitchFamily="34" charset="0"/>
            </a:endParaRPr>
          </a:p>
        </p:txBody>
      </p:sp>
      <p:sp>
        <p:nvSpPr>
          <p:cNvPr id="7173" name="Rectangle 5"/>
          <p:cNvSpPr>
            <a:spLocks noGrp="1" noChangeArrowheads="1"/>
          </p:cNvSpPr>
          <p:nvPr>
            <p:ph type="sldNum" sz="quarter" idx="3"/>
          </p:nvPr>
        </p:nvSpPr>
        <p:spPr bwMode="auto">
          <a:xfrm>
            <a:off x="3855333" y="9440071"/>
            <a:ext cx="2949099" cy="496967"/>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algn="r" eaLnBrk="0" hangingPunct="0">
              <a:defRPr sz="1200"/>
            </a:lvl1pPr>
          </a:lstStyle>
          <a:p>
            <a:pPr>
              <a:defRPr/>
            </a:pPr>
            <a:fld id="{C8DDFD87-A332-490D-B3A7-DC46FC9D85A9}" type="slidenum">
              <a:rPr lang="en-GB">
                <a:latin typeface="Segoe UI Light" panose="020B0502040204020203" pitchFamily="34" charset="0"/>
              </a:rPr>
              <a:pPr>
                <a:defRPr/>
              </a:pPr>
              <a:t>‹#›</a:t>
            </a:fld>
            <a:endParaRPr lang="en-GB" dirty="0">
              <a:latin typeface="Segoe UI Light" panose="020B0502040204020203" pitchFamily="34" charset="0"/>
            </a:endParaRPr>
          </a:p>
        </p:txBody>
      </p:sp>
    </p:spTree>
    <p:extLst>
      <p:ext uri="{BB962C8B-B14F-4D97-AF65-F5344CB8AC3E}">
        <p14:creationId xmlns:p14="http://schemas.microsoft.com/office/powerpoint/2010/main" val="235949766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2949099" cy="496967"/>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eaLnBrk="0" hangingPunct="0">
              <a:defRPr sz="1200">
                <a:latin typeface="Segoe UI Light" panose="020B0502040204020203" pitchFamily="34" charset="0"/>
              </a:defRPr>
            </a:lvl1pPr>
          </a:lstStyle>
          <a:p>
            <a:pPr>
              <a:defRPr/>
            </a:pPr>
            <a:r>
              <a:rPr lang="en-NZ" dirty="0" smtClean="0"/>
              <a:t>Doctoral Examiners Workshop</a:t>
            </a:r>
            <a:endParaRPr lang="en-GB" dirty="0"/>
          </a:p>
        </p:txBody>
      </p:sp>
      <p:sp>
        <p:nvSpPr>
          <p:cNvPr id="27651" name="Rectangle 3"/>
          <p:cNvSpPr>
            <a:spLocks noGrp="1" noChangeArrowheads="1"/>
          </p:cNvSpPr>
          <p:nvPr>
            <p:ph type="dt" idx="1"/>
          </p:nvPr>
        </p:nvSpPr>
        <p:spPr bwMode="auto">
          <a:xfrm>
            <a:off x="3855333" y="1"/>
            <a:ext cx="2949099" cy="496967"/>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lvl1pPr algn="r" eaLnBrk="0" hangingPunct="0">
              <a:defRPr sz="1200">
                <a:latin typeface="Segoe UI Light" panose="020B0502040204020203" pitchFamily="34" charset="0"/>
              </a:defRPr>
            </a:lvl1pPr>
          </a:lstStyle>
          <a:p>
            <a:pPr>
              <a:defRPr/>
            </a:pPr>
            <a:r>
              <a:rPr lang="en-US" dirty="0" smtClean="0"/>
              <a:t>10 April 2013</a:t>
            </a:r>
            <a:endParaRPr lang="en-GB" dirty="0"/>
          </a:p>
        </p:txBody>
      </p:sp>
      <p:sp>
        <p:nvSpPr>
          <p:cNvPr id="21508" name="Rectangle 4"/>
          <p:cNvSpPr>
            <a:spLocks noGrp="1" noRot="1" noChangeAspect="1" noChangeArrowheads="1" noTextEdit="1"/>
          </p:cNvSpPr>
          <p:nvPr>
            <p:ph type="sldImg" idx="2"/>
          </p:nvPr>
        </p:nvSpPr>
        <p:spPr bwMode="auto">
          <a:xfrm>
            <a:off x="919163" y="744538"/>
            <a:ext cx="4967287" cy="37274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0562" y="4721186"/>
            <a:ext cx="5444490" cy="4472703"/>
          </a:xfrm>
          <a:prstGeom prst="rect">
            <a:avLst/>
          </a:prstGeom>
          <a:noFill/>
          <a:ln w="9525">
            <a:noFill/>
            <a:miter lim="800000"/>
            <a:headEnd/>
            <a:tailEnd/>
          </a:ln>
          <a:effectLst/>
        </p:spPr>
        <p:txBody>
          <a:bodyPr vert="horz" wrap="square" lIns="91833" tIns="45917" rIns="91833" bIns="45917"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27654" name="Rectangle 6"/>
          <p:cNvSpPr>
            <a:spLocks noGrp="1" noChangeArrowheads="1"/>
          </p:cNvSpPr>
          <p:nvPr>
            <p:ph type="ftr" sz="quarter" idx="4"/>
          </p:nvPr>
        </p:nvSpPr>
        <p:spPr bwMode="auto">
          <a:xfrm>
            <a:off x="0" y="9440071"/>
            <a:ext cx="2949099" cy="496967"/>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eaLnBrk="0" hangingPunct="0">
              <a:defRPr sz="1200">
                <a:latin typeface="Segoe UI Light" panose="020B0502040204020203" pitchFamily="34" charset="0"/>
              </a:defRPr>
            </a:lvl1pPr>
          </a:lstStyle>
          <a:p>
            <a:pPr>
              <a:defRPr/>
            </a:pPr>
            <a:endParaRPr lang="en-GB" dirty="0"/>
          </a:p>
        </p:txBody>
      </p:sp>
      <p:sp>
        <p:nvSpPr>
          <p:cNvPr id="27655" name="Rectangle 7"/>
          <p:cNvSpPr>
            <a:spLocks noGrp="1" noChangeArrowheads="1"/>
          </p:cNvSpPr>
          <p:nvPr>
            <p:ph type="sldNum" sz="quarter" idx="5"/>
          </p:nvPr>
        </p:nvSpPr>
        <p:spPr bwMode="auto">
          <a:xfrm>
            <a:off x="3855333" y="9440071"/>
            <a:ext cx="2949099" cy="496967"/>
          </a:xfrm>
          <a:prstGeom prst="rect">
            <a:avLst/>
          </a:prstGeom>
          <a:noFill/>
          <a:ln w="9525">
            <a:noFill/>
            <a:miter lim="800000"/>
            <a:headEnd/>
            <a:tailEnd/>
          </a:ln>
          <a:effectLst/>
        </p:spPr>
        <p:txBody>
          <a:bodyPr vert="horz" wrap="square" lIns="91833" tIns="45917" rIns="91833" bIns="45917" numCol="1" anchor="b" anchorCtr="0" compatLnSpc="1">
            <a:prstTxWarp prst="textNoShape">
              <a:avLst/>
            </a:prstTxWarp>
          </a:bodyPr>
          <a:lstStyle>
            <a:lvl1pPr algn="r" eaLnBrk="0" hangingPunct="0">
              <a:defRPr sz="1200">
                <a:latin typeface="Segoe UI Light" panose="020B0502040204020203" pitchFamily="34" charset="0"/>
              </a:defRPr>
            </a:lvl1pPr>
          </a:lstStyle>
          <a:p>
            <a:pPr>
              <a:defRPr/>
            </a:pPr>
            <a:fld id="{BAD6A0F4-22D5-4868-8A5E-709053C9E626}" type="slidenum">
              <a:rPr lang="en-GB" smtClean="0"/>
              <a:pPr>
                <a:defRPr/>
              </a:pPr>
              <a:t>‹#›</a:t>
            </a:fld>
            <a:endParaRPr lang="en-GB" dirty="0"/>
          </a:p>
        </p:txBody>
      </p:sp>
    </p:spTree>
    <p:extLst>
      <p:ext uri="{BB962C8B-B14F-4D97-AF65-F5344CB8AC3E}">
        <p14:creationId xmlns:p14="http://schemas.microsoft.com/office/powerpoint/2010/main" val="1032152411"/>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100" kern="1200">
        <a:solidFill>
          <a:schemeClr val="tx1"/>
        </a:solidFill>
        <a:latin typeface="Segoe UI Light" panose="020B0502040204020203" pitchFamily="34" charset="0"/>
        <a:ea typeface="+mn-ea"/>
        <a:cs typeface="+mn-cs"/>
      </a:defRPr>
    </a:lvl1pPr>
    <a:lvl2pPr marL="400827" algn="l" rtl="0" eaLnBrk="0" fontAlgn="base" hangingPunct="0">
      <a:spcBef>
        <a:spcPct val="30000"/>
      </a:spcBef>
      <a:spcAft>
        <a:spcPct val="0"/>
      </a:spcAft>
      <a:defRPr sz="1100" kern="1200">
        <a:solidFill>
          <a:schemeClr val="tx1"/>
        </a:solidFill>
        <a:latin typeface="Segoe UI Light" panose="020B0502040204020203" pitchFamily="34" charset="0"/>
        <a:ea typeface="+mn-ea"/>
        <a:cs typeface="+mn-cs"/>
      </a:defRPr>
    </a:lvl2pPr>
    <a:lvl3pPr marL="801654" algn="l" rtl="0" eaLnBrk="0" fontAlgn="base" hangingPunct="0">
      <a:spcBef>
        <a:spcPct val="30000"/>
      </a:spcBef>
      <a:spcAft>
        <a:spcPct val="0"/>
      </a:spcAft>
      <a:defRPr sz="1100" kern="1200">
        <a:solidFill>
          <a:schemeClr val="tx1"/>
        </a:solidFill>
        <a:latin typeface="Segoe UI Light" panose="020B0502040204020203" pitchFamily="34" charset="0"/>
        <a:ea typeface="+mn-ea"/>
        <a:cs typeface="+mn-cs"/>
      </a:defRPr>
    </a:lvl3pPr>
    <a:lvl4pPr marL="1202482" algn="l" rtl="0" eaLnBrk="0" fontAlgn="base" hangingPunct="0">
      <a:spcBef>
        <a:spcPct val="30000"/>
      </a:spcBef>
      <a:spcAft>
        <a:spcPct val="0"/>
      </a:spcAft>
      <a:defRPr sz="1100" kern="1200">
        <a:solidFill>
          <a:schemeClr val="tx1"/>
        </a:solidFill>
        <a:latin typeface="Segoe UI Light" panose="020B0502040204020203" pitchFamily="34" charset="0"/>
        <a:ea typeface="+mn-ea"/>
        <a:cs typeface="+mn-cs"/>
      </a:defRPr>
    </a:lvl4pPr>
    <a:lvl5pPr marL="1603309" algn="l" rtl="0" eaLnBrk="0" fontAlgn="base" hangingPunct="0">
      <a:spcBef>
        <a:spcPct val="30000"/>
      </a:spcBef>
      <a:spcAft>
        <a:spcPct val="0"/>
      </a:spcAft>
      <a:defRPr sz="1100" kern="1200">
        <a:solidFill>
          <a:schemeClr val="tx1"/>
        </a:solidFill>
        <a:latin typeface="Segoe UI Light" panose="020B0502040204020203" pitchFamily="34" charset="0"/>
        <a:ea typeface="+mn-ea"/>
        <a:cs typeface="+mn-cs"/>
      </a:defRPr>
    </a:lvl5pPr>
    <a:lvl6pPr marL="2004136" algn="l" defTabSz="801654" rtl="0" eaLnBrk="1" latinLnBrk="0" hangingPunct="1">
      <a:defRPr sz="1100" kern="1200">
        <a:solidFill>
          <a:schemeClr val="tx1"/>
        </a:solidFill>
        <a:latin typeface="+mn-lt"/>
        <a:ea typeface="+mn-ea"/>
        <a:cs typeface="+mn-cs"/>
      </a:defRPr>
    </a:lvl6pPr>
    <a:lvl7pPr marL="2404963" algn="l" defTabSz="801654" rtl="0" eaLnBrk="1" latinLnBrk="0" hangingPunct="1">
      <a:defRPr sz="1100" kern="1200">
        <a:solidFill>
          <a:schemeClr val="tx1"/>
        </a:solidFill>
        <a:latin typeface="+mn-lt"/>
        <a:ea typeface="+mn-ea"/>
        <a:cs typeface="+mn-cs"/>
      </a:defRPr>
    </a:lvl7pPr>
    <a:lvl8pPr marL="2805791" algn="l" defTabSz="801654" rtl="0" eaLnBrk="1" latinLnBrk="0" hangingPunct="1">
      <a:defRPr sz="1100" kern="1200">
        <a:solidFill>
          <a:schemeClr val="tx1"/>
        </a:solidFill>
        <a:latin typeface="+mn-lt"/>
        <a:ea typeface="+mn-ea"/>
        <a:cs typeface="+mn-cs"/>
      </a:defRPr>
    </a:lvl8pPr>
    <a:lvl9pPr marL="3206618" algn="l" defTabSz="8016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dirty="0"/>
          </a:p>
        </p:txBody>
      </p:sp>
      <p:sp>
        <p:nvSpPr>
          <p:cNvPr id="5" name="Date Placeholder 4"/>
          <p:cNvSpPr>
            <a:spLocks noGrp="1"/>
          </p:cNvSpPr>
          <p:nvPr>
            <p:ph type="dt" idx="11"/>
          </p:nvPr>
        </p:nvSpPr>
        <p:spPr/>
        <p:txBody>
          <a:bodyPr/>
          <a:lstStyle/>
          <a:p>
            <a:pPr>
              <a:defRPr/>
            </a:pPr>
            <a:r>
              <a:rPr lang="en-US" smtClean="0"/>
              <a:t>10 April 2013</a:t>
            </a:r>
            <a:endParaRPr lang="en-GB" dirty="0"/>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1</a:t>
            </a:fld>
            <a:endParaRPr lang="en-GB" dirty="0"/>
          </a:p>
        </p:txBody>
      </p:sp>
    </p:spTree>
    <p:extLst>
      <p:ext uri="{BB962C8B-B14F-4D97-AF65-F5344CB8AC3E}">
        <p14:creationId xmlns:p14="http://schemas.microsoft.com/office/powerpoint/2010/main" val="2015259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dirty="0"/>
          </a:p>
        </p:txBody>
      </p:sp>
      <p:sp>
        <p:nvSpPr>
          <p:cNvPr id="5" name="Date Placeholder 4"/>
          <p:cNvSpPr>
            <a:spLocks noGrp="1"/>
          </p:cNvSpPr>
          <p:nvPr>
            <p:ph type="dt" idx="11"/>
          </p:nvPr>
        </p:nvSpPr>
        <p:spPr/>
        <p:txBody>
          <a:bodyPr/>
          <a:lstStyle/>
          <a:p>
            <a:pPr>
              <a:defRPr/>
            </a:pPr>
            <a:r>
              <a:rPr lang="en-US" smtClean="0"/>
              <a:t>10 April 2013</a:t>
            </a:r>
            <a:endParaRPr lang="en-GB" dirty="0"/>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16</a:t>
            </a:fld>
            <a:endParaRPr lang="en-GB" dirty="0"/>
          </a:p>
        </p:txBody>
      </p:sp>
    </p:spTree>
    <p:extLst>
      <p:ext uri="{BB962C8B-B14F-4D97-AF65-F5344CB8AC3E}">
        <p14:creationId xmlns:p14="http://schemas.microsoft.com/office/powerpoint/2010/main" val="1568179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dirty="0"/>
          </a:p>
        </p:txBody>
      </p:sp>
      <p:sp>
        <p:nvSpPr>
          <p:cNvPr id="5" name="Date Placeholder 4"/>
          <p:cNvSpPr>
            <a:spLocks noGrp="1"/>
          </p:cNvSpPr>
          <p:nvPr>
            <p:ph type="dt" idx="11"/>
          </p:nvPr>
        </p:nvSpPr>
        <p:spPr/>
        <p:txBody>
          <a:bodyPr/>
          <a:lstStyle/>
          <a:p>
            <a:pPr>
              <a:defRPr/>
            </a:pPr>
            <a:r>
              <a:rPr lang="en-US" smtClean="0"/>
              <a:t>10 April 2013</a:t>
            </a:r>
            <a:endParaRPr lang="en-GB" dirty="0"/>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17</a:t>
            </a:fld>
            <a:endParaRPr lang="en-GB" dirty="0"/>
          </a:p>
        </p:txBody>
      </p:sp>
    </p:spTree>
    <p:extLst>
      <p:ext uri="{BB962C8B-B14F-4D97-AF65-F5344CB8AC3E}">
        <p14:creationId xmlns:p14="http://schemas.microsoft.com/office/powerpoint/2010/main" val="3000273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en-US" dirty="0" smtClean="0"/>
          </a:p>
        </p:txBody>
      </p:sp>
      <p:sp>
        <p:nvSpPr>
          <p:cNvPr id="4" name="Date Placeholder 3"/>
          <p:cNvSpPr>
            <a:spLocks noGrp="1"/>
          </p:cNvSpPr>
          <p:nvPr>
            <p:ph type="dt" idx="10"/>
          </p:nvPr>
        </p:nvSpPr>
        <p:spPr/>
        <p:txBody>
          <a:bodyPr/>
          <a:lstStyle/>
          <a:p>
            <a:pPr>
              <a:defRPr/>
            </a:pPr>
            <a:r>
              <a:rPr lang="en-US" smtClean="0"/>
              <a:t>10 April 2013</a:t>
            </a:r>
            <a:endParaRPr lang="en-GB"/>
          </a:p>
        </p:txBody>
      </p:sp>
      <p:sp>
        <p:nvSpPr>
          <p:cNvPr id="5" name="Slide Number Placeholder 4"/>
          <p:cNvSpPr>
            <a:spLocks noGrp="1"/>
          </p:cNvSpPr>
          <p:nvPr>
            <p:ph type="sldNum" sz="quarter" idx="11"/>
          </p:nvPr>
        </p:nvSpPr>
        <p:spPr/>
        <p:txBody>
          <a:bodyPr/>
          <a:lstStyle/>
          <a:p>
            <a:pPr>
              <a:defRPr/>
            </a:pPr>
            <a:fld id="{BAD6A0F4-22D5-4868-8A5E-709053C9E626}" type="slidenum">
              <a:rPr lang="en-GB" smtClean="0"/>
              <a:pPr>
                <a:defRPr/>
              </a:pPr>
              <a:t>19</a:t>
            </a:fld>
            <a:endParaRPr lang="en-GB"/>
          </a:p>
        </p:txBody>
      </p:sp>
      <p:sp>
        <p:nvSpPr>
          <p:cNvPr id="6" name="Header Placeholder 5"/>
          <p:cNvSpPr>
            <a:spLocks noGrp="1"/>
          </p:cNvSpPr>
          <p:nvPr>
            <p:ph type="hdr" sz="quarter" idx="12"/>
          </p:nvPr>
        </p:nvSpPr>
        <p:spPr/>
        <p:txBody>
          <a:bodyPr/>
          <a:lstStyle/>
          <a:p>
            <a:pPr>
              <a:defRPr/>
            </a:pPr>
            <a:r>
              <a:rPr lang="en-NZ" smtClean="0"/>
              <a:t>Doctoral Examiners Workshop</a:t>
            </a:r>
            <a:endParaRPr lang="en-GB"/>
          </a:p>
        </p:txBody>
      </p:sp>
    </p:spTree>
    <p:extLst>
      <p:ext uri="{BB962C8B-B14F-4D97-AF65-F5344CB8AC3E}">
        <p14:creationId xmlns:p14="http://schemas.microsoft.com/office/powerpoint/2010/main" val="2324239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a:p>
        </p:txBody>
      </p:sp>
      <p:sp>
        <p:nvSpPr>
          <p:cNvPr id="5" name="Date Placeholder 4"/>
          <p:cNvSpPr>
            <a:spLocks noGrp="1"/>
          </p:cNvSpPr>
          <p:nvPr>
            <p:ph type="dt" idx="11"/>
          </p:nvPr>
        </p:nvSpPr>
        <p:spPr/>
        <p:txBody>
          <a:bodyPr/>
          <a:lstStyle/>
          <a:p>
            <a:pPr>
              <a:defRPr/>
            </a:pPr>
            <a:r>
              <a:rPr lang="en-US" smtClean="0"/>
              <a:t>10 April 2013</a:t>
            </a:r>
            <a:endParaRPr lang="en-GB"/>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20</a:t>
            </a:fld>
            <a:endParaRPr lang="en-GB"/>
          </a:p>
        </p:txBody>
      </p:sp>
    </p:spTree>
    <p:extLst>
      <p:ext uri="{BB962C8B-B14F-4D97-AF65-F5344CB8AC3E}">
        <p14:creationId xmlns:p14="http://schemas.microsoft.com/office/powerpoint/2010/main" val="2351581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dirty="0"/>
          </a:p>
        </p:txBody>
      </p:sp>
      <p:sp>
        <p:nvSpPr>
          <p:cNvPr id="5" name="Date Placeholder 4"/>
          <p:cNvSpPr>
            <a:spLocks noGrp="1"/>
          </p:cNvSpPr>
          <p:nvPr>
            <p:ph type="dt" idx="11"/>
          </p:nvPr>
        </p:nvSpPr>
        <p:spPr/>
        <p:txBody>
          <a:bodyPr/>
          <a:lstStyle/>
          <a:p>
            <a:pPr>
              <a:defRPr/>
            </a:pPr>
            <a:r>
              <a:rPr lang="en-US" smtClean="0"/>
              <a:t>10 April 2013</a:t>
            </a:r>
            <a:endParaRPr lang="en-GB" dirty="0"/>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21</a:t>
            </a:fld>
            <a:endParaRPr lang="en-GB" dirty="0"/>
          </a:p>
        </p:txBody>
      </p:sp>
    </p:spTree>
    <p:extLst>
      <p:ext uri="{BB962C8B-B14F-4D97-AF65-F5344CB8AC3E}">
        <p14:creationId xmlns:p14="http://schemas.microsoft.com/office/powerpoint/2010/main" val="311070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dirty="0" smtClean="0"/>
          </a:p>
        </p:txBody>
      </p:sp>
      <p:sp>
        <p:nvSpPr>
          <p:cNvPr id="4" name="Date Placeholder 3"/>
          <p:cNvSpPr>
            <a:spLocks noGrp="1"/>
          </p:cNvSpPr>
          <p:nvPr>
            <p:ph type="dt" idx="10"/>
          </p:nvPr>
        </p:nvSpPr>
        <p:spPr/>
        <p:txBody>
          <a:bodyPr/>
          <a:lstStyle/>
          <a:p>
            <a:pPr>
              <a:defRPr/>
            </a:pPr>
            <a:r>
              <a:rPr lang="en-US" smtClean="0"/>
              <a:t>10 April 2013</a:t>
            </a:r>
            <a:endParaRPr lang="en-GB"/>
          </a:p>
        </p:txBody>
      </p:sp>
      <p:sp>
        <p:nvSpPr>
          <p:cNvPr id="5" name="Slide Number Placeholder 4"/>
          <p:cNvSpPr>
            <a:spLocks noGrp="1"/>
          </p:cNvSpPr>
          <p:nvPr>
            <p:ph type="sldNum" sz="quarter" idx="11"/>
          </p:nvPr>
        </p:nvSpPr>
        <p:spPr/>
        <p:txBody>
          <a:bodyPr/>
          <a:lstStyle/>
          <a:p>
            <a:pPr>
              <a:defRPr/>
            </a:pPr>
            <a:fld id="{BAD6A0F4-22D5-4868-8A5E-709053C9E626}" type="slidenum">
              <a:rPr lang="en-GB" smtClean="0"/>
              <a:pPr>
                <a:defRPr/>
              </a:pPr>
              <a:t>2</a:t>
            </a:fld>
            <a:endParaRPr lang="en-GB"/>
          </a:p>
        </p:txBody>
      </p:sp>
      <p:sp>
        <p:nvSpPr>
          <p:cNvPr id="6" name="Header Placeholder 5"/>
          <p:cNvSpPr>
            <a:spLocks noGrp="1"/>
          </p:cNvSpPr>
          <p:nvPr>
            <p:ph type="hdr" sz="quarter" idx="12"/>
          </p:nvPr>
        </p:nvSpPr>
        <p:spPr/>
        <p:txBody>
          <a:bodyPr/>
          <a:lstStyle/>
          <a:p>
            <a:pPr>
              <a:defRPr/>
            </a:pPr>
            <a:r>
              <a:rPr lang="en-NZ" smtClean="0"/>
              <a:t>Doctoral Examiners Workshop</a:t>
            </a:r>
            <a:endParaRPr lang="en-GB"/>
          </a:p>
        </p:txBody>
      </p:sp>
    </p:spTree>
    <p:extLst>
      <p:ext uri="{BB962C8B-B14F-4D97-AF65-F5344CB8AC3E}">
        <p14:creationId xmlns:p14="http://schemas.microsoft.com/office/powerpoint/2010/main" val="4080437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Before you start: It ought to be mentioned that the information here on how to prepare for your</a:t>
            </a:r>
            <a:r>
              <a:rPr lang="en-NZ" baseline="0" dirty="0" smtClean="0"/>
              <a:t> PhD examination</a:t>
            </a:r>
            <a:r>
              <a:rPr lang="en-NZ" dirty="0" smtClean="0"/>
              <a:t> and what to expect is general guidance and does not in any way </a:t>
            </a:r>
            <a:r>
              <a:rPr lang="en-NZ" dirty="0" err="1" smtClean="0"/>
              <a:t>supercede</a:t>
            </a:r>
            <a:r>
              <a:rPr lang="en-NZ" dirty="0" smtClean="0"/>
              <a:t> or replace your own academic unit and </a:t>
            </a:r>
            <a:r>
              <a:rPr lang="en-NZ" dirty="0" err="1" smtClean="0"/>
              <a:t>Colleges’s</a:t>
            </a:r>
            <a:r>
              <a:rPr lang="en-NZ" dirty="0" smtClean="0"/>
              <a:t> regulations, which you should acquaint yourself with and which take precedence in all cases. Our aim is merely to provide advice which we hope you will find useful</a:t>
            </a:r>
          </a:p>
          <a:p>
            <a:endParaRPr lang="en-NZ" dirty="0"/>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a:p>
        </p:txBody>
      </p:sp>
      <p:sp>
        <p:nvSpPr>
          <p:cNvPr id="5" name="Date Placeholder 4"/>
          <p:cNvSpPr>
            <a:spLocks noGrp="1"/>
          </p:cNvSpPr>
          <p:nvPr>
            <p:ph type="dt" idx="11"/>
          </p:nvPr>
        </p:nvSpPr>
        <p:spPr/>
        <p:txBody>
          <a:bodyPr/>
          <a:lstStyle/>
          <a:p>
            <a:pPr>
              <a:defRPr/>
            </a:pPr>
            <a:r>
              <a:rPr lang="en-US" smtClean="0"/>
              <a:t>10 April 2013</a:t>
            </a:r>
            <a:endParaRPr lang="en-GB"/>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3</a:t>
            </a:fld>
            <a:endParaRPr lang="en-GB"/>
          </a:p>
        </p:txBody>
      </p:sp>
    </p:spTree>
    <p:extLst>
      <p:ext uri="{BB962C8B-B14F-4D97-AF65-F5344CB8AC3E}">
        <p14:creationId xmlns:p14="http://schemas.microsoft.com/office/powerpoint/2010/main" val="11606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a:p>
        </p:txBody>
      </p:sp>
      <p:sp>
        <p:nvSpPr>
          <p:cNvPr id="5" name="Date Placeholder 4"/>
          <p:cNvSpPr>
            <a:spLocks noGrp="1"/>
          </p:cNvSpPr>
          <p:nvPr>
            <p:ph type="dt" idx="11"/>
          </p:nvPr>
        </p:nvSpPr>
        <p:spPr/>
        <p:txBody>
          <a:bodyPr/>
          <a:lstStyle/>
          <a:p>
            <a:pPr>
              <a:defRPr/>
            </a:pPr>
            <a:r>
              <a:rPr lang="en-US" smtClean="0"/>
              <a:t>10 April 2013</a:t>
            </a:r>
            <a:endParaRPr lang="en-GB"/>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10</a:t>
            </a:fld>
            <a:endParaRPr lang="en-GB"/>
          </a:p>
        </p:txBody>
      </p:sp>
    </p:spTree>
    <p:extLst>
      <p:ext uri="{BB962C8B-B14F-4D97-AF65-F5344CB8AC3E}">
        <p14:creationId xmlns:p14="http://schemas.microsoft.com/office/powerpoint/2010/main" val="120397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NZ" dirty="0"/>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a:p>
        </p:txBody>
      </p:sp>
      <p:sp>
        <p:nvSpPr>
          <p:cNvPr id="5" name="Date Placeholder 4"/>
          <p:cNvSpPr>
            <a:spLocks noGrp="1"/>
          </p:cNvSpPr>
          <p:nvPr>
            <p:ph type="dt" idx="11"/>
          </p:nvPr>
        </p:nvSpPr>
        <p:spPr/>
        <p:txBody>
          <a:bodyPr/>
          <a:lstStyle/>
          <a:p>
            <a:pPr>
              <a:defRPr/>
            </a:pPr>
            <a:r>
              <a:rPr lang="en-US" smtClean="0"/>
              <a:t>10 April 2013</a:t>
            </a:r>
            <a:endParaRPr lang="en-GB"/>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11</a:t>
            </a:fld>
            <a:endParaRPr lang="en-GB"/>
          </a:p>
        </p:txBody>
      </p:sp>
    </p:spTree>
    <p:extLst>
      <p:ext uri="{BB962C8B-B14F-4D97-AF65-F5344CB8AC3E}">
        <p14:creationId xmlns:p14="http://schemas.microsoft.com/office/powerpoint/2010/main" val="40780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a:p>
        </p:txBody>
      </p:sp>
      <p:sp>
        <p:nvSpPr>
          <p:cNvPr id="5" name="Date Placeholder 4"/>
          <p:cNvSpPr>
            <a:spLocks noGrp="1"/>
          </p:cNvSpPr>
          <p:nvPr>
            <p:ph type="dt" idx="11"/>
          </p:nvPr>
        </p:nvSpPr>
        <p:spPr/>
        <p:txBody>
          <a:bodyPr/>
          <a:lstStyle/>
          <a:p>
            <a:pPr>
              <a:defRPr/>
            </a:pPr>
            <a:r>
              <a:rPr lang="en-US" smtClean="0"/>
              <a:t>10 April 2013</a:t>
            </a:r>
            <a:endParaRPr lang="en-GB"/>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12</a:t>
            </a:fld>
            <a:endParaRPr lang="en-GB"/>
          </a:p>
        </p:txBody>
      </p:sp>
    </p:spTree>
    <p:extLst>
      <p:ext uri="{BB962C8B-B14F-4D97-AF65-F5344CB8AC3E}">
        <p14:creationId xmlns:p14="http://schemas.microsoft.com/office/powerpoint/2010/main" val="146584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On</a:t>
            </a:r>
            <a:r>
              <a:rPr lang="mi-NZ" baseline="0" dirty="0" smtClean="0"/>
              <a:t> the second bullet point: </a:t>
            </a:r>
            <a:endParaRPr lang="en-NZ" dirty="0"/>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a:p>
        </p:txBody>
      </p:sp>
      <p:sp>
        <p:nvSpPr>
          <p:cNvPr id="5" name="Date Placeholder 4"/>
          <p:cNvSpPr>
            <a:spLocks noGrp="1"/>
          </p:cNvSpPr>
          <p:nvPr>
            <p:ph type="dt" idx="11"/>
          </p:nvPr>
        </p:nvSpPr>
        <p:spPr/>
        <p:txBody>
          <a:bodyPr/>
          <a:lstStyle/>
          <a:p>
            <a:pPr>
              <a:defRPr/>
            </a:pPr>
            <a:r>
              <a:rPr lang="en-US" smtClean="0"/>
              <a:t>10 April 2013</a:t>
            </a:r>
            <a:endParaRPr lang="en-GB"/>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13</a:t>
            </a:fld>
            <a:endParaRPr lang="en-GB"/>
          </a:p>
        </p:txBody>
      </p:sp>
    </p:spTree>
    <p:extLst>
      <p:ext uri="{BB962C8B-B14F-4D97-AF65-F5344CB8AC3E}">
        <p14:creationId xmlns:p14="http://schemas.microsoft.com/office/powerpoint/2010/main" val="331742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dirty="0"/>
          </a:p>
        </p:txBody>
      </p:sp>
      <p:sp>
        <p:nvSpPr>
          <p:cNvPr id="5" name="Date Placeholder 4"/>
          <p:cNvSpPr>
            <a:spLocks noGrp="1"/>
          </p:cNvSpPr>
          <p:nvPr>
            <p:ph type="dt" idx="11"/>
          </p:nvPr>
        </p:nvSpPr>
        <p:spPr/>
        <p:txBody>
          <a:bodyPr/>
          <a:lstStyle/>
          <a:p>
            <a:pPr>
              <a:defRPr/>
            </a:pPr>
            <a:r>
              <a:rPr lang="en-US" smtClean="0"/>
              <a:t>10 April 2013</a:t>
            </a:r>
            <a:endParaRPr lang="en-GB" dirty="0"/>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14</a:t>
            </a:fld>
            <a:endParaRPr lang="en-GB" dirty="0"/>
          </a:p>
        </p:txBody>
      </p:sp>
    </p:spTree>
    <p:extLst>
      <p:ext uri="{BB962C8B-B14F-4D97-AF65-F5344CB8AC3E}">
        <p14:creationId xmlns:p14="http://schemas.microsoft.com/office/powerpoint/2010/main" val="826621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NZ" smtClean="0"/>
              <a:t>Doctoral Examiners Workshop</a:t>
            </a:r>
            <a:endParaRPr lang="en-GB" dirty="0"/>
          </a:p>
        </p:txBody>
      </p:sp>
      <p:sp>
        <p:nvSpPr>
          <p:cNvPr id="5" name="Date Placeholder 4"/>
          <p:cNvSpPr>
            <a:spLocks noGrp="1"/>
          </p:cNvSpPr>
          <p:nvPr>
            <p:ph type="dt" idx="11"/>
          </p:nvPr>
        </p:nvSpPr>
        <p:spPr/>
        <p:txBody>
          <a:bodyPr/>
          <a:lstStyle/>
          <a:p>
            <a:pPr>
              <a:defRPr/>
            </a:pPr>
            <a:r>
              <a:rPr lang="en-US" smtClean="0"/>
              <a:t>10 April 2013</a:t>
            </a:r>
            <a:endParaRPr lang="en-GB" dirty="0"/>
          </a:p>
        </p:txBody>
      </p:sp>
      <p:sp>
        <p:nvSpPr>
          <p:cNvPr id="6" name="Slide Number Placeholder 5"/>
          <p:cNvSpPr>
            <a:spLocks noGrp="1"/>
          </p:cNvSpPr>
          <p:nvPr>
            <p:ph type="sldNum" sz="quarter" idx="12"/>
          </p:nvPr>
        </p:nvSpPr>
        <p:spPr/>
        <p:txBody>
          <a:bodyPr/>
          <a:lstStyle/>
          <a:p>
            <a:pPr>
              <a:defRPr/>
            </a:pPr>
            <a:fld id="{BAD6A0F4-22D5-4868-8A5E-709053C9E626}" type="slidenum">
              <a:rPr lang="en-GB" smtClean="0"/>
              <a:pPr>
                <a:defRPr/>
              </a:pPr>
              <a:t>15</a:t>
            </a:fld>
            <a:endParaRPr lang="en-GB" dirty="0"/>
          </a:p>
        </p:txBody>
      </p:sp>
    </p:spTree>
    <p:extLst>
      <p:ext uri="{BB962C8B-B14F-4D97-AF65-F5344CB8AC3E}">
        <p14:creationId xmlns:p14="http://schemas.microsoft.com/office/powerpoint/2010/main" val="935010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latin typeface="Segoe UI Light" panose="020B0502040204020203" pitchFamily="34" charset="0"/>
                <a:cs typeface="Segoe UI Light" panose="020B0502040204020203" pitchFamily="34" charset="0"/>
              </a:defRPr>
            </a:lvl1pPr>
            <a:lvl2pPr>
              <a:defRPr sz="2000">
                <a:solidFill>
                  <a:schemeClr val="bg1"/>
                </a:solidFill>
                <a:latin typeface="Segoe UI Light" panose="020B0502040204020203" pitchFamily="34" charset="0"/>
                <a:cs typeface="Segoe UI Light" panose="020B0502040204020203" pitchFamily="34" charset="0"/>
              </a:defRPr>
            </a:lvl2pPr>
            <a:lvl3pPr>
              <a:defRPr sz="1800">
                <a:solidFill>
                  <a:schemeClr val="bg1"/>
                </a:solidFill>
                <a:latin typeface="Segoe UI Light" panose="020B0502040204020203" pitchFamily="34" charset="0"/>
                <a:cs typeface="Segoe UI Light" panose="020B0502040204020203" pitchFamily="34" charset="0"/>
              </a:defRPr>
            </a:lvl3pPr>
            <a:lvl4pPr>
              <a:defRPr sz="1600">
                <a:solidFill>
                  <a:schemeClr val="bg1"/>
                </a:solidFill>
                <a:latin typeface="Segoe UI Light" panose="020B0502040204020203" pitchFamily="34" charset="0"/>
                <a:cs typeface="Segoe UI Light" panose="020B0502040204020203" pitchFamily="34" charset="0"/>
              </a:defRPr>
            </a:lvl4pPr>
            <a:lvl5pPr>
              <a:defRPr sz="1600">
                <a:solidFill>
                  <a:schemeClr val="bg1"/>
                </a:solidFill>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latin typeface="Segoe UI Light" panose="020B0502040204020203" pitchFamily="34" charset="0"/>
                <a:cs typeface="Segoe UI Light" panose="020B0502040204020203" pitchFamily="34" charset="0"/>
              </a:defRPr>
            </a:lvl1pPr>
          </a:lstStyle>
          <a:p>
            <a:pPr lvl="0"/>
            <a:r>
              <a:rPr lang="en-US" dirty="0" smtClean="0"/>
              <a:t>Click to add Title</a:t>
            </a:r>
            <a:endParaRPr lang="en-US" dirty="0"/>
          </a:p>
        </p:txBody>
      </p:sp>
    </p:spTree>
    <p:extLst>
      <p:ext uri="{BB962C8B-B14F-4D97-AF65-F5344CB8AC3E}">
        <p14:creationId xmlns:p14="http://schemas.microsoft.com/office/powerpoint/2010/main" val="723772461"/>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79737"/>
            <a:ext cx="7772400" cy="822225"/>
          </a:xfrm>
          <a:prstGeom prst="rect">
            <a:avLst/>
          </a:prstGeom>
        </p:spPr>
        <p:txBody>
          <a:bodyPr/>
          <a:lstStyle>
            <a:lvl1pPr>
              <a:defRPr sz="3500">
                <a:solidFill>
                  <a:schemeClr val="bg1"/>
                </a:solidFill>
                <a:latin typeface="Times New Roman" pitchFamily="18" charset="0"/>
                <a:cs typeface="Times New Roman" pitchFamily="18"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1" y="5761082"/>
            <a:ext cx="6400800" cy="780899"/>
          </a:xfrm>
          <a:prstGeom prst="rect">
            <a:avLst/>
          </a:prstGeom>
        </p:spPr>
        <p:txBody>
          <a:bodyPr lIns="80165" tIns="40083" rIns="80165" bIns="40083"/>
          <a:lstStyle>
            <a:lvl1pPr marL="0" indent="0" algn="ctr">
              <a:buNone/>
              <a:defRPr sz="2500">
                <a:solidFill>
                  <a:schemeClr val="bg1"/>
                </a:solidFill>
                <a:latin typeface="Times New Roman" pitchFamily="18" charset="0"/>
                <a:cs typeface="Times New Roman" pitchFamily="18" charset="0"/>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latin typeface="Segoe UI Light" panose="020B0502040204020203" pitchFamily="34" charset="0"/>
                <a:cs typeface="Segoe UI Light" panose="020B0502040204020203" pitchFamily="34" charset="0"/>
              </a:defRPr>
            </a:lvl1pPr>
            <a:lvl2pPr>
              <a:defRPr sz="2000">
                <a:solidFill>
                  <a:schemeClr val="bg1"/>
                </a:solidFill>
                <a:latin typeface="Segoe UI Light" panose="020B0502040204020203" pitchFamily="34" charset="0"/>
                <a:cs typeface="Segoe UI Light" panose="020B0502040204020203" pitchFamily="34" charset="0"/>
              </a:defRPr>
            </a:lvl2pPr>
            <a:lvl3pPr>
              <a:defRPr sz="1800">
                <a:solidFill>
                  <a:schemeClr val="bg1"/>
                </a:solidFill>
                <a:latin typeface="Segoe UI Light" panose="020B0502040204020203" pitchFamily="34" charset="0"/>
                <a:cs typeface="Segoe UI Light" panose="020B0502040204020203" pitchFamily="34" charset="0"/>
              </a:defRPr>
            </a:lvl3pPr>
            <a:lvl4pPr>
              <a:defRPr sz="1600">
                <a:solidFill>
                  <a:schemeClr val="bg1"/>
                </a:solidFill>
                <a:latin typeface="Segoe UI Light" panose="020B0502040204020203" pitchFamily="34" charset="0"/>
                <a:cs typeface="Segoe UI Light" panose="020B0502040204020203" pitchFamily="34" charset="0"/>
              </a:defRPr>
            </a:lvl4pPr>
            <a:lvl5pPr>
              <a:defRPr sz="1600">
                <a:solidFill>
                  <a:schemeClr val="bg1"/>
                </a:solidFill>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9"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lvl1pPr>
              <a:defRPr>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2839611382"/>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600200"/>
            <a:ext cx="8382000" cy="4419601"/>
          </a:xfrm>
          <a:prstGeom prst="rect">
            <a:avLst/>
          </a:prstGeom>
        </p:spPr>
        <p:txBody>
          <a:bodyPr/>
          <a:lstStyle>
            <a:lvl1pPr>
              <a:defRPr sz="2400">
                <a:solidFill>
                  <a:schemeClr val="bg1"/>
                </a:solidFill>
                <a:latin typeface="Segoe UI Light" panose="020B0502040204020203" pitchFamily="34" charset="0"/>
                <a:cs typeface="Segoe UI Light" panose="020B0502040204020203" pitchFamily="34" charset="0"/>
              </a:defRPr>
            </a:lvl1pPr>
            <a:lvl2pPr>
              <a:defRPr sz="2000">
                <a:solidFill>
                  <a:schemeClr val="bg1"/>
                </a:solidFill>
                <a:latin typeface="Segoe UI Light" panose="020B0502040204020203" pitchFamily="34" charset="0"/>
                <a:cs typeface="Segoe UI Light" panose="020B0502040204020203" pitchFamily="34" charset="0"/>
              </a:defRPr>
            </a:lvl2pPr>
            <a:lvl3pPr>
              <a:defRPr sz="1800">
                <a:solidFill>
                  <a:schemeClr val="bg1"/>
                </a:solidFill>
                <a:latin typeface="Segoe UI Light" panose="020B0502040204020203" pitchFamily="34" charset="0"/>
                <a:cs typeface="Segoe UI Light" panose="020B0502040204020203" pitchFamily="34" charset="0"/>
              </a:defRPr>
            </a:lvl3pPr>
            <a:lvl4pPr>
              <a:defRPr sz="1600">
                <a:solidFill>
                  <a:schemeClr val="bg1"/>
                </a:solidFill>
                <a:latin typeface="Segoe UI Light" panose="020B0502040204020203" pitchFamily="34" charset="0"/>
                <a:cs typeface="Segoe UI Light" panose="020B0502040204020203" pitchFamily="34" charset="0"/>
              </a:defRPr>
            </a:lvl4pPr>
            <a:lvl5pPr>
              <a:defRPr sz="1600">
                <a:solidFill>
                  <a:schemeClr val="bg1"/>
                </a:solidFill>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073803258"/>
      </p:ext>
    </p:ext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latin typeface="Segoe UI Light" panose="020B0502040204020203" pitchFamily="34" charset="0"/>
                <a:cs typeface="Segoe UI Light" panose="020B0502040204020203" pitchFamily="34" charset="0"/>
              </a:defRPr>
            </a:lvl1pPr>
            <a:lvl2pPr>
              <a:defRPr sz="2000">
                <a:solidFill>
                  <a:schemeClr val="bg1"/>
                </a:solidFill>
                <a:latin typeface="Segoe UI Light" panose="020B0502040204020203" pitchFamily="34" charset="0"/>
                <a:cs typeface="Segoe UI Light" panose="020B0502040204020203" pitchFamily="34" charset="0"/>
              </a:defRPr>
            </a:lvl2pPr>
            <a:lvl3pPr>
              <a:defRPr sz="1800">
                <a:solidFill>
                  <a:schemeClr val="bg1"/>
                </a:solidFill>
                <a:latin typeface="Segoe UI Light" panose="020B0502040204020203" pitchFamily="34" charset="0"/>
                <a:cs typeface="Segoe UI Light" panose="020B0502040204020203" pitchFamily="34" charset="0"/>
              </a:defRPr>
            </a:lvl3pPr>
            <a:lvl4pPr>
              <a:defRPr sz="1600">
                <a:solidFill>
                  <a:schemeClr val="bg1"/>
                </a:solidFill>
                <a:latin typeface="Segoe UI Light" panose="020B0502040204020203" pitchFamily="34" charset="0"/>
                <a:cs typeface="Segoe UI Light" panose="020B0502040204020203" pitchFamily="34" charset="0"/>
              </a:defRPr>
            </a:lvl4pPr>
            <a:lvl5pPr>
              <a:defRPr sz="1600">
                <a:solidFill>
                  <a:schemeClr val="bg1"/>
                </a:solidFill>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9"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lvl1pPr>
              <a:defRPr>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2839611382"/>
      </p:ext>
    </p:extLst>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2"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lvl1pPr>
              <a:defRPr>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1164226161"/>
      </p:ext>
    </p:extLst>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lvl1pPr>
              <a:defRPr>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245523106"/>
      </p:ext>
    </p:extLst>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lvl1pPr>
              <a:defRPr>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1991490050"/>
      </p:ext>
    </p:extLst>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4403504"/>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New-NZ)Rev).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39075" y="60944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95837"/>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79737"/>
            <a:ext cx="7772400" cy="822225"/>
          </a:xfrm>
          <a:prstGeom prst="rect">
            <a:avLst/>
          </a:prstGeom>
        </p:spPr>
        <p:txBody>
          <a:bodyPr/>
          <a:lstStyle>
            <a:lvl1pPr>
              <a:defRPr sz="3500">
                <a:solidFill>
                  <a:schemeClr val="bg1"/>
                </a:solidFill>
                <a:latin typeface="Times New Roman" pitchFamily="18" charset="0"/>
                <a:cs typeface="Times New Roman" pitchFamily="18"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1" y="5761082"/>
            <a:ext cx="6400800" cy="780899"/>
          </a:xfrm>
          <a:prstGeom prst="rect">
            <a:avLst/>
          </a:prstGeom>
        </p:spPr>
        <p:txBody>
          <a:bodyPr lIns="80165" tIns="40083" rIns="80165" bIns="40083"/>
          <a:lstStyle>
            <a:lvl1pPr marL="0" indent="0" algn="ctr">
              <a:buNone/>
              <a:defRPr sz="2500">
                <a:solidFill>
                  <a:schemeClr val="bg1"/>
                </a:solidFill>
                <a:latin typeface="Times New Roman" pitchFamily="18" charset="0"/>
                <a:cs typeface="Times New Roman" pitchFamily="18" charset="0"/>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lvl1pPr>
              <a:defRPr>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latin typeface="Segoe UI Light" panose="020B0502040204020203" pitchFamily="34" charset="0"/>
                <a:cs typeface="Segoe UI Light" panose="020B0502040204020203" pitchFamily="34" charset="0"/>
              </a:defRPr>
            </a:lvl1pPr>
            <a:lvl2pPr>
              <a:defRPr sz="2000">
                <a:solidFill>
                  <a:schemeClr val="bg1"/>
                </a:solidFill>
                <a:latin typeface="Segoe UI Light" panose="020B0502040204020203" pitchFamily="34" charset="0"/>
                <a:cs typeface="Segoe UI Light" panose="020B0502040204020203" pitchFamily="34" charset="0"/>
              </a:defRPr>
            </a:lvl2pPr>
            <a:lvl3pPr>
              <a:defRPr sz="1800">
                <a:solidFill>
                  <a:schemeClr val="bg1"/>
                </a:solidFill>
                <a:latin typeface="Segoe UI Light" panose="020B0502040204020203" pitchFamily="34" charset="0"/>
                <a:cs typeface="Segoe UI Light" panose="020B0502040204020203" pitchFamily="34" charset="0"/>
              </a:defRPr>
            </a:lvl3pPr>
            <a:lvl4pPr>
              <a:defRPr sz="1600">
                <a:solidFill>
                  <a:schemeClr val="bg1"/>
                </a:solidFill>
                <a:latin typeface="Segoe UI Light" panose="020B0502040204020203" pitchFamily="34" charset="0"/>
                <a:cs typeface="Segoe UI Light" panose="020B0502040204020203" pitchFamily="34" charset="0"/>
              </a:defRPr>
            </a:lvl4pPr>
            <a:lvl5pPr>
              <a:defRPr sz="1600">
                <a:solidFill>
                  <a:schemeClr val="bg1"/>
                </a:solidFill>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398318004"/>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79737"/>
            <a:ext cx="7772400" cy="822225"/>
          </a:xfrm>
          <a:prstGeom prst="rect">
            <a:avLst/>
          </a:prstGeom>
        </p:spPr>
        <p:txBody>
          <a:bodyPr/>
          <a:lstStyle>
            <a:lvl1pPr>
              <a:defRPr sz="3500">
                <a:solidFill>
                  <a:schemeClr val="bg1"/>
                </a:solidFill>
                <a:latin typeface="Times New Roman" pitchFamily="18" charset="0"/>
                <a:cs typeface="Times New Roman" pitchFamily="18"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1" y="5761082"/>
            <a:ext cx="6400800" cy="780899"/>
          </a:xfrm>
          <a:prstGeom prst="rect">
            <a:avLst/>
          </a:prstGeom>
        </p:spPr>
        <p:txBody>
          <a:bodyPr lIns="80165" tIns="40083" rIns="80165" bIns="40083"/>
          <a:lstStyle>
            <a:lvl1pPr marL="0" indent="0" algn="ctr">
              <a:buNone/>
              <a:defRPr sz="2500">
                <a:solidFill>
                  <a:schemeClr val="bg1"/>
                </a:solidFill>
                <a:latin typeface="Times New Roman" pitchFamily="18" charset="0"/>
                <a:cs typeface="Times New Roman" pitchFamily="18" charset="0"/>
              </a:defRPr>
            </a:lvl1pPr>
            <a:lvl2pPr marL="436381" indent="0" algn="ctr">
              <a:buNone/>
              <a:defRPr>
                <a:solidFill>
                  <a:schemeClr val="tx1">
                    <a:tint val="75000"/>
                  </a:schemeClr>
                </a:solidFill>
              </a:defRPr>
            </a:lvl2pPr>
            <a:lvl3pPr marL="872761" indent="0" algn="ctr">
              <a:buNone/>
              <a:defRPr>
                <a:solidFill>
                  <a:schemeClr val="tx1">
                    <a:tint val="75000"/>
                  </a:schemeClr>
                </a:solidFill>
              </a:defRPr>
            </a:lvl3pPr>
            <a:lvl4pPr marL="1309142" indent="0" algn="ctr">
              <a:buNone/>
              <a:defRPr>
                <a:solidFill>
                  <a:schemeClr val="tx1">
                    <a:tint val="75000"/>
                  </a:schemeClr>
                </a:solidFill>
              </a:defRPr>
            </a:lvl4pPr>
            <a:lvl5pPr marL="1745523" indent="0" algn="ctr">
              <a:buNone/>
              <a:defRPr>
                <a:solidFill>
                  <a:schemeClr val="tx1">
                    <a:tint val="75000"/>
                  </a:schemeClr>
                </a:solidFill>
              </a:defRPr>
            </a:lvl5pPr>
            <a:lvl6pPr marL="2181903" indent="0" algn="ctr">
              <a:buNone/>
              <a:defRPr>
                <a:solidFill>
                  <a:schemeClr val="tx1">
                    <a:tint val="75000"/>
                  </a:schemeClr>
                </a:solidFill>
              </a:defRPr>
            </a:lvl6pPr>
            <a:lvl7pPr marL="2618284" indent="0" algn="ctr">
              <a:buNone/>
              <a:defRPr>
                <a:solidFill>
                  <a:schemeClr val="tx1">
                    <a:tint val="75000"/>
                  </a:schemeClr>
                </a:solidFill>
              </a:defRPr>
            </a:lvl7pPr>
            <a:lvl8pPr marL="3054664" indent="0" algn="ctr">
              <a:buNone/>
              <a:defRPr>
                <a:solidFill>
                  <a:schemeClr val="tx1">
                    <a:tint val="75000"/>
                  </a:schemeClr>
                </a:solidFill>
              </a:defRPr>
            </a:lvl8pPr>
            <a:lvl9pPr marL="3491045" indent="0" algn="ctr">
              <a:buNone/>
              <a:defRPr>
                <a:solidFill>
                  <a:schemeClr val="tx1">
                    <a:tint val="75000"/>
                  </a:schemeClr>
                </a:solidFill>
              </a:defRPr>
            </a:lvl9pPr>
          </a:lstStyle>
          <a:p>
            <a:r>
              <a:rPr lang="en-US" smtClean="0"/>
              <a:t>Click to edit Master subtitle style</a:t>
            </a:r>
            <a:endParaRPr lang="en-GB"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latin typeface="Segoe UI Light" panose="020B0502040204020203" pitchFamily="34" charset="0"/>
                <a:cs typeface="Segoe UI Light" panose="020B0502040204020203" pitchFamily="34" charset="0"/>
              </a:defRPr>
            </a:lvl1pPr>
            <a:lvl2pPr>
              <a:defRPr sz="2000">
                <a:solidFill>
                  <a:schemeClr val="bg1"/>
                </a:solidFill>
                <a:latin typeface="Segoe UI Light" panose="020B0502040204020203" pitchFamily="34" charset="0"/>
                <a:cs typeface="Segoe UI Light" panose="020B0502040204020203" pitchFamily="34" charset="0"/>
              </a:defRPr>
            </a:lvl2pPr>
            <a:lvl3pPr>
              <a:defRPr sz="1800">
                <a:solidFill>
                  <a:schemeClr val="bg1"/>
                </a:solidFill>
                <a:latin typeface="Segoe UI Light" panose="020B0502040204020203" pitchFamily="34" charset="0"/>
                <a:cs typeface="Segoe UI Light" panose="020B0502040204020203" pitchFamily="34" charset="0"/>
              </a:defRPr>
            </a:lvl3pPr>
            <a:lvl4pPr>
              <a:defRPr sz="1600">
                <a:solidFill>
                  <a:schemeClr val="bg1"/>
                </a:solidFill>
                <a:latin typeface="Segoe UI Light" panose="020B0502040204020203" pitchFamily="34" charset="0"/>
                <a:cs typeface="Segoe UI Light" panose="020B0502040204020203" pitchFamily="34" charset="0"/>
              </a:defRPr>
            </a:lvl4pPr>
            <a:lvl5pPr>
              <a:defRPr sz="1600">
                <a:solidFill>
                  <a:schemeClr val="bg1"/>
                </a:solidFill>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lvl1pPr>
              <a:defRPr>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4153046791"/>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latin typeface="Segoe UI Light" panose="020B0502040204020203" pitchFamily="34" charset="0"/>
                <a:cs typeface="Segoe UI Light" panose="020B0502040204020203" pitchFamily="34" charset="0"/>
              </a:defRPr>
            </a:lvl1pPr>
            <a:lvl2pPr>
              <a:defRPr sz="2000">
                <a:solidFill>
                  <a:schemeClr val="bg1"/>
                </a:solidFill>
                <a:latin typeface="Segoe UI Light" panose="020B0502040204020203" pitchFamily="34" charset="0"/>
                <a:cs typeface="Segoe UI Light" panose="020B0502040204020203" pitchFamily="34" charset="0"/>
              </a:defRPr>
            </a:lvl2pPr>
            <a:lvl3pPr>
              <a:defRPr sz="1800">
                <a:solidFill>
                  <a:schemeClr val="bg1"/>
                </a:solidFill>
                <a:latin typeface="Segoe UI Light" panose="020B0502040204020203" pitchFamily="34" charset="0"/>
                <a:cs typeface="Segoe UI Light" panose="020B0502040204020203" pitchFamily="34" charset="0"/>
              </a:defRPr>
            </a:lvl3pPr>
            <a:lvl4pPr>
              <a:defRPr sz="1600">
                <a:solidFill>
                  <a:schemeClr val="bg1"/>
                </a:solidFill>
                <a:latin typeface="Segoe UI Light" panose="020B0502040204020203" pitchFamily="34" charset="0"/>
                <a:cs typeface="Segoe UI Light" panose="020B0502040204020203" pitchFamily="34" charset="0"/>
              </a:defRPr>
            </a:lvl4pPr>
            <a:lvl5pPr>
              <a:defRPr sz="1600">
                <a:solidFill>
                  <a:schemeClr val="bg1"/>
                </a:solidFill>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5" name="Text Placeholder 4"/>
          <p:cNvSpPr>
            <a:spLocks noGrp="1"/>
          </p:cNvSpPr>
          <p:nvPr>
            <p:ph type="body" sz="quarter" idx="10" hasCustomPrompt="1"/>
          </p:nvPr>
        </p:nvSpPr>
        <p:spPr>
          <a:xfrm>
            <a:off x="1066800" y="990600"/>
            <a:ext cx="6858000" cy="838200"/>
          </a:xfrm>
          <a:prstGeom prst="rect">
            <a:avLst/>
          </a:prstGeom>
        </p:spPr>
        <p:txBody>
          <a:bodyPr vert="horz"/>
          <a:lstStyle>
            <a:lvl1pPr marL="0" indent="0" algn="ctr">
              <a:buNone/>
              <a:defRPr>
                <a:solidFill>
                  <a:srgbClr val="FFFFFF"/>
                </a:solidFill>
                <a:latin typeface="Segoe UI Light" panose="020B0502040204020203" pitchFamily="34" charset="0"/>
                <a:cs typeface="Segoe UI Light" panose="020B0502040204020203" pitchFamily="34" charset="0"/>
              </a:defRPr>
            </a:lvl1pPr>
          </a:lstStyle>
          <a:p>
            <a:pPr lvl="0"/>
            <a:r>
              <a:rPr lang="en-US" dirty="0" smtClean="0"/>
              <a:t>Click to add Title</a:t>
            </a:r>
            <a:endParaRPr lang="en-US" dirty="0"/>
          </a:p>
        </p:txBody>
      </p:sp>
    </p:spTree>
    <p:extLst>
      <p:ext uri="{BB962C8B-B14F-4D97-AF65-F5344CB8AC3E}">
        <p14:creationId xmlns:p14="http://schemas.microsoft.com/office/powerpoint/2010/main" val="936251629"/>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lvl1pPr>
              <a:defRPr>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latin typeface="Segoe UI Light" panose="020B0502040204020203" pitchFamily="34" charset="0"/>
                <a:cs typeface="Segoe UI Light" panose="020B0502040204020203" pitchFamily="34" charset="0"/>
              </a:defRPr>
            </a:lvl1pPr>
            <a:lvl2pPr>
              <a:defRPr sz="2000">
                <a:solidFill>
                  <a:schemeClr val="bg1"/>
                </a:solidFill>
                <a:latin typeface="Segoe UI Light" panose="020B0502040204020203" pitchFamily="34" charset="0"/>
                <a:cs typeface="Segoe UI Light" panose="020B0502040204020203" pitchFamily="34" charset="0"/>
              </a:defRPr>
            </a:lvl2pPr>
            <a:lvl3pPr>
              <a:defRPr sz="1800">
                <a:solidFill>
                  <a:schemeClr val="bg1"/>
                </a:solidFill>
                <a:latin typeface="Segoe UI Light" panose="020B0502040204020203" pitchFamily="34" charset="0"/>
                <a:cs typeface="Segoe UI Light" panose="020B0502040204020203" pitchFamily="34" charset="0"/>
              </a:defRPr>
            </a:lvl3pPr>
            <a:lvl4pPr>
              <a:defRPr sz="1600">
                <a:solidFill>
                  <a:schemeClr val="bg1"/>
                </a:solidFill>
                <a:latin typeface="Segoe UI Light" panose="020B0502040204020203" pitchFamily="34" charset="0"/>
                <a:cs typeface="Segoe UI Light" panose="020B0502040204020203" pitchFamily="34" charset="0"/>
              </a:defRPr>
            </a:lvl4pPr>
            <a:lvl5pPr>
              <a:defRPr sz="1600">
                <a:solidFill>
                  <a:schemeClr val="bg1"/>
                </a:solidFill>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Tree>
    <p:extLst>
      <p:ext uri="{BB962C8B-B14F-4D97-AF65-F5344CB8AC3E}">
        <p14:creationId xmlns:p14="http://schemas.microsoft.com/office/powerpoint/2010/main" val="3189984602"/>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latin typeface="Segoe UI Light" panose="020B0502040204020203" pitchFamily="34" charset="0"/>
                <a:cs typeface="Segoe UI Light" panose="020B0502040204020203" pitchFamily="34" charset="0"/>
              </a:defRPr>
            </a:lvl1pPr>
            <a:lvl2pPr>
              <a:defRPr sz="2000">
                <a:solidFill>
                  <a:schemeClr val="bg1"/>
                </a:solidFill>
                <a:latin typeface="Segoe UI Light" panose="020B0502040204020203" pitchFamily="34" charset="0"/>
                <a:cs typeface="Segoe UI Light" panose="020B0502040204020203" pitchFamily="34" charset="0"/>
              </a:defRPr>
            </a:lvl2pPr>
            <a:lvl3pPr>
              <a:defRPr sz="1800">
                <a:solidFill>
                  <a:schemeClr val="bg1"/>
                </a:solidFill>
                <a:latin typeface="Segoe UI Light" panose="020B0502040204020203" pitchFamily="34" charset="0"/>
                <a:cs typeface="Segoe UI Light" panose="020B0502040204020203" pitchFamily="34" charset="0"/>
              </a:defRPr>
            </a:lvl3pPr>
            <a:lvl4pPr>
              <a:defRPr sz="1600">
                <a:solidFill>
                  <a:schemeClr val="bg1"/>
                </a:solidFill>
                <a:latin typeface="Segoe UI Light" panose="020B0502040204020203" pitchFamily="34" charset="0"/>
                <a:cs typeface="Segoe UI Light" panose="020B0502040204020203" pitchFamily="34" charset="0"/>
              </a:defRPr>
            </a:lvl4pPr>
            <a:lvl5pPr>
              <a:defRPr sz="1600">
                <a:solidFill>
                  <a:schemeClr val="bg1"/>
                </a:solidFill>
                <a:latin typeface="Segoe UI Light" panose="020B0502040204020203" pitchFamily="34" charset="0"/>
                <a:cs typeface="Segoe UI Light" panose="020B0502040204020203" pitchFamily="34" charset="0"/>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11" name="Title Placeholder 1"/>
          <p:cNvSpPr>
            <a:spLocks noGrp="1"/>
          </p:cNvSpPr>
          <p:nvPr>
            <p:ph type="title" hasCustomPrompt="1"/>
          </p:nvPr>
        </p:nvSpPr>
        <p:spPr>
          <a:xfrm>
            <a:off x="228600" y="762000"/>
            <a:ext cx="3505200" cy="792162"/>
          </a:xfrm>
          <a:prstGeom prst="rect">
            <a:avLst/>
          </a:prstGeom>
        </p:spPr>
        <p:txBody>
          <a:bodyPr vert="horz" lIns="91440" tIns="45720" rIns="91440" bIns="45720" rtlCol="0" anchor="ctr">
            <a:normAutofit/>
          </a:bodyPr>
          <a:lstStyle>
            <a:lvl1pPr>
              <a:defRPr>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522575854"/>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Content Placeholder 5"/>
          <p:cNvSpPr>
            <a:spLocks noGrp="1"/>
          </p:cNvSpPr>
          <p:nvPr>
            <p:ph sz="quarter" idx="4" hasCustomPrompt="1"/>
          </p:nvPr>
        </p:nvSpPr>
        <p:spPr>
          <a:xfrm>
            <a:off x="457200" y="1981201"/>
            <a:ext cx="8229599" cy="4038600"/>
          </a:xfrm>
          <a:prstGeom prst="rect">
            <a:avLst/>
          </a:prstGeom>
        </p:spPr>
        <p:txBody>
          <a:bodyPr/>
          <a:lstStyle>
            <a:lvl1pPr>
              <a:defRPr sz="2400">
                <a:solidFill>
                  <a:schemeClr val="bg1"/>
                </a:solidFill>
                <a:latin typeface="Segoe UI Light" panose="020B0502040204020203" pitchFamily="34" charset="0"/>
              </a:defRPr>
            </a:lvl1pPr>
            <a:lvl2pPr>
              <a:defRPr sz="2000">
                <a:solidFill>
                  <a:schemeClr val="bg1"/>
                </a:solidFill>
                <a:latin typeface="Segoe UI Light" panose="020B0502040204020203" pitchFamily="34" charset="0"/>
              </a:defRPr>
            </a:lvl2pPr>
            <a:lvl3pPr>
              <a:defRPr sz="1800">
                <a:solidFill>
                  <a:schemeClr val="bg1"/>
                </a:solidFill>
                <a:latin typeface="Segoe UI Light" panose="020B0502040204020203" pitchFamily="34" charset="0"/>
              </a:defRPr>
            </a:lvl3pPr>
            <a:lvl4pPr>
              <a:defRPr sz="1600">
                <a:solidFill>
                  <a:schemeClr val="bg1"/>
                </a:solidFill>
                <a:latin typeface="Segoe UI Light" panose="020B0502040204020203" pitchFamily="34" charset="0"/>
              </a:defRPr>
            </a:lvl4pPr>
            <a:lvl5pPr>
              <a:defRPr sz="1600">
                <a:solidFill>
                  <a:schemeClr val="bg1"/>
                </a:solidFill>
                <a:latin typeface="Segoe UI Light" panose="020B0502040204020203" pitchFamily="34" charset="0"/>
              </a:defRPr>
            </a:lvl5pPr>
            <a:lvl6pPr>
              <a:defRPr sz="1600"/>
            </a:lvl6pPr>
            <a:lvl7pPr>
              <a:defRPr sz="1600"/>
            </a:lvl7pPr>
            <a:lvl8pPr>
              <a:defRPr sz="1600"/>
            </a:lvl8pPr>
            <a:lvl9pPr>
              <a:defRPr sz="1600"/>
            </a:lvl9pPr>
          </a:lstStyle>
          <a:p>
            <a:pPr lvl="0"/>
            <a:r>
              <a:rPr lang="en-AU" dirty="0" smtClean="0"/>
              <a:t>Click to enter text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GB" dirty="0"/>
          </a:p>
        </p:txBody>
      </p:sp>
      <p:sp>
        <p:nvSpPr>
          <p:cNvPr id="7" name="Title Placeholder 1"/>
          <p:cNvSpPr>
            <a:spLocks noGrp="1"/>
          </p:cNvSpPr>
          <p:nvPr>
            <p:ph type="title" hasCustomPrompt="1"/>
          </p:nvPr>
        </p:nvSpPr>
        <p:spPr>
          <a:xfrm>
            <a:off x="5562600" y="1036638"/>
            <a:ext cx="3276600" cy="792162"/>
          </a:xfrm>
          <a:prstGeom prst="rect">
            <a:avLst/>
          </a:prstGeom>
        </p:spPr>
        <p:txBody>
          <a:bodyPr vert="horz" lIns="91440" tIns="45720" rIns="91440" bIns="45720" rtlCol="0" anchor="ctr">
            <a:normAutofit/>
          </a:bodyPr>
          <a:lstStyle>
            <a:lvl1pPr>
              <a:defRPr>
                <a:latin typeface="Segoe UI Light" panose="020B0502040204020203" pitchFamily="34" charset="0"/>
                <a:cs typeface="Segoe UI Light" panose="020B0502040204020203" pitchFamily="34" charset="0"/>
              </a:defRPr>
            </a:lvl1pPr>
          </a:lstStyle>
          <a:p>
            <a:r>
              <a:rPr lang="en-US" dirty="0" smtClean="0"/>
              <a:t>CLICK TO EDIT TITLE</a:t>
            </a:r>
            <a:endParaRPr lang="en-US" dirty="0"/>
          </a:p>
        </p:txBody>
      </p:sp>
    </p:spTree>
    <p:extLst>
      <p:ext uri="{BB962C8B-B14F-4D97-AF65-F5344CB8AC3E}">
        <p14:creationId xmlns:p14="http://schemas.microsoft.com/office/powerpoint/2010/main" val="1198858522"/>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2.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3.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4.xml"/><Relationship Id="rId1"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emf"/><Relationship Id="rId5" Type="http://schemas.openxmlformats.org/officeDocument/2006/relationships/image" Target="../media/image5.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0.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8.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11"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MUN38896 MasseyLogoUniNZ_CMYKrev.ai"/>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MU_logo_master_CMYKrev.eps"/>
          <p:cNvPicPr>
            <a:picLocks noChangeAspect="1"/>
          </p:cNvPicPr>
          <p:nvPr userDrawn="1"/>
        </p:nvPicPr>
        <p:blipFill>
          <a:blip r:embed="rId7"/>
          <a:srcRect/>
          <a:stretch>
            <a:fillRect/>
          </a:stretch>
        </p:blipFill>
        <p:spPr bwMode="auto">
          <a:xfrm>
            <a:off x="2877787" y="2893489"/>
            <a:ext cx="3403366" cy="1433788"/>
          </a:xfrm>
          <a:prstGeom prst="rect">
            <a:avLst/>
          </a:prstGeom>
          <a:noFill/>
          <a:ln w="9525">
            <a:noFill/>
            <a:miter lim="800000"/>
            <a:headEnd/>
            <a:tailEnd/>
          </a:ln>
        </p:spPr>
      </p:pic>
    </p:spTree>
    <p:extLst>
      <p:ext uri="{BB962C8B-B14F-4D97-AF65-F5344CB8AC3E}">
        <p14:creationId xmlns:p14="http://schemas.microsoft.com/office/powerpoint/2010/main" val="1816674854"/>
      </p:ext>
    </p:extLst>
  </p:cSld>
  <p:clrMap bg1="lt1" tx1="dk1" bg2="lt2" tx2="dk2" accent1="accent1" accent2="accent2" accent3="accent3" accent4="accent4" accent5="accent5" accent6="accent6" hlink="hlink" folHlink="folHlink"/>
  <p:sldLayoutIdLst>
    <p:sldLayoutId id="2147483665" r:id="rId1"/>
    <p:sldLayoutId id="2147483666" r:id="rId2"/>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MYK_WB_RIGHT.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7" descr="Slash.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038940"/>
      </p:ext>
    </p:extLst>
  </p:cSld>
  <p:clrMap bg1="lt1" tx1="dk1" bg2="lt2" tx2="dk2" accent1="accent1" accent2="accent2" accent3="accent3" accent4="accent4" accent5="accent5" accent6="accent6" hlink="hlink" folHlink="folHlink"/>
  <p:sldLayoutIdLst>
    <p:sldLayoutId id="2147483686" r:id="rId1"/>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63880"/>
      </p:ext>
    </p:extLst>
  </p:cSld>
  <p:clrMap bg1="lt1" tx1="dk1" bg2="lt2" tx2="dk2" accent1="accent1" accent2="accent2" accent3="accent3" accent4="accent4" accent5="accent5" accent6="accent6" hlink="hlink" folHlink="folHlink"/>
  <p:sldLayoutIdLst>
    <p:sldLayoutId id="2147483688" r:id="rId1"/>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MYK_WB_RIGHT.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New-NZ)Rev).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Lst>
  <p:transition spd="med"/>
  <p:timing>
    <p:tnLst>
      <p:par>
        <p:cTn id="1" dur="indefinite" restart="never" nodeType="tmRoot"/>
      </p:par>
    </p:tnLst>
  </p:timing>
  <p:hf sldNum="0" hdr="0" ftr="0" dt="0"/>
  <p:txStyles>
    <p:titleStyle>
      <a:lvl1pPr algn="ctr" rtl="0" eaLnBrk="1" fontAlgn="base" hangingPunct="1">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2000">
          <a:solidFill>
            <a:schemeClr val="tx1"/>
          </a:solidFill>
          <a:latin typeface="Arial" charset="0"/>
          <a:ea typeface="ＭＳ Ｐゴシック" charset="0"/>
          <a:cs typeface="Arial" charset="0"/>
        </a:defRPr>
      </a:lvl2pPr>
      <a:lvl3pPr algn="ctr" rtl="0" eaLnBrk="1" fontAlgn="base" hangingPunct="1">
        <a:spcBef>
          <a:spcPct val="0"/>
        </a:spcBef>
        <a:spcAft>
          <a:spcPct val="0"/>
        </a:spcAft>
        <a:defRPr sz="2000">
          <a:solidFill>
            <a:schemeClr val="tx1"/>
          </a:solidFill>
          <a:latin typeface="Arial" charset="0"/>
          <a:ea typeface="ＭＳ Ｐゴシック" charset="0"/>
          <a:cs typeface="Arial" charset="0"/>
        </a:defRPr>
      </a:lvl3pPr>
      <a:lvl4pPr algn="ctr" rtl="0" eaLnBrk="1" fontAlgn="base" hangingPunct="1">
        <a:spcBef>
          <a:spcPct val="0"/>
        </a:spcBef>
        <a:spcAft>
          <a:spcPct val="0"/>
        </a:spcAft>
        <a:defRPr sz="2000">
          <a:solidFill>
            <a:schemeClr val="tx1"/>
          </a:solidFill>
          <a:latin typeface="Arial" charset="0"/>
          <a:ea typeface="ＭＳ Ｐゴシック" charset="0"/>
          <a:cs typeface="Arial" charset="0"/>
        </a:defRPr>
      </a:lvl4pPr>
      <a:lvl5pPr algn="ctr" rtl="0" eaLnBrk="1" fontAlgn="base" hangingPunct="1">
        <a:spcBef>
          <a:spcPct val="0"/>
        </a:spcBef>
        <a:spcAft>
          <a:spcPct val="0"/>
        </a:spcAft>
        <a:defRPr sz="20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tx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tx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tx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CMYK_WB_LEFT.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863" y="-23813"/>
            <a:ext cx="20240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Lst>
  <p:transition spd="med"/>
  <p:timing>
    <p:tnLst>
      <p:par>
        <p:cTn id="1" dur="indefinite" restart="never" nodeType="tmRoot"/>
      </p:par>
    </p:tnLst>
  </p:timing>
  <p:hf sldNum="0" hdr="0" ftr="0" dt="0"/>
  <p:txStyles>
    <p:titleStyle>
      <a:lvl1pPr algn="ctr" rtl="0" eaLnBrk="1" fontAlgn="base" hangingPunct="1">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2000">
          <a:solidFill>
            <a:schemeClr val="tx1"/>
          </a:solidFill>
          <a:latin typeface="Arial" charset="0"/>
          <a:ea typeface="ＭＳ Ｐゴシック" charset="0"/>
          <a:cs typeface="Arial" charset="0"/>
        </a:defRPr>
      </a:lvl2pPr>
      <a:lvl3pPr algn="ctr" rtl="0" eaLnBrk="1" fontAlgn="base" hangingPunct="1">
        <a:spcBef>
          <a:spcPct val="0"/>
        </a:spcBef>
        <a:spcAft>
          <a:spcPct val="0"/>
        </a:spcAft>
        <a:defRPr sz="2000">
          <a:solidFill>
            <a:schemeClr val="tx1"/>
          </a:solidFill>
          <a:latin typeface="Arial" charset="0"/>
          <a:ea typeface="ＭＳ Ｐゴシック" charset="0"/>
          <a:cs typeface="Arial" charset="0"/>
        </a:defRPr>
      </a:lvl3pPr>
      <a:lvl4pPr algn="ctr" rtl="0" eaLnBrk="1" fontAlgn="base" hangingPunct="1">
        <a:spcBef>
          <a:spcPct val="0"/>
        </a:spcBef>
        <a:spcAft>
          <a:spcPct val="0"/>
        </a:spcAft>
        <a:defRPr sz="2000">
          <a:solidFill>
            <a:schemeClr val="tx1"/>
          </a:solidFill>
          <a:latin typeface="Arial" charset="0"/>
          <a:ea typeface="ＭＳ Ｐゴシック" charset="0"/>
          <a:cs typeface="Arial" charset="0"/>
        </a:defRPr>
      </a:lvl4pPr>
      <a:lvl5pPr algn="ctr" rtl="0" eaLnBrk="1" fontAlgn="base" hangingPunct="1">
        <a:spcBef>
          <a:spcPct val="0"/>
        </a:spcBef>
        <a:spcAft>
          <a:spcPct val="0"/>
        </a:spcAft>
        <a:defRPr sz="20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tx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tx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tx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MUN38896 MasseyLogoUniNZ_CMYKrev.ai"/>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New-NZ)Rev).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5724416"/>
      </p:ext>
    </p:extLst>
  </p:cSld>
  <p:clrMap bg1="lt1" tx1="dk1" bg2="lt2" tx2="dk2" accent1="accent1" accent2="accent2" accent3="accent3" accent4="accent4" accent5="accent5" accent6="accent6" hlink="hlink" folHlink="folHlink"/>
  <p:sldLayoutIdLst>
    <p:sldLayoutId id="2147483668" r:id="rId1"/>
    <p:sldLayoutId id="2147483693" r:id="rId2"/>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descr="MUN38896 MasseyLogoUniNZ_CMYKrev.ai"/>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4" name="Picture 2" descr="CMYK_WB_RIGHT.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ngine_New_NZ-0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1815157531"/>
      </p:ext>
    </p:extLst>
  </p:cSld>
  <p:clrMap bg1="lt1" tx1="dk1" bg2="lt2" tx2="dk2" accent1="accent1" accent2="accent2" accent3="accent3" accent4="accent4" accent5="accent5" accent6="accent6" hlink="hlink" folHlink="folHlink"/>
  <p:sldLayoutIdLst>
    <p:sldLayoutId id="2147483672" r:id="rId1"/>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5" name="Picture 7"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Engine_New_NZ-0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468941284"/>
      </p:ext>
    </p:extLst>
  </p:cSld>
  <p:clrMap bg1="lt1" tx1="dk1" bg2="lt2" tx2="dk2" accent1="accent1" accent2="accent2" accent3="accent3" accent4="accent4" accent5="accent5" accent6="accent6" hlink="hlink" folHlink="folHlink"/>
  <p:sldLayoutIdLst>
    <p:sldLayoutId id="2147483674" r:id="rId1"/>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2053" name="Picture 5" descr="Slash.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Engine_New_NZ-01.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400" y="5981497"/>
            <a:ext cx="1295400" cy="800303"/>
          </a:xfrm>
          <a:prstGeom prst="rect">
            <a:avLst/>
          </a:prstGeom>
        </p:spPr>
      </p:pic>
    </p:spTree>
    <p:extLst>
      <p:ext uri="{BB962C8B-B14F-4D97-AF65-F5344CB8AC3E}">
        <p14:creationId xmlns:p14="http://schemas.microsoft.com/office/powerpoint/2010/main" val="1390842028"/>
      </p:ext>
    </p:extLst>
  </p:cSld>
  <p:clrMap bg1="lt1" tx1="dk1" bg2="lt2" tx2="dk2" accent1="accent1" accent2="accent2" accent3="accent3" accent4="accent4" accent5="accent5" accent6="accent6" hlink="hlink" folHlink="folHlink"/>
  <p:sldLayoutIdLst>
    <p:sldLayoutId id="2147483676" r:id="rId1"/>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lash.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92725" y="960438"/>
            <a:ext cx="3851275"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8" r:id="rId1"/>
    <p:sldLayoutId id="2147483694" r:id="rId2"/>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stretch>
            <a:fillRect/>
          </a:stretch>
        </a:blipFill>
        <a:effectLst/>
      </p:bgPr>
    </p:bg>
    <p:spTree>
      <p:nvGrpSpPr>
        <p:cNvPr id="1" name=""/>
        <p:cNvGrpSpPr/>
        <p:nvPr/>
      </p:nvGrpSpPr>
      <p:grpSpPr>
        <a:xfrm>
          <a:off x="0" y="0"/>
          <a:ext cx="0" cy="0"/>
          <a:chOff x="0" y="0"/>
          <a:chExt cx="0" cy="0"/>
        </a:xfrm>
      </p:grpSpPr>
      <p:pic>
        <p:nvPicPr>
          <p:cNvPr id="10" name="Picture 2" descr="CMYK_WB_RIGHT.pn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Slash.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679450"/>
            <a:ext cx="38512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0" r:id="rId1"/>
  </p:sldLayoutIdLst>
  <p:transition spd="med"/>
  <p:timing>
    <p:tnLst>
      <p:par>
        <p:cTn id="1" dur="indefinite" restart="never" nodeType="tmRoot"/>
      </p:par>
    </p:tnLst>
  </p:timing>
  <p:hf sldNum="0" hdr="0" ftr="0" dt="0"/>
  <p:txStyles>
    <p:titleStyle>
      <a:lvl1pPr algn="l" rtl="0" eaLnBrk="1" fontAlgn="base" hangingPunct="1">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0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0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0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print"/>
          <a:stretch>
            <a:fillRect/>
          </a:stretch>
        </a:blipFill>
        <a:effectLst/>
      </p:bgPr>
    </p:bg>
    <p:spTree>
      <p:nvGrpSpPr>
        <p:cNvPr id="1" name=""/>
        <p:cNvGrpSpPr/>
        <p:nvPr/>
      </p:nvGrpSpPr>
      <p:grpSpPr>
        <a:xfrm>
          <a:off x="0" y="0"/>
          <a:ext cx="0" cy="0"/>
          <a:chOff x="0" y="0"/>
          <a:chExt cx="0" cy="0"/>
        </a:xfrm>
      </p:grpSpPr>
      <p:pic>
        <p:nvPicPr>
          <p:cNvPr id="9" name="Picture 2" descr="CMYK_WB_RIGHT.pn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62800" y="-15875"/>
            <a:ext cx="2024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New-NZ)Rev).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2" r:id="rId1"/>
    <p:sldLayoutId id="2147483695" r:id="rId2"/>
  </p:sldLayoutIdLst>
  <p:transition spd="med"/>
  <p:timing>
    <p:tnLst>
      <p:par>
        <p:cTn id="1" dur="indefinite" restart="never" nodeType="tmRoot"/>
      </p:par>
    </p:tnLst>
  </p:timing>
  <p:hf sldNum="0" hdr="0" ftr="0" dt="0"/>
  <p:txStyles>
    <p:titleStyle>
      <a:lvl1pPr algn="ctr" rtl="0" eaLnBrk="1" fontAlgn="base" hangingPunct="1">
        <a:spcBef>
          <a:spcPct val="0"/>
        </a:spcBef>
        <a:spcAft>
          <a:spcPct val="0"/>
        </a:spcAft>
        <a:defRPr sz="2000" kern="1200">
          <a:solidFill>
            <a:schemeClr val="tx1"/>
          </a:solidFill>
          <a:latin typeface="Arial" pitchFamily="34" charset="0"/>
          <a:ea typeface="ＭＳ Ｐゴシック" charset="0"/>
          <a:cs typeface="Arial" pitchFamily="34" charset="0"/>
        </a:defRPr>
      </a:lvl1pPr>
      <a:lvl2pPr algn="ctr" rtl="0" eaLnBrk="1" fontAlgn="base" hangingPunct="1">
        <a:spcBef>
          <a:spcPct val="0"/>
        </a:spcBef>
        <a:spcAft>
          <a:spcPct val="0"/>
        </a:spcAft>
        <a:defRPr sz="2000">
          <a:solidFill>
            <a:schemeClr val="tx1"/>
          </a:solidFill>
          <a:latin typeface="Arial" charset="0"/>
          <a:ea typeface="ＭＳ Ｐゴシック" charset="0"/>
          <a:cs typeface="Arial" charset="0"/>
        </a:defRPr>
      </a:lvl2pPr>
      <a:lvl3pPr algn="ctr" rtl="0" eaLnBrk="1" fontAlgn="base" hangingPunct="1">
        <a:spcBef>
          <a:spcPct val="0"/>
        </a:spcBef>
        <a:spcAft>
          <a:spcPct val="0"/>
        </a:spcAft>
        <a:defRPr sz="2000">
          <a:solidFill>
            <a:schemeClr val="tx1"/>
          </a:solidFill>
          <a:latin typeface="Arial" charset="0"/>
          <a:ea typeface="ＭＳ Ｐゴシック" charset="0"/>
          <a:cs typeface="Arial" charset="0"/>
        </a:defRPr>
      </a:lvl3pPr>
      <a:lvl4pPr algn="ctr" rtl="0" eaLnBrk="1" fontAlgn="base" hangingPunct="1">
        <a:spcBef>
          <a:spcPct val="0"/>
        </a:spcBef>
        <a:spcAft>
          <a:spcPct val="0"/>
        </a:spcAft>
        <a:defRPr sz="2000">
          <a:solidFill>
            <a:schemeClr val="tx1"/>
          </a:solidFill>
          <a:latin typeface="Arial" charset="0"/>
          <a:ea typeface="ＭＳ Ｐゴシック" charset="0"/>
          <a:cs typeface="Arial" charset="0"/>
        </a:defRPr>
      </a:lvl4pPr>
      <a:lvl5pPr algn="ctr" rtl="0" eaLnBrk="1" fontAlgn="base" hangingPunct="1">
        <a:spcBef>
          <a:spcPct val="0"/>
        </a:spcBef>
        <a:spcAft>
          <a:spcPct val="0"/>
        </a:spcAft>
        <a:defRPr sz="2000">
          <a:solidFill>
            <a:schemeClr val="tx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tx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tx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tx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tx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massey.ac.nz/massey/research/higher-research-degrees/current-doctoral-students/doctoral-forms-and-guidelines.cf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www.massey.ac.nz/massey/research/higher-research-degrees/definition-indexes.cfm#examinerguidelines" TargetMode="External"/><Relationship Id="rId4" Type="http://schemas.openxmlformats.org/officeDocument/2006/relationships/hyperlink" Target="http://www.massey.ac.nz/massey/research/higher-research-degrees/choose-doctorate/doctor-philosophy/examination-completion.cf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mi-NZ" sz="3200" dirty="0" smtClean="0">
                <a:latin typeface="Segoe UI" panose="020B0502040204020203" pitchFamily="34" charset="0"/>
                <a:cs typeface="Segoe UI" panose="020B0502040204020203" pitchFamily="34" charset="0"/>
              </a:rPr>
              <a:t>Oral examinations at Massey University</a:t>
            </a:r>
            <a:endParaRPr lang="en-NZ" sz="3200" dirty="0">
              <a:latin typeface="Segoe UI" panose="020B0502040204020203" pitchFamily="34" charset="0"/>
              <a:cs typeface="Segoe UI" panose="020B0502040204020203" pitchFamily="34" charset="0"/>
            </a:endParaRPr>
          </a:p>
        </p:txBody>
      </p:sp>
      <p:sp>
        <p:nvSpPr>
          <p:cNvPr id="3" name="Subtitle 2"/>
          <p:cNvSpPr>
            <a:spLocks noGrp="1"/>
          </p:cNvSpPr>
          <p:nvPr>
            <p:ph type="subTitle" idx="1"/>
          </p:nvPr>
        </p:nvSpPr>
        <p:spPr/>
        <p:txBody>
          <a:bodyPr/>
          <a:lstStyle/>
          <a:p>
            <a:r>
              <a:rPr lang="mi-NZ" dirty="0" smtClean="0">
                <a:latin typeface="Segoe UI" panose="020B0502040204020203" pitchFamily="34" charset="0"/>
                <a:cs typeface="Segoe UI" panose="020B0502040204020203" pitchFamily="34" charset="0"/>
              </a:rPr>
              <a:t>General guidelines on how to prepare and what to expect</a:t>
            </a:r>
            <a:endParaRPr lang="en-NZ"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4930511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marL="0" indent="0">
              <a:buNone/>
            </a:pPr>
            <a:r>
              <a:rPr lang="mi-NZ" sz="3200" dirty="0" smtClean="0">
                <a:solidFill>
                  <a:schemeClr val="tx1"/>
                </a:solidFill>
              </a:rPr>
              <a:t>Palmerston North Campus –Research and Enterprise Office meeting rooms.</a:t>
            </a:r>
          </a:p>
          <a:p>
            <a:pPr marL="0" indent="0">
              <a:buNone/>
            </a:pPr>
            <a:endParaRPr lang="mi-NZ" sz="3200" dirty="0" smtClean="0">
              <a:solidFill>
                <a:schemeClr val="tx1"/>
              </a:solidFill>
            </a:endParaRPr>
          </a:p>
          <a:p>
            <a:pPr marL="0" indent="0">
              <a:buNone/>
            </a:pPr>
            <a:r>
              <a:rPr lang="mi-NZ" sz="3200" dirty="0" smtClean="0">
                <a:solidFill>
                  <a:schemeClr val="tx1"/>
                </a:solidFill>
              </a:rPr>
              <a:t>Similar meeting conference rooms on the Albany and Wellington campuses.</a:t>
            </a:r>
          </a:p>
          <a:p>
            <a:pPr marL="0" indent="0">
              <a:buNone/>
            </a:pPr>
            <a:endParaRPr lang="mi-NZ" sz="3200" dirty="0" smtClean="0">
              <a:solidFill>
                <a:schemeClr val="tx1"/>
              </a:solidFill>
            </a:endParaRPr>
          </a:p>
          <a:p>
            <a:pPr marL="0" indent="0">
              <a:buNone/>
            </a:pPr>
            <a:r>
              <a:rPr lang="mi-NZ" sz="3200" dirty="0" smtClean="0">
                <a:solidFill>
                  <a:schemeClr val="tx1"/>
                </a:solidFill>
              </a:rPr>
              <a:t>Rooms will have equipment for powerpoint presentations and or video conferencing as required.</a:t>
            </a:r>
            <a:endParaRPr lang="en-NZ" sz="3200" dirty="0">
              <a:solidFill>
                <a:schemeClr val="tx1"/>
              </a:solidFill>
            </a:endParaRPr>
          </a:p>
        </p:txBody>
      </p:sp>
      <p:sp>
        <p:nvSpPr>
          <p:cNvPr id="3" name="Text Placeholder 2"/>
          <p:cNvSpPr>
            <a:spLocks noGrp="1"/>
          </p:cNvSpPr>
          <p:nvPr>
            <p:ph type="body" sz="quarter" idx="10"/>
          </p:nvPr>
        </p:nvSpPr>
        <p:spPr/>
        <p:txBody>
          <a:bodyPr/>
          <a:lstStyle/>
          <a:p>
            <a:r>
              <a:rPr lang="mi-NZ" sz="4000" b="1" dirty="0" smtClean="0">
                <a:solidFill>
                  <a:schemeClr val="tx1"/>
                </a:solidFill>
              </a:rPr>
              <a:t>Where?</a:t>
            </a:r>
            <a:endParaRPr lang="en-NZ" sz="4000" b="1" dirty="0">
              <a:solidFill>
                <a:schemeClr val="tx1"/>
              </a:solidFill>
            </a:endParaRPr>
          </a:p>
        </p:txBody>
      </p:sp>
    </p:spTree>
    <p:extLst>
      <p:ext uri="{BB962C8B-B14F-4D97-AF65-F5344CB8AC3E}">
        <p14:creationId xmlns:p14="http://schemas.microsoft.com/office/powerpoint/2010/main" val="365264868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marL="0" indent="0">
              <a:buNone/>
            </a:pPr>
            <a:r>
              <a:rPr lang="en-NZ" sz="3200" dirty="0">
                <a:solidFill>
                  <a:schemeClr val="tx1"/>
                </a:solidFill>
              </a:rPr>
              <a:t>In attendance at Oral </a:t>
            </a:r>
            <a:r>
              <a:rPr lang="en-NZ" sz="3200" dirty="0" smtClean="0">
                <a:solidFill>
                  <a:schemeClr val="tx1"/>
                </a:solidFill>
              </a:rPr>
              <a:t>Examination:</a:t>
            </a:r>
          </a:p>
          <a:p>
            <a:pPr marL="400050" lvl="1" indent="0">
              <a:buNone/>
            </a:pPr>
            <a:r>
              <a:rPr lang="en-NZ" sz="3200" dirty="0" smtClean="0">
                <a:solidFill>
                  <a:schemeClr val="tx1"/>
                </a:solidFill>
              </a:rPr>
              <a:t>- </a:t>
            </a:r>
            <a:r>
              <a:rPr lang="en-NZ" sz="3200" dirty="0">
                <a:solidFill>
                  <a:schemeClr val="tx1"/>
                </a:solidFill>
              </a:rPr>
              <a:t>Candidate</a:t>
            </a:r>
          </a:p>
          <a:p>
            <a:pPr marL="400050" lvl="1" indent="0">
              <a:buNone/>
            </a:pPr>
            <a:r>
              <a:rPr lang="en-NZ" sz="3200" dirty="0" smtClean="0">
                <a:solidFill>
                  <a:schemeClr val="tx1"/>
                </a:solidFill>
              </a:rPr>
              <a:t>- </a:t>
            </a:r>
            <a:r>
              <a:rPr lang="en-NZ" sz="3200" dirty="0">
                <a:solidFill>
                  <a:schemeClr val="tx1"/>
                </a:solidFill>
              </a:rPr>
              <a:t>Convenor</a:t>
            </a:r>
          </a:p>
          <a:p>
            <a:pPr marL="400050" lvl="1" indent="0">
              <a:buNone/>
            </a:pPr>
            <a:r>
              <a:rPr lang="en-NZ" sz="3200" dirty="0" smtClean="0">
                <a:solidFill>
                  <a:schemeClr val="tx1"/>
                </a:solidFill>
              </a:rPr>
              <a:t>- </a:t>
            </a:r>
            <a:r>
              <a:rPr lang="en-NZ" sz="3200" dirty="0">
                <a:solidFill>
                  <a:schemeClr val="tx1"/>
                </a:solidFill>
              </a:rPr>
              <a:t>Two examiners (normally Internal and New Zealand examiner)</a:t>
            </a:r>
          </a:p>
          <a:p>
            <a:pPr marL="400050" lvl="1" indent="0">
              <a:buNone/>
            </a:pPr>
            <a:r>
              <a:rPr lang="en-NZ" sz="3200" dirty="0" smtClean="0">
                <a:solidFill>
                  <a:schemeClr val="tx1"/>
                </a:solidFill>
              </a:rPr>
              <a:t>- </a:t>
            </a:r>
            <a:r>
              <a:rPr lang="en-NZ" sz="3200" dirty="0">
                <a:solidFill>
                  <a:schemeClr val="tx1"/>
                </a:solidFill>
              </a:rPr>
              <a:t>Supervisors (maximum of two) can attend as support for candidate</a:t>
            </a:r>
          </a:p>
          <a:p>
            <a:endParaRPr lang="en-NZ" dirty="0"/>
          </a:p>
        </p:txBody>
      </p:sp>
      <p:sp>
        <p:nvSpPr>
          <p:cNvPr id="3" name="Text Placeholder 2"/>
          <p:cNvSpPr>
            <a:spLocks noGrp="1"/>
          </p:cNvSpPr>
          <p:nvPr>
            <p:ph type="body" sz="quarter" idx="10"/>
          </p:nvPr>
        </p:nvSpPr>
        <p:spPr/>
        <p:txBody>
          <a:bodyPr/>
          <a:lstStyle/>
          <a:p>
            <a:r>
              <a:rPr lang="mi-NZ" sz="4000" b="1" dirty="0" smtClean="0">
                <a:solidFill>
                  <a:schemeClr val="tx1"/>
                </a:solidFill>
              </a:rPr>
              <a:t>Who?</a:t>
            </a:r>
            <a:endParaRPr lang="en-NZ" sz="4000" b="1" dirty="0">
              <a:solidFill>
                <a:schemeClr val="tx1"/>
              </a:solidFill>
            </a:endParaRPr>
          </a:p>
        </p:txBody>
      </p:sp>
    </p:spTree>
    <p:extLst>
      <p:ext uri="{BB962C8B-B14F-4D97-AF65-F5344CB8AC3E}">
        <p14:creationId xmlns:p14="http://schemas.microsoft.com/office/powerpoint/2010/main" val="337014788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988840"/>
            <a:ext cx="8229599" cy="4248472"/>
          </a:xfrm>
        </p:spPr>
        <p:txBody>
          <a:bodyPr/>
          <a:lstStyle/>
          <a:p>
            <a:pPr marL="0" indent="0">
              <a:buNone/>
            </a:pPr>
            <a:r>
              <a:rPr lang="en-NZ" sz="2800" dirty="0">
                <a:solidFill>
                  <a:schemeClr val="tx1"/>
                </a:solidFill>
              </a:rPr>
              <a:t>Before the examination starts the convenor </a:t>
            </a:r>
            <a:r>
              <a:rPr lang="en-NZ" sz="2800" dirty="0" smtClean="0">
                <a:solidFill>
                  <a:schemeClr val="tx1"/>
                </a:solidFill>
              </a:rPr>
              <a:t>meets </a:t>
            </a:r>
            <a:r>
              <a:rPr lang="en-NZ" sz="2800" dirty="0">
                <a:solidFill>
                  <a:schemeClr val="tx1"/>
                </a:solidFill>
              </a:rPr>
              <a:t>with the examiners </a:t>
            </a:r>
            <a:r>
              <a:rPr lang="en-NZ" sz="2800" dirty="0" smtClean="0">
                <a:solidFill>
                  <a:schemeClr val="tx1"/>
                </a:solidFill>
              </a:rPr>
              <a:t>to ensure </a:t>
            </a:r>
            <a:r>
              <a:rPr lang="en-NZ" sz="2800" dirty="0">
                <a:solidFill>
                  <a:schemeClr val="tx1"/>
                </a:solidFill>
              </a:rPr>
              <a:t>they are clear on:</a:t>
            </a:r>
          </a:p>
          <a:p>
            <a:pPr marL="400050" lvl="1" indent="0">
              <a:buNone/>
            </a:pPr>
            <a:r>
              <a:rPr lang="en-NZ" sz="2800" dirty="0" smtClean="0">
                <a:solidFill>
                  <a:schemeClr val="tx1"/>
                </a:solidFill>
              </a:rPr>
              <a:t>-  </a:t>
            </a:r>
            <a:r>
              <a:rPr lang="en-NZ" sz="2800" dirty="0">
                <a:solidFill>
                  <a:schemeClr val="tx1"/>
                </a:solidFill>
              </a:rPr>
              <a:t>their role at oral</a:t>
            </a:r>
          </a:p>
          <a:p>
            <a:pPr marL="400050" lvl="1" indent="0">
              <a:buNone/>
            </a:pPr>
            <a:r>
              <a:rPr lang="en-NZ" sz="2800" dirty="0" smtClean="0">
                <a:solidFill>
                  <a:schemeClr val="tx1"/>
                </a:solidFill>
              </a:rPr>
              <a:t>-  </a:t>
            </a:r>
            <a:r>
              <a:rPr lang="en-NZ" sz="2800" dirty="0">
                <a:solidFill>
                  <a:schemeClr val="tx1"/>
                </a:solidFill>
              </a:rPr>
              <a:t>nature/extent of thesis emendations/further research required </a:t>
            </a:r>
            <a:r>
              <a:rPr lang="en-NZ" sz="2800" dirty="0" smtClean="0">
                <a:solidFill>
                  <a:schemeClr val="tx1"/>
                </a:solidFill>
              </a:rPr>
              <a:t>for Continuing </a:t>
            </a:r>
            <a:r>
              <a:rPr lang="en-NZ" sz="2800" dirty="0">
                <a:solidFill>
                  <a:schemeClr val="tx1"/>
                </a:solidFill>
              </a:rPr>
              <a:t>Examination/Re-examination</a:t>
            </a:r>
          </a:p>
          <a:p>
            <a:pPr marL="0" indent="0">
              <a:buNone/>
            </a:pPr>
            <a:r>
              <a:rPr lang="en-NZ" sz="2800" dirty="0">
                <a:solidFill>
                  <a:schemeClr val="tx1"/>
                </a:solidFill>
              </a:rPr>
              <a:t>The Convenor’s role is to ensure the examination is conducted fairly and in accordance with the University’s regulations. </a:t>
            </a:r>
            <a:endParaRPr lang="en-NZ" sz="2800" dirty="0" smtClean="0">
              <a:solidFill>
                <a:schemeClr val="tx1"/>
              </a:solidFill>
            </a:endParaRPr>
          </a:p>
          <a:p>
            <a:endParaRPr lang="en-NZ" dirty="0"/>
          </a:p>
        </p:txBody>
      </p:sp>
      <p:sp>
        <p:nvSpPr>
          <p:cNvPr id="3" name="Text Placeholder 2"/>
          <p:cNvSpPr>
            <a:spLocks noGrp="1"/>
          </p:cNvSpPr>
          <p:nvPr>
            <p:ph type="body" sz="quarter" idx="10"/>
          </p:nvPr>
        </p:nvSpPr>
        <p:spPr/>
        <p:txBody>
          <a:bodyPr/>
          <a:lstStyle/>
          <a:p>
            <a:r>
              <a:rPr lang="mi-NZ" sz="4000" b="1" dirty="0" smtClean="0">
                <a:solidFill>
                  <a:schemeClr val="tx1"/>
                </a:solidFill>
              </a:rPr>
              <a:t>The Convenor</a:t>
            </a:r>
            <a:endParaRPr lang="en-NZ" sz="4000" b="1" dirty="0">
              <a:solidFill>
                <a:schemeClr val="tx1"/>
              </a:solidFill>
            </a:endParaRPr>
          </a:p>
        </p:txBody>
      </p:sp>
    </p:spTree>
    <p:extLst>
      <p:ext uri="{BB962C8B-B14F-4D97-AF65-F5344CB8AC3E}">
        <p14:creationId xmlns:p14="http://schemas.microsoft.com/office/powerpoint/2010/main" val="353518461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mi-NZ" sz="2800" dirty="0" smtClean="0">
                <a:solidFill>
                  <a:prstClr val="black"/>
                </a:solidFill>
              </a:rPr>
              <a:t>2 – 3 weeks prior to examination: candidates and supervisors will be advised who examiners are</a:t>
            </a:r>
            <a:endParaRPr lang="en-NZ" sz="2800" dirty="0" smtClean="0">
              <a:solidFill>
                <a:prstClr val="black"/>
              </a:solidFill>
            </a:endParaRPr>
          </a:p>
          <a:p>
            <a:r>
              <a:rPr lang="en-NZ" sz="2800" dirty="0" smtClean="0">
                <a:solidFill>
                  <a:prstClr val="black"/>
                </a:solidFill>
              </a:rPr>
              <a:t>5 – 10 days prior to the examination the candidate and supervisor/s will receive the examination reports</a:t>
            </a:r>
          </a:p>
          <a:p>
            <a:r>
              <a:rPr lang="en-NZ" sz="2800" dirty="0" smtClean="0">
                <a:solidFill>
                  <a:prstClr val="black"/>
                </a:solidFill>
              </a:rPr>
              <a:t>The Convenor will meet with the candidate prior to the examination generally a few days before to discuss how the day progress, who to expect in the room</a:t>
            </a:r>
            <a:endParaRPr lang="en-NZ" dirty="0"/>
          </a:p>
        </p:txBody>
      </p:sp>
      <p:sp>
        <p:nvSpPr>
          <p:cNvPr id="3" name="Text Placeholder 2"/>
          <p:cNvSpPr>
            <a:spLocks noGrp="1"/>
          </p:cNvSpPr>
          <p:nvPr>
            <p:ph type="body" sz="quarter" idx="10"/>
          </p:nvPr>
        </p:nvSpPr>
        <p:spPr/>
        <p:txBody>
          <a:bodyPr/>
          <a:lstStyle/>
          <a:p>
            <a:r>
              <a:rPr lang="mi-NZ" sz="4000" b="1" dirty="0" smtClean="0">
                <a:solidFill>
                  <a:schemeClr val="tx1"/>
                </a:solidFill>
              </a:rPr>
              <a:t>Leading up to the Examination</a:t>
            </a:r>
          </a:p>
          <a:p>
            <a:endParaRPr lang="en-NZ" dirty="0">
              <a:solidFill>
                <a:schemeClr val="tx1"/>
              </a:solidFill>
            </a:endParaRPr>
          </a:p>
        </p:txBody>
      </p:sp>
    </p:spTree>
    <p:extLst>
      <p:ext uri="{BB962C8B-B14F-4D97-AF65-F5344CB8AC3E}">
        <p14:creationId xmlns:p14="http://schemas.microsoft.com/office/powerpoint/2010/main" val="201146207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420887"/>
            <a:ext cx="8229599" cy="3598913"/>
          </a:xfrm>
        </p:spPr>
        <p:txBody>
          <a:bodyPr/>
          <a:lstStyle/>
          <a:p>
            <a:endParaRPr lang="mi-NZ" sz="2800" dirty="0" smtClean="0">
              <a:solidFill>
                <a:schemeClr val="tx1"/>
              </a:solidFill>
            </a:endParaRPr>
          </a:p>
          <a:p>
            <a:r>
              <a:rPr lang="mi-NZ" sz="2800" dirty="0" smtClean="0">
                <a:solidFill>
                  <a:schemeClr val="tx1"/>
                </a:solidFill>
              </a:rPr>
              <a:t>Re-read and summarise your thesis</a:t>
            </a:r>
          </a:p>
          <a:p>
            <a:r>
              <a:rPr lang="mi-NZ" sz="2800" dirty="0" smtClean="0">
                <a:solidFill>
                  <a:schemeClr val="tx1"/>
                </a:solidFill>
              </a:rPr>
              <a:t>Literature used and subsequent</a:t>
            </a:r>
          </a:p>
          <a:p>
            <a:r>
              <a:rPr lang="mi-NZ" sz="2800" dirty="0" smtClean="0">
                <a:solidFill>
                  <a:schemeClr val="tx1"/>
                </a:solidFill>
              </a:rPr>
              <a:t>Examiners</a:t>
            </a:r>
          </a:p>
          <a:p>
            <a:r>
              <a:rPr lang="mi-NZ" sz="2800" dirty="0" smtClean="0">
                <a:solidFill>
                  <a:schemeClr val="tx1"/>
                </a:solidFill>
              </a:rPr>
              <a:t>Anticipating questions</a:t>
            </a:r>
          </a:p>
        </p:txBody>
      </p:sp>
      <p:sp>
        <p:nvSpPr>
          <p:cNvPr id="3" name="Text Placeholder 2"/>
          <p:cNvSpPr>
            <a:spLocks noGrp="1"/>
          </p:cNvSpPr>
          <p:nvPr>
            <p:ph type="body" sz="quarter" idx="10"/>
          </p:nvPr>
        </p:nvSpPr>
        <p:spPr/>
        <p:txBody>
          <a:bodyPr/>
          <a:lstStyle/>
          <a:p>
            <a:r>
              <a:rPr lang="mi-NZ" sz="4000" b="1" dirty="0" smtClean="0">
                <a:solidFill>
                  <a:schemeClr val="tx1"/>
                </a:solidFill>
              </a:rPr>
              <a:t>How to prepare</a:t>
            </a:r>
            <a:endParaRPr lang="en-NZ" sz="4000" b="1" dirty="0">
              <a:solidFill>
                <a:schemeClr val="tx1"/>
              </a:solidFill>
            </a:endParaRPr>
          </a:p>
        </p:txBody>
      </p:sp>
    </p:spTree>
    <p:extLst>
      <p:ext uri="{BB962C8B-B14F-4D97-AF65-F5344CB8AC3E}">
        <p14:creationId xmlns:p14="http://schemas.microsoft.com/office/powerpoint/2010/main" val="1195893481"/>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23528" y="2060848"/>
            <a:ext cx="8229599" cy="3958953"/>
          </a:xfrm>
        </p:spPr>
        <p:txBody>
          <a:bodyPr/>
          <a:lstStyle/>
          <a:p>
            <a:pPr marL="0" indent="0">
              <a:buNone/>
            </a:pPr>
            <a:r>
              <a:rPr lang="en-NZ" sz="2800" dirty="0" smtClean="0">
                <a:solidFill>
                  <a:schemeClr val="tx1"/>
                </a:solidFill>
              </a:rPr>
              <a:t>The </a:t>
            </a:r>
            <a:r>
              <a:rPr lang="en-NZ" sz="2800" dirty="0">
                <a:solidFill>
                  <a:schemeClr val="tx1"/>
                </a:solidFill>
              </a:rPr>
              <a:t>Convenor invites candidate and </a:t>
            </a:r>
            <a:r>
              <a:rPr lang="en-NZ" sz="2800" dirty="0" smtClean="0">
                <a:solidFill>
                  <a:schemeClr val="tx1"/>
                </a:solidFill>
              </a:rPr>
              <a:t>supervisors </a:t>
            </a:r>
            <a:r>
              <a:rPr lang="en-NZ" sz="2800" dirty="0">
                <a:solidFill>
                  <a:schemeClr val="tx1"/>
                </a:solidFill>
              </a:rPr>
              <a:t>into </a:t>
            </a:r>
            <a:r>
              <a:rPr lang="en-NZ" sz="2800" dirty="0" smtClean="0">
                <a:solidFill>
                  <a:schemeClr val="tx1"/>
                </a:solidFill>
              </a:rPr>
              <a:t>room, and introduces everyone and </a:t>
            </a:r>
            <a:r>
              <a:rPr lang="en-NZ" sz="2800" dirty="0">
                <a:solidFill>
                  <a:schemeClr val="tx1"/>
                </a:solidFill>
              </a:rPr>
              <a:t>facilitates the </a:t>
            </a:r>
            <a:r>
              <a:rPr lang="en-NZ" sz="2800" dirty="0" smtClean="0">
                <a:solidFill>
                  <a:schemeClr val="tx1"/>
                </a:solidFill>
              </a:rPr>
              <a:t>examination.</a:t>
            </a:r>
          </a:p>
          <a:p>
            <a:pPr marL="0" indent="0">
              <a:buNone/>
            </a:pPr>
            <a:r>
              <a:rPr lang="en-NZ" sz="2800" dirty="0" smtClean="0">
                <a:solidFill>
                  <a:schemeClr val="tx1"/>
                </a:solidFill>
              </a:rPr>
              <a:t>You present on your work for around 10 minutes.</a:t>
            </a:r>
          </a:p>
          <a:p>
            <a:pPr marL="0" indent="0">
              <a:buNone/>
            </a:pPr>
            <a:r>
              <a:rPr lang="en-NZ" sz="2800" dirty="0">
                <a:solidFill>
                  <a:schemeClr val="tx1"/>
                </a:solidFill>
              </a:rPr>
              <a:t>E</a:t>
            </a:r>
            <a:r>
              <a:rPr lang="en-NZ" sz="2800" dirty="0" smtClean="0">
                <a:solidFill>
                  <a:schemeClr val="tx1"/>
                </a:solidFill>
              </a:rPr>
              <a:t>xaminers put their questions to you.</a:t>
            </a:r>
          </a:p>
          <a:p>
            <a:pPr marL="0" indent="0">
              <a:buNone/>
            </a:pPr>
            <a:r>
              <a:rPr lang="en-NZ" sz="2800" dirty="0" smtClean="0">
                <a:solidFill>
                  <a:schemeClr val="tx1"/>
                </a:solidFill>
              </a:rPr>
              <a:t>You and your supervisors are asked to leave when all the questions have been asked.</a:t>
            </a:r>
          </a:p>
          <a:p>
            <a:pPr marL="0" indent="0">
              <a:buNone/>
            </a:pPr>
            <a:r>
              <a:rPr lang="en-NZ" sz="2800" dirty="0" smtClean="0">
                <a:solidFill>
                  <a:schemeClr val="tx1"/>
                </a:solidFill>
              </a:rPr>
              <a:t>The convenor invites you back when the examiners are agreed on a recommendation. </a:t>
            </a:r>
            <a:endParaRPr lang="en-NZ" sz="2800" dirty="0">
              <a:solidFill>
                <a:schemeClr val="tx1"/>
              </a:solidFill>
            </a:endParaRPr>
          </a:p>
          <a:p>
            <a:pPr marL="0" indent="0">
              <a:buNone/>
            </a:pPr>
            <a:endParaRPr lang="en-NZ" dirty="0">
              <a:solidFill>
                <a:schemeClr val="tx1"/>
              </a:solidFill>
            </a:endParaRPr>
          </a:p>
        </p:txBody>
      </p:sp>
      <p:sp>
        <p:nvSpPr>
          <p:cNvPr id="3" name="Text Placeholder 2"/>
          <p:cNvSpPr>
            <a:spLocks noGrp="1"/>
          </p:cNvSpPr>
          <p:nvPr>
            <p:ph type="body" sz="quarter" idx="10"/>
          </p:nvPr>
        </p:nvSpPr>
        <p:spPr/>
        <p:txBody>
          <a:bodyPr/>
          <a:lstStyle/>
          <a:p>
            <a:r>
              <a:rPr lang="mi-NZ" sz="4000" b="1" dirty="0" smtClean="0">
                <a:solidFill>
                  <a:schemeClr val="tx1"/>
                </a:solidFill>
              </a:rPr>
              <a:t>The examination</a:t>
            </a:r>
            <a:endParaRPr lang="en-NZ" sz="4000" b="1" dirty="0">
              <a:solidFill>
                <a:schemeClr val="tx1"/>
              </a:solidFill>
            </a:endParaRPr>
          </a:p>
        </p:txBody>
      </p:sp>
    </p:spTree>
    <p:extLst>
      <p:ext uri="{BB962C8B-B14F-4D97-AF65-F5344CB8AC3E}">
        <p14:creationId xmlns:p14="http://schemas.microsoft.com/office/powerpoint/2010/main" val="232999938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381000" y="1828800"/>
            <a:ext cx="8229599" cy="4768552"/>
          </a:xfrm>
        </p:spPr>
        <p:txBody>
          <a:bodyPr/>
          <a:lstStyle/>
          <a:p>
            <a:pPr marL="808038" lvl="0" indent="0" defTabSz="800100">
              <a:spcBef>
                <a:spcPct val="50000"/>
              </a:spcBef>
              <a:buNone/>
              <a:tabLst>
                <a:tab pos="471488" algn="l"/>
              </a:tabLst>
              <a:defRPr/>
            </a:pPr>
            <a:r>
              <a:rPr lang="en-NZ" sz="2000" b="1" i="1" dirty="0" smtClean="0">
                <a:solidFill>
                  <a:prstClr val="black"/>
                </a:solidFill>
                <a:ea typeface="ＭＳ Ｐゴシック" pitchFamily="34" charset="-128"/>
              </a:rPr>
              <a:t>Pass </a:t>
            </a:r>
            <a:r>
              <a:rPr lang="en-NZ" sz="2000" b="1" i="1" dirty="0">
                <a:solidFill>
                  <a:prstClr val="black"/>
                </a:solidFill>
                <a:ea typeface="ＭＳ Ｐゴシック" pitchFamily="34" charset="-128"/>
              </a:rPr>
              <a:t>without emendations</a:t>
            </a:r>
            <a:endParaRPr lang="en-NZ" sz="2000" i="1" dirty="0">
              <a:solidFill>
                <a:prstClr val="black"/>
              </a:solidFill>
              <a:ea typeface="ＭＳ Ｐゴシック" pitchFamily="34" charset="-128"/>
            </a:endParaRPr>
          </a:p>
          <a:p>
            <a:pPr marL="1074738" lvl="0" indent="-266700" defTabSz="800100">
              <a:spcBef>
                <a:spcPct val="0"/>
              </a:spcBef>
              <a:buNone/>
              <a:tabLst>
                <a:tab pos="471488" algn="l"/>
              </a:tabLst>
              <a:defRPr/>
            </a:pPr>
            <a:r>
              <a:rPr lang="en-NZ" sz="2000" dirty="0">
                <a:solidFill>
                  <a:prstClr val="black"/>
                </a:solidFill>
                <a:ea typeface="ＭＳ Ｐゴシック" pitchFamily="34" charset="-128"/>
              </a:rPr>
              <a:t>	No changes are required to be made </a:t>
            </a:r>
          </a:p>
          <a:p>
            <a:pPr marL="1074738" lvl="0" indent="-266700" defTabSz="800100">
              <a:spcBef>
                <a:spcPct val="0"/>
              </a:spcBef>
              <a:buNone/>
              <a:tabLst>
                <a:tab pos="471488" algn="l"/>
              </a:tabLst>
              <a:defRPr/>
            </a:pPr>
            <a:r>
              <a:rPr lang="en-NZ" sz="2000" dirty="0">
                <a:solidFill>
                  <a:prstClr val="black"/>
                </a:solidFill>
                <a:ea typeface="ＭＳ Ｐゴシック" pitchFamily="34" charset="-128"/>
              </a:rPr>
              <a:t>	(minor typographical corrections are permitted)</a:t>
            </a:r>
          </a:p>
          <a:p>
            <a:pPr marL="808038" lvl="0" indent="0" defTabSz="800100">
              <a:spcBef>
                <a:spcPct val="50000"/>
              </a:spcBef>
              <a:buNone/>
              <a:tabLst>
                <a:tab pos="471488" algn="l"/>
              </a:tabLst>
              <a:defRPr/>
            </a:pPr>
            <a:r>
              <a:rPr lang="en-NZ" sz="2000" b="1" i="1" dirty="0">
                <a:solidFill>
                  <a:prstClr val="black"/>
                </a:solidFill>
                <a:ea typeface="ＭＳ Ｐゴシック" pitchFamily="34" charset="-128"/>
              </a:rPr>
              <a:t>Emendations required</a:t>
            </a:r>
            <a:endParaRPr lang="en-NZ" sz="2000" i="1" dirty="0">
              <a:solidFill>
                <a:prstClr val="black"/>
              </a:solidFill>
              <a:ea typeface="ＭＳ Ｐゴシック" pitchFamily="34" charset="-128"/>
            </a:endParaRPr>
          </a:p>
          <a:p>
            <a:pPr marL="1074738" lvl="0" indent="-266700" defTabSz="800100">
              <a:spcBef>
                <a:spcPct val="0"/>
              </a:spcBef>
              <a:buNone/>
              <a:tabLst>
                <a:tab pos="471488" algn="l"/>
              </a:tabLst>
              <a:defRPr/>
            </a:pPr>
            <a:r>
              <a:rPr lang="en-NZ" sz="2000" dirty="0">
                <a:solidFill>
                  <a:prstClr val="black"/>
                </a:solidFill>
                <a:ea typeface="ＭＳ Ｐゴシック" pitchFamily="34" charset="-128"/>
              </a:rPr>
              <a:t>	Must be able to complete changes within a maximum of</a:t>
            </a:r>
          </a:p>
          <a:p>
            <a:pPr marL="1074738" lvl="0" indent="-266700" defTabSz="800100">
              <a:spcBef>
                <a:spcPct val="0"/>
              </a:spcBef>
              <a:buNone/>
              <a:tabLst>
                <a:tab pos="471488" algn="l"/>
              </a:tabLst>
              <a:defRPr/>
            </a:pPr>
            <a:r>
              <a:rPr lang="en-NZ" sz="2000" dirty="0">
                <a:solidFill>
                  <a:prstClr val="black"/>
                </a:solidFill>
                <a:ea typeface="ＭＳ Ｐゴシック" pitchFamily="34" charset="-128"/>
              </a:rPr>
              <a:t>	6 months full time or 9 months part time</a:t>
            </a:r>
          </a:p>
          <a:p>
            <a:pPr marL="808038" lvl="0" indent="0" defTabSz="800100">
              <a:spcBef>
                <a:spcPct val="50000"/>
              </a:spcBef>
              <a:buNone/>
              <a:tabLst>
                <a:tab pos="471488" algn="l"/>
              </a:tabLst>
              <a:defRPr/>
            </a:pPr>
            <a:r>
              <a:rPr lang="en-NZ" sz="2000" b="1" i="1" dirty="0">
                <a:solidFill>
                  <a:prstClr val="black"/>
                </a:solidFill>
                <a:ea typeface="ＭＳ Ｐゴシック" pitchFamily="34" charset="-128"/>
              </a:rPr>
              <a:t>Further Research and Re-examination</a:t>
            </a:r>
            <a:endParaRPr lang="en-NZ" sz="2000" i="1" dirty="0">
              <a:solidFill>
                <a:prstClr val="black"/>
              </a:solidFill>
              <a:ea typeface="ＭＳ Ｐゴシック" pitchFamily="34" charset="-128"/>
            </a:endParaRPr>
          </a:p>
          <a:p>
            <a:pPr marL="1074738" lvl="0" indent="-266700" defTabSz="800100">
              <a:spcBef>
                <a:spcPct val="0"/>
              </a:spcBef>
              <a:buNone/>
              <a:tabLst>
                <a:tab pos="471488" algn="l"/>
              </a:tabLst>
              <a:defRPr/>
            </a:pPr>
            <a:r>
              <a:rPr lang="en-NZ" sz="2000" dirty="0">
                <a:solidFill>
                  <a:prstClr val="black"/>
                </a:solidFill>
                <a:ea typeface="ＭＳ Ｐゴシック" pitchFamily="34" charset="-128"/>
              </a:rPr>
              <a:t>	Must be able to complete changes and resubmit for within</a:t>
            </a:r>
          </a:p>
          <a:p>
            <a:pPr marL="1074738" lvl="0" indent="-266700" defTabSz="800100">
              <a:spcBef>
                <a:spcPct val="0"/>
              </a:spcBef>
              <a:buNone/>
              <a:tabLst>
                <a:tab pos="471488" algn="l"/>
              </a:tabLst>
              <a:defRPr/>
            </a:pPr>
            <a:r>
              <a:rPr lang="en-NZ" sz="2000" dirty="0">
                <a:solidFill>
                  <a:prstClr val="black"/>
                </a:solidFill>
                <a:ea typeface="ＭＳ Ｐゴシック" pitchFamily="34" charset="-128"/>
              </a:rPr>
              <a:t>	a maximum of one year full time or 18 months part time</a:t>
            </a:r>
          </a:p>
          <a:p>
            <a:pPr marL="808038" lvl="0" indent="0" defTabSz="800100">
              <a:spcBef>
                <a:spcPct val="50000"/>
              </a:spcBef>
              <a:buNone/>
              <a:tabLst>
                <a:tab pos="471488" algn="l"/>
              </a:tabLst>
              <a:defRPr/>
            </a:pPr>
            <a:r>
              <a:rPr lang="en-NZ" sz="2000" b="1" i="1" dirty="0">
                <a:solidFill>
                  <a:prstClr val="black"/>
                </a:solidFill>
                <a:ea typeface="ＭＳ Ｐゴシック" pitchFamily="34" charset="-128"/>
              </a:rPr>
              <a:t>Fail</a:t>
            </a:r>
            <a:endParaRPr lang="en-NZ" sz="2000" i="1" dirty="0">
              <a:solidFill>
                <a:prstClr val="black"/>
              </a:solidFill>
              <a:ea typeface="ＭＳ Ｐゴシック" pitchFamily="34" charset="-128"/>
            </a:endParaRPr>
          </a:p>
          <a:p>
            <a:pPr marL="1074738" lvl="0" indent="-266700" defTabSz="800100">
              <a:spcBef>
                <a:spcPct val="0"/>
              </a:spcBef>
              <a:buNone/>
              <a:tabLst>
                <a:tab pos="471488" algn="l"/>
              </a:tabLst>
              <a:defRPr/>
            </a:pPr>
            <a:r>
              <a:rPr lang="en-NZ" sz="2000" dirty="0">
                <a:solidFill>
                  <a:prstClr val="black"/>
                </a:solidFill>
                <a:ea typeface="ＭＳ Ｐゴシック" pitchFamily="34" charset="-128"/>
              </a:rPr>
              <a:t>	Any changes cannot realistically be completed within one year full time or</a:t>
            </a:r>
          </a:p>
          <a:p>
            <a:pPr marL="1074738" lvl="0" indent="-266700" defTabSz="800100">
              <a:spcBef>
                <a:spcPct val="0"/>
              </a:spcBef>
              <a:buNone/>
              <a:tabLst>
                <a:tab pos="471488" algn="l"/>
              </a:tabLst>
              <a:defRPr/>
            </a:pPr>
            <a:r>
              <a:rPr lang="en-NZ" sz="2000" dirty="0">
                <a:solidFill>
                  <a:prstClr val="black"/>
                </a:solidFill>
                <a:ea typeface="ＭＳ Ｐゴシック" pitchFamily="34" charset="-128"/>
              </a:rPr>
              <a:t>	18 months part time further study</a:t>
            </a:r>
          </a:p>
          <a:p>
            <a:endParaRPr lang="en-NZ" dirty="0"/>
          </a:p>
        </p:txBody>
      </p:sp>
      <p:sp>
        <p:nvSpPr>
          <p:cNvPr id="3" name="Text Placeholder 2"/>
          <p:cNvSpPr>
            <a:spLocks noGrp="1"/>
          </p:cNvSpPr>
          <p:nvPr>
            <p:ph type="body" sz="quarter" idx="10"/>
          </p:nvPr>
        </p:nvSpPr>
        <p:spPr/>
        <p:txBody>
          <a:bodyPr/>
          <a:lstStyle/>
          <a:p>
            <a:r>
              <a:rPr lang="mi-NZ" sz="4000" b="1" dirty="0" smtClean="0">
                <a:solidFill>
                  <a:schemeClr val="tx1"/>
                </a:solidFill>
              </a:rPr>
              <a:t>Examination outcomes</a:t>
            </a:r>
            <a:endParaRPr lang="en-NZ" sz="4000" b="1" dirty="0">
              <a:solidFill>
                <a:schemeClr val="tx1"/>
              </a:solidFill>
            </a:endParaRPr>
          </a:p>
        </p:txBody>
      </p:sp>
    </p:spTree>
    <p:extLst>
      <p:ext uri="{BB962C8B-B14F-4D97-AF65-F5344CB8AC3E}">
        <p14:creationId xmlns:p14="http://schemas.microsoft.com/office/powerpoint/2010/main" val="151347033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204863"/>
            <a:ext cx="8229599" cy="3814937"/>
          </a:xfrm>
        </p:spPr>
        <p:txBody>
          <a:bodyPr/>
          <a:lstStyle/>
          <a:p>
            <a:pPr marL="0" indent="0">
              <a:buNone/>
            </a:pPr>
            <a:r>
              <a:rPr lang="en-NZ" sz="2800" b="1" dirty="0" smtClean="0">
                <a:solidFill>
                  <a:schemeClr val="tx1"/>
                </a:solidFill>
              </a:rPr>
              <a:t>Do </a:t>
            </a:r>
            <a:r>
              <a:rPr lang="en-NZ" sz="2800" b="1" dirty="0">
                <a:solidFill>
                  <a:schemeClr val="tx1"/>
                </a:solidFill>
              </a:rPr>
              <a:t>not rush </a:t>
            </a:r>
            <a:r>
              <a:rPr lang="en-NZ" sz="2800" dirty="0">
                <a:solidFill>
                  <a:schemeClr val="tx1"/>
                </a:solidFill>
              </a:rPr>
              <a:t>your </a:t>
            </a:r>
            <a:r>
              <a:rPr lang="en-NZ" sz="2800" dirty="0" smtClean="0">
                <a:solidFill>
                  <a:schemeClr val="tx1"/>
                </a:solidFill>
              </a:rPr>
              <a:t>answers:</a:t>
            </a:r>
          </a:p>
          <a:p>
            <a:pPr marL="0" indent="0">
              <a:buNone/>
            </a:pPr>
            <a:r>
              <a:rPr lang="en-NZ" sz="2800" dirty="0" smtClean="0">
                <a:solidFill>
                  <a:schemeClr val="tx1"/>
                </a:solidFill>
              </a:rPr>
              <a:t> 	let </a:t>
            </a:r>
            <a:r>
              <a:rPr lang="en-NZ" sz="2800" dirty="0">
                <a:solidFill>
                  <a:schemeClr val="tx1"/>
                </a:solidFill>
              </a:rPr>
              <a:t>your examiners finish their </a:t>
            </a:r>
            <a:r>
              <a:rPr lang="en-NZ" sz="2800" dirty="0" smtClean="0">
                <a:solidFill>
                  <a:schemeClr val="tx1"/>
                </a:solidFill>
              </a:rPr>
              <a:t>question</a:t>
            </a:r>
            <a:endParaRPr lang="en-NZ" sz="2800" dirty="0">
              <a:solidFill>
                <a:schemeClr val="tx1"/>
              </a:solidFill>
            </a:endParaRPr>
          </a:p>
          <a:p>
            <a:pPr marL="0" indent="0">
              <a:buNone/>
            </a:pPr>
            <a:r>
              <a:rPr lang="en-NZ" sz="2800" dirty="0" smtClean="0">
                <a:solidFill>
                  <a:schemeClr val="tx1"/>
                </a:solidFill>
              </a:rPr>
              <a:t> 	ask </a:t>
            </a:r>
            <a:r>
              <a:rPr lang="en-NZ" sz="2800" dirty="0">
                <a:solidFill>
                  <a:schemeClr val="tx1"/>
                </a:solidFill>
              </a:rPr>
              <a:t>for clarifications </a:t>
            </a:r>
            <a:r>
              <a:rPr lang="en-NZ" sz="2800" dirty="0" smtClean="0">
                <a:solidFill>
                  <a:schemeClr val="tx1"/>
                </a:solidFill>
              </a:rPr>
              <a:t>on a question if needed </a:t>
            </a:r>
          </a:p>
          <a:p>
            <a:pPr marL="0" indent="0">
              <a:buNone/>
            </a:pPr>
            <a:r>
              <a:rPr lang="en-NZ" sz="2800" dirty="0" smtClean="0">
                <a:solidFill>
                  <a:schemeClr val="tx1"/>
                </a:solidFill>
              </a:rPr>
              <a:t>	take </a:t>
            </a:r>
            <a:r>
              <a:rPr lang="en-NZ" sz="2800" dirty="0">
                <a:solidFill>
                  <a:schemeClr val="tx1"/>
                </a:solidFill>
              </a:rPr>
              <a:t>all the time you need to structure your </a:t>
            </a:r>
            <a:r>
              <a:rPr lang="en-NZ" sz="2800" dirty="0" smtClean="0">
                <a:solidFill>
                  <a:schemeClr val="tx1"/>
                </a:solidFill>
              </a:rPr>
              <a:t>	answer effectively</a:t>
            </a:r>
            <a:endParaRPr lang="en-NZ" sz="2800" dirty="0">
              <a:solidFill>
                <a:schemeClr val="tx1"/>
              </a:solidFill>
            </a:endParaRPr>
          </a:p>
          <a:p>
            <a:pPr marL="0" indent="0">
              <a:buNone/>
            </a:pPr>
            <a:r>
              <a:rPr lang="en-NZ" sz="2800" b="1" dirty="0" smtClean="0">
                <a:solidFill>
                  <a:schemeClr val="tx1"/>
                </a:solidFill>
              </a:rPr>
              <a:t>Keep calm </a:t>
            </a:r>
          </a:p>
          <a:p>
            <a:pPr marL="0" indent="0">
              <a:buNone/>
            </a:pPr>
            <a:r>
              <a:rPr lang="en-NZ" sz="2800" b="1" dirty="0" smtClean="0">
                <a:solidFill>
                  <a:schemeClr val="tx1"/>
                </a:solidFill>
              </a:rPr>
              <a:t>Be honest</a:t>
            </a:r>
            <a:endParaRPr lang="en-NZ" sz="2800" dirty="0">
              <a:solidFill>
                <a:schemeClr val="tx1"/>
              </a:solidFill>
            </a:endParaRPr>
          </a:p>
          <a:p>
            <a:pPr marL="0" indent="0">
              <a:buNone/>
            </a:pPr>
            <a:r>
              <a:rPr lang="en-NZ" sz="2800" dirty="0" smtClean="0">
                <a:solidFill>
                  <a:schemeClr val="tx1"/>
                </a:solidFill>
              </a:rPr>
              <a:t>	say </a:t>
            </a:r>
            <a:r>
              <a:rPr lang="en-NZ" sz="2800" dirty="0">
                <a:solidFill>
                  <a:schemeClr val="tx1"/>
                </a:solidFill>
              </a:rPr>
              <a:t>you cannot answer the question </a:t>
            </a:r>
            <a:r>
              <a:rPr lang="en-NZ" sz="2800" dirty="0" smtClean="0">
                <a:solidFill>
                  <a:schemeClr val="tx1"/>
                </a:solidFill>
              </a:rPr>
              <a:t>	on </a:t>
            </a:r>
            <a:r>
              <a:rPr lang="en-NZ" sz="2800" dirty="0">
                <a:solidFill>
                  <a:schemeClr val="tx1"/>
                </a:solidFill>
              </a:rPr>
              <a:t>the </a:t>
            </a:r>
            <a:r>
              <a:rPr lang="en-NZ" sz="2800" dirty="0" smtClean="0">
                <a:solidFill>
                  <a:schemeClr val="tx1"/>
                </a:solidFill>
              </a:rPr>
              <a:t>	spot if that is the case. </a:t>
            </a:r>
            <a:endParaRPr lang="en-NZ" sz="2800" dirty="0">
              <a:solidFill>
                <a:schemeClr val="tx1"/>
              </a:solidFill>
            </a:endParaRPr>
          </a:p>
        </p:txBody>
      </p:sp>
      <p:sp>
        <p:nvSpPr>
          <p:cNvPr id="3" name="Text Placeholder 2"/>
          <p:cNvSpPr>
            <a:spLocks noGrp="1"/>
          </p:cNvSpPr>
          <p:nvPr>
            <p:ph type="body" sz="quarter" idx="10"/>
          </p:nvPr>
        </p:nvSpPr>
        <p:spPr>
          <a:xfrm>
            <a:off x="107504" y="990600"/>
            <a:ext cx="8784976" cy="838200"/>
          </a:xfrm>
        </p:spPr>
        <p:txBody>
          <a:bodyPr/>
          <a:lstStyle/>
          <a:p>
            <a:r>
              <a:rPr lang="mi-NZ" sz="4000" b="1" dirty="0" smtClean="0">
                <a:solidFill>
                  <a:schemeClr val="tx1"/>
                </a:solidFill>
              </a:rPr>
              <a:t>General approach to examination</a:t>
            </a:r>
            <a:endParaRPr lang="en-NZ" sz="4000" b="1" dirty="0">
              <a:solidFill>
                <a:schemeClr val="tx1"/>
              </a:solidFill>
            </a:endParaRPr>
          </a:p>
        </p:txBody>
      </p:sp>
    </p:spTree>
    <p:extLst>
      <p:ext uri="{BB962C8B-B14F-4D97-AF65-F5344CB8AC3E}">
        <p14:creationId xmlns:p14="http://schemas.microsoft.com/office/powerpoint/2010/main" val="394589832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1066801" y="1981201"/>
            <a:ext cx="7249616" cy="4038600"/>
          </a:xfrm>
        </p:spPr>
        <p:txBody>
          <a:bodyPr/>
          <a:lstStyle/>
          <a:p>
            <a:pPr marL="0" indent="0">
              <a:buNone/>
            </a:pPr>
            <a:endParaRPr lang="en-NZ" dirty="0">
              <a:solidFill>
                <a:schemeClr val="tx1"/>
              </a:solidFill>
            </a:endParaRPr>
          </a:p>
          <a:p>
            <a:pPr marL="0" indent="0">
              <a:buNone/>
            </a:pPr>
            <a:r>
              <a:rPr lang="en-NZ" sz="3200" dirty="0" smtClean="0">
                <a:solidFill>
                  <a:schemeClr val="tx1"/>
                </a:solidFill>
              </a:rPr>
              <a:t>You are the most important person at the oral examination.</a:t>
            </a:r>
          </a:p>
          <a:p>
            <a:pPr marL="0" indent="0">
              <a:buNone/>
            </a:pPr>
            <a:endParaRPr lang="en-NZ" sz="3200" dirty="0" smtClean="0">
              <a:solidFill>
                <a:schemeClr val="tx1"/>
              </a:solidFill>
            </a:endParaRPr>
          </a:p>
          <a:p>
            <a:pPr marL="0" indent="0">
              <a:buNone/>
            </a:pPr>
            <a:r>
              <a:rPr lang="en-NZ" sz="3200" dirty="0" smtClean="0">
                <a:solidFill>
                  <a:schemeClr val="tx1"/>
                </a:solidFill>
              </a:rPr>
              <a:t>It is your day!</a:t>
            </a:r>
            <a:endParaRPr lang="en-NZ" sz="3200" dirty="0">
              <a:solidFill>
                <a:schemeClr val="tx1"/>
              </a:solidFill>
            </a:endParaRPr>
          </a:p>
        </p:txBody>
      </p:sp>
      <p:sp>
        <p:nvSpPr>
          <p:cNvPr id="3" name="Text Placeholder 2"/>
          <p:cNvSpPr>
            <a:spLocks noGrp="1"/>
          </p:cNvSpPr>
          <p:nvPr>
            <p:ph type="body" sz="quarter" idx="10"/>
          </p:nvPr>
        </p:nvSpPr>
        <p:spPr/>
        <p:txBody>
          <a:bodyPr/>
          <a:lstStyle/>
          <a:p>
            <a:r>
              <a:rPr lang="en-NZ" sz="4000" b="1" dirty="0" smtClean="0">
                <a:solidFill>
                  <a:schemeClr val="tx1"/>
                </a:solidFill>
              </a:rPr>
              <a:t>Keep in mind </a:t>
            </a:r>
            <a:endParaRPr lang="en-NZ" sz="4000" b="1" dirty="0">
              <a:solidFill>
                <a:schemeClr val="tx1"/>
              </a:solidFill>
            </a:endParaRPr>
          </a:p>
        </p:txBody>
      </p:sp>
    </p:spTree>
    <p:extLst>
      <p:ext uri="{BB962C8B-B14F-4D97-AF65-F5344CB8AC3E}">
        <p14:creationId xmlns:p14="http://schemas.microsoft.com/office/powerpoint/2010/main" val="339155233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80528" y="274638"/>
            <a:ext cx="8229600" cy="563562"/>
          </a:xfrm>
          <a:prstGeom prst="rect">
            <a:avLst/>
          </a:prstGeom>
        </p:spPr>
        <p:txBody>
          <a:bodyPr/>
          <a:lstStyle/>
          <a:p>
            <a:pPr algn="ctr">
              <a:defRPr sz="1800" b="1" i="0" u="none" strike="noStrike" kern="1200" baseline="0">
                <a:solidFill>
                  <a:prstClr val="black"/>
                </a:solidFill>
                <a:latin typeface="+mn-lt"/>
                <a:ea typeface="+mn-ea"/>
                <a:cs typeface="+mn-cs"/>
              </a:defRPr>
            </a:pPr>
            <a:r>
              <a:rPr lang="en-US" sz="3200" dirty="0" smtClean="0">
                <a:solidFill>
                  <a:prstClr val="black"/>
                </a:solidFill>
                <a:latin typeface="Segoe UI Light" panose="020B0502040204020203" pitchFamily="34" charset="0"/>
                <a:cs typeface="Segoe UI Light" panose="020B0502040204020203" pitchFamily="34" charset="0"/>
              </a:rPr>
              <a:t>Average examination outcomes at Massey</a:t>
            </a:r>
            <a:endParaRPr lang="en-US" sz="3200" dirty="0">
              <a:solidFill>
                <a:prstClr val="black"/>
              </a:solidFill>
              <a:latin typeface="Segoe UI Light" panose="020B0502040204020203" pitchFamily="34" charset="0"/>
              <a:cs typeface="Segoe UI Light" panose="020B0502040204020203" pitchFamily="34" charset="0"/>
            </a:endParaRPr>
          </a:p>
        </p:txBody>
      </p:sp>
      <p:graphicFrame>
        <p:nvGraphicFramePr>
          <p:cNvPr id="5" name="Chart 4"/>
          <p:cNvGraphicFramePr/>
          <p:nvPr>
            <p:extLst>
              <p:ext uri="{D42A27DB-BD31-4B8C-83A1-F6EECF244321}">
                <p14:modId xmlns:p14="http://schemas.microsoft.com/office/powerpoint/2010/main" val="3548802732"/>
              </p:ext>
            </p:extLst>
          </p:nvPr>
        </p:nvGraphicFramePr>
        <p:xfrm>
          <a:off x="899592" y="838200"/>
          <a:ext cx="7344816" cy="5111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477279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endParaRPr lang="en-NZ">
              <a:latin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p:nvPr>
        </p:nvSpPr>
        <p:spPr/>
        <p:txBody>
          <a:bodyPr/>
          <a:lstStyle/>
          <a:p>
            <a:endParaRPr lang="en-NZ" dirty="0">
              <a:latin typeface="Segoe UI" panose="020B0502040204020203" pitchFamily="34" charset="0"/>
              <a:cs typeface="Segoe UI" panose="020B0502040204020203" pitchFamily="34" charset="0"/>
            </a:endParaRPr>
          </a:p>
        </p:txBody>
      </p:sp>
      <p:sp>
        <p:nvSpPr>
          <p:cNvPr id="19458" name="Title 1"/>
          <p:cNvSpPr>
            <a:spLocks noGrp="1"/>
          </p:cNvSpPr>
          <p:nvPr>
            <p:ph type="title" idx="4294967295"/>
          </p:nvPr>
        </p:nvSpPr>
        <p:spPr>
          <a:xfrm>
            <a:off x="0" y="274638"/>
            <a:ext cx="8229600" cy="563562"/>
          </a:xfrm>
          <a:prstGeom prst="rect">
            <a:avLst/>
          </a:prstGeom>
        </p:spPr>
        <p:txBody>
          <a:bodyPr/>
          <a:lstStyle/>
          <a:p>
            <a:pPr algn="ctr">
              <a:defRPr/>
            </a:pPr>
            <a:r>
              <a:rPr lang="en-NZ" sz="3200" b="1" dirty="0" smtClean="0">
                <a:solidFill>
                  <a:schemeClr val="tx1"/>
                </a:solidFill>
                <a:latin typeface="Segoe UI Light" panose="020B0502040204020203" pitchFamily="34" charset="0"/>
                <a:ea typeface="ＭＳ Ｐゴシック" pitchFamily="34" charset="-128"/>
                <a:cs typeface="Segoe UI Light" panose="020B0502040204020203" pitchFamily="34" charset="0"/>
              </a:rPr>
              <a:t>Doctoral Examination Cycle</a:t>
            </a:r>
            <a:r>
              <a:rPr lang="en-NZ" sz="3200" b="1" dirty="0" smtClean="0">
                <a:latin typeface="Segoe UI" panose="020B0502040204020203" pitchFamily="34" charset="0"/>
                <a:ea typeface="ＭＳ Ｐゴシック" pitchFamily="34" charset="-128"/>
                <a:cs typeface="Segoe UI" panose="020B0502040204020203" pitchFamily="34" charset="0"/>
              </a:rPr>
              <a:t/>
            </a:r>
            <a:br>
              <a:rPr lang="en-NZ" sz="3200" b="1" dirty="0" smtClean="0">
                <a:latin typeface="Segoe UI" panose="020B0502040204020203" pitchFamily="34" charset="0"/>
                <a:ea typeface="ＭＳ Ｐゴシック" pitchFamily="34" charset="-128"/>
                <a:cs typeface="Segoe UI" panose="020B0502040204020203" pitchFamily="34" charset="0"/>
              </a:rPr>
            </a:br>
            <a:endParaRPr lang="en-NZ" sz="3200" b="1" dirty="0" smtClean="0">
              <a:solidFill>
                <a:schemeClr val="tx1"/>
              </a:solidFill>
              <a:latin typeface="Segoe UI" panose="020B0502040204020203" pitchFamily="34" charset="0"/>
              <a:ea typeface="ＭＳ Ｐゴシック" pitchFamily="34" charset="-128"/>
              <a:cs typeface="Segoe UI" panose="020B0502040204020203" pitchFamily="34" charset="0"/>
            </a:endParaRPr>
          </a:p>
        </p:txBody>
      </p:sp>
      <p:graphicFrame>
        <p:nvGraphicFramePr>
          <p:cNvPr id="4" name="Diagram 3"/>
          <p:cNvGraphicFramePr/>
          <p:nvPr>
            <p:extLst>
              <p:ext uri="{D42A27DB-BD31-4B8C-83A1-F6EECF244321}">
                <p14:modId xmlns:p14="http://schemas.microsoft.com/office/powerpoint/2010/main" val="232676776"/>
              </p:ext>
            </p:extLst>
          </p:nvPr>
        </p:nvGraphicFramePr>
        <p:xfrm>
          <a:off x="395536" y="990600"/>
          <a:ext cx="808558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33271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B6E0AF4-3339-4F1B-A198-D5E5899381BA}"/>
                                            </p:graphicEl>
                                          </p:spTgt>
                                        </p:tgtEl>
                                        <p:attrNameLst>
                                          <p:attrName>style.visibility</p:attrName>
                                        </p:attrNameLst>
                                      </p:cBhvr>
                                      <p:to>
                                        <p:strVal val="visible"/>
                                      </p:to>
                                    </p:set>
                                    <p:anim calcmode="lin" valueType="num">
                                      <p:cBhvr additive="base">
                                        <p:cTn id="7" dur="1000" fill="hold"/>
                                        <p:tgtEl>
                                          <p:spTgt spid="4">
                                            <p:graphicEl>
                                              <a:dgm id="{6B6E0AF4-3339-4F1B-A198-D5E5899381BA}"/>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graphicEl>
                                              <a:dgm id="{6B6E0AF4-3339-4F1B-A198-D5E5899381B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4E13250C-35E2-4D5C-B69B-ABC33E100C7C}"/>
                                            </p:graphicEl>
                                          </p:spTgt>
                                        </p:tgtEl>
                                        <p:attrNameLst>
                                          <p:attrName>style.visibility</p:attrName>
                                        </p:attrNameLst>
                                      </p:cBhvr>
                                      <p:to>
                                        <p:strVal val="visible"/>
                                      </p:to>
                                    </p:set>
                                    <p:anim calcmode="lin" valueType="num">
                                      <p:cBhvr additive="base">
                                        <p:cTn id="13" dur="1000" fill="hold"/>
                                        <p:tgtEl>
                                          <p:spTgt spid="4">
                                            <p:graphicEl>
                                              <a:dgm id="{4E13250C-35E2-4D5C-B69B-ABC33E100C7C}"/>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graphicEl>
                                              <a:dgm id="{4E13250C-35E2-4D5C-B69B-ABC33E100C7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C0B0F50B-ABE5-4D84-B785-6516491168AC}"/>
                                            </p:graphicEl>
                                          </p:spTgt>
                                        </p:tgtEl>
                                        <p:attrNameLst>
                                          <p:attrName>style.visibility</p:attrName>
                                        </p:attrNameLst>
                                      </p:cBhvr>
                                      <p:to>
                                        <p:strVal val="visible"/>
                                      </p:to>
                                    </p:set>
                                    <p:anim calcmode="lin" valueType="num">
                                      <p:cBhvr additive="base">
                                        <p:cTn id="17" dur="1000" fill="hold"/>
                                        <p:tgtEl>
                                          <p:spTgt spid="4">
                                            <p:graphicEl>
                                              <a:dgm id="{C0B0F50B-ABE5-4D84-B785-6516491168AC}"/>
                                            </p:graphic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graphicEl>
                                              <a:dgm id="{C0B0F50B-ABE5-4D84-B785-6516491168A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58E3A731-F3F4-4F1C-B19B-F7CC63388198}"/>
                                            </p:graphicEl>
                                          </p:spTgt>
                                        </p:tgtEl>
                                        <p:attrNameLst>
                                          <p:attrName>style.visibility</p:attrName>
                                        </p:attrNameLst>
                                      </p:cBhvr>
                                      <p:to>
                                        <p:strVal val="visible"/>
                                      </p:to>
                                    </p:set>
                                    <p:anim calcmode="lin" valueType="num">
                                      <p:cBhvr additive="base">
                                        <p:cTn id="23" dur="1000" fill="hold"/>
                                        <p:tgtEl>
                                          <p:spTgt spid="4">
                                            <p:graphicEl>
                                              <a:dgm id="{58E3A731-F3F4-4F1C-B19B-F7CC63388198}"/>
                                            </p:graphicEl>
                                          </p:spTgt>
                                        </p:tgtEl>
                                        <p:attrNameLst>
                                          <p:attrName>ppt_x</p:attrName>
                                        </p:attrNameLst>
                                      </p:cBhvr>
                                      <p:tavLst>
                                        <p:tav tm="0">
                                          <p:val>
                                            <p:strVal val="#ppt_x"/>
                                          </p:val>
                                        </p:tav>
                                        <p:tav tm="100000">
                                          <p:val>
                                            <p:strVal val="#ppt_x"/>
                                          </p:val>
                                        </p:tav>
                                      </p:tavLst>
                                    </p:anim>
                                    <p:anim calcmode="lin" valueType="num">
                                      <p:cBhvr additive="base">
                                        <p:cTn id="24" dur="1000" fill="hold"/>
                                        <p:tgtEl>
                                          <p:spTgt spid="4">
                                            <p:graphicEl>
                                              <a:dgm id="{58E3A731-F3F4-4F1C-B19B-F7CC63388198}"/>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4B40EDEB-4D6E-4B9D-B084-DA44CF531134}"/>
                                            </p:graphicEl>
                                          </p:spTgt>
                                        </p:tgtEl>
                                        <p:attrNameLst>
                                          <p:attrName>style.visibility</p:attrName>
                                        </p:attrNameLst>
                                      </p:cBhvr>
                                      <p:to>
                                        <p:strVal val="visible"/>
                                      </p:to>
                                    </p:set>
                                    <p:anim calcmode="lin" valueType="num">
                                      <p:cBhvr additive="base">
                                        <p:cTn id="27" dur="1000" fill="hold"/>
                                        <p:tgtEl>
                                          <p:spTgt spid="4">
                                            <p:graphicEl>
                                              <a:dgm id="{4B40EDEB-4D6E-4B9D-B084-DA44CF531134}"/>
                                            </p:graphic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graphicEl>
                                              <a:dgm id="{4B40EDEB-4D6E-4B9D-B084-DA44CF531134}"/>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87646762-8791-4B83-9A17-D87FF84616AF}"/>
                                            </p:graphicEl>
                                          </p:spTgt>
                                        </p:tgtEl>
                                        <p:attrNameLst>
                                          <p:attrName>style.visibility</p:attrName>
                                        </p:attrNameLst>
                                      </p:cBhvr>
                                      <p:to>
                                        <p:strVal val="visible"/>
                                      </p:to>
                                    </p:set>
                                    <p:anim calcmode="lin" valueType="num">
                                      <p:cBhvr additive="base">
                                        <p:cTn id="33" dur="1000" fill="hold"/>
                                        <p:tgtEl>
                                          <p:spTgt spid="4">
                                            <p:graphicEl>
                                              <a:dgm id="{87646762-8791-4B83-9A17-D87FF84616AF}"/>
                                            </p:graphicEl>
                                          </p:spTgt>
                                        </p:tgtEl>
                                        <p:attrNameLst>
                                          <p:attrName>ppt_x</p:attrName>
                                        </p:attrNameLst>
                                      </p:cBhvr>
                                      <p:tavLst>
                                        <p:tav tm="0">
                                          <p:val>
                                            <p:strVal val="#ppt_x"/>
                                          </p:val>
                                        </p:tav>
                                        <p:tav tm="100000">
                                          <p:val>
                                            <p:strVal val="#ppt_x"/>
                                          </p:val>
                                        </p:tav>
                                      </p:tavLst>
                                    </p:anim>
                                    <p:anim calcmode="lin" valueType="num">
                                      <p:cBhvr additive="base">
                                        <p:cTn id="34" dur="1000" fill="hold"/>
                                        <p:tgtEl>
                                          <p:spTgt spid="4">
                                            <p:graphicEl>
                                              <a:dgm id="{87646762-8791-4B83-9A17-D87FF84616AF}"/>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9B677BC8-623E-4FB5-972A-38D24217E4DB}"/>
                                            </p:graphicEl>
                                          </p:spTgt>
                                        </p:tgtEl>
                                        <p:attrNameLst>
                                          <p:attrName>style.visibility</p:attrName>
                                        </p:attrNameLst>
                                      </p:cBhvr>
                                      <p:to>
                                        <p:strVal val="visible"/>
                                      </p:to>
                                    </p:set>
                                    <p:anim calcmode="lin" valueType="num">
                                      <p:cBhvr additive="base">
                                        <p:cTn id="37" dur="1000" fill="hold"/>
                                        <p:tgtEl>
                                          <p:spTgt spid="4">
                                            <p:graphicEl>
                                              <a:dgm id="{9B677BC8-623E-4FB5-972A-38D24217E4DB}"/>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graphicEl>
                                              <a:dgm id="{9B677BC8-623E-4FB5-972A-38D24217E4DB}"/>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A1FA5E46-714E-492D-8180-9420BD1BD378}"/>
                                            </p:graphicEl>
                                          </p:spTgt>
                                        </p:tgtEl>
                                        <p:attrNameLst>
                                          <p:attrName>style.visibility</p:attrName>
                                        </p:attrNameLst>
                                      </p:cBhvr>
                                      <p:to>
                                        <p:strVal val="visible"/>
                                      </p:to>
                                    </p:set>
                                    <p:anim calcmode="lin" valueType="num">
                                      <p:cBhvr additive="base">
                                        <p:cTn id="43" dur="1000" fill="hold"/>
                                        <p:tgtEl>
                                          <p:spTgt spid="4">
                                            <p:graphicEl>
                                              <a:dgm id="{A1FA5E46-714E-492D-8180-9420BD1BD378}"/>
                                            </p:graphic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
                                            <p:graphicEl>
                                              <a:dgm id="{A1FA5E46-714E-492D-8180-9420BD1BD378}"/>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1D6387B8-88F7-4617-84D4-2155E995F8F1}"/>
                                            </p:graphicEl>
                                          </p:spTgt>
                                        </p:tgtEl>
                                        <p:attrNameLst>
                                          <p:attrName>style.visibility</p:attrName>
                                        </p:attrNameLst>
                                      </p:cBhvr>
                                      <p:to>
                                        <p:strVal val="visible"/>
                                      </p:to>
                                    </p:set>
                                    <p:anim calcmode="lin" valueType="num">
                                      <p:cBhvr additive="base">
                                        <p:cTn id="47" dur="1000" fill="hold"/>
                                        <p:tgtEl>
                                          <p:spTgt spid="4">
                                            <p:graphicEl>
                                              <a:dgm id="{1D6387B8-88F7-4617-84D4-2155E995F8F1}"/>
                                            </p:graphicEl>
                                          </p:spTgt>
                                        </p:tgtEl>
                                        <p:attrNameLst>
                                          <p:attrName>ppt_x</p:attrName>
                                        </p:attrNameLst>
                                      </p:cBhvr>
                                      <p:tavLst>
                                        <p:tav tm="0">
                                          <p:val>
                                            <p:strVal val="#ppt_x"/>
                                          </p:val>
                                        </p:tav>
                                        <p:tav tm="100000">
                                          <p:val>
                                            <p:strVal val="#ppt_x"/>
                                          </p:val>
                                        </p:tav>
                                      </p:tavLst>
                                    </p:anim>
                                    <p:anim calcmode="lin" valueType="num">
                                      <p:cBhvr additive="base">
                                        <p:cTn id="48" dur="1000" fill="hold"/>
                                        <p:tgtEl>
                                          <p:spTgt spid="4">
                                            <p:graphicEl>
                                              <a:dgm id="{1D6387B8-88F7-4617-84D4-2155E995F8F1}"/>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graphicEl>
                                              <a:dgm id="{F243B0D4-BDD4-4828-8205-04AFEABBAA0F}"/>
                                            </p:graphicEl>
                                          </p:spTgt>
                                        </p:tgtEl>
                                        <p:attrNameLst>
                                          <p:attrName>style.visibility</p:attrName>
                                        </p:attrNameLst>
                                      </p:cBhvr>
                                      <p:to>
                                        <p:strVal val="visible"/>
                                      </p:to>
                                    </p:set>
                                    <p:anim calcmode="lin" valueType="num">
                                      <p:cBhvr additive="base">
                                        <p:cTn id="53" dur="1000" fill="hold"/>
                                        <p:tgtEl>
                                          <p:spTgt spid="4">
                                            <p:graphicEl>
                                              <a:dgm id="{F243B0D4-BDD4-4828-8205-04AFEABBAA0F}"/>
                                            </p:graphicEl>
                                          </p:spTgt>
                                        </p:tgtEl>
                                        <p:attrNameLst>
                                          <p:attrName>ppt_x</p:attrName>
                                        </p:attrNameLst>
                                      </p:cBhvr>
                                      <p:tavLst>
                                        <p:tav tm="0">
                                          <p:val>
                                            <p:strVal val="#ppt_x"/>
                                          </p:val>
                                        </p:tav>
                                        <p:tav tm="100000">
                                          <p:val>
                                            <p:strVal val="#ppt_x"/>
                                          </p:val>
                                        </p:tav>
                                      </p:tavLst>
                                    </p:anim>
                                    <p:anim calcmode="lin" valueType="num">
                                      <p:cBhvr additive="base">
                                        <p:cTn id="54" dur="1000" fill="hold"/>
                                        <p:tgtEl>
                                          <p:spTgt spid="4">
                                            <p:graphicEl>
                                              <a:dgm id="{F243B0D4-BDD4-4828-8205-04AFEABBAA0F}"/>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graphicEl>
                                              <a:dgm id="{A8737D83-3D4B-4A7D-A90D-43D8FFB13F96}"/>
                                            </p:graphicEl>
                                          </p:spTgt>
                                        </p:tgtEl>
                                        <p:attrNameLst>
                                          <p:attrName>style.visibility</p:attrName>
                                        </p:attrNameLst>
                                      </p:cBhvr>
                                      <p:to>
                                        <p:strVal val="visible"/>
                                      </p:to>
                                    </p:set>
                                    <p:anim calcmode="lin" valueType="num">
                                      <p:cBhvr additive="base">
                                        <p:cTn id="57" dur="1000" fill="hold"/>
                                        <p:tgtEl>
                                          <p:spTgt spid="4">
                                            <p:graphicEl>
                                              <a:dgm id="{A8737D83-3D4B-4A7D-A90D-43D8FFB13F96}"/>
                                            </p:graphicEl>
                                          </p:spTgt>
                                        </p:tgtEl>
                                        <p:attrNameLst>
                                          <p:attrName>ppt_x</p:attrName>
                                        </p:attrNameLst>
                                      </p:cBhvr>
                                      <p:tavLst>
                                        <p:tav tm="0">
                                          <p:val>
                                            <p:strVal val="#ppt_x"/>
                                          </p:val>
                                        </p:tav>
                                        <p:tav tm="100000">
                                          <p:val>
                                            <p:strVal val="#ppt_x"/>
                                          </p:val>
                                        </p:tav>
                                      </p:tavLst>
                                    </p:anim>
                                    <p:anim calcmode="lin" valueType="num">
                                      <p:cBhvr additive="base">
                                        <p:cTn id="58" dur="1000" fill="hold"/>
                                        <p:tgtEl>
                                          <p:spTgt spid="4">
                                            <p:graphicEl>
                                              <a:dgm id="{A8737D83-3D4B-4A7D-A90D-43D8FFB13F96}"/>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graphicEl>
                                              <a:dgm id="{A99AC07E-A85B-4252-AF9E-D09CCA889912}"/>
                                            </p:graphicEl>
                                          </p:spTgt>
                                        </p:tgtEl>
                                        <p:attrNameLst>
                                          <p:attrName>style.visibility</p:attrName>
                                        </p:attrNameLst>
                                      </p:cBhvr>
                                      <p:to>
                                        <p:strVal val="visible"/>
                                      </p:to>
                                    </p:set>
                                    <p:anim calcmode="lin" valueType="num">
                                      <p:cBhvr additive="base">
                                        <p:cTn id="63" dur="1000" fill="hold"/>
                                        <p:tgtEl>
                                          <p:spTgt spid="4">
                                            <p:graphicEl>
                                              <a:dgm id="{A99AC07E-A85B-4252-AF9E-D09CCA889912}"/>
                                            </p:graphicEl>
                                          </p:spTgt>
                                        </p:tgtEl>
                                        <p:attrNameLst>
                                          <p:attrName>ppt_x</p:attrName>
                                        </p:attrNameLst>
                                      </p:cBhvr>
                                      <p:tavLst>
                                        <p:tav tm="0">
                                          <p:val>
                                            <p:strVal val="#ppt_x"/>
                                          </p:val>
                                        </p:tav>
                                        <p:tav tm="100000">
                                          <p:val>
                                            <p:strVal val="#ppt_x"/>
                                          </p:val>
                                        </p:tav>
                                      </p:tavLst>
                                    </p:anim>
                                    <p:anim calcmode="lin" valueType="num">
                                      <p:cBhvr additive="base">
                                        <p:cTn id="64" dur="1000" fill="hold"/>
                                        <p:tgtEl>
                                          <p:spTgt spid="4">
                                            <p:graphicEl>
                                              <a:dgm id="{A99AC07E-A85B-4252-AF9E-D09CCA889912}"/>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
                                            <p:graphicEl>
                                              <a:dgm id="{21106E5D-ABEB-4371-8772-19051726B0D8}"/>
                                            </p:graphicEl>
                                          </p:spTgt>
                                        </p:tgtEl>
                                        <p:attrNameLst>
                                          <p:attrName>style.visibility</p:attrName>
                                        </p:attrNameLst>
                                      </p:cBhvr>
                                      <p:to>
                                        <p:strVal val="visible"/>
                                      </p:to>
                                    </p:set>
                                    <p:anim calcmode="lin" valueType="num">
                                      <p:cBhvr additive="base">
                                        <p:cTn id="67" dur="1000" fill="hold"/>
                                        <p:tgtEl>
                                          <p:spTgt spid="4">
                                            <p:graphicEl>
                                              <a:dgm id="{21106E5D-ABEB-4371-8772-19051726B0D8}"/>
                                            </p:graphicEl>
                                          </p:spTgt>
                                        </p:tgtEl>
                                        <p:attrNameLst>
                                          <p:attrName>ppt_x</p:attrName>
                                        </p:attrNameLst>
                                      </p:cBhvr>
                                      <p:tavLst>
                                        <p:tav tm="0">
                                          <p:val>
                                            <p:strVal val="#ppt_x"/>
                                          </p:val>
                                        </p:tav>
                                        <p:tav tm="100000">
                                          <p:val>
                                            <p:strVal val="#ppt_x"/>
                                          </p:val>
                                        </p:tav>
                                      </p:tavLst>
                                    </p:anim>
                                    <p:anim calcmode="lin" valueType="num">
                                      <p:cBhvr additive="base">
                                        <p:cTn id="68" dur="1000" fill="hold"/>
                                        <p:tgtEl>
                                          <p:spTgt spid="4">
                                            <p:graphicEl>
                                              <a:dgm id="{21106E5D-ABEB-4371-8772-19051726B0D8}"/>
                                            </p:graphic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
                                            <p:graphicEl>
                                              <a:dgm id="{0E847726-CB22-4A3F-AA71-13477E074A7C}"/>
                                            </p:graphicEl>
                                          </p:spTgt>
                                        </p:tgtEl>
                                        <p:attrNameLst>
                                          <p:attrName>style.visibility</p:attrName>
                                        </p:attrNameLst>
                                      </p:cBhvr>
                                      <p:to>
                                        <p:strVal val="visible"/>
                                      </p:to>
                                    </p:set>
                                    <p:anim calcmode="lin" valueType="num">
                                      <p:cBhvr additive="base">
                                        <p:cTn id="71" dur="1000" fill="hold"/>
                                        <p:tgtEl>
                                          <p:spTgt spid="4">
                                            <p:graphicEl>
                                              <a:dgm id="{0E847726-CB22-4A3F-AA71-13477E074A7C}"/>
                                            </p:graphicEl>
                                          </p:spTgt>
                                        </p:tgtEl>
                                        <p:attrNameLst>
                                          <p:attrName>ppt_x</p:attrName>
                                        </p:attrNameLst>
                                      </p:cBhvr>
                                      <p:tavLst>
                                        <p:tav tm="0">
                                          <p:val>
                                            <p:strVal val="#ppt_x"/>
                                          </p:val>
                                        </p:tav>
                                        <p:tav tm="100000">
                                          <p:val>
                                            <p:strVal val="#ppt_x"/>
                                          </p:val>
                                        </p:tav>
                                      </p:tavLst>
                                    </p:anim>
                                    <p:anim calcmode="lin" valueType="num">
                                      <p:cBhvr additive="base">
                                        <p:cTn id="72" dur="1000" fill="hold"/>
                                        <p:tgtEl>
                                          <p:spTgt spid="4">
                                            <p:graphicEl>
                                              <a:dgm id="{0E847726-CB22-4A3F-AA71-13477E074A7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NZ" dirty="0">
                <a:solidFill>
                  <a:srgbClr val="004B94"/>
                </a:solidFill>
                <a:latin typeface="NimbusSanNovCon-Med"/>
                <a:hlinkClick r:id="rId3"/>
              </a:rPr>
              <a:t>Doctoral forms and </a:t>
            </a:r>
            <a:r>
              <a:rPr lang="en-NZ" dirty="0" smtClean="0">
                <a:solidFill>
                  <a:srgbClr val="004B94"/>
                </a:solidFill>
                <a:latin typeface="NimbusSanNovCon-Med"/>
                <a:hlinkClick r:id="rId3"/>
              </a:rPr>
              <a:t>guidelines</a:t>
            </a:r>
            <a:endParaRPr lang="en-NZ" dirty="0" smtClean="0">
              <a:solidFill>
                <a:srgbClr val="004B94"/>
              </a:solidFill>
              <a:latin typeface="NimbusSanNovCon-Med"/>
            </a:endParaRPr>
          </a:p>
          <a:p>
            <a:endParaRPr lang="en-NZ" dirty="0">
              <a:solidFill>
                <a:srgbClr val="004B94"/>
              </a:solidFill>
              <a:latin typeface="NimbusSanNovCon-Med"/>
            </a:endParaRPr>
          </a:p>
          <a:p>
            <a:r>
              <a:rPr lang="en-NZ" dirty="0">
                <a:solidFill>
                  <a:srgbClr val="004B94"/>
                </a:solidFill>
                <a:latin typeface="NimbusSanNovCon-Med"/>
                <a:hlinkClick r:id="rId4"/>
              </a:rPr>
              <a:t>Examination and </a:t>
            </a:r>
            <a:r>
              <a:rPr lang="en-NZ" dirty="0" smtClean="0">
                <a:solidFill>
                  <a:srgbClr val="004B94"/>
                </a:solidFill>
                <a:latin typeface="NimbusSanNovCon-Med"/>
                <a:hlinkClick r:id="rId4"/>
              </a:rPr>
              <a:t>Completion</a:t>
            </a:r>
            <a:endParaRPr lang="en-NZ" dirty="0" smtClean="0">
              <a:solidFill>
                <a:srgbClr val="004B94"/>
              </a:solidFill>
              <a:latin typeface="NimbusSanNovCon-Med"/>
            </a:endParaRPr>
          </a:p>
          <a:p>
            <a:endParaRPr lang="mi-NZ" dirty="0">
              <a:solidFill>
                <a:srgbClr val="004B94"/>
              </a:solidFill>
              <a:latin typeface="NimbusSanNovCon-Med"/>
            </a:endParaRPr>
          </a:p>
          <a:p>
            <a:pPr marL="0" indent="0">
              <a:buNone/>
            </a:pPr>
            <a:r>
              <a:rPr lang="mi-NZ" sz="2800" dirty="0" smtClean="0">
                <a:solidFill>
                  <a:srgbClr val="004B94"/>
                </a:solidFill>
              </a:rPr>
              <a:t>Also useful reading:</a:t>
            </a:r>
          </a:p>
          <a:p>
            <a:pPr marL="0" indent="0">
              <a:buNone/>
            </a:pPr>
            <a:endParaRPr lang="mi-NZ" dirty="0" smtClean="0">
              <a:solidFill>
                <a:srgbClr val="004B94"/>
              </a:solidFill>
              <a:latin typeface="NimbusSanNovCon-Med"/>
            </a:endParaRPr>
          </a:p>
          <a:p>
            <a:r>
              <a:rPr lang="mi-NZ" dirty="0">
                <a:solidFill>
                  <a:srgbClr val="004B94"/>
                </a:solidFill>
                <a:latin typeface="NimbusSanNovCon-Med"/>
              </a:rPr>
              <a:t> </a:t>
            </a:r>
            <a:r>
              <a:rPr lang="mi-NZ" dirty="0" smtClean="0">
                <a:solidFill>
                  <a:srgbClr val="004B94"/>
                </a:solidFill>
                <a:latin typeface="NimbusSanNovCon-Med"/>
                <a:hlinkClick r:id="rId5"/>
              </a:rPr>
              <a:t>Guidelines for examiners’ report</a:t>
            </a:r>
            <a:endParaRPr lang="en-NZ" dirty="0"/>
          </a:p>
        </p:txBody>
      </p:sp>
      <p:sp>
        <p:nvSpPr>
          <p:cNvPr id="3" name="Text Placeholder 2"/>
          <p:cNvSpPr>
            <a:spLocks noGrp="1"/>
          </p:cNvSpPr>
          <p:nvPr>
            <p:ph type="body" sz="quarter" idx="10"/>
          </p:nvPr>
        </p:nvSpPr>
        <p:spPr>
          <a:xfrm>
            <a:off x="457200" y="990600"/>
            <a:ext cx="7467600" cy="838200"/>
          </a:xfrm>
        </p:spPr>
        <p:txBody>
          <a:bodyPr/>
          <a:lstStyle/>
          <a:p>
            <a:r>
              <a:rPr lang="mi-NZ" sz="4000" b="1" dirty="0" smtClean="0">
                <a:solidFill>
                  <a:schemeClr val="tx1"/>
                </a:solidFill>
              </a:rPr>
              <a:t>Important resources – Web-book</a:t>
            </a:r>
            <a:endParaRPr lang="en-NZ" sz="4000" b="1" dirty="0">
              <a:solidFill>
                <a:schemeClr val="tx1"/>
              </a:solidFill>
            </a:endParaRPr>
          </a:p>
        </p:txBody>
      </p:sp>
    </p:spTree>
    <p:extLst>
      <p:ext uri="{BB962C8B-B14F-4D97-AF65-F5344CB8AC3E}">
        <p14:creationId xmlns:p14="http://schemas.microsoft.com/office/powerpoint/2010/main" val="329859788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2564903"/>
            <a:ext cx="8229599" cy="3454897"/>
          </a:xfrm>
        </p:spPr>
        <p:txBody>
          <a:bodyPr/>
          <a:lstStyle/>
          <a:p>
            <a:pPr lvl="0"/>
            <a:r>
              <a:rPr lang="en-NZ" dirty="0">
                <a:solidFill>
                  <a:srgbClr val="111111"/>
                </a:solidFill>
              </a:rPr>
              <a:t> </a:t>
            </a:r>
            <a:r>
              <a:rPr lang="en-NZ" sz="2800" i="1" dirty="0">
                <a:solidFill>
                  <a:srgbClr val="111111"/>
                </a:solidFill>
              </a:rPr>
              <a:t>How to survive your viva</a:t>
            </a:r>
            <a:r>
              <a:rPr lang="en-NZ" sz="2800" dirty="0">
                <a:solidFill>
                  <a:srgbClr val="111111"/>
                </a:solidFill>
              </a:rPr>
              <a:t> by Rowena Murray (ISBN 0-335-21284-0) </a:t>
            </a:r>
            <a:endParaRPr lang="en-NZ" sz="2800" dirty="0" smtClean="0">
              <a:solidFill>
                <a:srgbClr val="111111"/>
              </a:solidFill>
            </a:endParaRPr>
          </a:p>
          <a:p>
            <a:pPr marL="0" lvl="0" indent="0">
              <a:buNone/>
            </a:pPr>
            <a:endParaRPr lang="en-NZ" sz="2800" dirty="0">
              <a:solidFill>
                <a:srgbClr val="111111"/>
              </a:solidFill>
            </a:endParaRPr>
          </a:p>
          <a:p>
            <a:pPr marL="0" lvl="0" indent="0">
              <a:buNone/>
            </a:pPr>
            <a:r>
              <a:rPr lang="en-NZ" sz="2800" dirty="0">
                <a:solidFill>
                  <a:srgbClr val="111111"/>
                </a:solidFill>
              </a:rPr>
              <a:t>	</a:t>
            </a:r>
            <a:r>
              <a:rPr lang="en-NZ" sz="2800" dirty="0" smtClean="0">
                <a:solidFill>
                  <a:srgbClr val="111111"/>
                </a:solidFill>
              </a:rPr>
              <a:t>or</a:t>
            </a:r>
            <a:r>
              <a:rPr lang="en-NZ" sz="2800" dirty="0">
                <a:solidFill>
                  <a:srgbClr val="111111"/>
                </a:solidFill>
              </a:rPr>
              <a:t> </a:t>
            </a:r>
            <a:endParaRPr lang="en-NZ" sz="2800" dirty="0" smtClean="0">
              <a:solidFill>
                <a:srgbClr val="111111"/>
              </a:solidFill>
            </a:endParaRPr>
          </a:p>
          <a:p>
            <a:pPr lvl="0"/>
            <a:r>
              <a:rPr lang="en-NZ" sz="2800" i="1" dirty="0" smtClean="0">
                <a:solidFill>
                  <a:srgbClr val="111111"/>
                </a:solidFill>
              </a:rPr>
              <a:t>The </a:t>
            </a:r>
            <a:r>
              <a:rPr lang="en-NZ" sz="2800" i="1" dirty="0">
                <a:solidFill>
                  <a:srgbClr val="111111"/>
                </a:solidFill>
              </a:rPr>
              <a:t>Doctoral Examination Process: A handbook for students, examiners and supervisors</a:t>
            </a:r>
            <a:r>
              <a:rPr lang="en-NZ" sz="2800" dirty="0">
                <a:solidFill>
                  <a:srgbClr val="111111"/>
                </a:solidFill>
              </a:rPr>
              <a:t> by Penny </a:t>
            </a:r>
            <a:r>
              <a:rPr lang="en-NZ" sz="2800" dirty="0" err="1">
                <a:solidFill>
                  <a:srgbClr val="111111"/>
                </a:solidFill>
              </a:rPr>
              <a:t>Tinkler</a:t>
            </a:r>
            <a:r>
              <a:rPr lang="en-NZ" sz="2800" dirty="0">
                <a:solidFill>
                  <a:srgbClr val="111111"/>
                </a:solidFill>
              </a:rPr>
              <a:t> and Carolyn Jackson (ISBN 978-0-335-21305-4</a:t>
            </a:r>
            <a:endParaRPr lang="en-NZ" sz="2800" dirty="0">
              <a:solidFill>
                <a:prstClr val="white"/>
              </a:solidFill>
            </a:endParaRPr>
          </a:p>
          <a:p>
            <a:endParaRPr lang="en-NZ" dirty="0"/>
          </a:p>
        </p:txBody>
      </p:sp>
      <p:sp>
        <p:nvSpPr>
          <p:cNvPr id="3" name="Text Placeholder 2"/>
          <p:cNvSpPr>
            <a:spLocks noGrp="1"/>
          </p:cNvSpPr>
          <p:nvPr>
            <p:ph type="body" sz="quarter" idx="10"/>
          </p:nvPr>
        </p:nvSpPr>
        <p:spPr>
          <a:xfrm>
            <a:off x="683568" y="990600"/>
            <a:ext cx="7704856" cy="838200"/>
          </a:xfrm>
        </p:spPr>
        <p:txBody>
          <a:bodyPr/>
          <a:lstStyle/>
          <a:p>
            <a:r>
              <a:rPr lang="en-NZ" sz="4000" b="1" dirty="0">
                <a:solidFill>
                  <a:srgbClr val="111111"/>
                </a:solidFill>
              </a:rPr>
              <a:t>For more advice, have a look </a:t>
            </a:r>
            <a:r>
              <a:rPr lang="en-NZ" sz="4000" b="1" dirty="0" smtClean="0">
                <a:solidFill>
                  <a:srgbClr val="111111"/>
                </a:solidFill>
              </a:rPr>
              <a:t>at:</a:t>
            </a:r>
            <a:endParaRPr lang="en-NZ" sz="4000" b="1" dirty="0"/>
          </a:p>
        </p:txBody>
      </p:sp>
    </p:spTree>
    <p:extLst>
      <p:ext uri="{BB962C8B-B14F-4D97-AF65-F5344CB8AC3E}">
        <p14:creationId xmlns:p14="http://schemas.microsoft.com/office/powerpoint/2010/main" val="174522738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marL="0" indent="0">
              <a:buNone/>
            </a:pPr>
            <a:endParaRPr lang="en-NZ" sz="2800" dirty="0" smtClean="0">
              <a:solidFill>
                <a:srgbClr val="333333"/>
              </a:solidFill>
            </a:endParaRPr>
          </a:p>
          <a:p>
            <a:pPr marL="0" indent="0">
              <a:buNone/>
            </a:pPr>
            <a:r>
              <a:rPr lang="en-NZ" sz="3200" dirty="0" smtClean="0">
                <a:solidFill>
                  <a:srgbClr val="333333"/>
                </a:solidFill>
              </a:rPr>
              <a:t>The </a:t>
            </a:r>
            <a:r>
              <a:rPr lang="en-NZ" sz="3200" dirty="0">
                <a:solidFill>
                  <a:srgbClr val="333333"/>
                </a:solidFill>
              </a:rPr>
              <a:t>PhD </a:t>
            </a:r>
            <a:r>
              <a:rPr lang="en-NZ" sz="3200" dirty="0" smtClean="0">
                <a:solidFill>
                  <a:srgbClr val="333333"/>
                </a:solidFill>
              </a:rPr>
              <a:t>examination </a:t>
            </a:r>
            <a:r>
              <a:rPr lang="en-NZ" sz="3200" dirty="0">
                <a:solidFill>
                  <a:srgbClr val="333333"/>
                </a:solidFill>
              </a:rPr>
              <a:t>does not simply represent the conclusive moment of your PhD research: it also constitutes a turning point in your </a:t>
            </a:r>
            <a:r>
              <a:rPr lang="en-NZ" sz="3200" dirty="0" smtClean="0">
                <a:solidFill>
                  <a:srgbClr val="333333"/>
                </a:solidFill>
              </a:rPr>
              <a:t>career</a:t>
            </a:r>
            <a:r>
              <a:rPr lang="en-NZ" sz="3200" dirty="0">
                <a:solidFill>
                  <a:srgbClr val="333333"/>
                </a:solidFill>
              </a:rPr>
              <a:t>, since it officially marks your passage from the status of postgraduate student to </a:t>
            </a:r>
            <a:r>
              <a:rPr lang="en-NZ" sz="3200" dirty="0" smtClean="0">
                <a:solidFill>
                  <a:srgbClr val="333333"/>
                </a:solidFill>
              </a:rPr>
              <a:t>qualified researcher</a:t>
            </a:r>
            <a:r>
              <a:rPr lang="en-NZ" sz="3200" dirty="0">
                <a:solidFill>
                  <a:srgbClr val="333333"/>
                </a:solidFill>
              </a:rPr>
              <a:t>. </a:t>
            </a:r>
            <a:endParaRPr lang="en-NZ" sz="3200" dirty="0" smtClean="0">
              <a:solidFill>
                <a:srgbClr val="333333"/>
              </a:solidFill>
            </a:endParaRPr>
          </a:p>
        </p:txBody>
      </p:sp>
      <p:sp>
        <p:nvSpPr>
          <p:cNvPr id="3" name="Text Placeholder 2"/>
          <p:cNvSpPr>
            <a:spLocks noGrp="1"/>
          </p:cNvSpPr>
          <p:nvPr>
            <p:ph type="body" sz="quarter" idx="10"/>
          </p:nvPr>
        </p:nvSpPr>
        <p:spPr/>
        <p:txBody>
          <a:bodyPr/>
          <a:lstStyle/>
          <a:p>
            <a:r>
              <a:rPr lang="mi-NZ" sz="4000" b="1" dirty="0" smtClean="0">
                <a:solidFill>
                  <a:schemeClr val="tx1"/>
                </a:solidFill>
              </a:rPr>
              <a:t>The Basics</a:t>
            </a:r>
            <a:endParaRPr lang="en-NZ" sz="4000" b="1" dirty="0">
              <a:solidFill>
                <a:schemeClr val="tx1"/>
              </a:solidFill>
            </a:endParaRPr>
          </a:p>
        </p:txBody>
      </p:sp>
    </p:spTree>
    <p:extLst>
      <p:ext uri="{BB962C8B-B14F-4D97-AF65-F5344CB8AC3E}">
        <p14:creationId xmlns:p14="http://schemas.microsoft.com/office/powerpoint/2010/main" val="344506883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124744"/>
            <a:ext cx="8229599" cy="4895057"/>
          </a:xfrm>
        </p:spPr>
        <p:txBody>
          <a:bodyPr/>
          <a:lstStyle/>
          <a:p>
            <a:r>
              <a:rPr lang="en-NZ" dirty="0" smtClean="0"/>
              <a:t> </a:t>
            </a:r>
          </a:p>
          <a:p>
            <a:r>
              <a:rPr lang="en-NZ" sz="2800" dirty="0" smtClean="0">
                <a:solidFill>
                  <a:schemeClr val="tx1"/>
                </a:solidFill>
              </a:rPr>
              <a:t>The comprehensiveness </a:t>
            </a:r>
            <a:r>
              <a:rPr lang="en-NZ" sz="2800" dirty="0">
                <a:solidFill>
                  <a:schemeClr val="tx1"/>
                </a:solidFill>
              </a:rPr>
              <a:t>of the study and its contribution to knowledge.</a:t>
            </a:r>
          </a:p>
          <a:p>
            <a:pPr lvl="0"/>
            <a:r>
              <a:rPr lang="en-NZ" sz="2800" dirty="0">
                <a:solidFill>
                  <a:schemeClr val="tx1"/>
                </a:solidFill>
              </a:rPr>
              <a:t>A familiarity with and understanding of the relevant literature.</a:t>
            </a:r>
          </a:p>
          <a:p>
            <a:pPr lvl="0"/>
            <a:r>
              <a:rPr lang="en-NZ" sz="2800" dirty="0">
                <a:solidFill>
                  <a:schemeClr val="tx1"/>
                </a:solidFill>
              </a:rPr>
              <a:t>The articulation of the research questions.</a:t>
            </a:r>
          </a:p>
          <a:p>
            <a:pPr lvl="0"/>
            <a:r>
              <a:rPr lang="en-NZ" sz="2800" dirty="0">
                <a:solidFill>
                  <a:schemeClr val="tx1"/>
                </a:solidFill>
              </a:rPr>
              <a:t>The identification of research methods and their justification and application.</a:t>
            </a:r>
          </a:p>
          <a:p>
            <a:pPr lvl="0"/>
            <a:r>
              <a:rPr lang="en-NZ" sz="2800" dirty="0">
                <a:solidFill>
                  <a:schemeClr val="tx1"/>
                </a:solidFill>
              </a:rPr>
              <a:t>The honest reporting of the findings. </a:t>
            </a:r>
          </a:p>
          <a:p>
            <a:pPr lvl="0"/>
            <a:r>
              <a:rPr lang="en-NZ" sz="2800" dirty="0">
                <a:solidFill>
                  <a:schemeClr val="tx1"/>
                </a:solidFill>
              </a:rPr>
              <a:t>The careful analysis of the findings and their relevance within the wider context of knowledge.</a:t>
            </a:r>
          </a:p>
          <a:p>
            <a:pPr lvl="0"/>
            <a:r>
              <a:rPr lang="en-NZ" sz="2800" dirty="0">
                <a:solidFill>
                  <a:schemeClr val="tx1"/>
                </a:solidFill>
              </a:rPr>
              <a:t>The quality of English and general </a:t>
            </a:r>
            <a:r>
              <a:rPr lang="en-NZ" sz="2800" dirty="0" smtClean="0">
                <a:solidFill>
                  <a:schemeClr val="tx1"/>
                </a:solidFill>
              </a:rPr>
              <a:t>presentation.</a:t>
            </a:r>
            <a:r>
              <a:rPr lang="en-NZ" dirty="0" smtClean="0"/>
              <a:t>..</a:t>
            </a:r>
            <a:endParaRPr lang="en-NZ" dirty="0"/>
          </a:p>
          <a:p>
            <a:endParaRPr lang="en-NZ" dirty="0">
              <a:solidFill>
                <a:schemeClr val="tx1"/>
              </a:solidFill>
            </a:endParaRPr>
          </a:p>
        </p:txBody>
      </p:sp>
      <p:sp>
        <p:nvSpPr>
          <p:cNvPr id="3" name="Text Placeholder 2"/>
          <p:cNvSpPr>
            <a:spLocks noGrp="1"/>
          </p:cNvSpPr>
          <p:nvPr>
            <p:ph type="body" sz="quarter" idx="10"/>
          </p:nvPr>
        </p:nvSpPr>
        <p:spPr/>
        <p:txBody>
          <a:bodyPr/>
          <a:lstStyle/>
          <a:p>
            <a:r>
              <a:rPr lang="en-NZ" sz="4000" b="1" dirty="0" smtClean="0">
                <a:solidFill>
                  <a:schemeClr val="tx1"/>
                </a:solidFill>
              </a:rPr>
              <a:t>The written thesis examination</a:t>
            </a:r>
            <a:endParaRPr lang="en-NZ" sz="4000" b="1" dirty="0">
              <a:solidFill>
                <a:schemeClr val="tx1"/>
              </a:solidFill>
            </a:endParaRPr>
          </a:p>
        </p:txBody>
      </p:sp>
    </p:spTree>
    <p:extLst>
      <p:ext uri="{BB962C8B-B14F-4D97-AF65-F5344CB8AC3E}">
        <p14:creationId xmlns:p14="http://schemas.microsoft.com/office/powerpoint/2010/main" val="87651799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457200" y="1828800"/>
            <a:ext cx="8229599" cy="4768552"/>
          </a:xfrm>
        </p:spPr>
        <p:txBody>
          <a:bodyPr/>
          <a:lstStyle/>
          <a:p>
            <a:pPr marL="0" indent="0">
              <a:buNone/>
            </a:pPr>
            <a:r>
              <a:rPr lang="en-NZ" sz="2800" dirty="0" smtClean="0">
                <a:solidFill>
                  <a:schemeClr val="tx1"/>
                </a:solidFill>
              </a:rPr>
              <a:t>“</a:t>
            </a:r>
            <a:r>
              <a:rPr lang="en-NZ" sz="2800" i="1" dirty="0" smtClean="0">
                <a:solidFill>
                  <a:schemeClr val="tx1"/>
                </a:solidFill>
              </a:rPr>
              <a:t>First</a:t>
            </a:r>
            <a:r>
              <a:rPr lang="en-NZ" sz="2800" i="1" dirty="0">
                <a:solidFill>
                  <a:schemeClr val="tx1"/>
                </a:solidFill>
              </a:rPr>
              <a:t>, I must admit to finding the thesis very disorganised. There are so many issues with the general layout and presentation of the thesis that these significantly detract from the work. I consider it essential that these be addressed before the thesis could be considered to be an acceptable standard. </a:t>
            </a:r>
            <a:r>
              <a:rPr lang="en-NZ" sz="2800" i="1" dirty="0" smtClean="0">
                <a:solidFill>
                  <a:schemeClr val="tx1"/>
                </a:solidFill>
              </a:rPr>
              <a:t>The </a:t>
            </a:r>
            <a:r>
              <a:rPr lang="en-NZ" sz="2800" i="1" dirty="0">
                <a:solidFill>
                  <a:schemeClr val="tx1"/>
                </a:solidFill>
              </a:rPr>
              <a:t>disorganisation makes to very difficult to follow the thesis and it is not acceptable to expect the reader to put all this together—the thesis needs to tell a logical, linear story, whereas at the moment it is more like a tangled web</a:t>
            </a:r>
            <a:r>
              <a:rPr lang="en-NZ" sz="2800" i="1" dirty="0" smtClean="0">
                <a:solidFill>
                  <a:schemeClr val="tx1"/>
                </a:solidFill>
              </a:rPr>
              <a:t>.” </a:t>
            </a:r>
            <a:endParaRPr lang="en-NZ" sz="2800" i="1" dirty="0">
              <a:solidFill>
                <a:schemeClr val="tx1"/>
              </a:solidFill>
            </a:endParaRPr>
          </a:p>
        </p:txBody>
      </p:sp>
      <p:sp>
        <p:nvSpPr>
          <p:cNvPr id="3" name="Text Placeholder 2"/>
          <p:cNvSpPr>
            <a:spLocks noGrp="1"/>
          </p:cNvSpPr>
          <p:nvPr>
            <p:ph type="body" sz="quarter" idx="10"/>
          </p:nvPr>
        </p:nvSpPr>
        <p:spPr/>
        <p:txBody>
          <a:bodyPr/>
          <a:lstStyle/>
          <a:p>
            <a:r>
              <a:rPr lang="en-NZ" sz="4000" b="1" dirty="0" smtClean="0">
                <a:solidFill>
                  <a:schemeClr val="tx1"/>
                </a:solidFill>
              </a:rPr>
              <a:t>Examiner 1 </a:t>
            </a:r>
            <a:endParaRPr lang="en-NZ" sz="4000" dirty="0">
              <a:solidFill>
                <a:schemeClr val="tx1"/>
              </a:solidFill>
            </a:endParaRPr>
          </a:p>
          <a:p>
            <a:endParaRPr lang="en-NZ" dirty="0"/>
          </a:p>
        </p:txBody>
      </p:sp>
    </p:spTree>
    <p:extLst>
      <p:ext uri="{BB962C8B-B14F-4D97-AF65-F5344CB8AC3E}">
        <p14:creationId xmlns:p14="http://schemas.microsoft.com/office/powerpoint/2010/main" val="367200351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
            <p:extLst>
              <p:ext uri="{D42A27DB-BD31-4B8C-83A1-F6EECF244321}">
                <p14:modId xmlns:p14="http://schemas.microsoft.com/office/powerpoint/2010/main" val="1766675916"/>
              </p:ext>
            </p:extLst>
          </p:nvPr>
        </p:nvGraphicFramePr>
        <p:xfrm>
          <a:off x="899592" y="1883664"/>
          <a:ext cx="7704856" cy="4641680"/>
        </p:xfrm>
        <a:graphic>
          <a:graphicData uri="http://schemas.openxmlformats.org/drawingml/2006/table">
            <a:tbl>
              <a:tblPr firstRow="1" firstCol="1" lastRow="1" lastCol="1" bandRow="1" bandCol="1">
                <a:tableStyleId>{5C22544A-7EE6-4342-B048-85BDC9FD1C3A}</a:tableStyleId>
              </a:tblPr>
              <a:tblGrid>
                <a:gridCol w="7704856"/>
              </a:tblGrid>
              <a:tr h="4641680">
                <a:tc>
                  <a:txBody>
                    <a:bodyPr/>
                    <a:lstStyle/>
                    <a:p>
                      <a:pPr>
                        <a:lnSpc>
                          <a:spcPct val="100000"/>
                        </a:lnSpc>
                        <a:spcAft>
                          <a:spcPts val="0"/>
                        </a:spcAft>
                      </a:pPr>
                      <a:r>
                        <a:rPr lang="en-NZ" sz="2800" b="0" i="1" dirty="0" smtClean="0">
                          <a:effectLst/>
                        </a:rPr>
                        <a:t>“The </a:t>
                      </a:r>
                      <a:r>
                        <a:rPr lang="en-NZ" sz="2800" b="0" i="1" dirty="0">
                          <a:effectLst/>
                        </a:rPr>
                        <a:t>candidate tends to present and summarise material that she has read rather than synthesizing this information and presenting a critical argument to build a coherent conceptual framework for the study. The ensuing discussion appears to lack comprehensive understanding of the key terms used in the study. For example, there is little more than passing attention paid to the central concept of identity </a:t>
                      </a:r>
                      <a:r>
                        <a:rPr lang="en-NZ" sz="2800" b="0" i="1" dirty="0" smtClean="0">
                          <a:effectLst/>
                        </a:rPr>
                        <a:t>which lies</a:t>
                      </a:r>
                      <a:r>
                        <a:rPr lang="en-NZ" sz="2800" b="0" i="1" baseline="0" dirty="0" smtClean="0">
                          <a:effectLst/>
                        </a:rPr>
                        <a:t> </a:t>
                      </a:r>
                      <a:r>
                        <a:rPr lang="en-NZ" sz="2800" b="0" i="1" dirty="0" smtClean="0">
                          <a:effectLst/>
                        </a:rPr>
                        <a:t>at </a:t>
                      </a:r>
                      <a:r>
                        <a:rPr lang="en-NZ" sz="2800" b="0" i="1" dirty="0">
                          <a:effectLst/>
                        </a:rPr>
                        <a:t>the heart of a psychological study on affect</a:t>
                      </a:r>
                      <a:r>
                        <a:rPr lang="en-NZ" sz="2800" b="0" i="1" dirty="0" smtClean="0">
                          <a:effectLst/>
                        </a:rPr>
                        <a:t>.” </a:t>
                      </a:r>
                      <a:endParaRPr lang="en-NZ" sz="2800" b="0" i="1" dirty="0">
                        <a:effectLst/>
                        <a:latin typeface="Times New Roman"/>
                        <a:ea typeface="Times New Roman"/>
                      </a:endParaRPr>
                    </a:p>
                  </a:txBody>
                  <a:tcPr marL="68580" marR="68580" marT="0" marB="0"/>
                </a:tc>
              </a:tr>
            </a:tbl>
          </a:graphicData>
        </a:graphic>
      </p:graphicFrame>
      <p:sp>
        <p:nvSpPr>
          <p:cNvPr id="3" name="Text Placeholder 2"/>
          <p:cNvSpPr>
            <a:spLocks noGrp="1"/>
          </p:cNvSpPr>
          <p:nvPr>
            <p:ph type="body" sz="quarter" idx="10"/>
          </p:nvPr>
        </p:nvSpPr>
        <p:spPr/>
        <p:txBody>
          <a:bodyPr/>
          <a:lstStyle/>
          <a:p>
            <a:r>
              <a:rPr lang="en-NZ" sz="4000" b="1" dirty="0" smtClean="0">
                <a:solidFill>
                  <a:schemeClr val="tx1"/>
                </a:solidFill>
              </a:rPr>
              <a:t>Examiner 2</a:t>
            </a:r>
            <a:endParaRPr lang="en-NZ" sz="4000" b="1" dirty="0">
              <a:solidFill>
                <a:schemeClr val="tx1"/>
              </a:solidFill>
            </a:endParaRPr>
          </a:p>
        </p:txBody>
      </p:sp>
    </p:spTree>
    <p:extLst>
      <p:ext uri="{BB962C8B-B14F-4D97-AF65-F5344CB8AC3E}">
        <p14:creationId xmlns:p14="http://schemas.microsoft.com/office/powerpoint/2010/main" val="401883432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251520" y="1988840"/>
            <a:ext cx="8640960" cy="4030961"/>
          </a:xfrm>
        </p:spPr>
        <p:txBody>
          <a:bodyPr/>
          <a:lstStyle/>
          <a:p>
            <a:r>
              <a:rPr lang="en-NZ" sz="2800" i="1" dirty="0">
                <a:solidFill>
                  <a:schemeClr val="tx1"/>
                </a:solidFill>
              </a:rPr>
              <a:t>Why didn’t the candidate choose fewer case studies and go into more depth with them? How was the volume of data accumulated from case studies managed? What guided the analysis of the data? How exactly was mixed methods used in this study and how was it used for triangulation</a:t>
            </a:r>
            <a:r>
              <a:rPr lang="en-NZ" sz="2800" i="1" dirty="0" smtClean="0">
                <a:solidFill>
                  <a:schemeClr val="tx1"/>
                </a:solidFill>
              </a:rPr>
              <a:t>?</a:t>
            </a:r>
          </a:p>
          <a:p>
            <a:pPr marL="0" indent="0">
              <a:buNone/>
            </a:pPr>
            <a:endParaRPr lang="en-NZ" sz="2800" dirty="0">
              <a:solidFill>
                <a:schemeClr val="tx1"/>
              </a:solidFill>
            </a:endParaRPr>
          </a:p>
          <a:p>
            <a:r>
              <a:rPr lang="en-NZ" sz="2800" i="1" dirty="0">
                <a:solidFill>
                  <a:schemeClr val="tx1"/>
                </a:solidFill>
              </a:rPr>
              <a:t>Did the candidate do all the interviews alone? </a:t>
            </a:r>
            <a:endParaRPr lang="en-NZ" sz="2800" dirty="0">
              <a:solidFill>
                <a:schemeClr val="tx1"/>
              </a:solidFill>
            </a:endParaRPr>
          </a:p>
        </p:txBody>
      </p:sp>
      <p:sp>
        <p:nvSpPr>
          <p:cNvPr id="3" name="Text Placeholder 2"/>
          <p:cNvSpPr>
            <a:spLocks noGrp="1"/>
          </p:cNvSpPr>
          <p:nvPr>
            <p:ph type="body" sz="quarter" idx="10"/>
          </p:nvPr>
        </p:nvSpPr>
        <p:spPr/>
        <p:txBody>
          <a:bodyPr/>
          <a:lstStyle/>
          <a:p>
            <a:r>
              <a:rPr lang="en-NZ" sz="4000" b="1" dirty="0" smtClean="0">
                <a:solidFill>
                  <a:schemeClr val="tx1"/>
                </a:solidFill>
              </a:rPr>
              <a:t>Examiner 3</a:t>
            </a:r>
            <a:endParaRPr lang="en-NZ" sz="4000" b="1" dirty="0">
              <a:solidFill>
                <a:schemeClr val="tx1"/>
              </a:solidFill>
            </a:endParaRPr>
          </a:p>
        </p:txBody>
      </p:sp>
    </p:spTree>
    <p:extLst>
      <p:ext uri="{BB962C8B-B14F-4D97-AF65-F5344CB8AC3E}">
        <p14:creationId xmlns:p14="http://schemas.microsoft.com/office/powerpoint/2010/main" val="39320545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r>
              <a:rPr lang="en-NZ" sz="2800" i="1" dirty="0">
                <a:solidFill>
                  <a:schemeClr val="tx1"/>
                </a:solidFill>
              </a:rPr>
              <a:t>In some respects the thesis reads less like a contribution to the literature than like a technical report in which a contemporary phenomenon had been expertly described and analysed</a:t>
            </a:r>
            <a:r>
              <a:rPr lang="en-NZ" sz="2800" dirty="0">
                <a:solidFill>
                  <a:schemeClr val="tx1"/>
                </a:solidFill>
              </a:rPr>
              <a:t>. </a:t>
            </a:r>
            <a:r>
              <a:rPr lang="en-NZ" sz="2800" i="1" dirty="0">
                <a:solidFill>
                  <a:schemeClr val="tx1"/>
                </a:solidFill>
              </a:rPr>
              <a:t>Quite apart from this thesis, if the candidate hopes to publish his work in quality academic journals, I think he will be expected to answer the question: “How does this paper advance theory?”</a:t>
            </a:r>
            <a:endParaRPr lang="en-NZ" sz="2800" dirty="0">
              <a:solidFill>
                <a:schemeClr val="tx1"/>
              </a:solidFill>
            </a:endParaRPr>
          </a:p>
        </p:txBody>
      </p:sp>
      <p:sp>
        <p:nvSpPr>
          <p:cNvPr id="3" name="Text Placeholder 2"/>
          <p:cNvSpPr>
            <a:spLocks noGrp="1"/>
          </p:cNvSpPr>
          <p:nvPr>
            <p:ph type="body" sz="quarter" idx="10"/>
          </p:nvPr>
        </p:nvSpPr>
        <p:spPr/>
        <p:txBody>
          <a:bodyPr/>
          <a:lstStyle/>
          <a:p>
            <a:r>
              <a:rPr lang="en-NZ" sz="4000" b="1" dirty="0" smtClean="0">
                <a:solidFill>
                  <a:schemeClr val="tx1"/>
                </a:solidFill>
              </a:rPr>
              <a:t>Examiner 4</a:t>
            </a:r>
            <a:endParaRPr lang="en-NZ" sz="4000" b="1" dirty="0">
              <a:solidFill>
                <a:schemeClr val="tx1"/>
              </a:solidFill>
            </a:endParaRPr>
          </a:p>
        </p:txBody>
      </p:sp>
    </p:spTree>
    <p:extLst>
      <p:ext uri="{BB962C8B-B14F-4D97-AF65-F5344CB8AC3E}">
        <p14:creationId xmlns:p14="http://schemas.microsoft.com/office/powerpoint/2010/main" val="268330698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marL="0" indent="0">
              <a:buNone/>
            </a:pPr>
            <a:r>
              <a:rPr lang="en-NZ" sz="3200" dirty="0" smtClean="0">
                <a:solidFill>
                  <a:schemeClr val="tx1"/>
                </a:solidFill>
              </a:rPr>
              <a:t>Ensures:</a:t>
            </a:r>
          </a:p>
          <a:p>
            <a:pPr marL="0" indent="0">
              <a:buNone/>
            </a:pPr>
            <a:endParaRPr lang="en-NZ" sz="3200" dirty="0">
              <a:solidFill>
                <a:schemeClr val="tx1"/>
              </a:solidFill>
            </a:endParaRPr>
          </a:p>
          <a:p>
            <a:r>
              <a:rPr lang="en-NZ" sz="3200" dirty="0">
                <a:solidFill>
                  <a:schemeClr val="tx1"/>
                </a:solidFill>
              </a:rPr>
              <a:t>a</a:t>
            </a:r>
            <a:r>
              <a:rPr lang="en-NZ" sz="3200" dirty="0" smtClean="0">
                <a:solidFill>
                  <a:schemeClr val="tx1"/>
                </a:solidFill>
              </a:rPr>
              <a:t>uthenticity</a:t>
            </a:r>
          </a:p>
          <a:p>
            <a:r>
              <a:rPr lang="en-NZ" sz="3200" dirty="0" smtClean="0">
                <a:solidFill>
                  <a:schemeClr val="tx1"/>
                </a:solidFill>
              </a:rPr>
              <a:t>quality</a:t>
            </a:r>
            <a:endParaRPr lang="en-NZ" sz="3200" dirty="0">
              <a:solidFill>
                <a:schemeClr val="tx1"/>
              </a:solidFill>
            </a:endParaRPr>
          </a:p>
        </p:txBody>
      </p:sp>
      <p:sp>
        <p:nvSpPr>
          <p:cNvPr id="3" name="Text Placeholder 2"/>
          <p:cNvSpPr>
            <a:spLocks noGrp="1"/>
          </p:cNvSpPr>
          <p:nvPr>
            <p:ph type="body" sz="quarter" idx="10"/>
          </p:nvPr>
        </p:nvSpPr>
        <p:spPr/>
        <p:txBody>
          <a:bodyPr/>
          <a:lstStyle/>
          <a:p>
            <a:r>
              <a:rPr lang="en-NZ" sz="4000" b="1" dirty="0">
                <a:solidFill>
                  <a:schemeClr val="tx1"/>
                </a:solidFill>
              </a:rPr>
              <a:t>The oral examination (viva)</a:t>
            </a:r>
          </a:p>
          <a:p>
            <a:endParaRPr lang="en-NZ" dirty="0"/>
          </a:p>
        </p:txBody>
      </p:sp>
    </p:spTree>
    <p:extLst>
      <p:ext uri="{BB962C8B-B14F-4D97-AF65-F5344CB8AC3E}">
        <p14:creationId xmlns:p14="http://schemas.microsoft.com/office/powerpoint/2010/main" val="375361694"/>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Graduate Research School (GRS)&amp;quot;&quot;/&gt;&lt;property id=&quot;20307&quot; value=&quot;264&quot;/&gt;&lt;/object&gt;&lt;object type=&quot;3&quot; unique_id=&quot;10005&quot;&gt;&lt;property id=&quot;20148&quot; value=&quot;5&quot;/&gt;&lt;property id=&quot;20300&quot; value=&quot;Slide 2 - &amp;quot;Graduate Research School&amp;quot;&quot;/&gt;&lt;property id=&quot;20307&quot; value=&quot;265&quot;/&gt;&lt;/object&gt;&lt;object type=&quot;3&quot; unique_id=&quot;10066&quot;&gt;&lt;property id=&quot;20148&quot; value=&quot;5&quot;/&gt;&lt;property id=&quot;20300&quot; value=&quot;Slide 3&quot;/&gt;&lt;property id=&quot;20307&quot; value=&quot;266&quot;/&gt;&lt;/object&gt;&lt;object type=&quot;3&quot; unique_id=&quot;10067&quot;&gt;&lt;property id=&quot;20148&quot; value=&quot;5&quot;/&gt;&lt;property id=&quot;20300&quot; value=&quot;Slide 4 - &amp;quot;Massey Doctoral Degrees&amp;quot;&quot;/&gt;&lt;property id=&quot;20307&quot; value=&quot;267&quot;/&gt;&lt;/object&gt;&lt;object type=&quot;3&quot; unique_id=&quot;10068&quot;&gt;&lt;property id=&quot;20148&quot; value=&quot;5&quot;/&gt;&lt;property id=&quot;20300&quot; value=&quot;Slide 5 - &amp;quot;Massey Doctoral Degrees&amp;quot;&quot;/&gt;&lt;property id=&quot;20307&quot; value=&quot;268&quot;/&gt;&lt;/object&gt;&lt;object type=&quot;3&quot; unique_id=&quot;10069&quot;&gt;&lt;property id=&quot;20148&quot; value=&quot;5&quot;/&gt;&lt;property id=&quot;20300&quot; value=&quot;Slide 8 - &amp;quot;Registration&amp;quot;&quot;/&gt;&lt;property id=&quot;20307&quot; value=&quot;269&quot;/&gt;&lt;/object&gt;&lt;object type=&quot;3&quot; unique_id=&quot;10070&quot;&gt;&lt;property id=&quot;20148&quot; value=&quot;5&quot;/&gt;&lt;property id=&quot;20300&quot; value=&quot;Slide 9 - &amp;quot;Supervision&amp;quot;&quot;/&gt;&lt;property id=&quot;20307&quot; value=&quot;270&quot;/&gt;&lt;/object&gt;&lt;object type=&quot;3&quot; unique_id=&quot;10073&quot;&gt;&lt;property id=&quot;20148&quot; value=&quot;5&quot;/&gt;&lt;property id=&quot;20300&quot; value=&quot;Slide 15 - &amp;quot;Graduate Research School (GRS)&amp;quot;&quot;/&gt;&lt;property id=&quot;20307&quot; value=&quot;273&quot;/&gt;&lt;/object&gt;&lt;object type=&quot;3&quot; unique_id=&quot;10074&quot;&gt;&lt;property id=&quot;20148&quot; value=&quot;5&quot;/&gt;&lt;property id=&quot;20300&quot; value=&quot;Slide 16 - &amp;quot;Graduate Research School&amp;quot;&quot;/&gt;&lt;property id=&quot;20307&quot; value=&quot;274&quot;/&gt;&lt;/object&gt;&lt;object type=&quot;3&quot; unique_id=&quot;10075&quot;&gt;&lt;property id=&quot;20148&quot; value=&quot;5&quot;/&gt;&lt;property id=&quot;20300&quot; value=&quot;Slide 17 - &amp;quot;Other Activities&amp;quot;&quot;/&gt;&lt;property id=&quot;20307&quot; value=&quot;275&quot;/&gt;&lt;/object&gt;&lt;object type=&quot;3&quot; unique_id=&quot;10078&quot;&gt;&lt;property id=&quot;20148&quot; value=&quot;5&quot;/&gt;&lt;property id=&quot;20300&quot; value=&quot;Slide 18 - &amp;quot;So Why is What we do Important?&amp;quot;&quot;/&gt;&lt;property id=&quot;20307&quot; value=&quot;278&quot;/&gt;&lt;/object&gt;&lt;object type=&quot;3&quot; unique_id=&quot;10079&quot;&gt;&lt;property id=&quot;20148&quot; value=&quot;5&quot;/&gt;&lt;property id=&quot;20300&quot; value=&quot;Slide 19 - &amp;quot;Questions?&amp;quot;&quot;/&gt;&lt;property id=&quot;20307&quot; value=&quot;279&quot;/&gt;&lt;/object&gt;&lt;object type=&quot;3&quot; unique_id=&quot;10444&quot;&gt;&lt;property id=&quot;20148&quot; value=&quot;5&quot;/&gt;&lt;property id=&quot;20300&quot; value=&quot;Slide 6 - &amp;quot;Massey Doctoral Degrees&amp;quot;&quot;/&gt;&lt;property id=&quot;20307&quot; value=&quot;280&quot;/&gt;&lt;/object&gt;&lt;object type=&quot;3&quot; unique_id=&quot;10445&quot;&gt;&lt;property id=&quot;20148&quot; value=&quot;5&quot;/&gt;&lt;property id=&quot;20300&quot; value=&quot;Slide 7 - &amp;quot;Massey Doctoral Degrees&amp;quot;&quot;/&gt;&lt;property id=&quot;20307&quot; value=&quot;281&quot;/&gt;&lt;/object&gt;&lt;object type=&quot;3&quot; unique_id=&quot;10749&quot;&gt;&lt;property id=&quot;20148&quot; value=&quot;5&quot;/&gt;&lt;property id=&quot;20300&quot; value=&quot;Slide 10 - &amp;quot;Six Monthly Reports&amp;quot;&quot;/&gt;&lt;property id=&quot;20307&quot; value=&quot;282&quot;/&gt;&lt;/object&gt;&lt;object type=&quot;3&quot; unique_id=&quot;10750&quot;&gt;&lt;property id=&quot;20148&quot; value=&quot;5&quot;/&gt;&lt;property id=&quot;20300&quot; value=&quot;Slide 11 - &amp;quot;Confirmation of Registration&amp;quot;&quot;/&gt;&lt;property id=&quot;20307&quot; value=&quot;283&quot;/&gt;&lt;/object&gt;&lt;object type=&quot;3&quot; unique_id=&quot;10751&quot;&gt;&lt;property id=&quot;20148&quot; value=&quot;5&quot;/&gt;&lt;property id=&quot;20300&quot; value=&quot;Slide 12 - &amp;quot;Provisional Candidature Tracking&amp;quot;&quot;/&gt;&lt;property id=&quot;20307&quot; value=&quot;284&quot;/&gt;&lt;/object&gt;&lt;object type=&quot;3&quot; unique_id=&quot;10752&quot;&gt;&lt;property id=&quot;20148&quot; value=&quot;5&quot;/&gt;&lt;property id=&quot;20300&quot; value=&quot;Slide 13 - &amp;quot;Doctoral Research Committee&amp;quot;&quot;/&gt;&lt;property id=&quot;20307&quot; value=&quot;285&quot;/&gt;&lt;/object&gt;&lt;object type=&quot;3&quot; unique_id=&quot;10753&quot;&gt;&lt;property id=&quot;20148&quot; value=&quot;5&quot;/&gt;&lt;property id=&quot;20300&quot; value=&quot;Slide 14 - &amp;quot;Doctoral Research Committee (DRC)&amp;quot;&quot;/&gt;&lt;property id=&quot;20307&quot; value=&quot;286&quot;/&gt;&lt;/object&gt;&lt;/object&gt;&lt;/object&gt;&lt;/database&gt;"/>
  <p:tag name="SECTOMILLISECCONVERTED" val="1"/>
</p:tagLst>
</file>

<file path=ppt/theme/theme1.xml><?xml version="1.0" encoding="utf-8"?>
<a:theme xmlns:a="http://schemas.openxmlformats.org/drawingml/2006/main" name="Official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ckground imag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Background imag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ackground imag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Background image styl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Background image styl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ial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All blu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All blu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White 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ue/White styl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White styl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2892</TotalTime>
  <Words>1019</Words>
  <Application>Microsoft Office PowerPoint</Application>
  <PresentationFormat>On-screen Show (4:3)</PresentationFormat>
  <Paragraphs>155</Paragraphs>
  <Slides>21</Slides>
  <Notes>14</Notes>
  <HiddenSlides>0</HiddenSlides>
  <MMClips>0</MMClips>
  <ScaleCrop>false</ScaleCrop>
  <HeadingPairs>
    <vt:vector size="4" baseType="variant">
      <vt:variant>
        <vt:lpstr>Theme</vt:lpstr>
      </vt:variant>
      <vt:variant>
        <vt:i4>14</vt:i4>
      </vt:variant>
      <vt:variant>
        <vt:lpstr>Slide Titles</vt:lpstr>
      </vt:variant>
      <vt:variant>
        <vt:i4>21</vt:i4>
      </vt:variant>
    </vt:vector>
  </HeadingPairs>
  <TitlesOfParts>
    <vt:vector size="35" baseType="lpstr">
      <vt:lpstr>Official Template 2</vt:lpstr>
      <vt:lpstr>All blue style 2</vt:lpstr>
      <vt:lpstr>All blue style 3</vt:lpstr>
      <vt:lpstr>1_Official Template 2</vt:lpstr>
      <vt:lpstr>1_All blue style 2</vt:lpstr>
      <vt:lpstr>1_All blue style 3</vt:lpstr>
      <vt:lpstr>Blue/White style 1</vt:lpstr>
      <vt:lpstr>Blue/White style 2</vt:lpstr>
      <vt:lpstr>Blue/White style 3</vt:lpstr>
      <vt:lpstr>Background image style 1</vt:lpstr>
      <vt:lpstr>Background image style 2</vt:lpstr>
      <vt:lpstr>Background image style 3</vt:lpstr>
      <vt:lpstr>Background image style 4</vt:lpstr>
      <vt:lpstr>Background image style 5</vt:lpstr>
      <vt:lpstr>Oral examinations at Massey University</vt:lpstr>
      <vt:lpstr>Doctoral Examination Cycle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examination outcomes at Massey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Wiltshire</dc:creator>
  <cp:lastModifiedBy>Boniface, Alexis</cp:lastModifiedBy>
  <cp:revision>267</cp:revision>
  <cp:lastPrinted>2017-04-19T23:48:54Z</cp:lastPrinted>
  <dcterms:created xsi:type="dcterms:W3CDTF">2009-06-17T00:41:46Z</dcterms:created>
  <dcterms:modified xsi:type="dcterms:W3CDTF">2017-05-04T00:59:05Z</dcterms:modified>
</cp:coreProperties>
</file>