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theme/theme1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0" r:id="rId2"/>
    <p:sldMasterId id="2147483661" r:id="rId3"/>
    <p:sldMasterId id="2147483679" r:id="rId4"/>
    <p:sldMasterId id="2147483703" r:id="rId5"/>
    <p:sldMasterId id="2147483689" r:id="rId6"/>
    <p:sldMasterId id="2147483669" r:id="rId7"/>
    <p:sldMasterId id="2147483926" r:id="rId8"/>
    <p:sldMasterId id="2147483928" r:id="rId9"/>
    <p:sldMasterId id="2147483701" r:id="rId10"/>
    <p:sldMasterId id="2147483889" r:id="rId11"/>
    <p:sldMasterId id="2147483954" r:id="rId12"/>
    <p:sldMasterId id="2147483974" r:id="rId13"/>
    <p:sldMasterId id="2147483976" r:id="rId14"/>
    <p:sldMasterId id="2147483981" r:id="rId15"/>
    <p:sldMasterId id="2147483986" r:id="rId16"/>
    <p:sldMasterId id="2147483991" r:id="rId17"/>
    <p:sldMasterId id="2147484013" r:id="rId18"/>
    <p:sldMasterId id="2147484025" r:id="rId19"/>
  </p:sldMasterIdLst>
  <p:notesMasterIdLst>
    <p:notesMasterId r:id="rId59"/>
  </p:notesMasterIdLst>
  <p:sldIdLst>
    <p:sldId id="256" r:id="rId20"/>
    <p:sldId id="260" r:id="rId21"/>
    <p:sldId id="390" r:id="rId22"/>
    <p:sldId id="397" r:id="rId23"/>
    <p:sldId id="401" r:id="rId24"/>
    <p:sldId id="361" r:id="rId25"/>
    <p:sldId id="399" r:id="rId26"/>
    <p:sldId id="394" r:id="rId27"/>
    <p:sldId id="398" r:id="rId28"/>
    <p:sldId id="389" r:id="rId29"/>
    <p:sldId id="391" r:id="rId30"/>
    <p:sldId id="276" r:id="rId31"/>
    <p:sldId id="340" r:id="rId32"/>
    <p:sldId id="384" r:id="rId33"/>
    <p:sldId id="385" r:id="rId34"/>
    <p:sldId id="392" r:id="rId35"/>
    <p:sldId id="400" r:id="rId36"/>
    <p:sldId id="395" r:id="rId37"/>
    <p:sldId id="380" r:id="rId38"/>
    <p:sldId id="370" r:id="rId39"/>
    <p:sldId id="365" r:id="rId40"/>
    <p:sldId id="366" r:id="rId41"/>
    <p:sldId id="386" r:id="rId42"/>
    <p:sldId id="338" r:id="rId43"/>
    <p:sldId id="404" r:id="rId44"/>
    <p:sldId id="405" r:id="rId45"/>
    <p:sldId id="406" r:id="rId46"/>
    <p:sldId id="407" r:id="rId47"/>
    <p:sldId id="368" r:id="rId48"/>
    <p:sldId id="381" r:id="rId49"/>
    <p:sldId id="352" r:id="rId50"/>
    <p:sldId id="353" r:id="rId51"/>
    <p:sldId id="374" r:id="rId52"/>
    <p:sldId id="375" r:id="rId53"/>
    <p:sldId id="376" r:id="rId54"/>
    <p:sldId id="387" r:id="rId55"/>
    <p:sldId id="402" r:id="rId56"/>
    <p:sldId id="403" r:id="rId57"/>
    <p:sldId id="408" r:id="rId58"/>
  </p:sldIdLst>
  <p:sldSz cx="9144000" cy="5143500" type="screen16x9"/>
  <p:notesSz cx="6805613" cy="99393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A025"/>
    <a:srgbClr val="0431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694" autoAdjust="0"/>
  </p:normalViewPr>
  <p:slideViewPr>
    <p:cSldViewPr>
      <p:cViewPr varScale="1">
        <p:scale>
          <a:sx n="81" d="100"/>
          <a:sy n="81" d="100"/>
        </p:scale>
        <p:origin x="1454" y="53"/>
      </p:cViewPr>
      <p:guideLst>
        <p:guide orient="horz" pos="1620"/>
        <p:guide pos="2880"/>
      </p:guideLst>
    </p:cSldViewPr>
  </p:slideViewPr>
  <p:notesTextViewPr>
    <p:cViewPr>
      <p:scale>
        <a:sx n="3" d="2"/>
        <a:sy n="3" d="2"/>
      </p:scale>
      <p:origin x="0" y="0"/>
    </p:cViewPr>
  </p:notesTextViewPr>
  <p:sorterViewPr>
    <p:cViewPr>
      <p:scale>
        <a:sx n="110" d="100"/>
        <a:sy n="11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54939" y="0"/>
            <a:ext cx="2949099" cy="49696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7CF95401-C8FE-804B-83E2-5318579333E7}" type="datetimeFigureOut">
              <a:rPr lang="en-GB"/>
              <a:pPr>
                <a:defRPr/>
              </a:pPr>
              <a:t>06/09/2017</a:t>
            </a:fld>
            <a:endParaRPr lang="en-GB"/>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502AEA54-8D33-0647-AC74-F38758DA81CD}" type="slidenum">
              <a:rPr lang="en-GB"/>
              <a:pPr>
                <a:defRPr/>
              </a:pPr>
              <a:t>‹#›</a:t>
            </a:fld>
            <a:endParaRPr lang="en-GB"/>
          </a:p>
        </p:txBody>
      </p:sp>
    </p:spTree>
    <p:extLst>
      <p:ext uri="{BB962C8B-B14F-4D97-AF65-F5344CB8AC3E}">
        <p14:creationId xmlns:p14="http://schemas.microsoft.com/office/powerpoint/2010/main" val="342241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a:t>
            </a:fld>
            <a:endParaRPr lang="en-GB"/>
          </a:p>
        </p:txBody>
      </p:sp>
    </p:spTree>
    <p:extLst>
      <p:ext uri="{BB962C8B-B14F-4D97-AF65-F5344CB8AC3E}">
        <p14:creationId xmlns:p14="http://schemas.microsoft.com/office/powerpoint/2010/main" val="392613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NZ" altLang="en-US" sz="1200"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10</a:t>
            </a:fld>
            <a:endParaRPr lang="en-GB"/>
          </a:p>
        </p:txBody>
      </p:sp>
    </p:spTree>
    <p:extLst>
      <p:ext uri="{BB962C8B-B14F-4D97-AF65-F5344CB8AC3E}">
        <p14:creationId xmlns:p14="http://schemas.microsoft.com/office/powerpoint/2010/main" val="67134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dirty="0" smtClean="0"/>
              <a:t>Go to </a:t>
            </a:r>
            <a:r>
              <a:rPr lang="en-NZ" dirty="0" err="1" smtClean="0"/>
              <a:t>Proquest</a:t>
            </a:r>
            <a:r>
              <a:rPr lang="en-NZ" baseline="0" dirty="0" smtClean="0"/>
              <a:t> for thesis examples in your discipline/field and then check with your supervisors.  Go for </a:t>
            </a:r>
            <a:r>
              <a:rPr lang="en-NZ" baseline="0" dirty="0" err="1" smtClean="0"/>
              <a:t>Austrolasian</a:t>
            </a:r>
            <a:r>
              <a:rPr lang="en-NZ" baseline="0" dirty="0" smtClean="0"/>
              <a:t> examples.</a:t>
            </a:r>
            <a:endParaRPr lang="en-NZ" dirty="0" smtClean="0"/>
          </a:p>
          <a:p>
            <a:pPr eaLnBrk="1" hangingPunct="1"/>
            <a:endParaRPr lang="en-NZ" altLang="en-US" sz="1200"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11</a:t>
            </a:fld>
            <a:endParaRPr lang="en-GB"/>
          </a:p>
        </p:txBody>
      </p:sp>
    </p:spTree>
    <p:extLst>
      <p:ext uri="{BB962C8B-B14F-4D97-AF65-F5344CB8AC3E}">
        <p14:creationId xmlns:p14="http://schemas.microsoft.com/office/powerpoint/2010/main" val="1822832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guides structure</a:t>
            </a:r>
            <a:r>
              <a:rPr lang="en-NZ" baseline="0" dirty="0" smtClean="0"/>
              <a:t> and cohesion.  Keep referring to it.</a:t>
            </a:r>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12</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13</a:t>
            </a:fld>
            <a:endParaRPr lang="en-GB"/>
          </a:p>
        </p:txBody>
      </p:sp>
    </p:spTree>
    <p:extLst>
      <p:ext uri="{BB962C8B-B14F-4D97-AF65-F5344CB8AC3E}">
        <p14:creationId xmlns:p14="http://schemas.microsoft.com/office/powerpoint/2010/main" val="212599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dirty="0" smtClean="0"/>
              <a:t>Again, some of these points are discipline-specific, so please refer</a:t>
            </a:r>
            <a:r>
              <a:rPr lang="en-NZ" baseline="0" dirty="0" smtClean="0"/>
              <a:t> to your college postgraduate handbook.</a:t>
            </a:r>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14</a:t>
            </a:fld>
            <a:endParaRPr lang="en-GB"/>
          </a:p>
        </p:txBody>
      </p:sp>
    </p:spTree>
    <p:extLst>
      <p:ext uri="{BB962C8B-B14F-4D97-AF65-F5344CB8AC3E}">
        <p14:creationId xmlns:p14="http://schemas.microsoft.com/office/powerpoint/2010/main" val="1959796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02">
              <a:defRPr/>
            </a:pPr>
            <a:r>
              <a:rPr lang="en-NZ" dirty="0" smtClean="0"/>
              <a:t>Points</a:t>
            </a:r>
            <a:r>
              <a:rPr lang="en-NZ" baseline="0" dirty="0" smtClean="0"/>
              <a:t> </a:t>
            </a:r>
            <a:r>
              <a:rPr lang="en-NZ" baseline="0" dirty="0" smtClean="0"/>
              <a:t>to mention:</a:t>
            </a:r>
          </a:p>
          <a:p>
            <a:pPr defTabSz="950702">
              <a:defRPr/>
            </a:pPr>
            <a:r>
              <a:rPr lang="en-NZ" dirty="0" smtClean="0"/>
              <a:t>Remember, it can take weeks or months of carefully considered editing at the end to make big cuts in a complex text.  100,000 words includes all footnotes, endnotes, tables, figures and diagrams (not bibliography and appendices) </a:t>
            </a:r>
          </a:p>
          <a:p>
            <a:endParaRPr lang="en-NZ" dirty="0" smtClean="0"/>
          </a:p>
          <a:p>
            <a:r>
              <a:rPr lang="en-NZ" dirty="0" smtClean="0"/>
              <a:t>Abstract</a:t>
            </a:r>
            <a:r>
              <a:rPr lang="en-NZ" baseline="0" dirty="0" smtClean="0"/>
              <a:t>: 350 words.</a:t>
            </a:r>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2AEA54-8D33-0647-AC74-F38758DA81CD}"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1164765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Main text (˜80,000 words)</a:t>
            </a:r>
            <a:br>
              <a:rPr lang="en-NZ" dirty="0" smtClean="0"/>
            </a:br>
            <a:r>
              <a:rPr lang="en-NZ" dirty="0" smtClean="0"/>
              <a:t>(Be flexible about these points).  Subdivide reasonably easily into chapters (max 10,000 words).</a:t>
            </a:r>
          </a:p>
          <a:p>
            <a:r>
              <a:rPr lang="en-NZ" dirty="0" smtClean="0"/>
              <a:t>Why 10,000 words?  Easier to: organise internally; convert into journals or book chapters (˜6-8,000 words).</a:t>
            </a:r>
          </a:p>
          <a:p>
            <a:r>
              <a:rPr lang="en-NZ" dirty="0" smtClean="0"/>
              <a:t>Chapter – min of 6,000.  Why?  Shorter chapters appear insubstantial or as an ‘add-on’.</a:t>
            </a:r>
          </a:p>
          <a:p>
            <a:r>
              <a:rPr lang="en-NZ" dirty="0" smtClean="0"/>
              <a:t>Content chapters: 7 is a magic number (readers can hold the series in the forefront of their mind</a:t>
            </a:r>
            <a:r>
              <a:rPr lang="en-NZ" baseline="0" dirty="0" smtClean="0"/>
              <a:t> – and so can you!)</a:t>
            </a:r>
          </a:p>
          <a:p>
            <a:r>
              <a:rPr lang="en-NZ" dirty="0" smtClean="0"/>
              <a:t>Consider</a:t>
            </a:r>
            <a:r>
              <a:rPr lang="en-NZ" baseline="0" dirty="0" smtClean="0"/>
              <a:t> d</a:t>
            </a:r>
            <a:r>
              <a:rPr lang="en-NZ" dirty="0" smtClean="0"/>
              <a:t>ividing all chapters into two main themes.  1-4 one aspect of a meta topic and 5-8 with the other aspect of a meta topic.  (e.g.</a:t>
            </a:r>
            <a:r>
              <a:rPr lang="en-NZ" baseline="0" dirty="0" smtClean="0"/>
              <a:t> National versus local processes of waste minimisation).  </a:t>
            </a:r>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2AEA54-8D33-0647-AC74-F38758DA81CD}"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423793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02">
              <a:defRPr/>
            </a:pPr>
            <a:r>
              <a:rPr lang="en-NZ" dirty="0" smtClean="0"/>
              <a:t>One large</a:t>
            </a:r>
            <a:r>
              <a:rPr lang="en-NZ" baseline="0" dirty="0" smtClean="0"/>
              <a:t> findings chapter can be problematic, especially for </a:t>
            </a:r>
            <a:r>
              <a:rPr lang="en-NZ" baseline="0" dirty="0" err="1" smtClean="0"/>
              <a:t>proofreaders</a:t>
            </a:r>
            <a:r>
              <a:rPr lang="en-NZ" baseline="0" dirty="0" smtClean="0"/>
              <a:t>/supervisors.</a:t>
            </a:r>
            <a:endParaRPr lang="en-NZ" dirty="0" smtClean="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17</a:t>
            </a:fld>
            <a:endParaRPr lang="en-GB"/>
          </a:p>
        </p:txBody>
      </p:sp>
    </p:spTree>
    <p:extLst>
      <p:ext uri="{BB962C8B-B14F-4D97-AF65-F5344CB8AC3E}">
        <p14:creationId xmlns:p14="http://schemas.microsoft.com/office/powerpoint/2010/main" val="1918634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18</a:t>
            </a:fld>
            <a:endParaRPr lang="en-GB"/>
          </a:p>
        </p:txBody>
      </p:sp>
    </p:spTree>
    <p:extLst>
      <p:ext uri="{BB962C8B-B14F-4D97-AF65-F5344CB8AC3E}">
        <p14:creationId xmlns:p14="http://schemas.microsoft.com/office/powerpoint/2010/main" val="2166998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dirty="0" smtClean="0"/>
              <a:t>What do readers</a:t>
            </a:r>
            <a:r>
              <a:rPr lang="en-NZ" baseline="0" dirty="0" smtClean="0"/>
              <a:t> need to know in order to appreciate the value-added elements to come in the core chapters?  You will not know this at the beginning of your PhD.  This develops later.  However, this needs to be considered in the early planning of your thesis structure.  </a:t>
            </a:r>
            <a:endParaRPr lang="en-NZ" dirty="0" smtClean="0"/>
          </a:p>
          <a:p>
            <a:endParaRPr lang="en-NZ" sz="1200" b="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19</a:t>
            </a:fld>
            <a:endParaRPr lang="en-GB"/>
          </a:p>
        </p:txBody>
      </p:sp>
    </p:spTree>
    <p:extLst>
      <p:ext uri="{BB962C8B-B14F-4D97-AF65-F5344CB8AC3E}">
        <p14:creationId xmlns:p14="http://schemas.microsoft.com/office/powerpoint/2010/main" val="93030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a:t>
            </a:fld>
            <a:endParaRPr lang="en-GB"/>
          </a:p>
        </p:txBody>
      </p:sp>
    </p:spTree>
    <p:extLst>
      <p:ext uri="{BB962C8B-B14F-4D97-AF65-F5344CB8AC3E}">
        <p14:creationId xmlns:p14="http://schemas.microsoft.com/office/powerpoint/2010/main" val="1853199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02">
              <a:defRPr/>
            </a:pPr>
            <a:r>
              <a:rPr lang="en-NZ" dirty="0" smtClean="0"/>
              <a:t>Social sciences: tendency to over-extend the front end with lead-in materials and take forever to get to the good stuff.  Also long ‘legacy’ chapters (literature done before) should be avoided.  </a:t>
            </a:r>
          </a:p>
          <a:p>
            <a:endParaRPr lang="en-NZ" dirty="0" smtClean="0"/>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2AEA54-8D33-0647-AC74-F38758DA81CD}"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903327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Literature Review</a:t>
            </a:r>
            <a:r>
              <a:rPr lang="en-NZ" baseline="0" dirty="0" smtClean="0"/>
              <a:t> Chapter</a:t>
            </a:r>
            <a:endParaRPr lang="en-NZ" dirty="0" smtClean="0"/>
          </a:p>
          <a:p>
            <a:pPr>
              <a:buFont typeface="Arial" pitchFamily="34" charset="0"/>
              <a:buChar char="•"/>
            </a:pPr>
            <a:r>
              <a:rPr lang="en-NZ" dirty="0" smtClean="0"/>
              <a:t>Avoid raising a lot of broader issues you will never discuss again or you have little or no value-added contribution to make. </a:t>
            </a:r>
          </a:p>
          <a:p>
            <a:pPr>
              <a:buFont typeface="Arial" pitchFamily="34" charset="0"/>
              <a:buChar char="•"/>
            </a:pPr>
            <a:r>
              <a:rPr lang="en-NZ" dirty="0" smtClean="0"/>
              <a:t>Focus on material readers ‘need to know’ to appreciate your research contribution and no more. </a:t>
            </a:r>
          </a:p>
          <a:p>
            <a:pPr>
              <a:buFont typeface="Arial" pitchFamily="34" charset="0"/>
              <a:buNone/>
            </a:pPr>
            <a:endParaRPr lang="en-NZ" dirty="0" smtClean="0"/>
          </a:p>
          <a:p>
            <a:r>
              <a:rPr lang="en-NZ" dirty="0" smtClean="0"/>
              <a:t>Methodology chapter:</a:t>
            </a:r>
          </a:p>
          <a:p>
            <a:pPr defTabSz="950702">
              <a:defRPr/>
            </a:pPr>
            <a:r>
              <a:rPr lang="en-NZ" dirty="0" smtClean="0"/>
              <a:t>Separate chapter or ‘Research Methods Appendix’?  (May help to avoid the disruption of the flow of the argument this way</a:t>
            </a:r>
            <a:r>
              <a:rPr lang="en-NZ" dirty="0" smtClean="0"/>
              <a:t>?)</a:t>
            </a:r>
          </a:p>
          <a:p>
            <a:pPr defTabSz="950702">
              <a:defRPr/>
            </a:pPr>
            <a:endParaRPr lang="en-NZ" dirty="0" smtClean="0"/>
          </a:p>
          <a:p>
            <a:pPr defTabSz="950702">
              <a:defRPr/>
            </a:pPr>
            <a:r>
              <a:rPr lang="en-NZ" dirty="0" smtClean="0"/>
              <a:t>Also, it could involve a bit of both for each of these, e.g.</a:t>
            </a:r>
            <a:r>
              <a:rPr lang="en-NZ" baseline="0" dirty="0" smtClean="0"/>
              <a:t> a thesis chapter with a literature review chapter, and that has literature interwoven throughout.</a:t>
            </a:r>
            <a:endParaRPr lang="en-NZ" dirty="0" smtClean="0"/>
          </a:p>
          <a:p>
            <a:endParaRPr lang="en-NZ"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2AEA54-8D33-0647-AC74-F38758DA81CD}"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3948009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Think about this: Why</a:t>
            </a:r>
            <a:r>
              <a:rPr lang="en-NZ" baseline="0" dirty="0" smtClean="0"/>
              <a:t> do you believe your thesis?  What made you seriously consider your central idea in the first place?  What made your thinking develop in a particular direction through the course of your research?  What made you question it from time to time and yet come back eventually to the same/similar conclusion?  If it changed, what influenced that change?  </a:t>
            </a:r>
          </a:p>
          <a:p>
            <a:endParaRPr lang="en-NZ" dirty="0" smtClean="0"/>
          </a:p>
          <a:p>
            <a:r>
              <a:rPr lang="en-NZ" dirty="0" smtClean="0"/>
              <a:t>Express as clearly as you can what</a:t>
            </a:r>
            <a:r>
              <a:rPr lang="en-NZ" baseline="0" dirty="0" smtClean="0"/>
              <a:t> that argument is and then refine it.  Think about the various steps of the defence you are going to make.  The support for the thesis will be complex and will have to be developed in pieces.  What is the clearest way for you to articulate that overall argument in such a large piece of work?  If you are unsure, further reading and research will likely be needed.  </a:t>
            </a:r>
          </a:p>
          <a:p>
            <a:endParaRPr lang="en-NZ" baseline="0" dirty="0" smtClean="0"/>
          </a:p>
          <a:p>
            <a:pPr defTabSz="950702">
              <a:defRPr/>
            </a:pPr>
            <a:r>
              <a:rPr lang="en-NZ" dirty="0" smtClean="0"/>
              <a:t>Keep asking yourself (especially in moments of uncertainty):</a:t>
            </a:r>
            <a:r>
              <a:rPr lang="en-NZ" baseline="0" dirty="0" smtClean="0"/>
              <a:t> </a:t>
            </a:r>
            <a:r>
              <a:rPr lang="en-NZ" dirty="0" smtClean="0"/>
              <a:t>“Why should I believe what I am reading?”  Are there gaps</a:t>
            </a:r>
            <a:r>
              <a:rPr lang="en-NZ" baseline="0" dirty="0" smtClean="0"/>
              <a:t> in the argument.  Lack of logical progression and coherence?  </a:t>
            </a:r>
            <a:r>
              <a:rPr lang="en-NZ" dirty="0" smtClean="0"/>
              <a:t>Another</a:t>
            </a:r>
            <a:r>
              <a:rPr lang="en-NZ" baseline="0" dirty="0" smtClean="0"/>
              <a:t> set of reading eyes is essential.  That is what your supervisors are for!  </a:t>
            </a:r>
            <a:endParaRPr lang="en-NZ" dirty="0" smtClean="0"/>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2AEA54-8D33-0647-AC74-F38758DA81CD}"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3189281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dirty="0" smtClean="0"/>
              <a:t>Summarises your substantive arguments and conclusions – what you have claimed, what you have discovered, and what you hope to discover.</a:t>
            </a:r>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23</a:t>
            </a:fld>
            <a:endParaRPr lang="en-GB"/>
          </a:p>
        </p:txBody>
      </p:sp>
    </p:spTree>
    <p:extLst>
      <p:ext uri="{BB962C8B-B14F-4D97-AF65-F5344CB8AC3E}">
        <p14:creationId xmlns:p14="http://schemas.microsoft.com/office/powerpoint/2010/main" val="1097305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b="0" dirty="0" smtClean="0"/>
          </a:p>
          <a:p>
            <a:endParaRPr lang="en-NZ" dirty="0" smtClean="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24</a:t>
            </a:fld>
            <a:endParaRPr lang="en-GB"/>
          </a:p>
        </p:txBody>
      </p:sp>
    </p:spTree>
    <p:extLst>
      <p:ext uri="{BB962C8B-B14F-4D97-AF65-F5344CB8AC3E}">
        <p14:creationId xmlns:p14="http://schemas.microsoft.com/office/powerpoint/2010/main" val="444000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25</a:t>
            </a:fld>
            <a:endParaRPr lang="en-GB"/>
          </a:p>
        </p:txBody>
      </p:sp>
    </p:spTree>
    <p:extLst>
      <p:ext uri="{BB962C8B-B14F-4D97-AF65-F5344CB8AC3E}">
        <p14:creationId xmlns:p14="http://schemas.microsoft.com/office/powerpoint/2010/main" val="111611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26</a:t>
            </a:fld>
            <a:endParaRPr lang="en-GB"/>
          </a:p>
        </p:txBody>
      </p:sp>
    </p:spTree>
    <p:extLst>
      <p:ext uri="{BB962C8B-B14F-4D97-AF65-F5344CB8AC3E}">
        <p14:creationId xmlns:p14="http://schemas.microsoft.com/office/powerpoint/2010/main" val="1038730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b="0" dirty="0" smtClean="0"/>
          </a:p>
          <a:p>
            <a:endParaRPr lang="en-NZ" dirty="0" smtClean="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27</a:t>
            </a:fld>
            <a:endParaRPr lang="en-GB"/>
          </a:p>
        </p:txBody>
      </p:sp>
    </p:spTree>
    <p:extLst>
      <p:ext uri="{BB962C8B-B14F-4D97-AF65-F5344CB8AC3E}">
        <p14:creationId xmlns:p14="http://schemas.microsoft.com/office/powerpoint/2010/main" val="3500285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first approach</a:t>
            </a:r>
            <a:r>
              <a:rPr lang="en-NZ" baseline="0" dirty="0" smtClean="0"/>
              <a:t> listed is the primary organising principle: For example,</a:t>
            </a:r>
          </a:p>
          <a:p>
            <a:pPr marL="171450" lvl="0" indent="-171450">
              <a:buFont typeface="Arial" panose="020B0604020202020204" pitchFamily="34" charset="0"/>
              <a:buChar char="•"/>
            </a:pPr>
            <a:r>
              <a:rPr lang="en-NZ" baseline="0" dirty="0" smtClean="0"/>
              <a:t>If </a:t>
            </a:r>
            <a:r>
              <a:rPr lang="en-NZ" b="1" baseline="0" dirty="0" smtClean="0"/>
              <a:t>analytic is primary</a:t>
            </a:r>
            <a:r>
              <a:rPr lang="en-NZ" baseline="0" dirty="0" smtClean="0"/>
              <a:t>, then arguments / interpretations are used in pairs of chapters, pulled together by systematic or causal criteria.</a:t>
            </a:r>
          </a:p>
          <a:p>
            <a:pPr marL="171450" lvl="0" indent="-171450">
              <a:buFont typeface="Arial" panose="020B0604020202020204" pitchFamily="34" charset="0"/>
              <a:buChar char="•"/>
            </a:pPr>
            <a:r>
              <a:rPr lang="en-NZ" baseline="0" dirty="0" smtClean="0"/>
              <a:t>If </a:t>
            </a:r>
            <a:r>
              <a:rPr lang="en-NZ" b="1" baseline="0" dirty="0" smtClean="0"/>
              <a:t>argumentative is primary</a:t>
            </a:r>
            <a:r>
              <a:rPr lang="en-NZ" baseline="0" dirty="0" smtClean="0"/>
              <a:t>, then each contrasting view is considered in turn, broken down into component aspects.</a:t>
            </a:r>
          </a:p>
          <a:p>
            <a:pPr marL="171450" lvl="0" indent="-171450">
              <a:buFont typeface="Arial" panose="020B0604020202020204" pitchFamily="34" charset="0"/>
              <a:buChar char="•"/>
            </a:pPr>
            <a:endParaRPr lang="en-NZ" baseline="0" dirty="0" smtClean="0"/>
          </a:p>
          <a:p>
            <a:pPr marL="0" lvl="0" indent="0">
              <a:buFont typeface="Arial" panose="020B0604020202020204" pitchFamily="34" charset="0"/>
              <a:buNone/>
            </a:pPr>
            <a:r>
              <a:rPr lang="en-NZ" baseline="0" dirty="0" smtClean="0"/>
              <a:t>Second tier matrix patterns:</a:t>
            </a:r>
          </a:p>
          <a:p>
            <a:pPr marL="0" lvl="0" indent="0">
              <a:buFont typeface="Arial" panose="020B0604020202020204" pitchFamily="34" charset="0"/>
              <a:buNone/>
            </a:pPr>
            <a:r>
              <a:rPr lang="en-NZ" b="1" baseline="0" dirty="0" smtClean="0"/>
              <a:t>Descriptive</a:t>
            </a:r>
            <a:r>
              <a:rPr lang="en-NZ" baseline="0" dirty="0" smtClean="0"/>
              <a:t> is very </a:t>
            </a:r>
            <a:r>
              <a:rPr lang="en-NZ" baseline="0" dirty="0" smtClean="0"/>
              <a:t>common secondary pattern </a:t>
            </a:r>
            <a:r>
              <a:rPr lang="en-NZ" baseline="0" dirty="0" smtClean="0"/>
              <a:t>in theses because a writer recognises that they cant just pick up a pattern of phenomena and use it to structure their thesis without it turning into a shopping list.</a:t>
            </a:r>
          </a:p>
          <a:p>
            <a:pPr marL="0" lvl="0" indent="0">
              <a:buFont typeface="Arial" panose="020B0604020202020204" pitchFamily="34" charset="0"/>
              <a:buNone/>
            </a:pPr>
            <a:endParaRPr lang="en-NZ" baseline="0" dirty="0" smtClean="0"/>
          </a:p>
          <a:p>
            <a:pPr marL="0" lvl="0" indent="0">
              <a:buFont typeface="Arial" panose="020B0604020202020204" pitchFamily="34" charset="0"/>
              <a:buNone/>
            </a:pPr>
            <a:r>
              <a:rPr lang="en-NZ" baseline="0" dirty="0" smtClean="0"/>
              <a:t>Descriptive is rarely used as a primary, and when it is, people who like to use it typically just do a wholly descriptive thesis.</a:t>
            </a:r>
            <a:endParaRPr lang="en-NZ" dirty="0" smtClean="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28</a:t>
            </a:fld>
            <a:endParaRPr lang="en-GB"/>
          </a:p>
        </p:txBody>
      </p:sp>
    </p:spTree>
    <p:extLst>
      <p:ext uri="{BB962C8B-B14F-4D97-AF65-F5344CB8AC3E}">
        <p14:creationId xmlns:p14="http://schemas.microsoft.com/office/powerpoint/2010/main" val="2681197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4874" lvl="1" indent="-177674">
              <a:buFont typeface="Arial" pitchFamily="34" charset="0"/>
              <a:buChar char="•"/>
            </a:pPr>
            <a:endParaRPr lang="en-NZ" sz="120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2AEA54-8D33-0647-AC74-F38758DA81CD}"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347321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dirty="0" smtClean="0"/>
              <a:t>This workshop doesn’t cover all</a:t>
            </a:r>
            <a:r>
              <a:rPr lang="en-NZ" baseline="0" dirty="0" smtClean="0"/>
              <a:t> </a:t>
            </a:r>
            <a:r>
              <a:rPr lang="en-NZ" baseline="0" dirty="0" smtClean="0"/>
              <a:t>types of </a:t>
            </a:r>
            <a:r>
              <a:rPr lang="en-NZ" baseline="0" dirty="0" smtClean="0"/>
              <a:t>theses. For example, we won’t be going over </a:t>
            </a:r>
            <a:r>
              <a:rPr lang="en-NZ" baseline="0" dirty="0" smtClean="0"/>
              <a:t>Thesis by publication, Creative work plus exegesis, </a:t>
            </a:r>
            <a:r>
              <a:rPr lang="en-NZ" baseline="0" dirty="0" smtClean="0"/>
              <a:t>or Folio </a:t>
            </a:r>
            <a:r>
              <a:rPr lang="en-NZ" baseline="0" dirty="0" smtClean="0"/>
              <a:t>format.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3A6D7-E0E2-4CBB-8038-6078C205AC03}"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686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table of contents</a:t>
            </a:r>
            <a:r>
              <a:rPr lang="en-NZ" baseline="0" dirty="0" smtClean="0"/>
              <a:t> tell the reader at once if there are any major problems in the logic of your thesis.  </a:t>
            </a:r>
            <a:endParaRPr lang="en-NZ" dirty="0" smtClean="0"/>
          </a:p>
          <a:p>
            <a:endParaRPr lang="en-NZ" dirty="0" smtClean="0"/>
          </a:p>
          <a:p>
            <a:r>
              <a:rPr lang="en-NZ" dirty="0" smtClean="0"/>
              <a:t>Also, link chapters in text: e.g. ‘In this chapter, the key question that emerged in Chapter Three will be explored in relation to…’.  </a:t>
            </a:r>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30</a:t>
            </a:fld>
            <a:endParaRPr lang="en-GB"/>
          </a:p>
        </p:txBody>
      </p:sp>
    </p:spTree>
    <p:extLst>
      <p:ext uri="{BB962C8B-B14F-4D97-AF65-F5344CB8AC3E}">
        <p14:creationId xmlns:p14="http://schemas.microsoft.com/office/powerpoint/2010/main" val="675124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31</a:t>
            </a:fld>
            <a:endParaRPr lang="en-GB"/>
          </a:p>
        </p:txBody>
      </p:sp>
    </p:spTree>
    <p:extLst>
      <p:ext uri="{BB962C8B-B14F-4D97-AF65-F5344CB8AC3E}">
        <p14:creationId xmlns:p14="http://schemas.microsoft.com/office/powerpoint/2010/main" val="3504357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57" indent="-178257" defTabSz="950702">
              <a:buFont typeface="Arial" pitchFamily="34" charset="0"/>
              <a:buChar char="•"/>
              <a:defRPr/>
            </a:pPr>
            <a:r>
              <a:rPr lang="en-NZ" dirty="0" smtClean="0"/>
              <a:t>Each section or subsection should begin with a sentence or transition phrase linking it with what has gone before.  For example, ‘given what was outlined in section 3.2.4 or ‘turning from international to local concerns…’</a:t>
            </a:r>
          </a:p>
          <a:p>
            <a:pPr marL="178257" indent="-178257" defTabSz="950702">
              <a:buFont typeface="Arial" pitchFamily="34" charset="0"/>
              <a:buChar char="•"/>
              <a:defRPr/>
            </a:pPr>
            <a:endParaRPr lang="en-NZ" dirty="0" smtClean="0"/>
          </a:p>
          <a:p>
            <a:pPr marL="178257" indent="-178257" defTabSz="950702">
              <a:buFont typeface="Arial" pitchFamily="34" charset="0"/>
              <a:buChar char="•"/>
              <a:defRPr/>
            </a:pPr>
            <a:r>
              <a:rPr lang="en-NZ" dirty="0" smtClean="0"/>
              <a:t>Use a highlighter and identify the topic sentences.  Where there is none, identify the main point of the paragraph and write this up as the topic sentence.</a:t>
            </a:r>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32</a:t>
            </a:fld>
            <a:endParaRPr lang="en-GB"/>
          </a:p>
        </p:txBody>
      </p:sp>
    </p:spTree>
    <p:extLst>
      <p:ext uri="{BB962C8B-B14F-4D97-AF65-F5344CB8AC3E}">
        <p14:creationId xmlns:p14="http://schemas.microsoft.com/office/powerpoint/2010/main" val="1825110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2AEA54-8D33-0647-AC74-F38758DA81CD}"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3501846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02">
              <a:defRPr/>
            </a:pPr>
            <a:r>
              <a:rPr lang="en-NZ" dirty="0" smtClean="0"/>
              <a:t>Highlight key words, terms, phrases, and ideas.  These can help draw thematic threads throughout your thesis.  Use these in your text, particularly in your topic sentences.  It will help the reader stay on track with your argument.</a:t>
            </a:r>
          </a:p>
          <a:p>
            <a:pPr defTabSz="950702">
              <a:defRPr/>
            </a:pPr>
            <a:endParaRPr lang="en-NZ" dirty="0" smtClean="0"/>
          </a:p>
          <a:p>
            <a:pPr defTabSz="950702">
              <a:defRPr/>
            </a:pPr>
            <a:r>
              <a:rPr lang="en-NZ" dirty="0" smtClean="0"/>
              <a:t>Treat</a:t>
            </a:r>
            <a:r>
              <a:rPr lang="en-NZ" baseline="0" dirty="0" smtClean="0"/>
              <a:t> your reader as an intelligent, curious person who knows little to nothing about your topic.  This will remind you to define key terms, to provide enough background information, and to make your points clear without assuming the reader knows anything about it.</a:t>
            </a:r>
          </a:p>
          <a:p>
            <a:pPr defTabSz="950702">
              <a:defRPr/>
            </a:pPr>
            <a:endParaRPr lang="en-NZ" baseline="0" dirty="0" smtClean="0"/>
          </a:p>
          <a:p>
            <a:pPr defTabSz="950702">
              <a:defRPr/>
            </a:pPr>
            <a:r>
              <a:rPr lang="en-NZ" dirty="0" smtClean="0"/>
              <a:t>Check signposts through</a:t>
            </a:r>
            <a:r>
              <a:rPr lang="en-NZ" baseline="0" dirty="0" smtClean="0"/>
              <a:t> all levels of text (including headings, subheadings)</a:t>
            </a:r>
            <a:r>
              <a:rPr lang="en-NZ" dirty="0" smtClean="0"/>
              <a:t>.  As you will</a:t>
            </a:r>
            <a:r>
              <a:rPr lang="en-NZ" baseline="0" dirty="0" smtClean="0"/>
              <a:t> be articulating an argument through a long document (100,000 words), you need to carefully signpost throughout to make your work clear and accessible.  Also signposts words and phrases: first, next, finally.  Linking words: however, also, too, in addition, like, similarly, in the same way, but, on the contrary, therefore, as a result.</a:t>
            </a:r>
          </a:p>
          <a:p>
            <a:pPr defTabSz="950702">
              <a:defRPr/>
            </a:pPr>
            <a:endParaRPr lang="en-NZ" baseline="0" dirty="0" smtClean="0"/>
          </a:p>
          <a:p>
            <a:pPr defTabSz="950702">
              <a:defRPr/>
            </a:pPr>
            <a:r>
              <a:rPr lang="en-NZ" baseline="0" dirty="0" smtClean="0"/>
              <a:t>Provide directions or present and overview: The third chapter will cover’ , ‘In chapter two we examined…’ ‘We have seen that the key question which emerged…’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2AEA54-8D33-0647-AC74-F38758DA81CD}"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2196202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2AEA54-8D33-0647-AC74-F38758DA81CD}"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292648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is usually due to the complexity of the data.  </a:t>
            </a:r>
          </a:p>
          <a:p>
            <a:r>
              <a:rPr lang="en-NZ" dirty="0" smtClean="0"/>
              <a:t>Due also to deeper values pulling against each other and underpinning choice.</a:t>
            </a:r>
          </a:p>
          <a:p>
            <a:r>
              <a:rPr lang="en-NZ" dirty="0" smtClean="0"/>
              <a:t>What are these values?  List them.</a:t>
            </a:r>
          </a:p>
          <a:p>
            <a:r>
              <a:rPr lang="en-NZ" dirty="0" smtClean="0"/>
              <a:t>Then decide which is most important, and ought to be privileged.  Write about your thinking through this process so this is clear to your examiners that you have gone down a path not obvious to them.</a:t>
            </a:r>
          </a:p>
          <a:p>
            <a:r>
              <a:rPr lang="en-NZ" dirty="0" smtClean="0"/>
              <a:t>Use this thinking process so that it drives your thesis.  </a:t>
            </a:r>
          </a:p>
          <a:p>
            <a:r>
              <a:rPr lang="en-NZ" dirty="0" smtClean="0"/>
              <a:t>Don’t be afraid to cut out often large chunks – even chapters if they no longer support the direction of your thesis or your structure.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2AEA54-8D33-0647-AC74-F38758DA81CD}"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292648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2AEA54-8D33-0647-AC74-F38758DA81CD}"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2831929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07BCA7-0D2B-4830-BC13-D9B368074F1F}" type="slidenum">
              <a:rPr kumimoji="0" lang="en-GB"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112582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u="sng" kern="1200" dirty="0" smtClean="0">
                <a:solidFill>
                  <a:schemeClr val="tx1"/>
                </a:solidFill>
                <a:effectLst/>
                <a:latin typeface="+mn-lt"/>
                <a:ea typeface="ＭＳ Ｐゴシック" charset="0"/>
                <a:cs typeface="ＭＳ Ｐゴシック" charset="0"/>
              </a:rPr>
              <a:t>Weds Nov 1</a:t>
            </a:r>
            <a:r>
              <a:rPr lang="en-NZ" sz="1200" u="sng" kern="1200" baseline="30000" dirty="0" smtClean="0">
                <a:solidFill>
                  <a:schemeClr val="tx1"/>
                </a:solidFill>
                <a:effectLst/>
                <a:latin typeface="+mn-lt"/>
                <a:ea typeface="ＭＳ Ｐゴシック" charset="0"/>
                <a:cs typeface="ＭＳ Ｐゴシック" charset="0"/>
              </a:rPr>
              <a:t>st</a:t>
            </a:r>
            <a:r>
              <a:rPr lang="en-NZ" sz="1200" u="sng" kern="1200" dirty="0" smtClean="0">
                <a:solidFill>
                  <a:schemeClr val="tx1"/>
                </a:solidFill>
                <a:effectLst/>
                <a:latin typeface="+mn-lt"/>
                <a:ea typeface="ＭＳ Ｐゴシック" charset="0"/>
                <a:cs typeface="ＭＳ Ｐゴシック" charset="0"/>
              </a:rPr>
              <a:t> 12 – 1.30 pm: Editing the thesis</a:t>
            </a:r>
            <a:endParaRPr lang="en-NZ" sz="1200" kern="1200" dirty="0" smtClean="0">
              <a:solidFill>
                <a:schemeClr val="tx1"/>
              </a:solidFill>
              <a:effectLst/>
              <a:latin typeface="+mn-lt"/>
              <a:ea typeface="ＭＳ Ｐゴシック" charset="0"/>
              <a:cs typeface="ＭＳ Ｐゴシック" charset="0"/>
            </a:endParaRPr>
          </a:p>
          <a:p>
            <a:pPr lvl="0"/>
            <a:r>
              <a:rPr lang="en-NZ" sz="1200" kern="1200" smtClean="0">
                <a:solidFill>
                  <a:schemeClr val="tx1"/>
                </a:solidFill>
                <a:effectLst/>
                <a:latin typeface="+mn-lt"/>
                <a:ea typeface="ＭＳ Ｐゴシック" charset="0"/>
                <a:cs typeface="ＭＳ Ｐゴシック" charset="0"/>
              </a:rPr>
              <a:t>Workshop Description</a:t>
            </a:r>
            <a:r>
              <a:rPr lang="en-NZ" sz="1200" kern="1200" dirty="0" smtClean="0">
                <a:solidFill>
                  <a:schemeClr val="tx1"/>
                </a:solidFill>
                <a:effectLst/>
                <a:latin typeface="+mn-lt"/>
                <a:ea typeface="ＭＳ Ｐゴシック" charset="0"/>
                <a:cs typeface="ＭＳ Ｐゴシック" charset="0"/>
              </a:rPr>
              <a:t>: Completing </a:t>
            </a:r>
            <a:r>
              <a:rPr lang="en-NZ" sz="1200" kern="1200" dirty="0" smtClean="0">
                <a:solidFill>
                  <a:schemeClr val="tx1"/>
                </a:solidFill>
                <a:effectLst/>
                <a:latin typeface="+mn-lt"/>
                <a:ea typeface="ＭＳ Ｐゴシック" charset="0"/>
                <a:cs typeface="ＭＳ Ｐゴシック" charset="0"/>
              </a:rPr>
              <a:t>a doctoral thesis draft can be like finally reaching the summit of a peak you’ve been gazing at for months on end. How quickly that feeling of joy can disappear when you realise you’ve reached the first ridge – and the mountain top is still ahead of you, lost in the clouds. The fact is that it’s only when your supervisor(s) see the whole draft that they can see the ‘big picture’ of your research – and typically, they’ll provide numerous suggestions for both minor and major changes. This session provides practical support for students for what can be a crucial and challenging stage in their doctoral journey.</a:t>
            </a: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07BCA7-0D2B-4830-BC13-D9B368074F1F}" type="slidenum">
              <a:rPr kumimoji="0" lang="en-GB"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245418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4</a:t>
            </a:fld>
            <a:endParaRPr lang="en-GB"/>
          </a:p>
        </p:txBody>
      </p:sp>
    </p:spTree>
    <p:extLst>
      <p:ext uri="{BB962C8B-B14F-4D97-AF65-F5344CB8AC3E}">
        <p14:creationId xmlns:p14="http://schemas.microsoft.com/office/powerpoint/2010/main" val="224464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Because it gives authority to your thesis.</a:t>
            </a:r>
          </a:p>
          <a:p>
            <a:endParaRPr lang="en-NZ" dirty="0" smtClean="0"/>
          </a:p>
          <a:p>
            <a:r>
              <a:rPr lang="en-NZ" dirty="0" smtClean="0"/>
              <a:t>Because your readers (that is, your examiners and supervisors) want a clear sense of structure and coherence.</a:t>
            </a:r>
          </a:p>
          <a:p>
            <a:endParaRPr lang="en-NZ" dirty="0" smtClean="0"/>
          </a:p>
          <a:p>
            <a:r>
              <a:rPr lang="en-NZ" dirty="0" smtClean="0"/>
              <a:t>Because attention to structure and coherence forces you to be crystal clear about your own argument every step of the way, thus enabling you to explain yourself very clearly to your readers.   </a:t>
            </a:r>
          </a:p>
          <a:p>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5</a:t>
            </a:fld>
            <a:endParaRPr lang="en-GB"/>
          </a:p>
        </p:txBody>
      </p:sp>
    </p:spTree>
    <p:extLst>
      <p:ext uri="{BB962C8B-B14F-4D97-AF65-F5344CB8AC3E}">
        <p14:creationId xmlns:p14="http://schemas.microsoft.com/office/powerpoint/2010/main" val="78397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02">
              <a:defRPr/>
            </a:pPr>
            <a:r>
              <a:rPr lang="en-NZ" dirty="0" smtClean="0"/>
              <a:t>But don’t be anxious if you do not have a clear plan at the end of the first year (or even the second for many).  This should be a moveable feast for some time.  </a:t>
            </a:r>
            <a:endParaRPr lang="en-NZ" dirty="0" smtClean="0"/>
          </a:p>
          <a:p>
            <a:pPr defTabSz="950702">
              <a:defRPr/>
            </a:pPr>
            <a:r>
              <a:rPr lang="en-NZ" dirty="0" smtClean="0"/>
              <a:t>It </a:t>
            </a:r>
            <a:r>
              <a:rPr lang="en-NZ" dirty="0" smtClean="0"/>
              <a:t>is good if you</a:t>
            </a:r>
            <a:r>
              <a:rPr lang="en-NZ" baseline="0" dirty="0" smtClean="0"/>
              <a:t> constantly reconsider your </a:t>
            </a:r>
            <a:r>
              <a:rPr lang="en-NZ" baseline="0" dirty="0" smtClean="0"/>
              <a:t>structure, as this </a:t>
            </a:r>
            <a:r>
              <a:rPr lang="en-NZ" baseline="0" dirty="0" smtClean="0"/>
              <a:t>means you are responding to the </a:t>
            </a:r>
            <a:r>
              <a:rPr lang="en-NZ" baseline="0" dirty="0" smtClean="0"/>
              <a:t>data, </a:t>
            </a:r>
            <a:r>
              <a:rPr lang="en-NZ" baseline="0" dirty="0" smtClean="0"/>
              <a:t>rather than trying to force the data around some preconceived structure.  </a:t>
            </a:r>
            <a:endParaRPr lang="en-NZ" dirty="0" smtClean="0"/>
          </a:p>
          <a:p>
            <a:endParaRPr lang="en-NZ" dirty="0" smtClean="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6</a:t>
            </a:fld>
            <a:endParaRPr lang="en-GB"/>
          </a:p>
        </p:txBody>
      </p:sp>
    </p:spTree>
    <p:extLst>
      <p:ext uri="{BB962C8B-B14F-4D97-AF65-F5344CB8AC3E}">
        <p14:creationId xmlns:p14="http://schemas.microsoft.com/office/powerpoint/2010/main" val="212741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image is actually by a roller derby competitor</a:t>
            </a:r>
            <a:r>
              <a:rPr lang="en-NZ" baseline="0" dirty="0" smtClean="0"/>
              <a:t> who was having a bad day</a:t>
            </a:r>
            <a:r>
              <a:rPr lang="en-NZ" dirty="0" smtClean="0"/>
              <a:t> – but I bet it made you think of a PhD / Research experience!</a:t>
            </a:r>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7</a:t>
            </a:fld>
            <a:endParaRPr lang="en-GB"/>
          </a:p>
        </p:txBody>
      </p:sp>
    </p:spTree>
    <p:extLst>
      <p:ext uri="{BB962C8B-B14F-4D97-AF65-F5344CB8AC3E}">
        <p14:creationId xmlns:p14="http://schemas.microsoft.com/office/powerpoint/2010/main" val="39236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8</a:t>
            </a:fld>
            <a:endParaRPr lang="en-GB"/>
          </a:p>
        </p:txBody>
      </p:sp>
    </p:spTree>
    <p:extLst>
      <p:ext uri="{BB962C8B-B14F-4D97-AF65-F5344CB8AC3E}">
        <p14:creationId xmlns:p14="http://schemas.microsoft.com/office/powerpoint/2010/main" val="77749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NZ" sz="1200" b="0" i="1"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rPr>
              <a:t>Take ten minutes to write about your metaphor as much as you can.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NZ" sz="1200" b="0" i="1"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rPr>
              <a:t>When you have finished, read it out to your partner, or the rest of the group.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NZ" sz="1200" b="0" i="1"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endParaRPr>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9</a:t>
            </a:fld>
            <a:endParaRPr lang="en-GB"/>
          </a:p>
        </p:txBody>
      </p:sp>
    </p:spTree>
    <p:extLst>
      <p:ext uri="{BB962C8B-B14F-4D97-AF65-F5344CB8AC3E}">
        <p14:creationId xmlns:p14="http://schemas.microsoft.com/office/powerpoint/2010/main" val="224464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72377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9"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83961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200150"/>
            <a:ext cx="8382000" cy="3314701"/>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07380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16422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455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99149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pPr/>
              <a:t>9/6/2017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pPr/>
              <a:t>‹#›</a:t>
            </a:fld>
            <a:endParaRPr lang="en-US"/>
          </a:p>
        </p:txBody>
      </p:sp>
    </p:spTree>
    <p:extLst>
      <p:ext uri="{BB962C8B-B14F-4D97-AF65-F5344CB8AC3E}">
        <p14:creationId xmlns:p14="http://schemas.microsoft.com/office/powerpoint/2010/main" val="305378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40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pPr/>
              <a:t>9/6/2017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pPr/>
              <a:t>‹#›</a:t>
            </a:fld>
            <a:endParaRPr lang="en-US"/>
          </a:p>
        </p:txBody>
      </p:sp>
    </p:spTree>
    <p:extLst>
      <p:ext uri="{BB962C8B-B14F-4D97-AF65-F5344CB8AC3E}">
        <p14:creationId xmlns:p14="http://schemas.microsoft.com/office/powerpoint/2010/main" val="41813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pPr/>
              <a:t>9/6/2017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pPr/>
              <a:t>‹#›</a:t>
            </a:fld>
            <a:endParaRPr lang="en-US"/>
          </a:p>
        </p:txBody>
      </p:sp>
    </p:spTree>
    <p:extLst>
      <p:ext uri="{BB962C8B-B14F-4D97-AF65-F5344CB8AC3E}">
        <p14:creationId xmlns:p14="http://schemas.microsoft.com/office/powerpoint/2010/main" val="29131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pPr/>
              <a:t>9/6/2017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pPr/>
              <a:t>‹#›</a:t>
            </a:fld>
            <a:endParaRPr lang="en-US"/>
          </a:p>
        </p:txBody>
      </p:sp>
    </p:spTree>
    <p:extLst>
      <p:ext uri="{BB962C8B-B14F-4D97-AF65-F5344CB8AC3E}">
        <p14:creationId xmlns:p14="http://schemas.microsoft.com/office/powerpoint/2010/main" val="29131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338937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57701933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74531196"/>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861185390"/>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457527781"/>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700780121"/>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1120571898"/>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724478055"/>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1669094988"/>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4104139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355994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3"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2263485255"/>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3120607576"/>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3014380500"/>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3586688032"/>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376486833"/>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3280979704"/>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64342615"/>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281797404"/>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3227289951"/>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165374084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9"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418968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3"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268809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pPr defTabSz="685800"/>
            <a:fld id="{543A17F2-DABC-9348-AE89-53A8810353E0}" type="datetimeFigureOut">
              <a:rPr lang="en-US" sz="1350" smtClean="0">
                <a:solidFill>
                  <a:prstClr val="black"/>
                </a:solidFill>
                <a:cs typeface="+mn-cs"/>
              </a:rPr>
              <a:pPr defTabSz="685800"/>
              <a:t>9/6/2017</a:t>
            </a:fld>
            <a:endParaRPr lang="en-US" sz="1350">
              <a:solidFill>
                <a:prstClr val="black"/>
              </a:solidFill>
              <a:cs typeface="+mn-cs"/>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pPr defTabSz="685800"/>
            <a:endParaRPr lang="en-US" sz="1350">
              <a:solidFill>
                <a:prstClr val="black"/>
              </a:solidFill>
              <a:cs typeface="+mn-cs"/>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pPr defTabSz="685800"/>
            <a:fld id="{D13A35F1-69E1-224F-A9BD-435B1B5F14B1}" type="slidenum">
              <a:rPr lang="en-US" sz="1350" smtClean="0">
                <a:solidFill>
                  <a:prstClr val="black"/>
                </a:solidFill>
                <a:cs typeface="+mn-cs"/>
              </a:rPr>
              <a:pPr defTabSz="685800"/>
              <a:t>‹#›</a:t>
            </a:fld>
            <a:endParaRPr lang="en-US" sz="1350">
              <a:solidFill>
                <a:prstClr val="black"/>
              </a:solidFill>
              <a:cs typeface="+mn-cs"/>
            </a:endParaRPr>
          </a:p>
        </p:txBody>
      </p:sp>
    </p:spTree>
    <p:extLst>
      <p:ext uri="{BB962C8B-B14F-4D97-AF65-F5344CB8AC3E}">
        <p14:creationId xmlns:p14="http://schemas.microsoft.com/office/powerpoint/2010/main" val="152435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3"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30891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3"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9" name="Title Placeholder 1"/>
          <p:cNvSpPr>
            <a:spLocks noGrp="1"/>
          </p:cNvSpPr>
          <p:nvPr>
            <p:ph type="title" hasCustomPrompt="1"/>
          </p:nvPr>
        </p:nvSpPr>
        <p:spPr>
          <a:xfrm>
            <a:off x="228600" y="571501"/>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41379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3"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294999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pPr defTabSz="685800"/>
            <a:fld id="{543A17F2-DABC-9348-AE89-53A8810353E0}" type="datetimeFigureOut">
              <a:rPr lang="en-US" sz="1350" smtClean="0">
                <a:solidFill>
                  <a:prstClr val="black"/>
                </a:solidFill>
                <a:cs typeface="+mn-cs"/>
              </a:rPr>
              <a:pPr defTabSz="685800"/>
              <a:t>9/6/2017</a:t>
            </a:fld>
            <a:endParaRPr lang="en-US" sz="1350">
              <a:solidFill>
                <a:prstClr val="black"/>
              </a:solidFill>
              <a:cs typeface="+mn-cs"/>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pPr defTabSz="685800"/>
            <a:endParaRPr lang="en-US" sz="1350">
              <a:solidFill>
                <a:prstClr val="black"/>
              </a:solidFill>
              <a:cs typeface="+mn-cs"/>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pPr defTabSz="685800"/>
            <a:fld id="{D13A35F1-69E1-224F-A9BD-435B1B5F14B1}" type="slidenum">
              <a:rPr lang="en-US" sz="1350" smtClean="0">
                <a:solidFill>
                  <a:prstClr val="black"/>
                </a:solidFill>
                <a:cs typeface="+mn-cs"/>
              </a:rPr>
              <a:pPr defTabSz="685800"/>
              <a:t>‹#›</a:t>
            </a:fld>
            <a:endParaRPr lang="en-US" sz="1350">
              <a:solidFill>
                <a:prstClr val="black"/>
              </a:solidFill>
              <a:cs typeface="+mn-cs"/>
            </a:endParaRPr>
          </a:p>
        </p:txBody>
      </p:sp>
    </p:spTree>
    <p:extLst>
      <p:ext uri="{BB962C8B-B14F-4D97-AF65-F5344CB8AC3E}">
        <p14:creationId xmlns:p14="http://schemas.microsoft.com/office/powerpoint/2010/main" val="321988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3"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60489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3"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9" name="Title Placeholder 1"/>
          <p:cNvSpPr>
            <a:spLocks noGrp="1"/>
          </p:cNvSpPr>
          <p:nvPr>
            <p:ph type="title" hasCustomPrompt="1"/>
          </p:nvPr>
        </p:nvSpPr>
        <p:spPr>
          <a:xfrm>
            <a:off x="228600" y="571501"/>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96538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3"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225068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3"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43141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4"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33983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3"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9" name="Title Placeholder 1"/>
          <p:cNvSpPr>
            <a:spLocks noGrp="1"/>
          </p:cNvSpPr>
          <p:nvPr>
            <p:ph type="title" hasCustomPrompt="1"/>
          </p:nvPr>
        </p:nvSpPr>
        <p:spPr>
          <a:xfrm>
            <a:off x="228600" y="571501"/>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77932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1117662058"/>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1052208087"/>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2365940382"/>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2267047660"/>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2636923101"/>
      </p:ext>
    </p:extLst>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491343776"/>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2218227936"/>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1640413211"/>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777478"/>
            <a:ext cx="32766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225834812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415304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3"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3788221025"/>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3283205583"/>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3905750121"/>
      </p:ext>
    </p:extLst>
  </p:cSld>
  <p:clrMapOvr>
    <a:masterClrMapping/>
  </p:clrMapOv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991913774"/>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341704056"/>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980033676"/>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3260907648"/>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18351458"/>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599212835"/>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cSld name="10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68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411046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676" y="206216"/>
            <a:ext cx="8228649" cy="857250"/>
          </a:xfrm>
          <a:prstGeom prst="rect">
            <a:avLst/>
          </a:prstGeom>
        </p:spPr>
        <p:txBody>
          <a:bodyPr rtlCol="0">
            <a:normAutofit/>
          </a:bodyPr>
          <a:lstStyle>
            <a:lvl1pPr>
              <a:defRPr b="0" i="0">
                <a:latin typeface="C Univers 57 Condensed"/>
                <a:cs typeface="C Univers 57 Condensed"/>
              </a:defRPr>
            </a:lvl1pPr>
          </a:lstStyle>
          <a:p>
            <a:r>
              <a:rPr lang="en-AU" dirty="0" smtClean="0"/>
              <a:t>Click to edit Master title style</a:t>
            </a:r>
            <a:endParaRPr lang="en-GB" dirty="0"/>
          </a:p>
        </p:txBody>
      </p:sp>
      <p:sp>
        <p:nvSpPr>
          <p:cNvPr id="4" name="Text Placeholder 2"/>
          <p:cNvSpPr>
            <a:spLocks noGrp="1"/>
          </p:cNvSpPr>
          <p:nvPr>
            <p:ph idx="1"/>
          </p:nvPr>
        </p:nvSpPr>
        <p:spPr>
          <a:xfrm>
            <a:off x="457676" y="1200582"/>
            <a:ext cx="8228649" cy="3394451"/>
          </a:xfrm>
          <a:prstGeom prst="rect">
            <a:avLst/>
          </a:prstGeom>
        </p:spPr>
        <p:txBody>
          <a:bodyPr rtlCol="0">
            <a:normAutofit/>
          </a:bodyPr>
          <a:lstStyle>
            <a:lvl1pPr algn="l">
              <a:defRPr sz="952" b="0" i="0">
                <a:latin typeface="C Univers 57 Condensed"/>
                <a:cs typeface="C Univers 57 Condensed"/>
              </a:defRPr>
            </a:lvl1pPr>
            <a:lvl2pPr algn="l">
              <a:defRPr sz="952" b="0" i="0">
                <a:latin typeface="C Univers 57 Condensed"/>
                <a:cs typeface="C Univers 57 Condensed"/>
              </a:defRPr>
            </a:lvl2pPr>
            <a:lvl3pPr algn="l">
              <a:defRPr sz="952" b="0" i="0">
                <a:latin typeface="C Univers 57 Condensed"/>
                <a:cs typeface="C Univers 57 Condensed"/>
              </a:defRPr>
            </a:lvl3pPr>
            <a:lvl4pPr algn="l">
              <a:defRPr sz="952" b="0" i="0">
                <a:latin typeface="C Univers 57 Condensed"/>
                <a:cs typeface="C Univers 57 Condensed"/>
              </a:defRPr>
            </a:lvl4pPr>
            <a:lvl5pPr algn="l">
              <a:defRPr sz="952" b="0" i="0">
                <a:latin typeface="C Univers 57 Condensed"/>
                <a:cs typeface="C Univers 57 Condensed"/>
              </a:defRPr>
            </a:lvl5pPr>
          </a:lstStyle>
          <a:p>
            <a:pPr lvl="0"/>
            <a:endParaRPr lang="en-GB" noProof="0" dirty="0"/>
          </a:p>
        </p:txBody>
      </p:sp>
    </p:spTree>
    <p:extLst>
      <p:ext uri="{BB962C8B-B14F-4D97-AF65-F5344CB8AC3E}">
        <p14:creationId xmlns:p14="http://schemas.microsoft.com/office/powerpoint/2010/main" val="55101762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872E95-19E9-48CB-84A4-2183FAFCEFD2}" type="datetimeFigureOut">
              <a:rPr lang="en-NZ" smtClean="0"/>
              <a:pPr/>
              <a:t>6/09/2017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590771-12C9-47AE-94A6-558772A1BED2}" type="slidenum">
              <a:rPr lang="en-NZ" smtClean="0"/>
              <a:pPr/>
              <a:t>‹#›</a:t>
            </a:fld>
            <a:endParaRPr lang="en-NZ"/>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5010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72E95-19E9-48CB-84A4-2183FAFCEFD2}" type="datetimeFigureOut">
              <a:rPr lang="en-NZ" smtClean="0"/>
              <a:pPr/>
              <a:t>6/09/2017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590771-12C9-47AE-94A6-558772A1BED2}" type="slidenum">
              <a:rPr lang="en-NZ" smtClean="0"/>
              <a:pPr/>
              <a:t>‹#›</a:t>
            </a:fld>
            <a:endParaRPr lang="en-NZ"/>
          </a:p>
        </p:txBody>
      </p:sp>
    </p:spTree>
    <p:extLst>
      <p:ext uri="{BB962C8B-B14F-4D97-AF65-F5344CB8AC3E}">
        <p14:creationId xmlns:p14="http://schemas.microsoft.com/office/powerpoint/2010/main" val="3599501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405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72E95-19E9-48CB-84A4-2183FAFCEFD2}" type="datetimeFigureOut">
              <a:rPr lang="en-NZ" smtClean="0"/>
              <a:pPr/>
              <a:t>6/09/2017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590771-12C9-47AE-94A6-558772A1BED2}" type="slidenum">
              <a:rPr lang="en-NZ" smtClean="0"/>
              <a:pPr/>
              <a:t>‹#›</a:t>
            </a:fld>
            <a:endParaRPr lang="en-NZ"/>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8824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72E95-19E9-48CB-84A4-2183FAFCEFD2}" type="datetimeFigureOut">
              <a:rPr lang="en-NZ" smtClean="0"/>
              <a:pPr/>
              <a:t>6/09/2017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0590771-12C9-47AE-94A6-558772A1BED2}" type="slidenum">
              <a:rPr lang="en-NZ" smtClean="0"/>
              <a:pPr/>
              <a:t>‹#›</a:t>
            </a:fld>
            <a:endParaRPr lang="en-NZ"/>
          </a:p>
        </p:txBody>
      </p:sp>
    </p:spTree>
    <p:extLst>
      <p:ext uri="{BB962C8B-B14F-4D97-AF65-F5344CB8AC3E}">
        <p14:creationId xmlns:p14="http://schemas.microsoft.com/office/powerpoint/2010/main" val="7531155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72E95-19E9-48CB-84A4-2183FAFCEFD2}" type="datetimeFigureOut">
              <a:rPr lang="en-NZ" smtClean="0"/>
              <a:pPr/>
              <a:t>6/09/2017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0590771-12C9-47AE-94A6-558772A1BED2}" type="slidenum">
              <a:rPr lang="en-NZ" smtClean="0"/>
              <a:pPr/>
              <a:t>‹#›</a:t>
            </a:fld>
            <a:endParaRPr lang="en-NZ"/>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9418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872E95-19E9-48CB-84A4-2183FAFCEFD2}" type="datetimeFigureOut">
              <a:rPr lang="en-NZ" smtClean="0"/>
              <a:pPr/>
              <a:t>6/09/2017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0590771-12C9-47AE-94A6-558772A1BED2}" type="slidenum">
              <a:rPr lang="en-NZ" smtClean="0"/>
              <a:pPr/>
              <a:t>‹#›</a:t>
            </a:fld>
            <a:endParaRPr lang="en-NZ"/>
          </a:p>
        </p:txBody>
      </p:sp>
    </p:spTree>
    <p:extLst>
      <p:ext uri="{BB962C8B-B14F-4D97-AF65-F5344CB8AC3E}">
        <p14:creationId xmlns:p14="http://schemas.microsoft.com/office/powerpoint/2010/main" val="1848430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72E95-19E9-48CB-84A4-2183FAFCEFD2}" type="datetimeFigureOut">
              <a:rPr lang="en-NZ" smtClean="0"/>
              <a:pPr/>
              <a:t>6/09/2017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0590771-12C9-47AE-94A6-558772A1BED2}" type="slidenum">
              <a:rPr lang="en-NZ" smtClean="0"/>
              <a:pPr/>
              <a:t>‹#›</a:t>
            </a:fld>
            <a:endParaRPr lang="en-NZ"/>
          </a:p>
        </p:txBody>
      </p:sp>
    </p:spTree>
    <p:extLst>
      <p:ext uri="{BB962C8B-B14F-4D97-AF65-F5344CB8AC3E}">
        <p14:creationId xmlns:p14="http://schemas.microsoft.com/office/powerpoint/2010/main" val="11324795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405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72E95-19E9-48CB-84A4-2183FAFCEFD2}" type="datetimeFigureOut">
              <a:rPr lang="en-NZ" smtClean="0"/>
              <a:pPr/>
              <a:t>6/09/2017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0590771-12C9-47AE-94A6-558772A1BED2}" type="slidenum">
              <a:rPr lang="en-NZ" smtClean="0"/>
              <a:pPr/>
              <a:t>‹#›</a:t>
            </a:fld>
            <a:endParaRPr lang="en-NZ"/>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793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405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72E95-19E9-48CB-84A4-2183FAFCEFD2}" type="datetimeFigureOut">
              <a:rPr lang="en-NZ" smtClean="0"/>
              <a:pPr/>
              <a:t>6/09/2017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0590771-12C9-47AE-94A6-558772A1BED2}" type="slidenum">
              <a:rPr lang="en-NZ" smtClean="0"/>
              <a:pPr/>
              <a:t>‹#›</a:t>
            </a:fld>
            <a:endParaRPr lang="en-NZ"/>
          </a:p>
        </p:txBody>
      </p:sp>
    </p:spTree>
    <p:extLst>
      <p:ext uri="{BB962C8B-B14F-4D97-AF65-F5344CB8AC3E}">
        <p14:creationId xmlns:p14="http://schemas.microsoft.com/office/powerpoint/2010/main" val="275256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19885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72E95-19E9-48CB-84A4-2183FAFCEFD2}" type="datetimeFigureOut">
              <a:rPr lang="en-NZ" smtClean="0"/>
              <a:pPr/>
              <a:t>6/09/2017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590771-12C9-47AE-94A6-558772A1BED2}" type="slidenum">
              <a:rPr lang="en-NZ" smtClean="0"/>
              <a:pPr/>
              <a:t>‹#›</a:t>
            </a:fld>
            <a:endParaRPr lang="en-NZ"/>
          </a:p>
        </p:txBody>
      </p:sp>
    </p:spTree>
    <p:extLst>
      <p:ext uri="{BB962C8B-B14F-4D97-AF65-F5344CB8AC3E}">
        <p14:creationId xmlns:p14="http://schemas.microsoft.com/office/powerpoint/2010/main" val="6686576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72E95-19E9-48CB-84A4-2183FAFCEFD2}" type="datetimeFigureOut">
              <a:rPr lang="en-NZ" smtClean="0"/>
              <a:pPr/>
              <a:t>6/09/2017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590771-12C9-47AE-94A6-558772A1BED2}" type="slidenum">
              <a:rPr lang="en-NZ" smtClean="0"/>
              <a:pPr/>
              <a:t>‹#›</a:t>
            </a:fld>
            <a:endParaRPr lang="en-NZ"/>
          </a:p>
        </p:txBody>
      </p:sp>
    </p:spTree>
    <p:extLst>
      <p:ext uri="{BB962C8B-B14F-4D97-AF65-F5344CB8AC3E}">
        <p14:creationId xmlns:p14="http://schemas.microsoft.com/office/powerpoint/2010/main" val="23918302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226524705"/>
      </p:ext>
    </p:extLst>
  </p:cSld>
  <p:clrMapOvr>
    <a:masterClrMapping/>
  </p:clrMapOv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7449118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pPr/>
              <a:t>9/6/2017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pPr/>
              <a:t>‹#›</a:t>
            </a:fld>
            <a:endParaRPr lang="en-US"/>
          </a:p>
        </p:txBody>
      </p:sp>
    </p:spTree>
    <p:extLst>
      <p:ext uri="{BB962C8B-B14F-4D97-AF65-F5344CB8AC3E}">
        <p14:creationId xmlns:p14="http://schemas.microsoft.com/office/powerpoint/2010/main" val="222248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theme" Target="../theme/theme11.xml"/><Relationship Id="rId4"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0.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9.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1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3.xml"/><Relationship Id="rId1" Type="http://schemas.openxmlformats.org/officeDocument/2006/relationships/slideLayout" Target="../slideLayouts/slideLayout39.xml"/><Relationship Id="rId5" Type="http://schemas.openxmlformats.org/officeDocument/2006/relationships/image" Target="../media/image11.emf"/><Relationship Id="rId4" Type="http://schemas.openxmlformats.org/officeDocument/2006/relationships/image" Target="../media/image10.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2.xml"/><Relationship Id="rId7" Type="http://schemas.openxmlformats.org/officeDocument/2006/relationships/image" Target="../media/image2.em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14.xml"/><Relationship Id="rId4" Type="http://schemas.openxmlformats.org/officeDocument/2006/relationships/slideLayout" Target="../slideLayouts/slideLayout43.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image" Target="../media/image2.emf"/><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jpeg"/><Relationship Id="rId5" Type="http://schemas.openxmlformats.org/officeDocument/2006/relationships/theme" Target="../theme/theme15.xml"/><Relationship Id="rId4" Type="http://schemas.openxmlformats.org/officeDocument/2006/relationships/slideLayout" Target="../slideLayouts/slideLayout4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3.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theme" Target="../theme/theme17.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image" Target="../media/image2.emf"/><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image" Target="../media/image10.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image" Target="../media/image9.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media/image11.emf"/><Relationship Id="rId5" Type="http://schemas.openxmlformats.org/officeDocument/2006/relationships/image" Target="../media/image3.png"/><Relationship Id="rId4"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print"/>
          <a:stretch>
            <a:fillRect/>
          </a:stretch>
        </a:blipFill>
        <a:effectLst/>
      </p:bgPr>
    </p:bg>
    <p:spTree>
      <p:nvGrpSpPr>
        <p:cNvPr id="1" name=""/>
        <p:cNvGrpSpPr/>
        <p:nvPr/>
      </p:nvGrpSpPr>
      <p:grpSpPr>
        <a:xfrm>
          <a:off x="0" y="0"/>
          <a:ext cx="0" cy="0"/>
          <a:chOff x="0" y="0"/>
          <a:chExt cx="0" cy="0"/>
        </a:xfrm>
      </p:grpSpPr>
      <p:pic>
        <p:nvPicPr>
          <p:cNvPr id="15" name="Picture 9" descr="MUN38896 MasseyLogoUniNZ_CMYKrev.ai"/>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New-NZ)Rev).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674854"/>
      </p:ext>
    </p:extLst>
  </p:cSld>
  <p:clrMap bg1="lt1" tx1="dk1" bg2="lt2" tx2="dk2" accent1="accent1" accent2="accent2" accent3="accent3" accent4="accent4" accent5="accent5" accent6="accent6" hlink="hlink" folHlink="folHlink"/>
  <p:sldLayoutIdLst>
    <p:sldLayoutId id="2147483925" r:id="rId1"/>
    <p:sldLayoutId id="2147483935" r:id="rId2"/>
    <p:sldLayoutId id="2147483936" r:id="rId3"/>
    <p:sldLayoutId id="2147483953"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New-NZ)Rev).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MYK_WB_LEFT.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2863"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 id="2147483932" r:id="rId2"/>
    <p:sldLayoutId id="2147483933" r:id="rId3"/>
    <p:sldLayoutId id="214748393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0" cstate="print"/>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848600" y="4589860"/>
            <a:ext cx="1117600"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391400" y="47625"/>
            <a:ext cx="162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491466"/>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Lst>
  <p:transition/>
  <p:timing>
    <p:tnLst>
      <p:par>
        <p:cTn id="1" dur="indefinite" restart="never" nodeType="tmRoot"/>
      </p:par>
    </p:tnLst>
  </p:timing>
  <p:txStyles>
    <p:titleStyle>
      <a:lvl1pPr algn="l" rtl="0" eaLnBrk="1" fontAlgn="base" hangingPunct="1">
        <a:spcBef>
          <a:spcPct val="0"/>
        </a:spcBef>
        <a:spcAft>
          <a:spcPct val="0"/>
        </a:spcAft>
        <a:defRPr sz="15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5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15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15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1500">
          <a:solidFill>
            <a:schemeClr val="bg1"/>
          </a:solidFill>
          <a:latin typeface="Arial" charset="0"/>
          <a:ea typeface="ＭＳ Ｐゴシック" charset="0"/>
          <a:cs typeface="Arial" charset="0"/>
        </a:defRPr>
      </a:lvl5pPr>
      <a:lvl6pPr marL="342900" algn="ctr" rtl="0" eaLnBrk="1" fontAlgn="base" hangingPunct="1">
        <a:spcBef>
          <a:spcPct val="0"/>
        </a:spcBef>
        <a:spcAft>
          <a:spcPct val="0"/>
        </a:spcAft>
        <a:defRPr sz="1500">
          <a:solidFill>
            <a:schemeClr val="bg1"/>
          </a:solidFill>
          <a:latin typeface="Arial" charset="0"/>
          <a:ea typeface="ＭＳ Ｐゴシック" charset="0"/>
          <a:cs typeface="Arial" charset="0"/>
        </a:defRPr>
      </a:lvl6pPr>
      <a:lvl7pPr marL="685800" algn="ctr" rtl="0" eaLnBrk="1" fontAlgn="base" hangingPunct="1">
        <a:spcBef>
          <a:spcPct val="0"/>
        </a:spcBef>
        <a:spcAft>
          <a:spcPct val="0"/>
        </a:spcAft>
        <a:defRPr sz="1500">
          <a:solidFill>
            <a:schemeClr val="bg1"/>
          </a:solidFill>
          <a:latin typeface="Arial" charset="0"/>
          <a:ea typeface="ＭＳ Ｐゴシック" charset="0"/>
          <a:cs typeface="Arial" charset="0"/>
        </a:defRPr>
      </a:lvl7pPr>
      <a:lvl8pPr marL="1028700" algn="ctr" rtl="0" eaLnBrk="1" fontAlgn="base" hangingPunct="1">
        <a:spcBef>
          <a:spcPct val="0"/>
        </a:spcBef>
        <a:spcAft>
          <a:spcPct val="0"/>
        </a:spcAft>
        <a:defRPr sz="1500">
          <a:solidFill>
            <a:schemeClr val="bg1"/>
          </a:solidFill>
          <a:latin typeface="Arial" charset="0"/>
          <a:ea typeface="ＭＳ Ｐゴシック" charset="0"/>
          <a:cs typeface="Arial" charset="0"/>
        </a:defRPr>
      </a:lvl8pPr>
      <a:lvl9pPr marL="1371600" algn="ctr" rtl="0" eaLnBrk="1" fontAlgn="base" hangingPunct="1">
        <a:spcBef>
          <a:spcPct val="0"/>
        </a:spcBef>
        <a:spcAft>
          <a:spcPct val="0"/>
        </a:spcAft>
        <a:defRPr sz="1500">
          <a:solidFill>
            <a:schemeClr val="bg1"/>
          </a:solidFill>
          <a:latin typeface="Arial" charset="0"/>
          <a:ea typeface="ＭＳ Ｐゴシック" charset="0"/>
          <a:cs typeface="Arial"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557213" indent="-214313" algn="l" rtl="0" eaLnBrk="1" fontAlgn="base" hangingPunct="1">
        <a:spcBef>
          <a:spcPct val="20000"/>
        </a:spcBef>
        <a:spcAft>
          <a:spcPct val="0"/>
        </a:spcAft>
        <a:buFont typeface="Arial" charset="0"/>
        <a:buChar char="–"/>
        <a:defRPr sz="2100" kern="1200">
          <a:solidFill>
            <a:schemeClr val="bg1"/>
          </a:solidFill>
          <a:latin typeface="Arial" pitchFamily="34" charset="0"/>
          <a:ea typeface="Arial" charset="0"/>
          <a:cs typeface="Arial" pitchFamily="34" charset="0"/>
        </a:defRPr>
      </a:lvl2pPr>
      <a:lvl3pPr marL="857250" indent="-171450" algn="l" rtl="0" eaLnBrk="1" fontAlgn="base" hangingPunct="1">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2001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4pPr>
      <a:lvl5pPr marL="15430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4589860"/>
            <a:ext cx="1117600"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UN_50yr_Logo_CMYK_REV.eps"/>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16080" y="19050"/>
            <a:ext cx="2327921" cy="609600"/>
          </a:xfrm>
          <a:prstGeom prst="rect">
            <a:avLst/>
          </a:prstGeom>
        </p:spPr>
      </p:pic>
      <p:sp>
        <p:nvSpPr>
          <p:cNvPr id="3" name="Title Placeholder 2"/>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NZ"/>
          </a:p>
        </p:txBody>
      </p:sp>
    </p:spTree>
    <p:extLst>
      <p:ext uri="{BB962C8B-B14F-4D97-AF65-F5344CB8AC3E}">
        <p14:creationId xmlns:p14="http://schemas.microsoft.com/office/powerpoint/2010/main" val="1675282917"/>
      </p:ext>
    </p:extLst>
  </p:cSld>
  <p:clrMap bg1="lt1" tx1="dk1" bg2="lt2" tx2="dk2" accent1="accent1" accent2="accent2" accent3="accent3" accent4="accent4" accent5="accent5" accent6="accent6" hlink="hlink" folHlink="folHlink"/>
  <p:sldLayoutIdLst>
    <p:sldLayoutId id="2147483975" r:id="rId1"/>
  </p:sldLayoutIdLst>
  <p:transition/>
  <p:timing>
    <p:tnLst>
      <p:par>
        <p:cTn id="1" dur="indefinite" restart="never" nodeType="tmRoot"/>
      </p:par>
    </p:tnLst>
  </p:timing>
  <p:txStyles>
    <p:titleStyle>
      <a:lvl1pPr algn="l" rtl="0" eaLnBrk="1" fontAlgn="base" hangingPunct="1">
        <a:spcBef>
          <a:spcPct val="0"/>
        </a:spcBef>
        <a:spcAft>
          <a:spcPct val="0"/>
        </a:spcAft>
        <a:defRPr sz="15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5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15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15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1500">
          <a:solidFill>
            <a:schemeClr val="bg1"/>
          </a:solidFill>
          <a:latin typeface="Arial" charset="0"/>
          <a:ea typeface="ＭＳ Ｐゴシック" charset="0"/>
          <a:cs typeface="Arial" charset="0"/>
        </a:defRPr>
      </a:lvl5pPr>
      <a:lvl6pPr marL="342900" algn="ctr" rtl="0" eaLnBrk="1" fontAlgn="base" hangingPunct="1">
        <a:spcBef>
          <a:spcPct val="0"/>
        </a:spcBef>
        <a:spcAft>
          <a:spcPct val="0"/>
        </a:spcAft>
        <a:defRPr sz="1500">
          <a:solidFill>
            <a:schemeClr val="bg1"/>
          </a:solidFill>
          <a:latin typeface="Arial" charset="0"/>
          <a:ea typeface="ＭＳ Ｐゴシック" charset="0"/>
          <a:cs typeface="Arial" charset="0"/>
        </a:defRPr>
      </a:lvl6pPr>
      <a:lvl7pPr marL="685800" algn="ctr" rtl="0" eaLnBrk="1" fontAlgn="base" hangingPunct="1">
        <a:spcBef>
          <a:spcPct val="0"/>
        </a:spcBef>
        <a:spcAft>
          <a:spcPct val="0"/>
        </a:spcAft>
        <a:defRPr sz="1500">
          <a:solidFill>
            <a:schemeClr val="bg1"/>
          </a:solidFill>
          <a:latin typeface="Arial" charset="0"/>
          <a:ea typeface="ＭＳ Ｐゴシック" charset="0"/>
          <a:cs typeface="Arial" charset="0"/>
        </a:defRPr>
      </a:lvl7pPr>
      <a:lvl8pPr marL="1028700" algn="ctr" rtl="0" eaLnBrk="1" fontAlgn="base" hangingPunct="1">
        <a:spcBef>
          <a:spcPct val="0"/>
        </a:spcBef>
        <a:spcAft>
          <a:spcPct val="0"/>
        </a:spcAft>
        <a:defRPr sz="1500">
          <a:solidFill>
            <a:schemeClr val="bg1"/>
          </a:solidFill>
          <a:latin typeface="Arial" charset="0"/>
          <a:ea typeface="ＭＳ Ｐゴシック" charset="0"/>
          <a:cs typeface="Arial" charset="0"/>
        </a:defRPr>
      </a:lvl8pPr>
      <a:lvl9pPr marL="1371600" algn="ctr" rtl="0" eaLnBrk="1" fontAlgn="base" hangingPunct="1">
        <a:spcBef>
          <a:spcPct val="0"/>
        </a:spcBef>
        <a:spcAft>
          <a:spcPct val="0"/>
        </a:spcAft>
        <a:defRPr sz="1500">
          <a:solidFill>
            <a:schemeClr val="bg1"/>
          </a:solidFill>
          <a:latin typeface="Arial" charset="0"/>
          <a:ea typeface="ＭＳ Ｐゴシック" charset="0"/>
          <a:cs typeface="Arial"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557213" indent="-214313" algn="l" rtl="0" eaLnBrk="1" fontAlgn="base" hangingPunct="1">
        <a:spcBef>
          <a:spcPct val="20000"/>
        </a:spcBef>
        <a:spcAft>
          <a:spcPct val="0"/>
        </a:spcAft>
        <a:buFont typeface="Arial" charset="0"/>
        <a:buChar char="–"/>
        <a:defRPr sz="2100" kern="1200">
          <a:solidFill>
            <a:schemeClr val="bg1"/>
          </a:solidFill>
          <a:latin typeface="Arial" pitchFamily="34" charset="0"/>
          <a:ea typeface="Arial" charset="0"/>
          <a:cs typeface="Arial" pitchFamily="34" charset="0"/>
        </a:defRPr>
      </a:lvl2pPr>
      <a:lvl3pPr marL="857250" indent="-171450" algn="l" rtl="0" eaLnBrk="1" fontAlgn="base" hangingPunct="1">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2001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4pPr>
      <a:lvl5pPr marL="15430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print"/>
          <a:stretch>
            <a:fillRect/>
          </a:stretch>
        </a:blipFill>
        <a:effectLst/>
      </p:bgPr>
    </p:bg>
    <p:spTree>
      <p:nvGrpSpPr>
        <p:cNvPr id="1" name=""/>
        <p:cNvGrpSpPr/>
        <p:nvPr/>
      </p:nvGrpSpPr>
      <p:grpSpPr>
        <a:xfrm>
          <a:off x="0" y="0"/>
          <a:ext cx="0" cy="0"/>
          <a:chOff x="0" y="0"/>
          <a:chExt cx="0" cy="0"/>
        </a:xfrm>
      </p:grpSpPr>
      <p:pic>
        <p:nvPicPr>
          <p:cNvPr id="15" name="Picture 9" descr="MUN38896 MasseyLogoUniNZ_CMYKrev.ai"/>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New-NZ)Rev).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74000" y="4400551"/>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7203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15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5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15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15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1500">
          <a:solidFill>
            <a:schemeClr val="bg1"/>
          </a:solidFill>
          <a:latin typeface="Arial" charset="0"/>
          <a:ea typeface="ＭＳ Ｐゴシック" charset="0"/>
          <a:cs typeface="Arial" charset="0"/>
        </a:defRPr>
      </a:lvl5pPr>
      <a:lvl6pPr marL="342900" algn="ctr" rtl="0" eaLnBrk="1" fontAlgn="base" hangingPunct="1">
        <a:spcBef>
          <a:spcPct val="0"/>
        </a:spcBef>
        <a:spcAft>
          <a:spcPct val="0"/>
        </a:spcAft>
        <a:defRPr sz="1500">
          <a:solidFill>
            <a:schemeClr val="bg1"/>
          </a:solidFill>
          <a:latin typeface="Arial" charset="0"/>
          <a:ea typeface="ＭＳ Ｐゴシック" charset="0"/>
          <a:cs typeface="Arial" charset="0"/>
        </a:defRPr>
      </a:lvl6pPr>
      <a:lvl7pPr marL="685800" algn="ctr" rtl="0" eaLnBrk="1" fontAlgn="base" hangingPunct="1">
        <a:spcBef>
          <a:spcPct val="0"/>
        </a:spcBef>
        <a:spcAft>
          <a:spcPct val="0"/>
        </a:spcAft>
        <a:defRPr sz="1500">
          <a:solidFill>
            <a:schemeClr val="bg1"/>
          </a:solidFill>
          <a:latin typeface="Arial" charset="0"/>
          <a:ea typeface="ＭＳ Ｐゴシック" charset="0"/>
          <a:cs typeface="Arial" charset="0"/>
        </a:defRPr>
      </a:lvl7pPr>
      <a:lvl8pPr marL="1028700" algn="ctr" rtl="0" eaLnBrk="1" fontAlgn="base" hangingPunct="1">
        <a:spcBef>
          <a:spcPct val="0"/>
        </a:spcBef>
        <a:spcAft>
          <a:spcPct val="0"/>
        </a:spcAft>
        <a:defRPr sz="1500">
          <a:solidFill>
            <a:schemeClr val="bg1"/>
          </a:solidFill>
          <a:latin typeface="Arial" charset="0"/>
          <a:ea typeface="ＭＳ Ｐゴシック" charset="0"/>
          <a:cs typeface="Arial" charset="0"/>
        </a:defRPr>
      </a:lvl8pPr>
      <a:lvl9pPr marL="1371600" algn="ctr" rtl="0" eaLnBrk="1" fontAlgn="base" hangingPunct="1">
        <a:spcBef>
          <a:spcPct val="0"/>
        </a:spcBef>
        <a:spcAft>
          <a:spcPct val="0"/>
        </a:spcAft>
        <a:defRPr sz="1500">
          <a:solidFill>
            <a:schemeClr val="bg1"/>
          </a:solidFill>
          <a:latin typeface="Arial" charset="0"/>
          <a:ea typeface="ＭＳ Ｐゴシック" charset="0"/>
          <a:cs typeface="Arial"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557213" indent="-214313" algn="l" rtl="0" eaLnBrk="1" fontAlgn="base" hangingPunct="1">
        <a:spcBef>
          <a:spcPct val="20000"/>
        </a:spcBef>
        <a:spcAft>
          <a:spcPct val="0"/>
        </a:spcAft>
        <a:buFont typeface="Arial" charset="0"/>
        <a:buChar char="–"/>
        <a:defRPr sz="2100" kern="1200">
          <a:solidFill>
            <a:schemeClr val="bg1"/>
          </a:solidFill>
          <a:latin typeface="Arial" pitchFamily="34" charset="0"/>
          <a:ea typeface="Arial" charset="0"/>
          <a:cs typeface="Arial" pitchFamily="34" charset="0"/>
        </a:defRPr>
      </a:lvl2pPr>
      <a:lvl3pPr marL="857250" indent="-171450" algn="l" rtl="0" eaLnBrk="1" fontAlgn="base" hangingPunct="1">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2001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4pPr>
      <a:lvl5pPr marL="15430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print"/>
          <a:stretch>
            <a:fillRect/>
          </a:stretch>
        </a:blipFill>
        <a:effectLst/>
      </p:bgPr>
    </p:bg>
    <p:spTree>
      <p:nvGrpSpPr>
        <p:cNvPr id="1" name=""/>
        <p:cNvGrpSpPr/>
        <p:nvPr/>
      </p:nvGrpSpPr>
      <p:grpSpPr>
        <a:xfrm>
          <a:off x="0" y="0"/>
          <a:ext cx="0" cy="0"/>
          <a:chOff x="0" y="0"/>
          <a:chExt cx="0" cy="0"/>
        </a:xfrm>
      </p:grpSpPr>
      <p:pic>
        <p:nvPicPr>
          <p:cNvPr id="15" name="Picture 9" descr="MUN38896 MasseyLogoUniNZ_CMYKrev.ai"/>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New-NZ)Rev).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74000" y="4400551"/>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90953"/>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15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5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15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15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1500">
          <a:solidFill>
            <a:schemeClr val="bg1"/>
          </a:solidFill>
          <a:latin typeface="Arial" charset="0"/>
          <a:ea typeface="ＭＳ Ｐゴシック" charset="0"/>
          <a:cs typeface="Arial" charset="0"/>
        </a:defRPr>
      </a:lvl5pPr>
      <a:lvl6pPr marL="342900" algn="ctr" rtl="0" eaLnBrk="1" fontAlgn="base" hangingPunct="1">
        <a:spcBef>
          <a:spcPct val="0"/>
        </a:spcBef>
        <a:spcAft>
          <a:spcPct val="0"/>
        </a:spcAft>
        <a:defRPr sz="1500">
          <a:solidFill>
            <a:schemeClr val="bg1"/>
          </a:solidFill>
          <a:latin typeface="Arial" charset="0"/>
          <a:ea typeface="ＭＳ Ｐゴシック" charset="0"/>
          <a:cs typeface="Arial" charset="0"/>
        </a:defRPr>
      </a:lvl6pPr>
      <a:lvl7pPr marL="685800" algn="ctr" rtl="0" eaLnBrk="1" fontAlgn="base" hangingPunct="1">
        <a:spcBef>
          <a:spcPct val="0"/>
        </a:spcBef>
        <a:spcAft>
          <a:spcPct val="0"/>
        </a:spcAft>
        <a:defRPr sz="1500">
          <a:solidFill>
            <a:schemeClr val="bg1"/>
          </a:solidFill>
          <a:latin typeface="Arial" charset="0"/>
          <a:ea typeface="ＭＳ Ｐゴシック" charset="0"/>
          <a:cs typeface="Arial" charset="0"/>
        </a:defRPr>
      </a:lvl7pPr>
      <a:lvl8pPr marL="1028700" algn="ctr" rtl="0" eaLnBrk="1" fontAlgn="base" hangingPunct="1">
        <a:spcBef>
          <a:spcPct val="0"/>
        </a:spcBef>
        <a:spcAft>
          <a:spcPct val="0"/>
        </a:spcAft>
        <a:defRPr sz="1500">
          <a:solidFill>
            <a:schemeClr val="bg1"/>
          </a:solidFill>
          <a:latin typeface="Arial" charset="0"/>
          <a:ea typeface="ＭＳ Ｐゴシック" charset="0"/>
          <a:cs typeface="Arial" charset="0"/>
        </a:defRPr>
      </a:lvl8pPr>
      <a:lvl9pPr marL="1371600" algn="ctr" rtl="0" eaLnBrk="1" fontAlgn="base" hangingPunct="1">
        <a:spcBef>
          <a:spcPct val="0"/>
        </a:spcBef>
        <a:spcAft>
          <a:spcPct val="0"/>
        </a:spcAft>
        <a:defRPr sz="1500">
          <a:solidFill>
            <a:schemeClr val="bg1"/>
          </a:solidFill>
          <a:latin typeface="Arial" charset="0"/>
          <a:ea typeface="ＭＳ Ｐゴシック" charset="0"/>
          <a:cs typeface="Arial"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557213" indent="-214313" algn="l" rtl="0" eaLnBrk="1" fontAlgn="base" hangingPunct="1">
        <a:spcBef>
          <a:spcPct val="20000"/>
        </a:spcBef>
        <a:spcAft>
          <a:spcPct val="0"/>
        </a:spcAft>
        <a:buFont typeface="Arial" charset="0"/>
        <a:buChar char="–"/>
        <a:defRPr sz="2100" kern="1200">
          <a:solidFill>
            <a:schemeClr val="bg1"/>
          </a:solidFill>
          <a:latin typeface="Arial" pitchFamily="34" charset="0"/>
          <a:ea typeface="Arial" charset="0"/>
          <a:cs typeface="Arial" pitchFamily="34" charset="0"/>
        </a:defRPr>
      </a:lvl2pPr>
      <a:lvl3pPr marL="857250" indent="-171450" algn="l" rtl="0" eaLnBrk="1" fontAlgn="base" hangingPunct="1">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2001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4pPr>
      <a:lvl5pPr marL="15430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cstate="print"/>
          <a:stretch>
            <a:fillRect/>
          </a:stretch>
        </a:blipFill>
        <a:effectLst/>
      </p:bgPr>
    </p:bg>
    <p:spTree>
      <p:nvGrpSpPr>
        <p:cNvPr id="1" name=""/>
        <p:cNvGrpSpPr/>
        <p:nvPr/>
      </p:nvGrpSpPr>
      <p:grpSpPr>
        <a:xfrm>
          <a:off x="0" y="0"/>
          <a:ext cx="0" cy="0"/>
          <a:chOff x="0" y="0"/>
          <a:chExt cx="0" cy="0"/>
        </a:xfrm>
      </p:grpSpPr>
      <p:pic>
        <p:nvPicPr>
          <p:cNvPr id="15" name="Picture 9" descr="MUN38896 MasseyLogoUniNZ_CMYKrev.ai"/>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New-NZ)Rev).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74000" y="4400551"/>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721282"/>
      </p:ext>
    </p:extLst>
  </p:cSld>
  <p:clrMap bg1="lt1" tx1="dk1" bg2="lt2" tx2="dk2" accent1="accent1" accent2="accent2" accent3="accent3" accent4="accent4" accent5="accent5" accent6="accent6" hlink="hlink" folHlink="folHlink"/>
  <p:sldLayoutIdLst>
    <p:sldLayoutId id="2147483987" r:id="rId1"/>
    <p:sldLayoutId id="2147483989" r:id="rId2"/>
    <p:sldLayoutId id="214748399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15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5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15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15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1500">
          <a:solidFill>
            <a:schemeClr val="bg1"/>
          </a:solidFill>
          <a:latin typeface="Arial" charset="0"/>
          <a:ea typeface="ＭＳ Ｐゴシック" charset="0"/>
          <a:cs typeface="Arial" charset="0"/>
        </a:defRPr>
      </a:lvl5pPr>
      <a:lvl6pPr marL="342900" algn="ctr" rtl="0" eaLnBrk="1" fontAlgn="base" hangingPunct="1">
        <a:spcBef>
          <a:spcPct val="0"/>
        </a:spcBef>
        <a:spcAft>
          <a:spcPct val="0"/>
        </a:spcAft>
        <a:defRPr sz="1500">
          <a:solidFill>
            <a:schemeClr val="bg1"/>
          </a:solidFill>
          <a:latin typeface="Arial" charset="0"/>
          <a:ea typeface="ＭＳ Ｐゴシック" charset="0"/>
          <a:cs typeface="Arial" charset="0"/>
        </a:defRPr>
      </a:lvl6pPr>
      <a:lvl7pPr marL="685800" algn="ctr" rtl="0" eaLnBrk="1" fontAlgn="base" hangingPunct="1">
        <a:spcBef>
          <a:spcPct val="0"/>
        </a:spcBef>
        <a:spcAft>
          <a:spcPct val="0"/>
        </a:spcAft>
        <a:defRPr sz="1500">
          <a:solidFill>
            <a:schemeClr val="bg1"/>
          </a:solidFill>
          <a:latin typeface="Arial" charset="0"/>
          <a:ea typeface="ＭＳ Ｐゴシック" charset="0"/>
          <a:cs typeface="Arial" charset="0"/>
        </a:defRPr>
      </a:lvl7pPr>
      <a:lvl8pPr marL="1028700" algn="ctr" rtl="0" eaLnBrk="1" fontAlgn="base" hangingPunct="1">
        <a:spcBef>
          <a:spcPct val="0"/>
        </a:spcBef>
        <a:spcAft>
          <a:spcPct val="0"/>
        </a:spcAft>
        <a:defRPr sz="1500">
          <a:solidFill>
            <a:schemeClr val="bg1"/>
          </a:solidFill>
          <a:latin typeface="Arial" charset="0"/>
          <a:ea typeface="ＭＳ Ｐゴシック" charset="0"/>
          <a:cs typeface="Arial" charset="0"/>
        </a:defRPr>
      </a:lvl8pPr>
      <a:lvl9pPr marL="1371600" algn="ctr" rtl="0" eaLnBrk="1" fontAlgn="base" hangingPunct="1">
        <a:spcBef>
          <a:spcPct val="0"/>
        </a:spcBef>
        <a:spcAft>
          <a:spcPct val="0"/>
        </a:spcAft>
        <a:defRPr sz="1500">
          <a:solidFill>
            <a:schemeClr val="bg1"/>
          </a:solidFill>
          <a:latin typeface="Arial" charset="0"/>
          <a:ea typeface="ＭＳ Ｐゴシック" charset="0"/>
          <a:cs typeface="Arial"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557213" indent="-214313" algn="l" rtl="0" eaLnBrk="1" fontAlgn="base" hangingPunct="1">
        <a:spcBef>
          <a:spcPct val="20000"/>
        </a:spcBef>
        <a:spcAft>
          <a:spcPct val="0"/>
        </a:spcAft>
        <a:buFont typeface="Arial" charset="0"/>
        <a:buChar char="–"/>
        <a:defRPr sz="2100" kern="1200">
          <a:solidFill>
            <a:schemeClr val="bg1"/>
          </a:solidFill>
          <a:latin typeface="Arial" pitchFamily="34" charset="0"/>
          <a:ea typeface="Arial" charset="0"/>
          <a:cs typeface="Arial" pitchFamily="34" charset="0"/>
        </a:defRPr>
      </a:lvl2pPr>
      <a:lvl3pPr marL="857250" indent="-171450" algn="l" rtl="0" eaLnBrk="1" fontAlgn="base" hangingPunct="1">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2001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4pPr>
      <a:lvl5pPr marL="15430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2" cstate="print"/>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848600" y="4589860"/>
            <a:ext cx="1117600"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24" cstate="print">
            <a:extLst>
              <a:ext uri="{28A0092B-C50C-407E-A947-70E740481C1C}">
                <a14:useLocalDpi xmlns:a14="http://schemas.microsoft.com/office/drawing/2010/main"/>
              </a:ext>
            </a:extLst>
          </a:blip>
          <a:srcRect/>
          <a:stretch>
            <a:fillRect/>
          </a:stretch>
        </p:blipFill>
        <p:spPr bwMode="auto">
          <a:xfrm>
            <a:off x="7391400" y="47625"/>
            <a:ext cx="1625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49870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1" r:id="rId19"/>
    <p:sldLayoutId id="2147484012" r:id="rId20"/>
  </p:sldLayoutIdLst>
  <p:transition/>
  <p:timing>
    <p:tnLst>
      <p:par>
        <p:cTn id="1" dur="indefinite" restart="never" nodeType="tmRoot"/>
      </p:par>
    </p:tnLst>
  </p:timing>
  <p:txStyles>
    <p:titleStyle>
      <a:lvl1pPr algn="l" rtl="0" eaLnBrk="1" fontAlgn="base" hangingPunct="1">
        <a:spcBef>
          <a:spcPct val="0"/>
        </a:spcBef>
        <a:spcAft>
          <a:spcPct val="0"/>
        </a:spcAft>
        <a:defRPr sz="15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5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15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15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1500">
          <a:solidFill>
            <a:schemeClr val="bg1"/>
          </a:solidFill>
          <a:latin typeface="Arial" charset="0"/>
          <a:ea typeface="ＭＳ Ｐゴシック" charset="0"/>
          <a:cs typeface="Arial" charset="0"/>
        </a:defRPr>
      </a:lvl5pPr>
      <a:lvl6pPr marL="342900" algn="ctr" rtl="0" eaLnBrk="1" fontAlgn="base" hangingPunct="1">
        <a:spcBef>
          <a:spcPct val="0"/>
        </a:spcBef>
        <a:spcAft>
          <a:spcPct val="0"/>
        </a:spcAft>
        <a:defRPr sz="1500">
          <a:solidFill>
            <a:schemeClr val="bg1"/>
          </a:solidFill>
          <a:latin typeface="Arial" charset="0"/>
          <a:ea typeface="ＭＳ Ｐゴシック" charset="0"/>
          <a:cs typeface="Arial" charset="0"/>
        </a:defRPr>
      </a:lvl6pPr>
      <a:lvl7pPr marL="685800" algn="ctr" rtl="0" eaLnBrk="1" fontAlgn="base" hangingPunct="1">
        <a:spcBef>
          <a:spcPct val="0"/>
        </a:spcBef>
        <a:spcAft>
          <a:spcPct val="0"/>
        </a:spcAft>
        <a:defRPr sz="1500">
          <a:solidFill>
            <a:schemeClr val="bg1"/>
          </a:solidFill>
          <a:latin typeface="Arial" charset="0"/>
          <a:ea typeface="ＭＳ Ｐゴシック" charset="0"/>
          <a:cs typeface="Arial" charset="0"/>
        </a:defRPr>
      </a:lvl7pPr>
      <a:lvl8pPr marL="1028700" algn="ctr" rtl="0" eaLnBrk="1" fontAlgn="base" hangingPunct="1">
        <a:spcBef>
          <a:spcPct val="0"/>
        </a:spcBef>
        <a:spcAft>
          <a:spcPct val="0"/>
        </a:spcAft>
        <a:defRPr sz="1500">
          <a:solidFill>
            <a:schemeClr val="bg1"/>
          </a:solidFill>
          <a:latin typeface="Arial" charset="0"/>
          <a:ea typeface="ＭＳ Ｐゴシック" charset="0"/>
          <a:cs typeface="Arial" charset="0"/>
        </a:defRPr>
      </a:lvl8pPr>
      <a:lvl9pPr marL="1371600" algn="ctr" rtl="0" eaLnBrk="1" fontAlgn="base" hangingPunct="1">
        <a:spcBef>
          <a:spcPct val="0"/>
        </a:spcBef>
        <a:spcAft>
          <a:spcPct val="0"/>
        </a:spcAft>
        <a:defRPr sz="1500">
          <a:solidFill>
            <a:schemeClr val="bg1"/>
          </a:solidFill>
          <a:latin typeface="Arial" charset="0"/>
          <a:ea typeface="ＭＳ Ｐゴシック" charset="0"/>
          <a:cs typeface="Arial"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557213" indent="-214313" algn="l" rtl="0" eaLnBrk="1" fontAlgn="base" hangingPunct="1">
        <a:spcBef>
          <a:spcPct val="20000"/>
        </a:spcBef>
        <a:spcAft>
          <a:spcPct val="0"/>
        </a:spcAft>
        <a:buFont typeface="Arial" charset="0"/>
        <a:buChar char="–"/>
        <a:defRPr sz="2100" kern="1200">
          <a:solidFill>
            <a:schemeClr val="bg1"/>
          </a:solidFill>
          <a:latin typeface="Arial" pitchFamily="34" charset="0"/>
          <a:ea typeface="Arial" charset="0"/>
          <a:cs typeface="Arial" pitchFamily="34" charset="0"/>
        </a:defRPr>
      </a:lvl2pPr>
      <a:lvl3pPr marL="857250" indent="-171450" algn="l" rtl="0" eaLnBrk="1" fontAlgn="base" hangingPunct="1">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2001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4pPr>
      <a:lvl5pPr marL="15430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AB872E95-19E9-48CB-84A4-2183FAFCEFD2}" type="datetimeFigureOut">
              <a:rPr lang="en-NZ" smtClean="0"/>
              <a:pPr/>
              <a:t>6/09/2017</a:t>
            </a:fld>
            <a:endParaRPr lang="en-NZ"/>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endParaRPr lang="en-NZ"/>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30590771-12C9-47AE-94A6-558772A1BED2}" type="slidenum">
              <a:rPr lang="en-NZ" smtClean="0"/>
              <a:pPr/>
              <a:t>‹#›</a:t>
            </a:fld>
            <a:endParaRPr lang="en-NZ"/>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827044"/>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4589860"/>
            <a:ext cx="1117600" cy="43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UN_50yr_Logo_CMYK_REV.eps"/>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16080" y="19050"/>
            <a:ext cx="2327921" cy="609600"/>
          </a:xfrm>
          <a:prstGeom prst="rect">
            <a:avLst/>
          </a:prstGeom>
        </p:spPr>
      </p:pic>
    </p:spTree>
    <p:extLst>
      <p:ext uri="{BB962C8B-B14F-4D97-AF65-F5344CB8AC3E}">
        <p14:creationId xmlns:p14="http://schemas.microsoft.com/office/powerpoint/2010/main" val="4169052185"/>
      </p:ext>
    </p:extLst>
  </p:cSld>
  <p:clrMap bg1="lt1" tx1="dk1" bg2="lt2" tx2="dk2" accent1="accent1" accent2="accent2" accent3="accent3" accent4="accent4" accent5="accent5" accent6="accent6" hlink="hlink" folHlink="folHlink"/>
  <p:sldLayoutIdLst>
    <p:sldLayoutId id="2147484026" r:id="rId1"/>
    <p:sldLayoutId id="2147484027" r:id="rId2"/>
  </p:sldLayoutIdLst>
  <p:transition/>
  <p:timing>
    <p:tnLst>
      <p:par>
        <p:cTn id="1" dur="indefinite" restart="never" nodeType="tmRoot"/>
      </p:par>
    </p:tnLst>
  </p:timing>
  <p:txStyles>
    <p:titleStyle>
      <a:lvl1pPr algn="l" rtl="0" eaLnBrk="1" fontAlgn="base" hangingPunct="1">
        <a:spcBef>
          <a:spcPct val="0"/>
        </a:spcBef>
        <a:spcAft>
          <a:spcPct val="0"/>
        </a:spcAft>
        <a:defRPr sz="15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5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15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15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1500">
          <a:solidFill>
            <a:schemeClr val="bg1"/>
          </a:solidFill>
          <a:latin typeface="Arial" charset="0"/>
          <a:ea typeface="ＭＳ Ｐゴシック" charset="0"/>
          <a:cs typeface="Arial" charset="0"/>
        </a:defRPr>
      </a:lvl5pPr>
      <a:lvl6pPr marL="342900" algn="ctr" rtl="0" eaLnBrk="1" fontAlgn="base" hangingPunct="1">
        <a:spcBef>
          <a:spcPct val="0"/>
        </a:spcBef>
        <a:spcAft>
          <a:spcPct val="0"/>
        </a:spcAft>
        <a:defRPr sz="1500">
          <a:solidFill>
            <a:schemeClr val="bg1"/>
          </a:solidFill>
          <a:latin typeface="Arial" charset="0"/>
          <a:ea typeface="ＭＳ Ｐゴシック" charset="0"/>
          <a:cs typeface="Arial" charset="0"/>
        </a:defRPr>
      </a:lvl6pPr>
      <a:lvl7pPr marL="685800" algn="ctr" rtl="0" eaLnBrk="1" fontAlgn="base" hangingPunct="1">
        <a:spcBef>
          <a:spcPct val="0"/>
        </a:spcBef>
        <a:spcAft>
          <a:spcPct val="0"/>
        </a:spcAft>
        <a:defRPr sz="1500">
          <a:solidFill>
            <a:schemeClr val="bg1"/>
          </a:solidFill>
          <a:latin typeface="Arial" charset="0"/>
          <a:ea typeface="ＭＳ Ｐゴシック" charset="0"/>
          <a:cs typeface="Arial" charset="0"/>
        </a:defRPr>
      </a:lvl7pPr>
      <a:lvl8pPr marL="1028700" algn="ctr" rtl="0" eaLnBrk="1" fontAlgn="base" hangingPunct="1">
        <a:spcBef>
          <a:spcPct val="0"/>
        </a:spcBef>
        <a:spcAft>
          <a:spcPct val="0"/>
        </a:spcAft>
        <a:defRPr sz="1500">
          <a:solidFill>
            <a:schemeClr val="bg1"/>
          </a:solidFill>
          <a:latin typeface="Arial" charset="0"/>
          <a:ea typeface="ＭＳ Ｐゴシック" charset="0"/>
          <a:cs typeface="Arial" charset="0"/>
        </a:defRPr>
      </a:lvl8pPr>
      <a:lvl9pPr marL="1371600" algn="ctr" rtl="0" eaLnBrk="1" fontAlgn="base" hangingPunct="1">
        <a:spcBef>
          <a:spcPct val="0"/>
        </a:spcBef>
        <a:spcAft>
          <a:spcPct val="0"/>
        </a:spcAft>
        <a:defRPr sz="1500">
          <a:solidFill>
            <a:schemeClr val="bg1"/>
          </a:solidFill>
          <a:latin typeface="Arial" charset="0"/>
          <a:ea typeface="ＭＳ Ｐゴシック" charset="0"/>
          <a:cs typeface="Arial"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557213" indent="-214313" algn="l" rtl="0" eaLnBrk="1" fontAlgn="base" hangingPunct="1">
        <a:spcBef>
          <a:spcPct val="20000"/>
        </a:spcBef>
        <a:spcAft>
          <a:spcPct val="0"/>
        </a:spcAft>
        <a:buFont typeface="Arial" charset="0"/>
        <a:buChar char="–"/>
        <a:defRPr sz="2100" kern="1200">
          <a:solidFill>
            <a:schemeClr val="bg1"/>
          </a:solidFill>
          <a:latin typeface="Arial" pitchFamily="34" charset="0"/>
          <a:ea typeface="Arial" charset="0"/>
          <a:cs typeface="Arial" pitchFamily="34" charset="0"/>
        </a:defRPr>
      </a:lvl2pPr>
      <a:lvl3pPr marL="857250" indent="-171450" algn="l" rtl="0" eaLnBrk="1" fontAlgn="base" hangingPunct="1">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2001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4pPr>
      <a:lvl5pPr marL="1543050" indent="-171450" algn="l" rtl="0" eaLnBrk="1" fontAlgn="base" hangingPunct="1">
        <a:spcBef>
          <a:spcPct val="20000"/>
        </a:spcBef>
        <a:spcAft>
          <a:spcPct val="0"/>
        </a:spcAft>
        <a:buFont typeface="Arial" charset="0"/>
        <a:buChar char="»"/>
        <a:defRPr sz="1500" kern="1200">
          <a:solidFill>
            <a:schemeClr val="bg1"/>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9" descr="MUN38896 MasseyLogoUniNZ_CMYKrev.ai"/>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Slash.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724416"/>
      </p:ext>
    </p:extLst>
  </p:cSld>
  <p:clrMap bg1="lt1" tx1="dk1" bg2="lt2" tx2="dk2" accent1="accent1" accent2="accent2" accent3="accent3" accent4="accent4" accent5="accent5" accent6="accent6" hlink="hlink" folHlink="folHlink"/>
  <p:sldLayoutIdLst>
    <p:sldLayoutId id="214748393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5" name="Picture 9" descr="MUN38896 MasseyLogoUniNZ_CMYKrev.ai"/>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lash.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8" r:id="rId1"/>
    <p:sldLayoutId id="214748393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Slash.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4" r:id="rId1"/>
    <p:sldLayoutId id="214748393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MYK_WB_RIGHT.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4"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MYK_WB_RIGHT.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MYK_WB_RIGHT.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38940"/>
      </p:ext>
    </p:extLst>
  </p:cSld>
  <p:clrMap bg1="lt1" tx1="dk1" bg2="lt2" tx2="dk2" accent1="accent1" accent2="accent2" accent3="accent3" accent4="accent4" accent5="accent5" accent6="accent6" hlink="hlink" folHlink="folHlink"/>
  <p:sldLayoutIdLst>
    <p:sldLayoutId id="214748392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880"/>
      </p:ext>
    </p:extLst>
  </p:cSld>
  <p:clrMap bg1="lt1" tx1="dk1" bg2="lt2" tx2="dk2" accent1="accent1" accent2="accent2" accent3="accent3" accent4="accent4" accent5="accent5" accent6="accent6" hlink="hlink" folHlink="folHlink"/>
  <p:sldLayoutIdLst>
    <p:sldLayoutId id="2147483929" r:id="rId1"/>
    <p:sldLayoutId id="214748394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5.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massey.ac.nz/massey/research/researcher-development/postgraduate-research-student.cfm"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google.co.nz/url?sa=i&amp;rct=j&amp;q=&amp;esrc=s&amp;source=images&amp;cd=&amp;cad=rja&amp;uact=8&amp;ved=0ahUKEwjnmPfJvorWAhWBzbwKHQgBCIsQjRwIBw&amp;url=https://thequalitativeresearcher.net/&amp;psig=AFQjCNHeEe2dmfXJyirUsfMB2j8mmisEMQ&amp;ust=150457869044454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43608" y="1347614"/>
            <a:ext cx="6624736" cy="1944216"/>
          </a:xfrm>
        </p:spPr>
        <p:txBody>
          <a:bodyPr/>
          <a:lstStyle/>
          <a:p>
            <a:r>
              <a:rPr lang="en-US" sz="3600" b="1" dirty="0" smtClean="0">
                <a:latin typeface="Verdana" panose="020B0604030504040204" pitchFamily="34" charset="0"/>
                <a:ea typeface="Verdana" panose="020B0604030504040204" pitchFamily="34" charset="0"/>
                <a:cs typeface="Verdana" panose="020B0604030504040204" pitchFamily="34" charset="0"/>
              </a:rPr>
              <a:t>Putting the Thesis Together: Structure and Coherence</a:t>
            </a:r>
          </a:p>
        </p:txBody>
      </p:sp>
      <p:sp>
        <p:nvSpPr>
          <p:cNvPr id="6" name="TextBox 5"/>
          <p:cNvSpPr txBox="1"/>
          <p:nvPr/>
        </p:nvSpPr>
        <p:spPr>
          <a:xfrm>
            <a:off x="35496" y="4419858"/>
            <a:ext cx="7416824" cy="600164"/>
          </a:xfrm>
          <a:prstGeom prst="rect">
            <a:avLst/>
          </a:prstGeom>
          <a:noFill/>
        </p:spPr>
        <p:txBody>
          <a:bodyPr wrap="square" rtlCol="0">
            <a:spAutoFit/>
          </a:bodyPr>
          <a:lstStyle/>
          <a:p>
            <a:pPr>
              <a:spcAft>
                <a:spcPts val="600"/>
              </a:spcAft>
            </a:pPr>
            <a:r>
              <a:rPr lang="en-NZ" sz="1400" dirty="0" smtClean="0">
                <a:solidFill>
                  <a:srgbClr val="FFC000"/>
                </a:solidFill>
                <a:latin typeface="Verdana" panose="020B0604030504040204" pitchFamily="34" charset="0"/>
                <a:ea typeface="Verdana" panose="020B0604030504040204" pitchFamily="34" charset="0"/>
                <a:cs typeface="Verdana" panose="020B0604030504040204" pitchFamily="34" charset="0"/>
              </a:rPr>
              <a:t>Presenter: Dr Cherie Todd-Williamson – Learning Consultant </a:t>
            </a:r>
          </a:p>
          <a:p>
            <a:pPr>
              <a:spcAft>
                <a:spcPts val="600"/>
              </a:spcAft>
            </a:pPr>
            <a:r>
              <a:rPr lang="en-NZ" sz="1400" dirty="0" smtClean="0">
                <a:solidFill>
                  <a:srgbClr val="FFC000"/>
                </a:solidFill>
                <a:latin typeface="Verdana" panose="020B0604030504040204" pitchFamily="34" charset="0"/>
                <a:ea typeface="Verdana" panose="020B0604030504040204" pitchFamily="34" charset="0"/>
                <a:cs typeface="Verdana" panose="020B0604030504040204" pitchFamily="34" charset="0"/>
              </a:rPr>
              <a:t>Manawatu Centre for Teaching and Learning</a:t>
            </a:r>
            <a:endParaRPr lang="en-NZ" sz="1400"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34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63638"/>
            <a:ext cx="8075240" cy="2780173"/>
          </a:xfrm>
        </p:spPr>
        <p:txBody>
          <a:bodyPr/>
          <a:lstStyle/>
          <a:p>
            <a:r>
              <a:rPr lang="en-NZ" sz="2400" dirty="0"/>
              <a:t>In groups, write as many possible chapters/parts of a PhD that you can think of.  </a:t>
            </a:r>
          </a:p>
          <a:p>
            <a:pPr marL="0" indent="0">
              <a:buNone/>
            </a:pPr>
            <a:endParaRPr lang="en-NZ" sz="2400" dirty="0"/>
          </a:p>
          <a:p>
            <a:r>
              <a:rPr lang="en-NZ" sz="2400" dirty="0"/>
              <a:t>Your group may come up with a few varieties of thesis structures – what are they?  Which disciplines do the members of your group come from?</a:t>
            </a:r>
          </a:p>
          <a:p>
            <a:pPr marL="457200" indent="-457200">
              <a:spcBef>
                <a:spcPts val="0"/>
              </a:spcBef>
              <a:spcAft>
                <a:spcPts val="1200"/>
              </a:spcAft>
              <a:buFont typeface="Arial" panose="020B0604020202020204" pitchFamily="34" charset="0"/>
              <a:buNone/>
            </a:pPr>
            <a:endParaRPr lang="en-NZ" altLang="en-US" sz="1200" b="1" dirty="0" smtClean="0">
              <a:solidFill>
                <a:srgbClr val="E4A025"/>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222149"/>
            <a:ext cx="2897557" cy="765425"/>
          </a:xfrm>
          <a:prstGeom prst="rect">
            <a:avLst/>
          </a:prstGeom>
        </p:spPr>
      </p:pic>
      <p:sp>
        <p:nvSpPr>
          <p:cNvPr id="5" name="TextBox 4"/>
          <p:cNvSpPr txBox="1"/>
          <p:nvPr/>
        </p:nvSpPr>
        <p:spPr>
          <a:xfrm>
            <a:off x="239002" y="309885"/>
            <a:ext cx="3252878" cy="400110"/>
          </a:xfrm>
          <a:prstGeom prst="rect">
            <a:avLst/>
          </a:prstGeom>
          <a:noFill/>
        </p:spPr>
        <p:txBody>
          <a:bodyPr wrap="square" rtlCol="0">
            <a:spAutoFit/>
          </a:bodyPr>
          <a:lstStyle/>
          <a:p>
            <a:r>
              <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rPr>
              <a:t>Basic structures</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3281028" y="336966"/>
            <a:ext cx="2592288" cy="461665"/>
          </a:xfrm>
          <a:prstGeom prst="rect">
            <a:avLst/>
          </a:prstGeom>
          <a:noFill/>
        </p:spPr>
        <p:txBody>
          <a:bodyPr wrap="square" rtlCol="0">
            <a:spAutoFit/>
          </a:bodyPr>
          <a:lstStyle/>
          <a:p>
            <a:pPr marL="285750" indent="-285750">
              <a:buFont typeface="Wingdings" panose="05000000000000000000" pitchFamily="2" charset="2"/>
              <a:buChar char="v"/>
            </a:pPr>
            <a:r>
              <a:rPr lang="en-NZ" sz="2400" dirty="0" smtClean="0">
                <a:solidFill>
                  <a:schemeClr val="accent6"/>
                </a:solidFill>
              </a:rPr>
              <a:t>Exercise</a:t>
            </a:r>
            <a:endParaRPr lang="en-NZ" sz="2400" dirty="0">
              <a:solidFill>
                <a:schemeClr val="accent6"/>
              </a:solidFill>
            </a:endParaRPr>
          </a:p>
        </p:txBody>
      </p:sp>
    </p:spTree>
    <p:extLst>
      <p:ext uri="{BB962C8B-B14F-4D97-AF65-F5344CB8AC3E}">
        <p14:creationId xmlns:p14="http://schemas.microsoft.com/office/powerpoint/2010/main" val="398392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31590"/>
            <a:ext cx="5184576" cy="3744416"/>
          </a:xfrm>
        </p:spPr>
        <p:txBody>
          <a:bodyPr/>
          <a:lstStyle/>
          <a:p>
            <a:r>
              <a:rPr lang="en-NZ" sz="1400" dirty="0" smtClean="0"/>
              <a:t>Title </a:t>
            </a:r>
            <a:r>
              <a:rPr lang="en-NZ" sz="1400" dirty="0"/>
              <a:t>page</a:t>
            </a:r>
          </a:p>
          <a:p>
            <a:r>
              <a:rPr lang="en-NZ" sz="1400" dirty="0"/>
              <a:t>Abstract</a:t>
            </a:r>
          </a:p>
          <a:p>
            <a:r>
              <a:rPr lang="en-NZ" sz="1400" dirty="0"/>
              <a:t>Preface and/or acknowledgements</a:t>
            </a:r>
          </a:p>
          <a:p>
            <a:r>
              <a:rPr lang="en-NZ" sz="1400" dirty="0"/>
              <a:t>Table of contents</a:t>
            </a:r>
          </a:p>
          <a:p>
            <a:r>
              <a:rPr lang="en-NZ" sz="1400" dirty="0"/>
              <a:t>List of illustrations, tables, etc.</a:t>
            </a:r>
            <a:endParaRPr lang="en-NZ" sz="1400" b="1" dirty="0"/>
          </a:p>
          <a:p>
            <a:r>
              <a:rPr lang="en-NZ" sz="1400" dirty="0"/>
              <a:t>Introduction</a:t>
            </a:r>
          </a:p>
          <a:p>
            <a:r>
              <a:rPr lang="en-NZ" sz="1400" dirty="0"/>
              <a:t>Literature review</a:t>
            </a:r>
          </a:p>
          <a:p>
            <a:r>
              <a:rPr lang="en-NZ" sz="1400" dirty="0"/>
              <a:t>Materials and methods</a:t>
            </a:r>
          </a:p>
          <a:p>
            <a:r>
              <a:rPr lang="en-NZ" sz="1400" dirty="0"/>
              <a:t>Results</a:t>
            </a:r>
          </a:p>
          <a:p>
            <a:r>
              <a:rPr lang="en-NZ" sz="1400" dirty="0"/>
              <a:t>Discussion</a:t>
            </a:r>
          </a:p>
          <a:p>
            <a:r>
              <a:rPr lang="en-NZ" sz="1400" dirty="0"/>
              <a:t>Conclusion</a:t>
            </a:r>
          </a:p>
          <a:p>
            <a:r>
              <a:rPr lang="en-NZ" sz="1400" dirty="0"/>
              <a:t>Bibliography</a:t>
            </a:r>
          </a:p>
          <a:p>
            <a:r>
              <a:rPr lang="en-NZ" sz="1400" dirty="0"/>
              <a:t>Appendices</a:t>
            </a:r>
          </a:p>
          <a:p>
            <a:r>
              <a:rPr lang="en-NZ" sz="1400" dirty="0"/>
              <a:t>Index</a:t>
            </a:r>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222149"/>
            <a:ext cx="4481733" cy="765425"/>
          </a:xfrm>
          <a:prstGeom prst="rect">
            <a:avLst/>
          </a:prstGeom>
        </p:spPr>
      </p:pic>
      <p:sp>
        <p:nvSpPr>
          <p:cNvPr id="5" name="TextBox 4"/>
          <p:cNvSpPr txBox="1"/>
          <p:nvPr/>
        </p:nvSpPr>
        <p:spPr>
          <a:xfrm>
            <a:off x="239002" y="195486"/>
            <a:ext cx="4332998" cy="707886"/>
          </a:xfrm>
          <a:prstGeom prst="rect">
            <a:avLst/>
          </a:prstGeom>
          <a:noFill/>
        </p:spPr>
        <p:txBody>
          <a:bodyPr wrap="square" rtlCol="0">
            <a:spAutoFit/>
          </a:bodyPr>
          <a:lstStyle/>
          <a:p>
            <a:r>
              <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rPr>
              <a:t>Massey Library Thesis Presentation Guide (‘order’)</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8419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611560" y="3939902"/>
            <a:ext cx="7190456" cy="1296144"/>
          </a:xfrm>
          <a:prstGeom prst="rect">
            <a:avLst/>
          </a:prstGeom>
        </p:spPr>
        <p:txBody>
          <a:bodyPr/>
          <a:lstStyle/>
          <a:p>
            <a:pPr marL="0" indent="0" algn="ctr">
              <a:buNone/>
            </a:pPr>
            <a:r>
              <a:rPr lang="en-NZ" sz="2400" dirty="0" smtClean="0"/>
              <a:t>What </a:t>
            </a:r>
            <a:r>
              <a:rPr lang="en-NZ" sz="2400" dirty="0"/>
              <a:t>is your core thesis question/hypothesis?</a:t>
            </a:r>
          </a:p>
        </p:txBody>
      </p:sp>
      <p:pic>
        <p:nvPicPr>
          <p:cNvPr id="5" name="Picture 4"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6527"/>
            <a:ext cx="4944604" cy="687031"/>
          </a:xfrm>
          <a:prstGeom prst="rect">
            <a:avLst/>
          </a:prstGeom>
        </p:spPr>
      </p:pic>
      <p:sp>
        <p:nvSpPr>
          <p:cNvPr id="7" name="Rectangle 6"/>
          <p:cNvSpPr/>
          <p:nvPr/>
        </p:nvSpPr>
        <p:spPr>
          <a:xfrm>
            <a:off x="200998" y="226801"/>
            <a:ext cx="4743606" cy="400110"/>
          </a:xfrm>
          <a:prstGeom prst="rect">
            <a:avLst/>
          </a:prstGeom>
        </p:spPr>
        <p:txBody>
          <a:bodyPr wrap="none">
            <a:spAutoFit/>
          </a:bodyPr>
          <a:lstStyle/>
          <a:p>
            <a:r>
              <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rPr>
              <a:t>The thesis question/hypothesis</a:t>
            </a:r>
          </a:p>
        </p:txBody>
      </p:sp>
      <p:pic>
        <p:nvPicPr>
          <p:cNvPr id="6" name="Picture 2" descr="http://3.bp.blogspot.com/-k8qPHXzAjWk/Tt4FWAGTCsI/AAAAAAAAEGU/sBgNW5lrsY0/s1600/say_what_1863.jpg"/>
          <p:cNvPicPr>
            <a:picLocks noChangeAspect="1" noChangeArrowheads="1"/>
          </p:cNvPicPr>
          <p:nvPr/>
        </p:nvPicPr>
        <p:blipFill>
          <a:blip r:embed="rId4" cstate="print"/>
          <a:srcRect/>
          <a:stretch>
            <a:fillRect/>
          </a:stretch>
        </p:blipFill>
        <p:spPr bwMode="auto">
          <a:xfrm>
            <a:off x="2627784" y="1274838"/>
            <a:ext cx="3075087" cy="2305024"/>
          </a:xfrm>
          <a:prstGeom prst="rect">
            <a:avLst/>
          </a:prstGeom>
          <a:noFill/>
        </p:spPr>
      </p:pic>
    </p:spTree>
    <p:extLst>
      <p:ext uri="{BB962C8B-B14F-4D97-AF65-F5344CB8AC3E}">
        <p14:creationId xmlns:p14="http://schemas.microsoft.com/office/powerpoint/2010/main" val="14199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611560" y="1201864"/>
            <a:ext cx="7272808" cy="3242094"/>
          </a:xfrm>
          <a:prstGeom prst="rect">
            <a:avLst/>
          </a:prstGeom>
          <a:ln>
            <a:solidFill>
              <a:schemeClr val="bg1"/>
            </a:solidFill>
          </a:ln>
        </p:spPr>
        <p:txBody>
          <a:bodyPr/>
          <a:lstStyle/>
          <a:p>
            <a:pPr>
              <a:spcAft>
                <a:spcPts val="600"/>
              </a:spcAft>
            </a:pPr>
            <a:r>
              <a:rPr lang="en-NZ" sz="2000" dirty="0"/>
              <a:t>Make a list of discrete sets of data/areas/themes/concepts you have been writing about.</a:t>
            </a:r>
          </a:p>
          <a:p>
            <a:pPr>
              <a:spcAft>
                <a:spcPts val="600"/>
              </a:spcAft>
            </a:pPr>
            <a:r>
              <a:rPr lang="en-NZ" sz="2000" dirty="0"/>
              <a:t>Are these looking like chapters or sections of chapters?</a:t>
            </a:r>
          </a:p>
          <a:p>
            <a:pPr>
              <a:spcAft>
                <a:spcPts val="600"/>
              </a:spcAft>
            </a:pPr>
            <a:r>
              <a:rPr lang="en-NZ" sz="2000" dirty="0"/>
              <a:t>How many words/pages  do you plan to dedicate to each?</a:t>
            </a:r>
          </a:p>
          <a:p>
            <a:pPr>
              <a:spcAft>
                <a:spcPts val="600"/>
              </a:spcAft>
            </a:pPr>
            <a:r>
              <a:rPr lang="en-NZ" sz="2000" dirty="0"/>
              <a:t>How do you </a:t>
            </a:r>
            <a:r>
              <a:rPr lang="en-NZ" sz="2000" dirty="0" smtClean="0"/>
              <a:t>track </a:t>
            </a:r>
            <a:r>
              <a:rPr lang="en-NZ" sz="2000" dirty="0"/>
              <a:t>changes in the way you conceptualise your structure as the thesis progresses?</a:t>
            </a:r>
          </a:p>
          <a:p>
            <a:pPr>
              <a:spcAft>
                <a:spcPts val="600"/>
              </a:spcAft>
            </a:pPr>
            <a:r>
              <a:rPr lang="en-NZ" sz="2000" b="1" dirty="0">
                <a:solidFill>
                  <a:srgbClr val="FFC000"/>
                </a:solidFill>
              </a:rPr>
              <a:t>How do each of these parts strengthen your response/s to your guiding question/hypothesis</a:t>
            </a:r>
            <a:r>
              <a:rPr lang="en-NZ" sz="2000" b="1" dirty="0" smtClean="0">
                <a:solidFill>
                  <a:srgbClr val="FFC000"/>
                </a:solidFill>
              </a:rPr>
              <a:t>?</a:t>
            </a:r>
            <a:endParaRPr lang="en-NZ" sz="2000" b="1" dirty="0">
              <a:solidFill>
                <a:srgbClr val="FFC000"/>
              </a:solidFill>
            </a:endParaRPr>
          </a:p>
        </p:txBody>
      </p:sp>
      <p:pic>
        <p:nvPicPr>
          <p:cNvPr id="5" name="Picture 4"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6527"/>
            <a:ext cx="3419872" cy="687031"/>
          </a:xfrm>
          <a:prstGeom prst="rect">
            <a:avLst/>
          </a:prstGeom>
        </p:spPr>
      </p:pic>
      <p:sp>
        <p:nvSpPr>
          <p:cNvPr id="7" name="Rectangle 6"/>
          <p:cNvSpPr/>
          <p:nvPr/>
        </p:nvSpPr>
        <p:spPr>
          <a:xfrm>
            <a:off x="200998" y="226801"/>
            <a:ext cx="3155031" cy="400110"/>
          </a:xfrm>
          <a:prstGeom prst="rect">
            <a:avLst/>
          </a:prstGeom>
        </p:spPr>
        <p:txBody>
          <a:bodyPr wrap="none">
            <a:spAutoFit/>
          </a:bodyPr>
          <a:lstStyle/>
          <a:p>
            <a:r>
              <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rPr>
              <a:t>Audit what you have</a:t>
            </a:r>
          </a:p>
        </p:txBody>
      </p:sp>
    </p:spTree>
    <p:extLst>
      <p:ext uri="{BB962C8B-B14F-4D97-AF65-F5344CB8AC3E}">
        <p14:creationId xmlns:p14="http://schemas.microsoft.com/office/powerpoint/2010/main" val="114499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683568" y="1347614"/>
            <a:ext cx="7272808" cy="3386110"/>
          </a:xfrm>
          <a:prstGeom prst="rect">
            <a:avLst/>
          </a:prstGeom>
        </p:spPr>
        <p:txBody>
          <a:bodyPr/>
          <a:lstStyle/>
          <a:p>
            <a:pPr>
              <a:spcAft>
                <a:spcPts val="600"/>
              </a:spcAft>
            </a:pPr>
            <a:r>
              <a:rPr lang="en-NZ" sz="2400" dirty="0"/>
              <a:t>Ask your supervisors for ‘model theses’ in your discipline and look at the structures employed. </a:t>
            </a:r>
          </a:p>
          <a:p>
            <a:pPr>
              <a:spcAft>
                <a:spcPts val="600"/>
              </a:spcAft>
            </a:pPr>
            <a:r>
              <a:rPr lang="en-NZ" sz="2400" dirty="0"/>
              <a:t>Length (max of 100,000 words</a:t>
            </a:r>
            <a:r>
              <a:rPr lang="en-NZ" sz="2400" dirty="0" smtClean="0"/>
              <a:t>)  </a:t>
            </a:r>
          </a:p>
          <a:p>
            <a:pPr lvl="1">
              <a:spcAft>
                <a:spcPts val="600"/>
              </a:spcAft>
            </a:pPr>
            <a:r>
              <a:rPr lang="en-NZ" sz="2000" dirty="0" smtClean="0"/>
              <a:t>How </a:t>
            </a:r>
            <a:r>
              <a:rPr lang="en-NZ" sz="2000" dirty="0"/>
              <a:t>will you structure these?  10 chapters @ 10,000 words each/5 chapters @ 20,000 words each?  </a:t>
            </a:r>
          </a:p>
          <a:p>
            <a:pPr lvl="1">
              <a:spcAft>
                <a:spcPts val="600"/>
              </a:spcAft>
            </a:pPr>
            <a:r>
              <a:rPr lang="en-NZ" sz="2000" dirty="0"/>
              <a:t>Introduction, Methodology, </a:t>
            </a:r>
            <a:r>
              <a:rPr lang="en-NZ" sz="2000" dirty="0" err="1"/>
              <a:t>LitReview</a:t>
            </a:r>
            <a:r>
              <a:rPr lang="en-NZ" sz="2000" dirty="0"/>
              <a:t>, Data, Discussion, Conclusion chapters</a:t>
            </a:r>
            <a:r>
              <a:rPr lang="en-NZ" sz="2000" dirty="0" smtClean="0"/>
              <a:t>?</a:t>
            </a:r>
            <a:endParaRPr lang="en-NZ" sz="2000" dirty="0"/>
          </a:p>
        </p:txBody>
      </p:sp>
      <p:pic>
        <p:nvPicPr>
          <p:cNvPr id="5" name="Picture 4"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6527"/>
            <a:ext cx="4168751" cy="687031"/>
          </a:xfrm>
          <a:prstGeom prst="rect">
            <a:avLst/>
          </a:prstGeom>
        </p:spPr>
      </p:pic>
      <p:sp>
        <p:nvSpPr>
          <p:cNvPr id="7" name="Rectangle 6"/>
          <p:cNvSpPr/>
          <p:nvPr/>
        </p:nvSpPr>
        <p:spPr>
          <a:xfrm>
            <a:off x="200998" y="226801"/>
            <a:ext cx="3967753" cy="400110"/>
          </a:xfrm>
          <a:prstGeom prst="rect">
            <a:avLst/>
          </a:prstGeom>
        </p:spPr>
        <p:txBody>
          <a:bodyPr wrap="none">
            <a:spAutoFit/>
          </a:bodyPr>
          <a:lstStyle/>
          <a:p>
            <a:r>
              <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rPr>
              <a:t>Organisation of the Whole</a:t>
            </a:r>
          </a:p>
        </p:txBody>
      </p:sp>
    </p:spTree>
    <p:extLst>
      <p:ext uri="{BB962C8B-B14F-4D97-AF65-F5344CB8AC3E}">
        <p14:creationId xmlns:p14="http://schemas.microsoft.com/office/powerpoint/2010/main" val="126773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755576" y="1275606"/>
            <a:ext cx="4968552" cy="3188864"/>
          </a:xfrm>
          <a:prstGeom prst="rect">
            <a:avLst/>
          </a:prstGeom>
        </p:spPr>
        <p:txBody>
          <a:bodyPr/>
          <a:lstStyle/>
          <a:p>
            <a:pPr algn="ctr">
              <a:buNone/>
            </a:pPr>
            <a:r>
              <a:rPr lang="en-NZ" sz="2400" dirty="0"/>
              <a:t>Overwrite and be prepared to edit to bits?</a:t>
            </a:r>
          </a:p>
          <a:p>
            <a:pPr algn="ctr">
              <a:buNone/>
            </a:pPr>
            <a:endParaRPr lang="en-NZ" sz="2400" dirty="0"/>
          </a:p>
          <a:p>
            <a:pPr algn="ctr">
              <a:buNone/>
            </a:pPr>
            <a:r>
              <a:rPr lang="en-NZ" sz="2400" dirty="0"/>
              <a:t>or </a:t>
            </a:r>
          </a:p>
          <a:p>
            <a:pPr algn="ctr">
              <a:buNone/>
            </a:pPr>
            <a:endParaRPr lang="en-NZ" sz="2400" dirty="0"/>
          </a:p>
          <a:p>
            <a:pPr algn="ctr">
              <a:buNone/>
            </a:pPr>
            <a:r>
              <a:rPr lang="en-NZ" sz="2400" dirty="0"/>
              <a:t>Seriously constrain yourself to the word limit from the start</a:t>
            </a:r>
            <a:r>
              <a:rPr lang="en-NZ" sz="2400" dirty="0" smtClean="0"/>
              <a:t>?</a:t>
            </a:r>
            <a:endParaRPr lang="en-NZ" sz="2400" dirty="0"/>
          </a:p>
        </p:txBody>
      </p:sp>
      <p:pic>
        <p:nvPicPr>
          <p:cNvPr id="5" name="Picture 4"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6527"/>
            <a:ext cx="2771800" cy="687031"/>
          </a:xfrm>
          <a:prstGeom prst="rect">
            <a:avLst/>
          </a:prstGeom>
        </p:spPr>
      </p:pic>
      <p:sp>
        <p:nvSpPr>
          <p:cNvPr id="7" name="Rectangle 6"/>
          <p:cNvSpPr/>
          <p:nvPr/>
        </p:nvSpPr>
        <p:spPr>
          <a:xfrm>
            <a:off x="200998" y="226801"/>
            <a:ext cx="2242922" cy="461665"/>
          </a:xfrm>
          <a:prstGeom prst="rect">
            <a:avLst/>
          </a:prstGeom>
        </p:spPr>
        <p:txBody>
          <a:bodyPr wrap="none">
            <a:spAutoFit/>
          </a:bodyPr>
          <a:lstStyle/>
          <a:p>
            <a:pPr lvl="0">
              <a:defRPr/>
            </a:pPr>
            <a:r>
              <a:rPr lang="en-NZ" sz="2400" b="1" dirty="0">
                <a:solidFill>
                  <a:schemeClr val="bg1"/>
                </a:solidFill>
                <a:latin typeface="Verdana" panose="020B0604030504040204" pitchFamily="34" charset="0"/>
                <a:ea typeface="Verdana" panose="020B0604030504040204" pitchFamily="34" charset="0"/>
                <a:cs typeface="Verdana" panose="020B0604030504040204" pitchFamily="34" charset="0"/>
              </a:rPr>
              <a:t>Overwriting</a:t>
            </a:r>
            <a:endParaRPr kumimoji="0" lang="en-NZ"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 name="Picture 4" descr="http://4.bp.blogspot.com/-g3GLSgqo3aI/T7X3gV-RRQI/AAAAAAAAANA/SwdX0H8omiI/s1600/writing+piles.jpg"/>
          <p:cNvPicPr>
            <a:picLocks noChangeAspect="1" noChangeArrowheads="1"/>
          </p:cNvPicPr>
          <p:nvPr/>
        </p:nvPicPr>
        <p:blipFill>
          <a:blip r:embed="rId4" cstate="print"/>
          <a:srcRect/>
          <a:stretch>
            <a:fillRect/>
          </a:stretch>
        </p:blipFill>
        <p:spPr bwMode="auto">
          <a:xfrm>
            <a:off x="6300192" y="1124744"/>
            <a:ext cx="2590800" cy="3514726"/>
          </a:xfrm>
          <a:prstGeom prst="rect">
            <a:avLst/>
          </a:prstGeom>
          <a:noFill/>
        </p:spPr>
      </p:pic>
    </p:spTree>
    <p:extLst>
      <p:ext uri="{BB962C8B-B14F-4D97-AF65-F5344CB8AC3E}">
        <p14:creationId xmlns:p14="http://schemas.microsoft.com/office/powerpoint/2010/main" val="325857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323528" y="1131590"/>
            <a:ext cx="5904656" cy="3600400"/>
          </a:xfrm>
          <a:prstGeom prst="rect">
            <a:avLst/>
          </a:prstGeom>
        </p:spPr>
        <p:txBody>
          <a:bodyPr/>
          <a:lstStyle/>
          <a:p>
            <a:pPr>
              <a:spcAft>
                <a:spcPts val="600"/>
              </a:spcAft>
            </a:pPr>
            <a:r>
              <a:rPr lang="en-NZ" sz="2400" dirty="0"/>
              <a:t>Subdivide reasonably easily into chapters</a:t>
            </a:r>
          </a:p>
          <a:p>
            <a:pPr>
              <a:spcAft>
                <a:spcPts val="600"/>
              </a:spcAft>
            </a:pPr>
            <a:r>
              <a:rPr lang="en-NZ" sz="2400" dirty="0"/>
              <a:t>Why 10,000 words?  </a:t>
            </a:r>
          </a:p>
          <a:p>
            <a:pPr>
              <a:spcAft>
                <a:spcPts val="600"/>
              </a:spcAft>
            </a:pPr>
            <a:r>
              <a:rPr lang="en-NZ" sz="2400" dirty="0"/>
              <a:t>Minimum of 6,000 words per chapter.  Why?  </a:t>
            </a:r>
          </a:p>
          <a:p>
            <a:pPr>
              <a:spcAft>
                <a:spcPts val="600"/>
              </a:spcAft>
            </a:pPr>
            <a:r>
              <a:rPr lang="en-NZ" sz="2400" dirty="0"/>
              <a:t>Content chapters: 7 is a magic number</a:t>
            </a:r>
          </a:p>
          <a:p>
            <a:pPr>
              <a:spcAft>
                <a:spcPts val="600"/>
              </a:spcAft>
            </a:pPr>
            <a:r>
              <a:rPr lang="en-NZ" sz="2400" dirty="0"/>
              <a:t>Two-tier structure or simply indicate links between chapters in titles.  </a:t>
            </a:r>
          </a:p>
        </p:txBody>
      </p:sp>
      <p:pic>
        <p:nvPicPr>
          <p:cNvPr id="5" name="Picture 4"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156527"/>
            <a:ext cx="4268137" cy="687031"/>
          </a:xfrm>
          <a:prstGeom prst="rect">
            <a:avLst/>
          </a:prstGeom>
        </p:spPr>
      </p:pic>
      <p:sp>
        <p:nvSpPr>
          <p:cNvPr id="7" name="Rectangle 6"/>
          <p:cNvSpPr/>
          <p:nvPr/>
        </p:nvSpPr>
        <p:spPr>
          <a:xfrm>
            <a:off x="200998" y="226801"/>
            <a:ext cx="4067139" cy="400110"/>
          </a:xfrm>
          <a:prstGeom prst="rect">
            <a:avLst/>
          </a:prstGeom>
        </p:spPr>
        <p:txBody>
          <a:bodyPr wrap="none">
            <a:spAutoFit/>
          </a:bodyPr>
          <a:lstStyle/>
          <a:p>
            <a:pPr lvl="0">
              <a:defRPr/>
            </a:pPr>
            <a:r>
              <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rPr>
              <a:t>Main text (˜80,000 words)</a:t>
            </a:r>
            <a:endParaRPr kumimoji="0" lang="en-NZ"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 name="Picture 4" descr="http://4.bp.blogspot.com/-g3GLSgqo3aI/T7X3gV-RRQI/AAAAAAAAANA/SwdX0H8omiI/s1600/writing+piles.jpg"/>
          <p:cNvPicPr>
            <a:picLocks noChangeAspect="1" noChangeArrowheads="1"/>
          </p:cNvPicPr>
          <p:nvPr/>
        </p:nvPicPr>
        <p:blipFill>
          <a:blip r:embed="rId4" cstate="print"/>
          <a:srcRect/>
          <a:stretch>
            <a:fillRect/>
          </a:stretch>
        </p:blipFill>
        <p:spPr bwMode="auto">
          <a:xfrm>
            <a:off x="6212140" y="1419622"/>
            <a:ext cx="2590800" cy="3514726"/>
          </a:xfrm>
          <a:prstGeom prst="rect">
            <a:avLst/>
          </a:prstGeom>
          <a:noFill/>
        </p:spPr>
      </p:pic>
    </p:spTree>
    <p:extLst>
      <p:ext uri="{BB962C8B-B14F-4D97-AF65-F5344CB8AC3E}">
        <p14:creationId xmlns:p14="http://schemas.microsoft.com/office/powerpoint/2010/main" val="54981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3568" y="1203598"/>
            <a:ext cx="7488832" cy="3096344"/>
          </a:xfrm>
        </p:spPr>
        <p:txBody>
          <a:bodyPr>
            <a:noAutofit/>
          </a:bodyPr>
          <a:lstStyle/>
          <a:p>
            <a:pPr>
              <a:spcAft>
                <a:spcPts val="1200"/>
              </a:spcAft>
              <a:buNone/>
            </a:pPr>
            <a:r>
              <a:rPr lang="en-NZ" sz="24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Readable chunks? …</a:t>
            </a:r>
          </a:p>
          <a:p>
            <a:pPr>
              <a:spcAft>
                <a:spcPts val="1200"/>
              </a:spcAft>
            </a:pPr>
            <a:r>
              <a:rPr lang="en-NZ" sz="2400" dirty="0" smtClean="0">
                <a:ea typeface="Verdana" panose="020B0604030504040204" pitchFamily="34" charset="0"/>
              </a:rPr>
              <a:t>When you imagine, or are planning the writing up of your findings, do you think you’ll be able to describe them in one chapter, or break them apart</a:t>
            </a:r>
            <a:r>
              <a:rPr lang="en-NZ" sz="2400" dirty="0">
                <a:ea typeface="Verdana" panose="020B0604030504040204" pitchFamily="34" charset="0"/>
              </a:rPr>
              <a:t>?</a:t>
            </a:r>
            <a:endParaRPr lang="en-NZ" sz="2400" dirty="0" smtClean="0">
              <a:ea typeface="Verdana" panose="020B0604030504040204" pitchFamily="34" charset="0"/>
            </a:endParaRPr>
          </a:p>
          <a:p>
            <a:pPr>
              <a:spcAft>
                <a:spcPts val="1200"/>
              </a:spcAft>
            </a:pPr>
            <a:r>
              <a:rPr lang="en-NZ" sz="2400" dirty="0" smtClean="0">
                <a:ea typeface="Verdana" panose="020B0604030504040204" pitchFamily="34" charset="0"/>
              </a:rPr>
              <a:t>Do you see your findings as fitting together in 20-30 pages?</a:t>
            </a:r>
            <a:endParaRPr lang="en-NZ" sz="6000" dirty="0"/>
          </a:p>
          <a:p>
            <a:endParaRPr lang="en-NZ" sz="4400" dirty="0"/>
          </a:p>
        </p:txBody>
      </p:sp>
      <p:pic>
        <p:nvPicPr>
          <p:cNvPr id="5" name="Picture 4"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150141"/>
            <a:ext cx="3225071" cy="765425"/>
          </a:xfrm>
          <a:prstGeom prst="rect">
            <a:avLst/>
          </a:prstGeom>
        </p:spPr>
      </p:pic>
      <p:sp>
        <p:nvSpPr>
          <p:cNvPr id="6" name="Title 4"/>
          <p:cNvSpPr>
            <a:spLocks noGrp="1"/>
          </p:cNvSpPr>
          <p:nvPr>
            <p:ph type="title"/>
          </p:nvPr>
        </p:nvSpPr>
        <p:spPr>
          <a:xfrm>
            <a:off x="282880" y="253464"/>
            <a:ext cx="5146376" cy="504056"/>
          </a:xfrm>
        </p:spPr>
        <p:txBody>
          <a:bodyPr>
            <a:noAutofit/>
          </a:bodyPr>
          <a:lstStyle/>
          <a:p>
            <a:r>
              <a:rPr lang="en-NZ" b="1" dirty="0" smtClean="0">
                <a:latin typeface="Verdana" panose="020B0604030504040204" pitchFamily="34" charset="0"/>
                <a:ea typeface="Verdana" panose="020B0604030504040204" pitchFamily="34" charset="0"/>
                <a:cs typeface="Verdana" panose="020B0604030504040204" pitchFamily="34" charset="0"/>
              </a:rPr>
              <a:t>Findings chapter/s</a:t>
            </a:r>
            <a:endParaRPr lang="en-NZ"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2971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cstate="print"/>
          <a:stretch>
            <a:fillRect/>
          </a:stretch>
        </p:blipFill>
        <p:spPr>
          <a:xfrm>
            <a:off x="1187624" y="1707654"/>
            <a:ext cx="6552728" cy="1961350"/>
          </a:xfrm>
          <a:prstGeom prst="rect">
            <a:avLst/>
          </a:prstGeom>
        </p:spPr>
      </p:pic>
      <p:sp>
        <p:nvSpPr>
          <p:cNvPr id="5" name="TextBox 4"/>
          <p:cNvSpPr txBox="1"/>
          <p:nvPr/>
        </p:nvSpPr>
        <p:spPr>
          <a:xfrm>
            <a:off x="6444208" y="3723878"/>
            <a:ext cx="1656184" cy="307777"/>
          </a:xfrm>
          <a:prstGeom prst="rect">
            <a:avLst/>
          </a:prstGeom>
          <a:noFill/>
        </p:spPr>
        <p:txBody>
          <a:bodyPr wrap="square" rtlCol="0">
            <a:spAutoFit/>
          </a:bodyPr>
          <a:lstStyle/>
          <a:p>
            <a:r>
              <a:rPr lang="en-NZ" sz="1400" dirty="0" smtClean="0"/>
              <a:t>(Gaines 2017)</a:t>
            </a:r>
            <a:endParaRPr lang="en-NZ" sz="1400" dirty="0"/>
          </a:p>
        </p:txBody>
      </p:sp>
    </p:spTree>
    <p:extLst>
      <p:ext uri="{BB962C8B-B14F-4D97-AF65-F5344CB8AC3E}">
        <p14:creationId xmlns:p14="http://schemas.microsoft.com/office/powerpoint/2010/main" val="77074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9197" y="1347614"/>
            <a:ext cx="4104456" cy="3240360"/>
          </a:xfrm>
        </p:spPr>
        <p:txBody>
          <a:bodyPr>
            <a:normAutofit/>
          </a:bodyPr>
          <a:lstStyle/>
          <a:p>
            <a:r>
              <a:rPr lang="en-NZ" sz="2000" dirty="0"/>
              <a:t>Thesis title</a:t>
            </a:r>
          </a:p>
          <a:p>
            <a:r>
              <a:rPr lang="en-NZ" sz="2000" dirty="0"/>
              <a:t>Abstract</a:t>
            </a:r>
          </a:p>
          <a:p>
            <a:r>
              <a:rPr lang="en-NZ" sz="2000" dirty="0"/>
              <a:t>Chapter headings</a:t>
            </a:r>
          </a:p>
          <a:p>
            <a:r>
              <a:rPr lang="en-NZ" sz="2000" dirty="0"/>
              <a:t>Contents page</a:t>
            </a:r>
          </a:p>
          <a:p>
            <a:r>
              <a:rPr lang="en-NZ" sz="2000" dirty="0"/>
              <a:t>Preface</a:t>
            </a:r>
          </a:p>
          <a:p>
            <a:r>
              <a:rPr lang="en-NZ" sz="2000" dirty="0"/>
              <a:t>Introductory chapter</a:t>
            </a:r>
          </a:p>
          <a:p>
            <a:pPr algn="ctr">
              <a:buNone/>
            </a:pPr>
            <a:r>
              <a:rPr lang="en-NZ" sz="2000" dirty="0"/>
              <a:t>(All these set up, signpost, and frame the core)</a:t>
            </a:r>
          </a:p>
        </p:txBody>
      </p:sp>
      <p:pic>
        <p:nvPicPr>
          <p:cNvPr id="5" name="Picture 4"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195486"/>
            <a:ext cx="3297079" cy="765425"/>
          </a:xfrm>
          <a:prstGeom prst="rect">
            <a:avLst/>
          </a:prstGeom>
        </p:spPr>
      </p:pic>
      <p:sp>
        <p:nvSpPr>
          <p:cNvPr id="6" name="Title 4"/>
          <p:cNvSpPr>
            <a:spLocks noGrp="1"/>
          </p:cNvSpPr>
          <p:nvPr>
            <p:ph type="title"/>
          </p:nvPr>
        </p:nvSpPr>
        <p:spPr>
          <a:xfrm>
            <a:off x="282880" y="195486"/>
            <a:ext cx="3136992" cy="504056"/>
          </a:xfrm>
        </p:spPr>
        <p:txBody>
          <a:bodyPr>
            <a:noAutofit/>
          </a:bodyPr>
          <a:lstStyle/>
          <a:p>
            <a:r>
              <a:rPr lang="en-NZ" b="1" dirty="0">
                <a:latin typeface="Verdana" panose="020B0604030504040204" pitchFamily="34" charset="0"/>
                <a:ea typeface="Verdana" panose="020B0604030504040204" pitchFamily="34" charset="0"/>
                <a:cs typeface="Verdana" panose="020B0604030504040204" pitchFamily="34" charset="0"/>
              </a:rPr>
              <a:t>Heavily cueing and branding the core</a:t>
            </a:r>
          </a:p>
        </p:txBody>
      </p:sp>
      <p:pic>
        <p:nvPicPr>
          <p:cNvPr id="7" name="Picture 2" descr="https://encrypted-tbn1.gstatic.com/images?q=tbn:ANd9GcQ7DtGM1y-aboCfRNTtm5yhOxC_MEQRoC5o2ThOd1PFFInjlqHR"/>
          <p:cNvPicPr>
            <a:picLocks noChangeAspect="1" noChangeArrowheads="1"/>
          </p:cNvPicPr>
          <p:nvPr/>
        </p:nvPicPr>
        <p:blipFill>
          <a:blip r:embed="rId4" cstate="print"/>
          <a:srcRect/>
          <a:stretch>
            <a:fillRect/>
          </a:stretch>
        </p:blipFill>
        <p:spPr bwMode="auto">
          <a:xfrm>
            <a:off x="4932040" y="1347614"/>
            <a:ext cx="3766170" cy="2520280"/>
          </a:xfrm>
          <a:prstGeom prst="rect">
            <a:avLst/>
          </a:prstGeom>
          <a:noFill/>
        </p:spPr>
      </p:pic>
    </p:spTree>
    <p:extLst>
      <p:ext uri="{BB962C8B-B14F-4D97-AF65-F5344CB8AC3E}">
        <p14:creationId xmlns:p14="http://schemas.microsoft.com/office/powerpoint/2010/main" val="23243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704" y="537468"/>
            <a:ext cx="3649216" cy="594122"/>
          </a:xfrm>
        </p:spPr>
        <p:txBody>
          <a:bodyPr>
            <a:normAutofit/>
          </a:bodyPr>
          <a:lstStyle/>
          <a:p>
            <a:r>
              <a:rPr lang="en-US" b="1" dirty="0" smtClean="0">
                <a:latin typeface="Verdana" panose="020B0604030504040204" pitchFamily="34" charset="0"/>
                <a:ea typeface="Verdana" panose="020B0604030504040204" pitchFamily="34" charset="0"/>
                <a:cs typeface="Verdana" panose="020B0604030504040204" pitchFamily="34" charset="0"/>
              </a:rPr>
              <a:t>Learning Outcomes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4"/>
          <p:cNvSpPr txBox="1">
            <a:spLocks/>
          </p:cNvSpPr>
          <p:nvPr/>
        </p:nvSpPr>
        <p:spPr>
          <a:xfrm>
            <a:off x="611560" y="1419622"/>
            <a:ext cx="7543800" cy="3600400"/>
          </a:xfrm>
          <a:prstGeom prst="rect">
            <a:avLst/>
          </a:prstGeom>
        </p:spPr>
        <p:txBody>
          <a:bodyPr>
            <a:normAutofit fontScale="55000" lnSpcReduction="20000"/>
          </a:bodyPr>
          <a:lst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Font typeface="Arial" charset="0"/>
              <a:buNone/>
            </a:pPr>
            <a:r>
              <a:rPr lang="en-NZ" dirty="0" smtClean="0"/>
              <a:t>By the end of this session you will have a better understanding of:</a:t>
            </a:r>
          </a:p>
          <a:p>
            <a:r>
              <a:rPr lang="en-NZ" dirty="0" smtClean="0"/>
              <a:t>Conventional / traditional PhD structures</a:t>
            </a:r>
          </a:p>
          <a:p>
            <a:r>
              <a:rPr lang="en-NZ" dirty="0" smtClean="0"/>
              <a:t>Ideas around planning structure and organising the whole beast! </a:t>
            </a:r>
          </a:p>
          <a:p>
            <a:r>
              <a:rPr lang="en-NZ" dirty="0"/>
              <a:t>W</a:t>
            </a:r>
            <a:r>
              <a:rPr lang="en-NZ" dirty="0" smtClean="0"/>
              <a:t>here to prioritise time, effort, and word count</a:t>
            </a:r>
          </a:p>
          <a:p>
            <a:r>
              <a:rPr lang="en-NZ" dirty="0" smtClean="0"/>
              <a:t>Key signposts for coherence</a:t>
            </a:r>
          </a:p>
          <a:p>
            <a:r>
              <a:rPr lang="en-NZ" dirty="0" smtClean="0"/>
              <a:t>How to maintain focus and how to signal focus for the reader</a:t>
            </a:r>
          </a:p>
          <a:p>
            <a:r>
              <a:rPr lang="en-NZ" dirty="0"/>
              <a:t>P</a:t>
            </a:r>
            <a:r>
              <a:rPr lang="en-NZ" dirty="0" smtClean="0"/>
              <a:t>atterns for structuring chapters</a:t>
            </a:r>
          </a:p>
          <a:p>
            <a:r>
              <a:rPr lang="en-NZ" dirty="0"/>
              <a:t>C</a:t>
            </a:r>
            <a:r>
              <a:rPr lang="en-NZ" dirty="0" smtClean="0"/>
              <a:t>hecklists for coherent and logical structure</a:t>
            </a:r>
          </a:p>
          <a:p>
            <a:pPr marL="0" indent="0">
              <a:buFont typeface="Arial" charset="0"/>
              <a:buNone/>
            </a:pPr>
            <a:endParaRPr lang="en-NZ" dirty="0" smtClean="0"/>
          </a:p>
          <a:p>
            <a:pPr marL="0" indent="0">
              <a:buFont typeface="Arial" charset="0"/>
              <a:buNone/>
            </a:pPr>
            <a:r>
              <a:rPr lang="en-NZ" dirty="0" smtClean="0">
                <a:solidFill>
                  <a:schemeClr val="accent6"/>
                </a:solidFill>
              </a:rPr>
              <a:t>You will also have the opportunity to consider your own thesis structure plan in light of this presentation.</a:t>
            </a:r>
          </a:p>
          <a:p>
            <a:endParaRPr lang="en-NZ" dirty="0"/>
          </a:p>
        </p:txBody>
      </p:sp>
    </p:spTree>
    <p:extLst>
      <p:ext uri="{BB962C8B-B14F-4D97-AF65-F5344CB8AC3E}">
        <p14:creationId xmlns:p14="http://schemas.microsoft.com/office/powerpoint/2010/main" val="249856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11560" y="1491630"/>
            <a:ext cx="7704856" cy="2880320"/>
          </a:xfrm>
        </p:spPr>
        <p:txBody>
          <a:bodyPr>
            <a:noAutofit/>
          </a:bodyPr>
          <a:lstStyle/>
          <a:p>
            <a:pPr>
              <a:spcAft>
                <a:spcPts val="600"/>
              </a:spcAft>
            </a:pPr>
            <a:r>
              <a:rPr lang="en-NZ" sz="2400" dirty="0"/>
              <a:t>Don’t leave all the good bits to the end! (</a:t>
            </a:r>
            <a:r>
              <a:rPr lang="en-NZ" sz="2400" dirty="0" smtClean="0"/>
              <a:t>last 1/4 or 1/3 of </a:t>
            </a:r>
            <a:r>
              <a:rPr lang="en-NZ" sz="2400" dirty="0"/>
              <a:t>the thesis). </a:t>
            </a:r>
          </a:p>
          <a:p>
            <a:pPr>
              <a:spcAft>
                <a:spcPts val="600"/>
              </a:spcAft>
            </a:pPr>
            <a:r>
              <a:rPr lang="en-NZ" sz="2400" dirty="0"/>
              <a:t>Over-loading the front end = sacrificing space for the core.  </a:t>
            </a:r>
          </a:p>
          <a:p>
            <a:pPr>
              <a:spcAft>
                <a:spcPts val="600"/>
              </a:spcAft>
            </a:pPr>
            <a:r>
              <a:rPr lang="en-NZ" sz="2400" dirty="0"/>
              <a:t>Identifying what is core and what is not is a critical process.  Honesty is essential here! </a:t>
            </a:r>
          </a:p>
        </p:txBody>
      </p:sp>
      <p:pic>
        <p:nvPicPr>
          <p:cNvPr id="5" name="Picture 4"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96" y="294157"/>
            <a:ext cx="4320480" cy="765425"/>
          </a:xfrm>
          <a:prstGeom prst="rect">
            <a:avLst/>
          </a:prstGeom>
        </p:spPr>
      </p:pic>
      <p:sp>
        <p:nvSpPr>
          <p:cNvPr id="6" name="Title 4"/>
          <p:cNvSpPr>
            <a:spLocks noGrp="1"/>
          </p:cNvSpPr>
          <p:nvPr>
            <p:ph type="title"/>
          </p:nvPr>
        </p:nvSpPr>
        <p:spPr>
          <a:xfrm>
            <a:off x="282880" y="253464"/>
            <a:ext cx="4217112" cy="504056"/>
          </a:xfrm>
        </p:spPr>
        <p:txBody>
          <a:bodyPr>
            <a:noAutofit/>
          </a:bodyPr>
          <a:lstStyle/>
          <a:p>
            <a:r>
              <a:rPr lang="en-NZ" b="1" dirty="0">
                <a:latin typeface="Verdana" panose="020B0604030504040204" pitchFamily="34" charset="0"/>
                <a:ea typeface="Verdana" panose="020B0604030504040204" pitchFamily="34" charset="0"/>
                <a:cs typeface="Verdana" panose="020B0604030504040204" pitchFamily="34" charset="0"/>
              </a:rPr>
              <a:t>How do I avoid  front and back end-loading?</a:t>
            </a:r>
          </a:p>
        </p:txBody>
      </p:sp>
    </p:spTree>
    <p:extLst>
      <p:ext uri="{BB962C8B-B14F-4D97-AF65-F5344CB8AC3E}">
        <p14:creationId xmlns:p14="http://schemas.microsoft.com/office/powerpoint/2010/main" val="207659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2138"/>
            <a:ext cx="7488832" cy="3755876"/>
          </a:xfrm>
        </p:spPr>
        <p:txBody>
          <a:bodyPr/>
          <a:lstStyle/>
          <a:p>
            <a:pPr algn="ctr">
              <a:buNone/>
            </a:pPr>
            <a:r>
              <a:rPr lang="en-NZ" sz="2000" dirty="0"/>
              <a:t>One chapter of literature framed closely around your central research question from the start </a:t>
            </a:r>
          </a:p>
          <a:p>
            <a:pPr algn="ctr">
              <a:buNone/>
            </a:pPr>
            <a:r>
              <a:rPr lang="en-NZ" sz="2000" dirty="0">
                <a:solidFill>
                  <a:srgbClr val="FFC000"/>
                </a:solidFill>
              </a:rPr>
              <a:t>OR </a:t>
            </a:r>
          </a:p>
          <a:p>
            <a:pPr algn="ctr">
              <a:buNone/>
            </a:pPr>
            <a:r>
              <a:rPr lang="en-NZ" sz="2000" dirty="0"/>
              <a:t>Relevant literature threaded carefully throughout the thesis?</a:t>
            </a:r>
          </a:p>
          <a:p>
            <a:pPr algn="ctr">
              <a:spcBef>
                <a:spcPts val="2400"/>
              </a:spcBef>
              <a:spcAft>
                <a:spcPts val="2400"/>
              </a:spcAft>
              <a:buNone/>
            </a:pPr>
            <a:r>
              <a:rPr lang="en-NZ" sz="2000" dirty="0" smtClean="0"/>
              <a:t>~~~~~~~~~~~~</a:t>
            </a:r>
          </a:p>
          <a:p>
            <a:pPr algn="ctr">
              <a:buNone/>
            </a:pPr>
            <a:r>
              <a:rPr lang="en-NZ" sz="2000" dirty="0" smtClean="0"/>
              <a:t>Separate </a:t>
            </a:r>
            <a:r>
              <a:rPr lang="en-NZ" sz="2000" dirty="0"/>
              <a:t>Methodology chapter </a:t>
            </a:r>
          </a:p>
          <a:p>
            <a:pPr algn="ctr">
              <a:buNone/>
            </a:pPr>
            <a:r>
              <a:rPr lang="en-NZ" sz="2000" dirty="0">
                <a:solidFill>
                  <a:srgbClr val="FFC000"/>
                </a:solidFill>
              </a:rPr>
              <a:t>OR</a:t>
            </a:r>
          </a:p>
          <a:p>
            <a:pPr algn="ctr">
              <a:buNone/>
            </a:pPr>
            <a:r>
              <a:rPr lang="en-NZ" sz="2000" dirty="0"/>
              <a:t> ‘Research Methods Appendix’?  </a:t>
            </a:r>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477" y="269489"/>
            <a:ext cx="3332395" cy="574069"/>
          </a:xfrm>
          <a:prstGeom prst="rect">
            <a:avLst/>
          </a:prstGeom>
        </p:spPr>
      </p:pic>
      <p:sp>
        <p:nvSpPr>
          <p:cNvPr id="5" name="Title 4"/>
          <p:cNvSpPr>
            <a:spLocks noGrp="1"/>
          </p:cNvSpPr>
          <p:nvPr>
            <p:ph type="title"/>
          </p:nvPr>
        </p:nvSpPr>
        <p:spPr>
          <a:xfrm>
            <a:off x="251520" y="283183"/>
            <a:ext cx="3240360" cy="378042"/>
          </a:xfrm>
        </p:spPr>
        <p:txBody>
          <a:bodyPr>
            <a:noAutofit/>
          </a:bodyPr>
          <a:lstStyle/>
          <a:p>
            <a:r>
              <a:rPr lang="en-NZ" sz="2000" b="1" dirty="0">
                <a:latin typeface="Verdana" panose="020B0604030504040204" pitchFamily="34" charset="0"/>
                <a:ea typeface="Verdana" panose="020B0604030504040204" pitchFamily="34" charset="0"/>
                <a:cs typeface="Verdana" panose="020B0604030504040204" pitchFamily="34" charset="0"/>
              </a:rPr>
              <a:t>Getting to the core</a:t>
            </a:r>
            <a:endParaRPr lang="en-NZ" sz="1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185279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03598"/>
            <a:ext cx="7776864" cy="3528392"/>
          </a:xfrm>
        </p:spPr>
        <p:txBody>
          <a:bodyPr/>
          <a:lstStyle/>
          <a:p>
            <a:pPr marL="0" indent="0" algn="ctr">
              <a:buNone/>
            </a:pPr>
            <a:r>
              <a:rPr lang="en-NZ" dirty="0"/>
              <a:t>“In my thesis I am arguing that …”</a:t>
            </a:r>
          </a:p>
          <a:p>
            <a:pPr marL="0" indent="0" algn="ctr">
              <a:buNone/>
            </a:pPr>
            <a:endParaRPr lang="en-NZ" dirty="0"/>
          </a:p>
          <a:p>
            <a:pPr marL="0" indent="0" algn="ctr">
              <a:buNone/>
            </a:pPr>
            <a:r>
              <a:rPr lang="en-NZ" dirty="0"/>
              <a:t>“Why should I believe what I am reading?”</a:t>
            </a:r>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250608"/>
            <a:ext cx="3635895" cy="808974"/>
          </a:xfrm>
          <a:prstGeom prst="rect">
            <a:avLst/>
          </a:prstGeom>
        </p:spPr>
      </p:pic>
      <p:sp>
        <p:nvSpPr>
          <p:cNvPr id="5" name="Title 4"/>
          <p:cNvSpPr>
            <a:spLocks noGrp="1"/>
          </p:cNvSpPr>
          <p:nvPr>
            <p:ph type="title"/>
          </p:nvPr>
        </p:nvSpPr>
        <p:spPr>
          <a:xfrm>
            <a:off x="251520" y="226632"/>
            <a:ext cx="3528392" cy="378042"/>
          </a:xfrm>
        </p:spPr>
        <p:txBody>
          <a:bodyPr>
            <a:noAutofit/>
          </a:bodyPr>
          <a:lstStyle/>
          <a:p>
            <a:r>
              <a:rPr lang="en-NZ" sz="2000" b="1" dirty="0">
                <a:latin typeface="Verdana" panose="020B0604030504040204" pitchFamily="34" charset="0"/>
                <a:ea typeface="Verdana" panose="020B0604030504040204" pitchFamily="34" charset="0"/>
                <a:cs typeface="Verdana" panose="020B0604030504040204" pitchFamily="34" charset="0"/>
              </a:rPr>
              <a:t>Keep reflecting on the purpose of your thesis</a:t>
            </a:r>
            <a:endParaRPr lang="en-NZ" sz="1800" b="1"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descr="http://static.fjcdn.com/pictures/your+argument+is+invalid.+in+arguments+people+often+try+to_564928_3648999.jpg"/>
          <p:cNvPicPr>
            <a:picLocks noChangeAspect="1" noChangeArrowheads="1"/>
          </p:cNvPicPr>
          <p:nvPr/>
        </p:nvPicPr>
        <p:blipFill>
          <a:blip r:embed="rId4" cstate="print"/>
          <a:srcRect/>
          <a:stretch>
            <a:fillRect/>
          </a:stretch>
        </p:blipFill>
        <p:spPr bwMode="auto">
          <a:xfrm>
            <a:off x="2843808" y="2708920"/>
            <a:ext cx="3335387" cy="1800200"/>
          </a:xfrm>
          <a:prstGeom prst="rect">
            <a:avLst/>
          </a:prstGeom>
          <a:noFill/>
        </p:spPr>
      </p:pic>
    </p:spTree>
    <p:extLst>
      <p:ext uri="{BB962C8B-B14F-4D97-AF65-F5344CB8AC3E}">
        <p14:creationId xmlns:p14="http://schemas.microsoft.com/office/powerpoint/2010/main" val="37020973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50608"/>
            <a:ext cx="5652119" cy="574069"/>
          </a:xfrm>
          <a:prstGeom prst="rect">
            <a:avLst/>
          </a:prstGeom>
        </p:spPr>
      </p:pic>
      <p:sp>
        <p:nvSpPr>
          <p:cNvPr id="2" name="Title 1"/>
          <p:cNvSpPr>
            <a:spLocks noGrp="1"/>
          </p:cNvSpPr>
          <p:nvPr>
            <p:ph type="title"/>
          </p:nvPr>
        </p:nvSpPr>
        <p:spPr>
          <a:xfrm>
            <a:off x="251520" y="274578"/>
            <a:ext cx="5400600" cy="857012"/>
          </a:xfrm>
        </p:spPr>
        <p:txBody>
          <a:bodyPr/>
          <a:lstStyle/>
          <a:p>
            <a:r>
              <a:rPr lang="en-NZ" b="1" dirty="0">
                <a:latin typeface="Verdana" panose="020B0604030504040204" pitchFamily="34" charset="0"/>
                <a:ea typeface="Verdana" panose="020B0604030504040204" pitchFamily="34" charset="0"/>
                <a:cs typeface="Verdana" panose="020B0604030504040204" pitchFamily="34" charset="0"/>
              </a:rPr>
              <a:t>Maintain a 3-4 page rolling synopsis</a:t>
            </a:r>
          </a:p>
        </p:txBody>
      </p:sp>
      <p:sp>
        <p:nvSpPr>
          <p:cNvPr id="3" name="Content Placeholder 2"/>
          <p:cNvSpPr>
            <a:spLocks noGrp="1"/>
          </p:cNvSpPr>
          <p:nvPr>
            <p:ph idx="1"/>
          </p:nvPr>
        </p:nvSpPr>
        <p:spPr>
          <a:xfrm>
            <a:off x="539552" y="1347613"/>
            <a:ext cx="8147248" cy="3247009"/>
          </a:xfrm>
        </p:spPr>
        <p:txBody>
          <a:bodyPr/>
          <a:lstStyle/>
          <a:p>
            <a:pPr>
              <a:spcAft>
                <a:spcPts val="600"/>
              </a:spcAft>
            </a:pPr>
            <a:r>
              <a:rPr lang="en-NZ" sz="2400" dirty="0"/>
              <a:t>Only for you and your supervisor/s.  </a:t>
            </a:r>
          </a:p>
          <a:p>
            <a:pPr>
              <a:spcAft>
                <a:spcPts val="600"/>
              </a:spcAft>
            </a:pPr>
            <a:r>
              <a:rPr lang="en-NZ" sz="2400" dirty="0"/>
              <a:t>Main storyline of your thesis.</a:t>
            </a:r>
          </a:p>
          <a:p>
            <a:pPr>
              <a:spcAft>
                <a:spcPts val="600"/>
              </a:spcAft>
            </a:pPr>
            <a:r>
              <a:rPr lang="en-NZ" sz="2400" dirty="0"/>
              <a:t>Write your first one as early as possible.</a:t>
            </a:r>
          </a:p>
          <a:p>
            <a:pPr>
              <a:spcAft>
                <a:spcPts val="600"/>
              </a:spcAft>
            </a:pPr>
            <a:r>
              <a:rPr lang="en-NZ" sz="2400" dirty="0"/>
              <a:t>Keep revising throughout.</a:t>
            </a:r>
          </a:p>
          <a:p>
            <a:pPr>
              <a:spcAft>
                <a:spcPts val="600"/>
              </a:spcAft>
            </a:pPr>
            <a:r>
              <a:rPr lang="en-NZ" sz="2400" dirty="0"/>
              <a:t>Summarises your substantive arguments and conclusions. </a:t>
            </a:r>
          </a:p>
          <a:p>
            <a:endParaRPr lang="en-NZ" dirty="0"/>
          </a:p>
        </p:txBody>
      </p:sp>
    </p:spTree>
    <p:extLst>
      <p:ext uri="{BB962C8B-B14F-4D97-AF65-F5344CB8AC3E}">
        <p14:creationId xmlns:p14="http://schemas.microsoft.com/office/powerpoint/2010/main" val="58799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481534"/>
            <a:ext cx="5112568" cy="3106440"/>
          </a:xfrm>
        </p:spPr>
        <p:txBody>
          <a:bodyPr/>
          <a:lstStyle/>
          <a:p>
            <a:pPr>
              <a:spcAft>
                <a:spcPts val="600"/>
              </a:spcAft>
            </a:pPr>
            <a:r>
              <a:rPr lang="en-NZ" sz="2800" dirty="0"/>
              <a:t>Descriptive explanations</a:t>
            </a:r>
          </a:p>
          <a:p>
            <a:pPr>
              <a:spcAft>
                <a:spcPts val="600"/>
              </a:spcAft>
            </a:pPr>
            <a:r>
              <a:rPr lang="en-NZ" sz="2800" dirty="0"/>
              <a:t>Analytic explanations (robust organizing categories)</a:t>
            </a:r>
          </a:p>
          <a:p>
            <a:pPr>
              <a:spcAft>
                <a:spcPts val="600"/>
              </a:spcAft>
            </a:pPr>
            <a:r>
              <a:rPr lang="en-NZ" sz="2800" dirty="0"/>
              <a:t>Argumentative explanations</a:t>
            </a:r>
          </a:p>
          <a:p>
            <a:pPr>
              <a:spcAft>
                <a:spcPts val="600"/>
              </a:spcAft>
            </a:pPr>
            <a:r>
              <a:rPr lang="en-NZ" sz="2800" dirty="0"/>
              <a:t>Matrix patterns</a:t>
            </a:r>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222149"/>
            <a:ext cx="4521215" cy="765425"/>
          </a:xfrm>
          <a:prstGeom prst="rect">
            <a:avLst/>
          </a:prstGeom>
        </p:spPr>
      </p:pic>
      <p:sp>
        <p:nvSpPr>
          <p:cNvPr id="5" name="Title 4"/>
          <p:cNvSpPr txBox="1">
            <a:spLocks/>
          </p:cNvSpPr>
          <p:nvPr/>
        </p:nvSpPr>
        <p:spPr>
          <a:xfrm>
            <a:off x="251520" y="195486"/>
            <a:ext cx="4464496" cy="936104"/>
          </a:xfrm>
          <a:prstGeom prst="rect">
            <a:avLst/>
          </a:prstGeom>
        </p:spPr>
        <p:txBody>
          <a:bodyP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r>
              <a:rPr lang="en-NZ" b="1" dirty="0">
                <a:latin typeface="Verdana" panose="020B0604030504040204" pitchFamily="34" charset="0"/>
                <a:ea typeface="Verdana" panose="020B0604030504040204" pitchFamily="34" charset="0"/>
                <a:cs typeface="Verdana" panose="020B0604030504040204" pitchFamily="34" charset="0"/>
              </a:rPr>
              <a:t>Four patterns of explanation </a:t>
            </a:r>
            <a:endParaRPr lang="en-NZ" b="1" dirty="0" smtClean="0">
              <a:latin typeface="Verdana" panose="020B0604030504040204" pitchFamily="34" charset="0"/>
              <a:ea typeface="Verdana" panose="020B0604030504040204" pitchFamily="34" charset="0"/>
              <a:cs typeface="Verdana" panose="020B0604030504040204" pitchFamily="34" charset="0"/>
            </a:endParaRPr>
          </a:p>
          <a:p>
            <a:r>
              <a:rPr lang="en-NZ"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NZ" sz="1200" dirty="0">
                <a:solidFill>
                  <a:schemeClr val="tx1"/>
                </a:solidFill>
                <a:latin typeface="Verdana" panose="020B0604030504040204" pitchFamily="34" charset="0"/>
                <a:ea typeface="Verdana" panose="020B0604030504040204" pitchFamily="34" charset="0"/>
                <a:cs typeface="Verdana" panose="020B0604030504040204" pitchFamily="34" charset="0"/>
              </a:rPr>
              <a:t>Dunleavy, 2003)</a:t>
            </a:r>
          </a:p>
        </p:txBody>
      </p:sp>
      <p:pic>
        <p:nvPicPr>
          <p:cNvPr id="6" name="Picture 2" descr="https://encrypted-tbn3.gstatic.com/images?q=tbn:ANd9GcSxaBeSs16g4jUmUGgQ6O2wQ0QdSeWXxuyw02LxNXfEx9wXZykQ3A"/>
          <p:cNvPicPr>
            <a:picLocks noChangeAspect="1" noChangeArrowheads="1"/>
          </p:cNvPicPr>
          <p:nvPr/>
        </p:nvPicPr>
        <p:blipFill>
          <a:blip r:embed="rId4" cstate="print"/>
          <a:srcRect/>
          <a:stretch>
            <a:fillRect/>
          </a:stretch>
        </p:blipFill>
        <p:spPr bwMode="auto">
          <a:xfrm>
            <a:off x="6300192" y="1481534"/>
            <a:ext cx="1704975" cy="2676525"/>
          </a:xfrm>
          <a:prstGeom prst="rect">
            <a:avLst/>
          </a:prstGeom>
          <a:noFill/>
        </p:spPr>
      </p:pic>
    </p:spTree>
    <p:extLst>
      <p:ext uri="{BB962C8B-B14F-4D97-AF65-F5344CB8AC3E}">
        <p14:creationId xmlns:p14="http://schemas.microsoft.com/office/powerpoint/2010/main" val="276725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03598"/>
            <a:ext cx="6552728" cy="3528392"/>
          </a:xfrm>
        </p:spPr>
        <p:txBody>
          <a:bodyPr/>
          <a:lstStyle/>
          <a:p>
            <a:pPr marL="0" indent="0">
              <a:spcAft>
                <a:spcPts val="600"/>
              </a:spcAft>
              <a:buNone/>
            </a:pPr>
            <a:r>
              <a:rPr lang="en-NZ" sz="2000" b="1" dirty="0" smtClean="0"/>
              <a:t>Descriptive</a:t>
            </a:r>
            <a:r>
              <a:rPr lang="en-NZ" sz="2000" dirty="0" smtClean="0"/>
              <a:t> </a:t>
            </a:r>
            <a:r>
              <a:rPr lang="en-NZ" sz="2000" dirty="0"/>
              <a:t>(externally structured) </a:t>
            </a:r>
            <a:r>
              <a:rPr lang="en-NZ" sz="2000" dirty="0" smtClean="0"/>
              <a:t>explanations involve: </a:t>
            </a:r>
          </a:p>
          <a:p>
            <a:pPr>
              <a:spcAft>
                <a:spcPts val="600"/>
              </a:spcAft>
            </a:pPr>
            <a:r>
              <a:rPr lang="en-NZ" sz="1800" dirty="0"/>
              <a:t>N</a:t>
            </a:r>
            <a:r>
              <a:rPr lang="en-NZ" sz="1800" dirty="0" smtClean="0"/>
              <a:t>arrative</a:t>
            </a:r>
            <a:r>
              <a:rPr lang="en-NZ" sz="1800" dirty="0"/>
              <a:t>, chronological, institutional theses </a:t>
            </a:r>
            <a:r>
              <a:rPr lang="en-NZ" sz="1800" dirty="0" smtClean="0"/>
              <a:t>(the ‘guidebook</a:t>
            </a:r>
            <a:r>
              <a:rPr lang="en-NZ" sz="1800" dirty="0"/>
              <a:t>’ structure).  </a:t>
            </a:r>
            <a:r>
              <a:rPr lang="en-NZ" sz="1800" dirty="0" smtClean="0"/>
              <a:t>Also</a:t>
            </a:r>
            <a:r>
              <a:rPr lang="en-NZ" sz="1800" dirty="0"/>
              <a:t>, spatially organised work in geography, </a:t>
            </a:r>
            <a:r>
              <a:rPr lang="en-NZ" sz="1800" dirty="0" smtClean="0"/>
              <a:t>or biographical </a:t>
            </a:r>
            <a:r>
              <a:rPr lang="en-NZ" sz="1800" dirty="0"/>
              <a:t>work.  </a:t>
            </a:r>
            <a:endParaRPr lang="en-NZ" sz="1800" dirty="0" smtClean="0"/>
          </a:p>
          <a:p>
            <a:pPr>
              <a:spcAft>
                <a:spcPts val="600"/>
              </a:spcAft>
            </a:pPr>
            <a:r>
              <a:rPr lang="en-NZ" sz="1800" dirty="0" smtClean="0"/>
              <a:t>Very </a:t>
            </a:r>
            <a:r>
              <a:rPr lang="en-NZ" sz="1800" dirty="0"/>
              <a:t>demanding to make these work and requires a high level of authoring </a:t>
            </a:r>
            <a:r>
              <a:rPr lang="en-NZ" sz="1800" dirty="0" smtClean="0"/>
              <a:t>skills (article vs. thesis).  </a:t>
            </a:r>
          </a:p>
          <a:p>
            <a:pPr>
              <a:spcAft>
                <a:spcPts val="600"/>
              </a:spcAft>
            </a:pPr>
            <a:r>
              <a:rPr lang="en-NZ" sz="1800" dirty="0" smtClean="0"/>
              <a:t>The </a:t>
            </a:r>
            <a:r>
              <a:rPr lang="en-NZ" sz="1800" dirty="0"/>
              <a:t>meta-level descriptive account needs to be carefully woven into analytic concepts or argumentative themes.  </a:t>
            </a:r>
            <a:endParaRPr lang="en-NZ" sz="1800" dirty="0" smtClean="0"/>
          </a:p>
          <a:p>
            <a:pPr lvl="1">
              <a:spcAft>
                <a:spcPts val="600"/>
              </a:spcAft>
            </a:pPr>
            <a:r>
              <a:rPr lang="en-NZ" sz="1600" dirty="0" smtClean="0"/>
              <a:t>It is important to get this right, as you </a:t>
            </a:r>
            <a:r>
              <a:rPr lang="en-NZ" sz="1600" dirty="0"/>
              <a:t>may end up a thin description and a purely structured work of a complex topic without substance.  </a:t>
            </a:r>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222149"/>
            <a:ext cx="4521215" cy="765425"/>
          </a:xfrm>
          <a:prstGeom prst="rect">
            <a:avLst/>
          </a:prstGeom>
        </p:spPr>
      </p:pic>
      <p:sp>
        <p:nvSpPr>
          <p:cNvPr id="5" name="Title 4"/>
          <p:cNvSpPr txBox="1">
            <a:spLocks/>
          </p:cNvSpPr>
          <p:nvPr/>
        </p:nvSpPr>
        <p:spPr>
          <a:xfrm>
            <a:off x="251520" y="195486"/>
            <a:ext cx="4464496" cy="936104"/>
          </a:xfrm>
          <a:prstGeom prst="rect">
            <a:avLst/>
          </a:prstGeom>
        </p:spPr>
        <p:txBody>
          <a:bodyP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r>
              <a:rPr lang="en-NZ" b="1" dirty="0">
                <a:latin typeface="Verdana" panose="020B0604030504040204" pitchFamily="34" charset="0"/>
                <a:ea typeface="Verdana" panose="020B0604030504040204" pitchFamily="34" charset="0"/>
                <a:cs typeface="Verdana" panose="020B0604030504040204" pitchFamily="34" charset="0"/>
              </a:rPr>
              <a:t>Four patterns of </a:t>
            </a:r>
            <a:r>
              <a:rPr lang="en-NZ" b="1" dirty="0" smtClean="0">
                <a:latin typeface="Verdana" panose="020B0604030504040204" pitchFamily="34" charset="0"/>
                <a:ea typeface="Verdana" panose="020B0604030504040204" pitchFamily="34" charset="0"/>
                <a:cs typeface="Verdana" panose="020B0604030504040204" pitchFamily="34" charset="0"/>
              </a:rPr>
              <a:t>explanation: </a:t>
            </a:r>
          </a:p>
          <a:p>
            <a:r>
              <a:rPr lang="en-NZ"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Descriptive</a:t>
            </a:r>
            <a:endParaRPr lang="en-NZ"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descr="https://encrypted-tbn3.gstatic.com/images?q=tbn:ANd9GcSxaBeSs16g4jUmUGgQ6O2wQ0QdSeWXxuyw02LxNXfEx9wXZykQ3A"/>
          <p:cNvPicPr>
            <a:picLocks noChangeAspect="1" noChangeArrowheads="1"/>
          </p:cNvPicPr>
          <p:nvPr/>
        </p:nvPicPr>
        <p:blipFill>
          <a:blip r:embed="rId4" cstate="print"/>
          <a:srcRect/>
          <a:stretch>
            <a:fillRect/>
          </a:stretch>
        </p:blipFill>
        <p:spPr bwMode="auto">
          <a:xfrm>
            <a:off x="7164288" y="1275606"/>
            <a:ext cx="1704975" cy="2676525"/>
          </a:xfrm>
          <a:prstGeom prst="rect">
            <a:avLst/>
          </a:prstGeom>
          <a:noFill/>
        </p:spPr>
      </p:pic>
    </p:spTree>
    <p:extLst>
      <p:ext uri="{BB962C8B-B14F-4D97-AF65-F5344CB8AC3E}">
        <p14:creationId xmlns:p14="http://schemas.microsoft.com/office/powerpoint/2010/main" val="233915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31590"/>
            <a:ext cx="6563072" cy="3394472"/>
          </a:xfrm>
        </p:spPr>
        <p:txBody>
          <a:bodyPr/>
          <a:lstStyle/>
          <a:p>
            <a:pPr marL="0" indent="0">
              <a:spcAft>
                <a:spcPts val="600"/>
              </a:spcAft>
              <a:buNone/>
            </a:pPr>
            <a:r>
              <a:rPr lang="en-NZ" sz="2000" b="1" dirty="0" smtClean="0"/>
              <a:t>Analytic explanations: </a:t>
            </a:r>
          </a:p>
          <a:p>
            <a:pPr>
              <a:spcAft>
                <a:spcPts val="600"/>
              </a:spcAft>
            </a:pPr>
            <a:r>
              <a:rPr lang="en-NZ" sz="1800" dirty="0" smtClean="0"/>
              <a:t>Involve a robust organizing of categories.</a:t>
            </a:r>
            <a:endParaRPr lang="en-NZ" sz="1800" dirty="0"/>
          </a:p>
          <a:p>
            <a:pPr>
              <a:spcAft>
                <a:spcPts val="600"/>
              </a:spcAft>
            </a:pPr>
            <a:r>
              <a:rPr lang="en-NZ" sz="1800" dirty="0" smtClean="0"/>
              <a:t>They are thematically </a:t>
            </a:r>
            <a:r>
              <a:rPr lang="en-NZ" sz="1800" dirty="0"/>
              <a:t>structured. </a:t>
            </a:r>
            <a:r>
              <a:rPr lang="en-NZ" sz="1800" dirty="0" smtClean="0"/>
              <a:t>Mental </a:t>
            </a:r>
            <a:r>
              <a:rPr lang="en-NZ" sz="1800" dirty="0"/>
              <a:t>categories of </a:t>
            </a:r>
            <a:r>
              <a:rPr lang="en-NZ" sz="1800" dirty="0" smtClean="0"/>
              <a:t>your </a:t>
            </a:r>
            <a:r>
              <a:rPr lang="en-NZ" sz="1800" dirty="0"/>
              <a:t>own choosing. </a:t>
            </a:r>
          </a:p>
          <a:p>
            <a:pPr lvl="1">
              <a:spcAft>
                <a:spcPts val="600"/>
              </a:spcAft>
            </a:pPr>
            <a:r>
              <a:rPr lang="en-NZ" sz="1400" dirty="0"/>
              <a:t>E.g. Complex processes split into topics: An historic event split into economic, cultural, political, and social </a:t>
            </a:r>
            <a:r>
              <a:rPr lang="en-NZ" sz="1400" dirty="0" smtClean="0"/>
              <a:t>changes. Or </a:t>
            </a:r>
            <a:r>
              <a:rPr lang="en-NZ" sz="1400" dirty="0"/>
              <a:t>a </a:t>
            </a:r>
            <a:r>
              <a:rPr lang="en-NZ" sz="1400" dirty="0" smtClean="0"/>
              <a:t>novel, </a:t>
            </a:r>
            <a:r>
              <a:rPr lang="en-NZ" sz="1400" dirty="0"/>
              <a:t>or play categorised into myths, themes etc., </a:t>
            </a:r>
            <a:r>
              <a:rPr lang="en-NZ" sz="1400" dirty="0" smtClean="0"/>
              <a:t>(</a:t>
            </a:r>
            <a:r>
              <a:rPr lang="en-NZ" sz="1400" dirty="0"/>
              <a:t>e.g. </a:t>
            </a:r>
            <a:r>
              <a:rPr lang="en-NZ" sz="1400" dirty="0" smtClean="0"/>
              <a:t>A </a:t>
            </a:r>
            <a:r>
              <a:rPr lang="en-NZ" sz="1400" dirty="0"/>
              <a:t>thesis </a:t>
            </a:r>
            <a:r>
              <a:rPr lang="en-NZ" sz="1400" dirty="0" smtClean="0"/>
              <a:t>on climate change – micro</a:t>
            </a:r>
            <a:r>
              <a:rPr lang="en-NZ" sz="1400" dirty="0"/>
              <a:t>, </a:t>
            </a:r>
            <a:r>
              <a:rPr lang="en-NZ" sz="1400" dirty="0" err="1"/>
              <a:t>meso</a:t>
            </a:r>
            <a:r>
              <a:rPr lang="en-NZ" sz="1400" dirty="0"/>
              <a:t>, macro levels split into conceptual themes – sociocultural, political, economic barriers to adaptation to climate change).</a:t>
            </a:r>
          </a:p>
          <a:p>
            <a:pPr>
              <a:spcAft>
                <a:spcPts val="600"/>
              </a:spcAft>
            </a:pPr>
            <a:r>
              <a:rPr lang="en-NZ" sz="1800" dirty="0" smtClean="0">
                <a:solidFill>
                  <a:srgbClr val="FFC000"/>
                </a:solidFill>
              </a:rPr>
              <a:t>But</a:t>
            </a:r>
            <a:r>
              <a:rPr lang="en-NZ" sz="1800" dirty="0" smtClean="0"/>
              <a:t>: What happens when interconnected &amp; complex data are separated?</a:t>
            </a:r>
          </a:p>
          <a:p>
            <a:pPr lvl="1"/>
            <a:r>
              <a:rPr lang="en-NZ" sz="1400" dirty="0" smtClean="0"/>
              <a:t>Inauthentic</a:t>
            </a:r>
            <a:r>
              <a:rPr lang="en-NZ" sz="1400" dirty="0"/>
              <a:t>. </a:t>
            </a:r>
            <a:r>
              <a:rPr lang="en-NZ" sz="1400" dirty="0" smtClean="0"/>
              <a:t>Loses </a:t>
            </a:r>
            <a:r>
              <a:rPr lang="en-NZ" sz="1400" dirty="0"/>
              <a:t>temporality, connectivity, relatedness etc.</a:t>
            </a:r>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222149"/>
            <a:ext cx="4521215" cy="765425"/>
          </a:xfrm>
          <a:prstGeom prst="rect">
            <a:avLst/>
          </a:prstGeom>
        </p:spPr>
      </p:pic>
      <p:pic>
        <p:nvPicPr>
          <p:cNvPr id="6" name="Picture 2" descr="https://encrypted-tbn3.gstatic.com/images?q=tbn:ANd9GcSxaBeSs16g4jUmUGgQ6O2wQ0QdSeWXxuyw02LxNXfEx9wXZykQ3A"/>
          <p:cNvPicPr>
            <a:picLocks noChangeAspect="1" noChangeArrowheads="1"/>
          </p:cNvPicPr>
          <p:nvPr/>
        </p:nvPicPr>
        <p:blipFill>
          <a:blip r:embed="rId4" cstate="print"/>
          <a:srcRect/>
          <a:stretch>
            <a:fillRect/>
          </a:stretch>
        </p:blipFill>
        <p:spPr bwMode="auto">
          <a:xfrm>
            <a:off x="7236296" y="1275606"/>
            <a:ext cx="1704975" cy="2676525"/>
          </a:xfrm>
          <a:prstGeom prst="rect">
            <a:avLst/>
          </a:prstGeom>
          <a:noFill/>
        </p:spPr>
      </p:pic>
      <p:sp>
        <p:nvSpPr>
          <p:cNvPr id="7" name="Title 4"/>
          <p:cNvSpPr txBox="1">
            <a:spLocks/>
          </p:cNvSpPr>
          <p:nvPr/>
        </p:nvSpPr>
        <p:spPr>
          <a:xfrm>
            <a:off x="251520" y="195486"/>
            <a:ext cx="4464496" cy="936104"/>
          </a:xfrm>
          <a:prstGeom prst="rect">
            <a:avLst/>
          </a:prstGeom>
        </p:spPr>
        <p:txBody>
          <a:bodyP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r>
              <a:rPr lang="en-NZ" b="1" dirty="0">
                <a:latin typeface="Verdana" panose="020B0604030504040204" pitchFamily="34" charset="0"/>
                <a:ea typeface="Verdana" panose="020B0604030504040204" pitchFamily="34" charset="0"/>
                <a:cs typeface="Verdana" panose="020B0604030504040204" pitchFamily="34" charset="0"/>
              </a:rPr>
              <a:t>Four patterns of </a:t>
            </a:r>
            <a:r>
              <a:rPr lang="en-NZ" b="1" dirty="0" smtClean="0">
                <a:latin typeface="Verdana" panose="020B0604030504040204" pitchFamily="34" charset="0"/>
                <a:ea typeface="Verdana" panose="020B0604030504040204" pitchFamily="34" charset="0"/>
                <a:cs typeface="Verdana" panose="020B0604030504040204" pitchFamily="34" charset="0"/>
              </a:rPr>
              <a:t>explanation: </a:t>
            </a:r>
          </a:p>
          <a:p>
            <a:r>
              <a:rPr lang="en-NZ"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Analytical</a:t>
            </a:r>
            <a:endParaRPr lang="en-NZ"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3274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31590"/>
            <a:ext cx="6624736" cy="3744416"/>
          </a:xfrm>
        </p:spPr>
        <p:txBody>
          <a:bodyPr/>
          <a:lstStyle/>
          <a:p>
            <a:pPr marL="0" indent="0">
              <a:spcAft>
                <a:spcPts val="600"/>
              </a:spcAft>
              <a:buNone/>
            </a:pPr>
            <a:r>
              <a:rPr lang="en-NZ" sz="2000" b="1" dirty="0" smtClean="0"/>
              <a:t>Argumentative explanations:</a:t>
            </a:r>
            <a:endParaRPr lang="en-NZ" sz="2000" b="1" dirty="0"/>
          </a:p>
          <a:p>
            <a:pPr>
              <a:spcAft>
                <a:spcPts val="600"/>
              </a:spcAft>
            </a:pPr>
            <a:r>
              <a:rPr lang="en-NZ" sz="1800" dirty="0" smtClean="0"/>
              <a:t>Organise </a:t>
            </a:r>
            <a:r>
              <a:rPr lang="en-NZ" sz="1800" dirty="0"/>
              <a:t>data in one interpretation or intellectual position and express them coherently.  </a:t>
            </a:r>
            <a:endParaRPr lang="en-NZ" sz="1800" dirty="0" smtClean="0"/>
          </a:p>
          <a:p>
            <a:pPr>
              <a:spcAft>
                <a:spcPts val="600"/>
              </a:spcAft>
            </a:pPr>
            <a:r>
              <a:rPr lang="en-NZ" sz="1800" dirty="0" smtClean="0"/>
              <a:t>Next: </a:t>
            </a:r>
            <a:r>
              <a:rPr lang="en-NZ" sz="1800" dirty="0"/>
              <a:t>assemble an opposing set of interpretations.</a:t>
            </a:r>
          </a:p>
          <a:p>
            <a:pPr>
              <a:spcAft>
                <a:spcPts val="600"/>
              </a:spcAft>
            </a:pPr>
            <a:r>
              <a:rPr lang="en-NZ" sz="1800" dirty="0"/>
              <a:t>Cons: </a:t>
            </a:r>
            <a:endParaRPr lang="en-NZ" sz="1800" dirty="0" smtClean="0"/>
          </a:p>
          <a:p>
            <a:pPr lvl="1">
              <a:spcAft>
                <a:spcPts val="600"/>
              </a:spcAft>
            </a:pPr>
            <a:r>
              <a:rPr lang="en-NZ" sz="1600" dirty="0"/>
              <a:t>A</a:t>
            </a:r>
            <a:r>
              <a:rPr lang="en-NZ" sz="1600" dirty="0" smtClean="0"/>
              <a:t>rguments </a:t>
            </a:r>
            <a:r>
              <a:rPr lang="en-NZ" sz="1600" dirty="0"/>
              <a:t>usually come in pairs: </a:t>
            </a:r>
            <a:r>
              <a:rPr lang="en-NZ" sz="1600" dirty="0" smtClean="0"/>
              <a:t>one </a:t>
            </a:r>
            <a:r>
              <a:rPr lang="en-NZ" sz="1600" dirty="0"/>
              <a:t>chapter (pro): one (con). </a:t>
            </a:r>
            <a:r>
              <a:rPr lang="en-NZ" sz="1600" dirty="0" smtClean="0"/>
              <a:t>May </a:t>
            </a:r>
            <a:r>
              <a:rPr lang="en-NZ" sz="1600" dirty="0"/>
              <a:t>not be enough for 8 chapters.  </a:t>
            </a:r>
            <a:endParaRPr lang="en-NZ" sz="1600" dirty="0" smtClean="0"/>
          </a:p>
          <a:p>
            <a:pPr lvl="1">
              <a:spcAft>
                <a:spcPts val="600"/>
              </a:spcAft>
            </a:pPr>
            <a:r>
              <a:rPr lang="en-NZ" sz="1600" dirty="0" smtClean="0"/>
              <a:t>Covering </a:t>
            </a:r>
            <a:r>
              <a:rPr lang="en-NZ" sz="1600" dirty="0"/>
              <a:t>all possible interpretations is not desirable or </a:t>
            </a:r>
            <a:r>
              <a:rPr lang="en-NZ" sz="1600" dirty="0" smtClean="0"/>
              <a:t>feasible (e.g. showing how 4 or 5 perspectives would handle a particular problem or interpret the same set of phenomena will quickly become repetitive).  </a:t>
            </a:r>
            <a:r>
              <a:rPr lang="en-NZ" sz="1600" dirty="0"/>
              <a:t>At most 3 lines of argument.  </a:t>
            </a:r>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222149"/>
            <a:ext cx="4521215" cy="765425"/>
          </a:xfrm>
          <a:prstGeom prst="rect">
            <a:avLst/>
          </a:prstGeom>
        </p:spPr>
      </p:pic>
      <p:pic>
        <p:nvPicPr>
          <p:cNvPr id="6" name="Picture 2" descr="https://encrypted-tbn3.gstatic.com/images?q=tbn:ANd9GcSxaBeSs16g4jUmUGgQ6O2wQ0QdSeWXxuyw02LxNXfEx9wXZykQ3A"/>
          <p:cNvPicPr>
            <a:picLocks noChangeAspect="1" noChangeArrowheads="1"/>
          </p:cNvPicPr>
          <p:nvPr/>
        </p:nvPicPr>
        <p:blipFill>
          <a:blip r:embed="rId4" cstate="print"/>
          <a:srcRect/>
          <a:stretch>
            <a:fillRect/>
          </a:stretch>
        </p:blipFill>
        <p:spPr bwMode="auto">
          <a:xfrm>
            <a:off x="7164288" y="1275606"/>
            <a:ext cx="1704975" cy="2676525"/>
          </a:xfrm>
          <a:prstGeom prst="rect">
            <a:avLst/>
          </a:prstGeom>
          <a:noFill/>
        </p:spPr>
      </p:pic>
      <p:sp>
        <p:nvSpPr>
          <p:cNvPr id="7" name="Title 4"/>
          <p:cNvSpPr txBox="1">
            <a:spLocks/>
          </p:cNvSpPr>
          <p:nvPr/>
        </p:nvSpPr>
        <p:spPr>
          <a:xfrm>
            <a:off x="251520" y="195486"/>
            <a:ext cx="4464496" cy="936104"/>
          </a:xfrm>
          <a:prstGeom prst="rect">
            <a:avLst/>
          </a:prstGeom>
        </p:spPr>
        <p:txBody>
          <a:bodyP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r>
              <a:rPr lang="en-NZ" b="1" dirty="0">
                <a:latin typeface="Verdana" panose="020B0604030504040204" pitchFamily="34" charset="0"/>
                <a:ea typeface="Verdana" panose="020B0604030504040204" pitchFamily="34" charset="0"/>
                <a:cs typeface="Verdana" panose="020B0604030504040204" pitchFamily="34" charset="0"/>
              </a:rPr>
              <a:t>Four patterns of </a:t>
            </a:r>
            <a:r>
              <a:rPr lang="en-NZ" b="1" dirty="0" smtClean="0">
                <a:latin typeface="Verdana" panose="020B0604030504040204" pitchFamily="34" charset="0"/>
                <a:ea typeface="Verdana" panose="020B0604030504040204" pitchFamily="34" charset="0"/>
                <a:cs typeface="Verdana" panose="020B0604030504040204" pitchFamily="34" charset="0"/>
              </a:rPr>
              <a:t>explanation: </a:t>
            </a:r>
          </a:p>
          <a:p>
            <a:r>
              <a:rPr lang="en-NZ"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Argumentative</a:t>
            </a:r>
            <a:endParaRPr lang="en-NZ"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74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5606"/>
            <a:ext cx="6203032" cy="3312368"/>
          </a:xfrm>
        </p:spPr>
        <p:txBody>
          <a:bodyPr/>
          <a:lstStyle/>
          <a:p>
            <a:pPr>
              <a:spcAft>
                <a:spcPts val="1200"/>
              </a:spcAft>
            </a:pPr>
            <a:r>
              <a:rPr lang="en-NZ" sz="2400" b="1" dirty="0" smtClean="0"/>
              <a:t>Matrix patterns </a:t>
            </a:r>
            <a:r>
              <a:rPr lang="en-NZ" sz="2000" dirty="0" smtClean="0"/>
              <a:t>(combining approaches): </a:t>
            </a:r>
            <a:endParaRPr lang="en-NZ" sz="2400" dirty="0" smtClean="0"/>
          </a:p>
          <a:p>
            <a:pPr lvl="1">
              <a:spcAft>
                <a:spcPts val="1200"/>
              </a:spcAft>
            </a:pPr>
            <a:r>
              <a:rPr lang="en-NZ" sz="2000" dirty="0" smtClean="0"/>
              <a:t>Analytic </a:t>
            </a:r>
            <a:r>
              <a:rPr lang="en-NZ" sz="2000" dirty="0"/>
              <a:t>plus argumentative</a:t>
            </a:r>
          </a:p>
          <a:p>
            <a:pPr lvl="1">
              <a:spcAft>
                <a:spcPts val="1200"/>
              </a:spcAft>
            </a:pPr>
            <a:r>
              <a:rPr lang="en-NZ" sz="2000" dirty="0"/>
              <a:t>Analytic plus </a:t>
            </a:r>
            <a:r>
              <a:rPr lang="en-NZ" sz="2000" dirty="0" smtClean="0"/>
              <a:t>descriptive</a:t>
            </a:r>
          </a:p>
          <a:p>
            <a:pPr lvl="1">
              <a:spcAft>
                <a:spcPts val="1200"/>
              </a:spcAft>
            </a:pPr>
            <a:r>
              <a:rPr lang="en-NZ" sz="2000" dirty="0" smtClean="0"/>
              <a:t>Argumentative plus analytic</a:t>
            </a:r>
            <a:endParaRPr lang="en-NZ" sz="2000" dirty="0"/>
          </a:p>
          <a:p>
            <a:pPr lvl="1">
              <a:spcAft>
                <a:spcPts val="1200"/>
              </a:spcAft>
            </a:pPr>
            <a:r>
              <a:rPr lang="en-NZ" sz="2000" dirty="0"/>
              <a:t>Argumentative plus </a:t>
            </a:r>
            <a:r>
              <a:rPr lang="en-NZ" sz="2000" dirty="0" smtClean="0"/>
              <a:t>descriptive</a:t>
            </a:r>
          </a:p>
          <a:p>
            <a:pPr marL="457200" lvl="1" indent="0">
              <a:spcAft>
                <a:spcPts val="0"/>
              </a:spcAft>
              <a:buNone/>
            </a:pPr>
            <a:r>
              <a:rPr lang="en-NZ" sz="1800" dirty="0" smtClean="0">
                <a:solidFill>
                  <a:srgbClr val="FFC000"/>
                </a:solidFill>
              </a:rPr>
              <a:t>Pro</a:t>
            </a:r>
            <a:r>
              <a:rPr lang="en-NZ" sz="1800" dirty="0" smtClean="0"/>
              <a:t>: Offers many advantages and usually generates enough categories to slot your chapters into </a:t>
            </a:r>
          </a:p>
          <a:p>
            <a:pPr marL="457200" lvl="1" indent="0">
              <a:spcAft>
                <a:spcPts val="1200"/>
              </a:spcAft>
              <a:buNone/>
            </a:pPr>
            <a:r>
              <a:rPr lang="en-NZ" sz="1400" dirty="0" smtClean="0"/>
              <a:t>(See </a:t>
            </a:r>
            <a:r>
              <a:rPr lang="en-NZ" sz="1400" dirty="0"/>
              <a:t>matrix </a:t>
            </a:r>
            <a:r>
              <a:rPr lang="en-NZ" sz="1400" dirty="0" smtClean="0"/>
              <a:t>diagram, see Dunleavy</a:t>
            </a:r>
            <a:r>
              <a:rPr lang="en-NZ" sz="1400" dirty="0"/>
              <a:t>, 2003, p. 74) </a:t>
            </a:r>
            <a:endParaRPr lang="en-NZ" sz="1400" b="1" dirty="0"/>
          </a:p>
          <a:p>
            <a:pPr marL="457200" lvl="1" indent="0">
              <a:spcAft>
                <a:spcPts val="1200"/>
              </a:spcAft>
              <a:buNone/>
            </a:pPr>
            <a:endParaRPr lang="en-NZ" sz="1800" dirty="0"/>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222149"/>
            <a:ext cx="4521215" cy="765425"/>
          </a:xfrm>
          <a:prstGeom prst="rect">
            <a:avLst/>
          </a:prstGeom>
        </p:spPr>
      </p:pic>
      <p:pic>
        <p:nvPicPr>
          <p:cNvPr id="6" name="Picture 2" descr="https://encrypted-tbn3.gstatic.com/images?q=tbn:ANd9GcSxaBeSs16g4jUmUGgQ6O2wQ0QdSeWXxuyw02LxNXfEx9wXZykQ3A"/>
          <p:cNvPicPr>
            <a:picLocks noChangeAspect="1" noChangeArrowheads="1"/>
          </p:cNvPicPr>
          <p:nvPr/>
        </p:nvPicPr>
        <p:blipFill>
          <a:blip r:embed="rId4" cstate="print"/>
          <a:srcRect/>
          <a:stretch>
            <a:fillRect/>
          </a:stretch>
        </p:blipFill>
        <p:spPr bwMode="auto">
          <a:xfrm>
            <a:off x="7164288" y="1347614"/>
            <a:ext cx="1704975" cy="2676525"/>
          </a:xfrm>
          <a:prstGeom prst="rect">
            <a:avLst/>
          </a:prstGeom>
          <a:noFill/>
        </p:spPr>
      </p:pic>
      <p:sp>
        <p:nvSpPr>
          <p:cNvPr id="7" name="Title 4"/>
          <p:cNvSpPr txBox="1">
            <a:spLocks/>
          </p:cNvSpPr>
          <p:nvPr/>
        </p:nvSpPr>
        <p:spPr>
          <a:xfrm>
            <a:off x="251520" y="195486"/>
            <a:ext cx="4464496" cy="936104"/>
          </a:xfrm>
          <a:prstGeom prst="rect">
            <a:avLst/>
          </a:prstGeom>
        </p:spPr>
        <p:txBody>
          <a:bodyP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r>
              <a:rPr lang="en-NZ" b="1" dirty="0">
                <a:latin typeface="Verdana" panose="020B0604030504040204" pitchFamily="34" charset="0"/>
                <a:ea typeface="Verdana" panose="020B0604030504040204" pitchFamily="34" charset="0"/>
                <a:cs typeface="Verdana" panose="020B0604030504040204" pitchFamily="34" charset="0"/>
              </a:rPr>
              <a:t>Four patterns of </a:t>
            </a:r>
            <a:r>
              <a:rPr lang="en-NZ" b="1" dirty="0" smtClean="0">
                <a:latin typeface="Verdana" panose="020B0604030504040204" pitchFamily="34" charset="0"/>
                <a:ea typeface="Verdana" panose="020B0604030504040204" pitchFamily="34" charset="0"/>
                <a:cs typeface="Verdana" panose="020B0604030504040204" pitchFamily="34" charset="0"/>
              </a:rPr>
              <a:t>explanation: </a:t>
            </a:r>
          </a:p>
          <a:p>
            <a:r>
              <a:rPr lang="en-NZ"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Matrix</a:t>
            </a:r>
            <a:endParaRPr lang="en-NZ"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4119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123478"/>
            <a:ext cx="3761653" cy="765425"/>
          </a:xfrm>
          <a:prstGeom prst="rect">
            <a:avLst/>
          </a:prstGeom>
        </p:spPr>
      </p:pic>
      <p:sp>
        <p:nvSpPr>
          <p:cNvPr id="7" name="TextBox 6"/>
          <p:cNvSpPr txBox="1"/>
          <p:nvPr/>
        </p:nvSpPr>
        <p:spPr>
          <a:xfrm>
            <a:off x="311010" y="195486"/>
            <a:ext cx="5989182" cy="400110"/>
          </a:xfrm>
          <a:prstGeom prst="rect">
            <a:avLst/>
          </a:prstGeom>
          <a:noFill/>
        </p:spPr>
        <p:txBody>
          <a:bodyPr wrap="square" rtlCol="0">
            <a:spAutoFit/>
          </a:bodyPr>
          <a:lstStyle/>
          <a:p>
            <a:pPr lvl="0">
              <a:defRPr/>
            </a:pPr>
            <a:r>
              <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rPr>
              <a:t>Checklists for cohesion</a:t>
            </a:r>
            <a:endParaRPr kumimoji="0" lang="en-US"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descr="https://encrypted-tbn0.gstatic.com/images?q=tbn:ANd9GcQHumUMMHXkH_oqCHsEqIORvFq2HCdqdMiLpiD-FOnMgT5v7b5-"/>
          <p:cNvPicPr>
            <a:picLocks noChangeAspect="1" noChangeArrowheads="1"/>
          </p:cNvPicPr>
          <p:nvPr/>
        </p:nvPicPr>
        <p:blipFill>
          <a:blip r:embed="rId4" cstate="print"/>
          <a:srcRect/>
          <a:stretch>
            <a:fillRect/>
          </a:stretch>
        </p:blipFill>
        <p:spPr bwMode="auto">
          <a:xfrm>
            <a:off x="3347864" y="1484784"/>
            <a:ext cx="2162175" cy="2114550"/>
          </a:xfrm>
          <a:prstGeom prst="rect">
            <a:avLst/>
          </a:prstGeom>
          <a:noFill/>
        </p:spPr>
      </p:pic>
      <p:sp>
        <p:nvSpPr>
          <p:cNvPr id="3" name="Content Placeholder 2"/>
          <p:cNvSpPr>
            <a:spLocks noGrp="1"/>
          </p:cNvSpPr>
          <p:nvPr>
            <p:ph idx="1"/>
          </p:nvPr>
        </p:nvSpPr>
        <p:spPr/>
        <p:txBody>
          <a:bodyPr/>
          <a:lstStyle/>
          <a:p>
            <a:endParaRPr lang="en-NZ"/>
          </a:p>
        </p:txBody>
      </p:sp>
    </p:spTree>
    <p:extLst>
      <p:ext uri="{BB962C8B-B14F-4D97-AF65-F5344CB8AC3E}">
        <p14:creationId xmlns:p14="http://schemas.microsoft.com/office/powerpoint/2010/main" val="215860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Waiver</a:t>
            </a:r>
            <a:endParaRPr lang="en-NZ" dirty="0"/>
          </a:p>
        </p:txBody>
      </p:sp>
      <p:sp>
        <p:nvSpPr>
          <p:cNvPr id="3" name="Content Placeholder 2"/>
          <p:cNvSpPr>
            <a:spLocks noGrp="1"/>
          </p:cNvSpPr>
          <p:nvPr>
            <p:ph idx="1"/>
          </p:nvPr>
        </p:nvSpPr>
        <p:spPr>
          <a:xfrm>
            <a:off x="762000" y="267494"/>
            <a:ext cx="7543800" cy="1058347"/>
          </a:xfrm>
        </p:spPr>
        <p:txBody>
          <a:bodyPr>
            <a:normAutofit/>
          </a:bodyPr>
          <a:lstStyle/>
          <a:p>
            <a:pPr>
              <a:buNone/>
            </a:pPr>
            <a:r>
              <a:rPr lang="en-NZ" dirty="0" smtClean="0">
                <a:ea typeface="Verdana" panose="020B0604030504040204" pitchFamily="34" charset="0"/>
                <a:cs typeface="Verdana" panose="020B0604030504040204" pitchFamily="34" charset="0"/>
              </a:rPr>
              <a:t>Many of these suggestions are merely that. </a:t>
            </a:r>
            <a:r>
              <a:rPr lang="en-NZ" dirty="0">
                <a:ea typeface="Verdana" panose="020B0604030504040204" pitchFamily="34" charset="0"/>
                <a:cs typeface="Verdana" panose="020B0604030504040204" pitchFamily="34" charset="0"/>
              </a:rPr>
              <a:t>Percentages and word limit noted here are ‘rules of thumb’ or approximations only</a:t>
            </a:r>
            <a:r>
              <a:rPr lang="en-NZ" dirty="0" smtClean="0">
                <a:ea typeface="Verdana" panose="020B0604030504040204" pitchFamily="34" charset="0"/>
                <a:cs typeface="Verdana" panose="020B0604030504040204" pitchFamily="34" charset="0"/>
              </a:rPr>
              <a:t>.</a:t>
            </a:r>
            <a:endParaRPr lang="en-NZ" dirty="0"/>
          </a:p>
        </p:txBody>
      </p:sp>
      <p:pic>
        <p:nvPicPr>
          <p:cNvPr id="56324" name="Picture 4" descr="https://encrypted-tbn3.gstatic.com/images?q=tbn:ANd9GcRkY9ryBOcSVA0gHb3OrejyL9T1os1gd08p__Y2IkSBW6IaTCCtdg"/>
          <p:cNvPicPr>
            <a:picLocks noChangeAspect="1" noChangeArrowheads="1"/>
          </p:cNvPicPr>
          <p:nvPr/>
        </p:nvPicPr>
        <p:blipFill>
          <a:blip r:embed="rId3" cstate="print"/>
          <a:srcRect/>
          <a:stretch>
            <a:fillRect/>
          </a:stretch>
        </p:blipFill>
        <p:spPr bwMode="auto">
          <a:xfrm>
            <a:off x="3491880" y="1563638"/>
            <a:ext cx="2007394" cy="1278732"/>
          </a:xfrm>
          <a:prstGeom prst="rect">
            <a:avLst/>
          </a:prstGeom>
          <a:noFill/>
        </p:spPr>
      </p:pic>
      <p:grpSp>
        <p:nvGrpSpPr>
          <p:cNvPr id="14" name="Group 13"/>
          <p:cNvGrpSpPr/>
          <p:nvPr/>
        </p:nvGrpSpPr>
        <p:grpSpPr>
          <a:xfrm>
            <a:off x="539552" y="1325841"/>
            <a:ext cx="2664296" cy="1754326"/>
            <a:chOff x="527946" y="1325841"/>
            <a:chExt cx="2664296" cy="1754326"/>
          </a:xfrm>
        </p:grpSpPr>
        <p:sp>
          <p:nvSpPr>
            <p:cNvPr id="7" name="TextBox 6"/>
            <p:cNvSpPr txBox="1"/>
            <p:nvPr/>
          </p:nvSpPr>
          <p:spPr>
            <a:xfrm>
              <a:off x="527946" y="1325841"/>
              <a:ext cx="2664296" cy="1754326"/>
            </a:xfrm>
            <a:prstGeom prst="rect">
              <a:avLst/>
            </a:prstGeom>
            <a:solidFill>
              <a:schemeClr val="accent1">
                <a:lumMod val="20000"/>
                <a:lumOff val="80000"/>
              </a:schemeClr>
            </a:solidFill>
            <a:ln>
              <a:solidFill>
                <a:schemeClr val="accent1">
                  <a:alpha val="50000"/>
                </a:schemeClr>
              </a:solidFill>
            </a:ln>
          </p:spPr>
          <p:txBody>
            <a:bodyPr wrap="square" rtlCol="0">
              <a:spAutoFit/>
            </a:bodyPr>
            <a:lstStyle/>
            <a:p>
              <a:pPr lvl="0" eaLnBrk="0" hangingPunct="0">
                <a:spcBef>
                  <a:spcPct val="30000"/>
                </a:spcBef>
                <a:defRPr/>
              </a:pPr>
              <a:r>
                <a:rPr lang="en-NZ" b="1" dirty="0"/>
                <a:t>Folio format</a:t>
              </a:r>
              <a:r>
                <a:rPr lang="en-NZ" dirty="0"/>
                <a:t/>
              </a:r>
              <a:br>
                <a:rPr lang="en-NZ" dirty="0"/>
              </a:br>
              <a:r>
                <a:rPr lang="en-NZ" dirty="0"/>
                <a:t>Substantial dissertation together with reports, papers and publications in media appropriate for the professional context </a:t>
              </a:r>
            </a:p>
          </p:txBody>
        </p:sp>
        <p:cxnSp>
          <p:nvCxnSpPr>
            <p:cNvPr id="9" name="Straight Connector 8"/>
            <p:cNvCxnSpPr/>
            <p:nvPr/>
          </p:nvCxnSpPr>
          <p:spPr>
            <a:xfrm flipV="1">
              <a:off x="594151" y="1464886"/>
              <a:ext cx="2531886" cy="1476236"/>
            </a:xfrm>
            <a:prstGeom prst="line">
              <a:avLst/>
            </a:prstGeom>
            <a:ln w="762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752467" y="1213540"/>
            <a:ext cx="2664296" cy="1754326"/>
            <a:chOff x="5752467" y="1213540"/>
            <a:chExt cx="2664296" cy="1754326"/>
          </a:xfrm>
        </p:grpSpPr>
        <p:sp>
          <p:nvSpPr>
            <p:cNvPr id="6" name="TextBox 5"/>
            <p:cNvSpPr txBox="1"/>
            <p:nvPr/>
          </p:nvSpPr>
          <p:spPr>
            <a:xfrm>
              <a:off x="5752467" y="1213540"/>
              <a:ext cx="2664296" cy="1754326"/>
            </a:xfrm>
            <a:prstGeom prst="rect">
              <a:avLst/>
            </a:prstGeom>
            <a:solidFill>
              <a:schemeClr val="accent1">
                <a:lumMod val="20000"/>
                <a:lumOff val="80000"/>
              </a:schemeClr>
            </a:solidFill>
            <a:ln>
              <a:solidFill>
                <a:schemeClr val="accent1">
                  <a:alpha val="50000"/>
                </a:schemeClr>
              </a:solidFill>
            </a:ln>
          </p:spPr>
          <p:txBody>
            <a:bodyPr wrap="square" rtlCol="0">
              <a:spAutoFit/>
            </a:bodyPr>
            <a:lstStyle/>
            <a:p>
              <a:pPr lvl="0" eaLnBrk="0" hangingPunct="0">
                <a:spcBef>
                  <a:spcPct val="30000"/>
                </a:spcBef>
                <a:defRPr/>
              </a:pPr>
              <a:r>
                <a:rPr lang="en-NZ" b="1" dirty="0"/>
                <a:t>Creative work plus exegesis</a:t>
              </a:r>
              <a:r>
                <a:rPr lang="en-NZ" dirty="0"/>
                <a:t/>
              </a:r>
              <a:br>
                <a:rPr lang="en-NZ" dirty="0"/>
              </a:br>
              <a:r>
                <a:rPr lang="en-NZ" dirty="0" smtClean="0"/>
                <a:t>Visual, media, and </a:t>
              </a:r>
              <a:r>
                <a:rPr lang="en-NZ" dirty="0"/>
                <a:t>performing </a:t>
              </a:r>
              <a:r>
                <a:rPr lang="en-NZ" dirty="0" smtClean="0"/>
                <a:t>arts, as well as </a:t>
              </a:r>
              <a:r>
                <a:rPr lang="en-NZ" dirty="0"/>
                <a:t>creative and professional writing</a:t>
              </a:r>
            </a:p>
          </p:txBody>
        </p:sp>
        <p:cxnSp>
          <p:nvCxnSpPr>
            <p:cNvPr id="11" name="Straight Connector 10"/>
            <p:cNvCxnSpPr/>
            <p:nvPr/>
          </p:nvCxnSpPr>
          <p:spPr>
            <a:xfrm flipV="1">
              <a:off x="5829396" y="1352585"/>
              <a:ext cx="2531886" cy="1476236"/>
            </a:xfrm>
            <a:prstGeom prst="line">
              <a:avLst/>
            </a:prstGeom>
            <a:ln w="762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752467" y="3369939"/>
            <a:ext cx="2664296" cy="1560427"/>
            <a:chOff x="5752467" y="3369939"/>
            <a:chExt cx="2664296" cy="1560427"/>
          </a:xfrm>
        </p:grpSpPr>
        <p:sp>
          <p:nvSpPr>
            <p:cNvPr id="4" name="TextBox 3"/>
            <p:cNvSpPr txBox="1"/>
            <p:nvPr/>
          </p:nvSpPr>
          <p:spPr>
            <a:xfrm>
              <a:off x="5752467" y="3369939"/>
              <a:ext cx="2664296" cy="1560427"/>
            </a:xfrm>
            <a:prstGeom prst="rect">
              <a:avLst/>
            </a:prstGeom>
            <a:solidFill>
              <a:schemeClr val="accent1">
                <a:lumMod val="20000"/>
                <a:lumOff val="80000"/>
              </a:schemeClr>
            </a:solidFill>
            <a:ln>
              <a:solidFill>
                <a:schemeClr val="accent1">
                  <a:alpha val="50000"/>
                </a:schemeClr>
              </a:solidFill>
            </a:ln>
          </p:spPr>
          <p:txBody>
            <a:bodyPr wrap="square" rtlCol="0">
              <a:spAutoFit/>
            </a:bodyPr>
            <a:lstStyle/>
            <a:p>
              <a:pPr lvl="0" eaLnBrk="0" hangingPunct="0">
                <a:spcBef>
                  <a:spcPct val="30000"/>
                </a:spcBef>
                <a:defRPr/>
              </a:pPr>
              <a:r>
                <a:rPr lang="en-NZ" b="1" dirty="0" smtClean="0"/>
                <a:t>Thesis </a:t>
              </a:r>
              <a:r>
                <a:rPr lang="en-NZ" b="1" dirty="0"/>
                <a:t>by </a:t>
              </a:r>
              <a:r>
                <a:rPr lang="en-NZ" b="1" dirty="0" smtClean="0"/>
                <a:t>publication</a:t>
              </a:r>
            </a:p>
            <a:p>
              <a:pPr eaLnBrk="0" hangingPunct="0">
                <a:spcBef>
                  <a:spcPct val="30000"/>
                </a:spcBef>
                <a:defRPr/>
              </a:pPr>
              <a:r>
                <a:rPr lang="en-NZ" dirty="0" smtClean="0"/>
                <a:t>Paper series, </a:t>
              </a:r>
              <a:r>
                <a:rPr lang="en-NZ" dirty="0"/>
                <a:t>some or all </a:t>
              </a:r>
              <a:r>
                <a:rPr lang="en-NZ" dirty="0" smtClean="0"/>
                <a:t>that </a:t>
              </a:r>
              <a:r>
                <a:rPr lang="en-NZ" dirty="0"/>
                <a:t>have been published </a:t>
              </a:r>
              <a:r>
                <a:rPr lang="en-NZ" dirty="0" smtClean="0"/>
                <a:t>before </a:t>
              </a:r>
              <a:r>
                <a:rPr lang="en-NZ" dirty="0"/>
                <a:t>the </a:t>
              </a:r>
              <a:r>
                <a:rPr lang="en-NZ" dirty="0" smtClean="0"/>
                <a:t>examination</a:t>
              </a:r>
              <a:endParaRPr lang="en-NZ" dirty="0"/>
            </a:p>
          </p:txBody>
        </p:sp>
        <p:cxnSp>
          <p:nvCxnSpPr>
            <p:cNvPr id="12" name="Straight Connector 11"/>
            <p:cNvCxnSpPr/>
            <p:nvPr/>
          </p:nvCxnSpPr>
          <p:spPr>
            <a:xfrm flipV="1">
              <a:off x="5818672" y="3429000"/>
              <a:ext cx="2531886" cy="1476236"/>
            </a:xfrm>
            <a:prstGeom prst="line">
              <a:avLst/>
            </a:prstGeom>
            <a:ln w="762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62000" y="3291830"/>
            <a:ext cx="4098032" cy="923330"/>
          </a:xfrm>
          <a:prstGeom prst="rect">
            <a:avLst/>
          </a:prstGeom>
          <a:noFill/>
        </p:spPr>
        <p:txBody>
          <a:bodyPr wrap="square" rtlCol="0">
            <a:spAutoFit/>
          </a:bodyPr>
          <a:lstStyle/>
          <a:p>
            <a:r>
              <a:rPr lang="en-NZ" dirty="0">
                <a:latin typeface="+mn-lt"/>
              </a:rPr>
              <a:t>Please consult your supervisors for full and discipline-specific advice.</a:t>
            </a:r>
          </a:p>
          <a:p>
            <a:endParaRPr lang="en-NZ" sz="1600" dirty="0"/>
          </a:p>
        </p:txBody>
      </p:sp>
    </p:spTree>
    <p:extLst>
      <p:ext uri="{BB962C8B-B14F-4D97-AF65-F5344CB8AC3E}">
        <p14:creationId xmlns:p14="http://schemas.microsoft.com/office/powerpoint/2010/main" val="254008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123478"/>
            <a:ext cx="3689645" cy="765425"/>
          </a:xfrm>
          <a:prstGeom prst="rect">
            <a:avLst/>
          </a:prstGeom>
        </p:spPr>
      </p:pic>
      <p:sp>
        <p:nvSpPr>
          <p:cNvPr id="7" name="TextBox 6"/>
          <p:cNvSpPr txBox="1"/>
          <p:nvPr/>
        </p:nvSpPr>
        <p:spPr>
          <a:xfrm>
            <a:off x="179512" y="104624"/>
            <a:ext cx="5989182" cy="707886"/>
          </a:xfrm>
          <a:prstGeom prst="rect">
            <a:avLst/>
          </a:prstGeom>
          <a:noFill/>
        </p:spPr>
        <p:txBody>
          <a:bodyPr wrap="square" rtlCol="0">
            <a:spAutoFit/>
          </a:bodyPr>
          <a:lstStyle/>
          <a:p>
            <a:r>
              <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rPr>
              <a:t>Checklist for a coherent </a:t>
            </a:r>
            <a:endParaRPr lang="en-NZ"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 </a:t>
            </a:r>
            <a:r>
              <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rPr>
              <a:t>logical structure</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2"/>
          <p:cNvSpPr>
            <a:spLocks noGrp="1"/>
          </p:cNvSpPr>
          <p:nvPr>
            <p:ph idx="1"/>
          </p:nvPr>
        </p:nvSpPr>
        <p:spPr>
          <a:xfrm>
            <a:off x="611560" y="1275606"/>
            <a:ext cx="7344816" cy="3672408"/>
          </a:xfrm>
        </p:spPr>
        <p:txBody>
          <a:bodyPr/>
          <a:lstStyle/>
          <a:p>
            <a:pPr>
              <a:spcAft>
                <a:spcPts val="600"/>
              </a:spcAft>
              <a:buFont typeface="Wingdings" panose="05000000000000000000" pitchFamily="2" charset="2"/>
              <a:buChar char="q"/>
            </a:pPr>
            <a:r>
              <a:rPr lang="en-NZ" sz="2000" dirty="0"/>
              <a:t>Does each section of the thesis perform its proper function?  Does it </a:t>
            </a:r>
            <a:r>
              <a:rPr lang="en-NZ" sz="2000" dirty="0" smtClean="0"/>
              <a:t>fulfil </a:t>
            </a:r>
            <a:r>
              <a:rPr lang="en-NZ" sz="2000" dirty="0"/>
              <a:t>its promise (made in the introduction of this section?)</a:t>
            </a:r>
          </a:p>
          <a:p>
            <a:pPr>
              <a:spcAft>
                <a:spcPts val="600"/>
              </a:spcAft>
              <a:buFont typeface="Wingdings" panose="05000000000000000000" pitchFamily="2" charset="2"/>
              <a:buChar char="q"/>
            </a:pPr>
            <a:r>
              <a:rPr lang="en-NZ" sz="2000" dirty="0"/>
              <a:t>Does each section of the thesis logically and coherently develop your argument? </a:t>
            </a:r>
          </a:p>
          <a:p>
            <a:pPr>
              <a:spcAft>
                <a:spcPts val="600"/>
              </a:spcAft>
              <a:buFont typeface="Wingdings" panose="05000000000000000000" pitchFamily="2" charset="2"/>
              <a:buChar char="q"/>
            </a:pPr>
            <a:r>
              <a:rPr lang="en-NZ" sz="2000" dirty="0"/>
              <a:t>Have you used subheadings to logically structure each section?</a:t>
            </a:r>
          </a:p>
          <a:p>
            <a:pPr>
              <a:spcAft>
                <a:spcPts val="600"/>
              </a:spcAft>
              <a:buFont typeface="Wingdings" panose="05000000000000000000" pitchFamily="2" charset="2"/>
              <a:buChar char="q"/>
            </a:pPr>
            <a:r>
              <a:rPr lang="en-NZ" sz="2000" dirty="0"/>
              <a:t>Does your table of contents correspond to the major divisions and subdivisions of the text?  </a:t>
            </a:r>
          </a:p>
        </p:txBody>
      </p:sp>
    </p:spTree>
    <p:extLst>
      <p:ext uri="{BB962C8B-B14F-4D97-AF65-F5344CB8AC3E}">
        <p14:creationId xmlns:p14="http://schemas.microsoft.com/office/powerpoint/2010/main" val="335387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150141"/>
            <a:ext cx="3441095" cy="765425"/>
          </a:xfrm>
          <a:prstGeom prst="rect">
            <a:avLst/>
          </a:prstGeom>
        </p:spPr>
      </p:pic>
      <p:sp>
        <p:nvSpPr>
          <p:cNvPr id="5" name="Title 4"/>
          <p:cNvSpPr txBox="1">
            <a:spLocks/>
          </p:cNvSpPr>
          <p:nvPr/>
        </p:nvSpPr>
        <p:spPr>
          <a:xfrm>
            <a:off x="282880" y="253464"/>
            <a:ext cx="3351850" cy="504056"/>
          </a:xfrm>
          <a:prstGeom prst="rect">
            <a:avLst/>
          </a:prstGeom>
        </p:spPr>
        <p:txBody>
          <a:bodyP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r>
              <a:rPr lang="en-NZ" b="1" dirty="0">
                <a:latin typeface="Verdana" panose="020B0604030504040204" pitchFamily="34" charset="0"/>
                <a:ea typeface="Verdana" panose="020B0604030504040204" pitchFamily="34" charset="0"/>
                <a:cs typeface="Verdana" panose="020B0604030504040204" pitchFamily="34" charset="0"/>
              </a:rPr>
              <a:t>Introductory chapter</a:t>
            </a:r>
          </a:p>
        </p:txBody>
      </p:sp>
      <p:sp>
        <p:nvSpPr>
          <p:cNvPr id="6" name="Rectangle 3"/>
          <p:cNvSpPr txBox="1">
            <a:spLocks noChangeArrowheads="1"/>
          </p:cNvSpPr>
          <p:nvPr/>
        </p:nvSpPr>
        <p:spPr>
          <a:xfrm>
            <a:off x="518864" y="1131590"/>
            <a:ext cx="8229600" cy="374441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NZ" sz="2000" b="1" dirty="0" smtClean="0"/>
              <a:t>In pairs, write a checklist for an Introduction chapter. What should an introduction include?</a:t>
            </a:r>
          </a:p>
          <a:p>
            <a:pPr>
              <a:spcAft>
                <a:spcPts val="600"/>
              </a:spcAft>
              <a:buFont typeface="Wingdings" panose="05000000000000000000" pitchFamily="2" charset="2"/>
              <a:buChar char="q"/>
            </a:pPr>
            <a:r>
              <a:rPr lang="en-NZ" sz="2000" dirty="0" smtClean="0"/>
              <a:t>Rationale for why </a:t>
            </a:r>
            <a:r>
              <a:rPr lang="en-NZ" sz="2000" dirty="0"/>
              <a:t>the work is being </a:t>
            </a:r>
            <a:r>
              <a:rPr lang="en-NZ" sz="2000" dirty="0" smtClean="0"/>
              <a:t>done  </a:t>
            </a:r>
            <a:endParaRPr lang="en-NZ" sz="2000" dirty="0"/>
          </a:p>
          <a:p>
            <a:pPr>
              <a:spcAft>
                <a:spcPts val="600"/>
              </a:spcAft>
              <a:buFont typeface="Wingdings" panose="05000000000000000000" pitchFamily="2" charset="2"/>
              <a:buChar char="q"/>
            </a:pPr>
            <a:r>
              <a:rPr lang="en-NZ" sz="2000" dirty="0" smtClean="0"/>
              <a:t>Clearly state the aim of the thesis </a:t>
            </a:r>
            <a:endParaRPr lang="en-NZ" sz="2000" dirty="0"/>
          </a:p>
          <a:p>
            <a:pPr>
              <a:spcAft>
                <a:spcPts val="600"/>
              </a:spcAft>
              <a:buFont typeface="Wingdings" panose="05000000000000000000" pitchFamily="2" charset="2"/>
              <a:buChar char="q"/>
            </a:pPr>
            <a:r>
              <a:rPr lang="en-NZ" sz="2000" dirty="0" smtClean="0"/>
              <a:t>Clearly state </a:t>
            </a:r>
            <a:r>
              <a:rPr lang="en-NZ" sz="2000" dirty="0"/>
              <a:t>how you intend to achieve this </a:t>
            </a:r>
            <a:r>
              <a:rPr lang="en-NZ" sz="2000" dirty="0" smtClean="0"/>
              <a:t>aim </a:t>
            </a:r>
            <a:endParaRPr lang="en-NZ" sz="2000" dirty="0"/>
          </a:p>
          <a:p>
            <a:pPr>
              <a:spcAft>
                <a:spcPts val="600"/>
              </a:spcAft>
              <a:buFont typeface="Wingdings" panose="05000000000000000000" pitchFamily="2" charset="2"/>
              <a:buChar char="q"/>
            </a:pPr>
            <a:r>
              <a:rPr lang="en-NZ" sz="2000" dirty="0" smtClean="0"/>
              <a:t>Provide a clear outline of the thesis claims </a:t>
            </a:r>
            <a:endParaRPr lang="en-NZ" sz="2000" dirty="0"/>
          </a:p>
          <a:p>
            <a:pPr>
              <a:spcAft>
                <a:spcPts val="600"/>
              </a:spcAft>
              <a:buFont typeface="Wingdings" panose="05000000000000000000" pitchFamily="2" charset="2"/>
              <a:buChar char="q"/>
            </a:pPr>
            <a:r>
              <a:rPr lang="en-NZ" sz="2000" dirty="0" smtClean="0"/>
              <a:t>Outline </a:t>
            </a:r>
            <a:r>
              <a:rPr lang="en-NZ" sz="2000" dirty="0"/>
              <a:t>the pathway that the reader will travel in arriving at the </a:t>
            </a:r>
            <a:r>
              <a:rPr lang="en-NZ" sz="2000" dirty="0" smtClean="0"/>
              <a:t>conclusion  </a:t>
            </a:r>
            <a:endParaRPr lang="en-NZ" sz="2000" dirty="0"/>
          </a:p>
          <a:p>
            <a:pPr>
              <a:spcAft>
                <a:spcPts val="600"/>
              </a:spcAft>
              <a:buFont typeface="Wingdings" panose="05000000000000000000" pitchFamily="2" charset="2"/>
              <a:buChar char="q"/>
            </a:pPr>
            <a:r>
              <a:rPr lang="en-NZ" sz="2000" dirty="0" smtClean="0"/>
              <a:t>Provide a roadmap so </a:t>
            </a:r>
            <a:r>
              <a:rPr lang="en-NZ" sz="2000" dirty="0"/>
              <a:t>that your intentions are </a:t>
            </a:r>
            <a:r>
              <a:rPr lang="en-NZ" sz="2000" dirty="0" smtClean="0"/>
              <a:t>clear</a:t>
            </a:r>
            <a:endParaRPr lang="en-NZ" sz="2000" dirty="0"/>
          </a:p>
        </p:txBody>
      </p:sp>
      <p:sp>
        <p:nvSpPr>
          <p:cNvPr id="7" name="TextBox 6"/>
          <p:cNvSpPr txBox="1"/>
          <p:nvPr/>
        </p:nvSpPr>
        <p:spPr>
          <a:xfrm>
            <a:off x="3635896" y="237877"/>
            <a:ext cx="2592288" cy="461665"/>
          </a:xfrm>
          <a:prstGeom prst="rect">
            <a:avLst/>
          </a:prstGeom>
          <a:noFill/>
        </p:spPr>
        <p:txBody>
          <a:bodyPr wrap="square" rtlCol="0">
            <a:spAutoFit/>
          </a:bodyPr>
          <a:lstStyle/>
          <a:p>
            <a:pPr marL="285750" indent="-285750">
              <a:buFont typeface="Wingdings" panose="05000000000000000000" pitchFamily="2" charset="2"/>
              <a:buChar char="v"/>
            </a:pPr>
            <a:r>
              <a:rPr lang="en-NZ" sz="2400" dirty="0" smtClean="0">
                <a:solidFill>
                  <a:schemeClr val="accent6"/>
                </a:solidFill>
              </a:rPr>
              <a:t>Exercise</a:t>
            </a:r>
            <a:endParaRPr lang="en-NZ" sz="2400" dirty="0">
              <a:solidFill>
                <a:schemeClr val="accent6"/>
              </a:solidFill>
            </a:endParaRPr>
          </a:p>
        </p:txBody>
      </p:sp>
    </p:spTree>
    <p:extLst>
      <p:ext uri="{BB962C8B-B14F-4D97-AF65-F5344CB8AC3E}">
        <p14:creationId xmlns:p14="http://schemas.microsoft.com/office/powerpoint/2010/main" val="351354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150141"/>
            <a:ext cx="2937039" cy="765425"/>
          </a:xfrm>
          <a:prstGeom prst="rect">
            <a:avLst/>
          </a:prstGeom>
        </p:spPr>
      </p:pic>
      <p:sp>
        <p:nvSpPr>
          <p:cNvPr id="5" name="Title 4"/>
          <p:cNvSpPr txBox="1">
            <a:spLocks/>
          </p:cNvSpPr>
          <p:nvPr/>
        </p:nvSpPr>
        <p:spPr>
          <a:xfrm>
            <a:off x="282880" y="123478"/>
            <a:ext cx="2848960" cy="504056"/>
          </a:xfrm>
          <a:prstGeom prst="rect">
            <a:avLst/>
          </a:prstGeom>
        </p:spPr>
        <p:txBody>
          <a:bodyP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r>
              <a:rPr lang="en-NZ" b="1" dirty="0" smtClean="0">
                <a:latin typeface="Verdana" panose="020B0604030504040204" pitchFamily="34" charset="0"/>
                <a:ea typeface="Verdana" panose="020B0604030504040204" pitchFamily="34" charset="0"/>
                <a:cs typeface="Verdana" panose="020B0604030504040204" pitchFamily="34" charset="0"/>
              </a:rPr>
              <a:t>Coherence across chapters</a:t>
            </a:r>
            <a:endParaRPr lang="en-NZ" b="1"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467544" y="1131590"/>
            <a:ext cx="7416824" cy="374441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NZ" sz="2000" dirty="0"/>
              <a:t>Read the introduction of each chapter in order. </a:t>
            </a:r>
            <a:r>
              <a:rPr lang="en-NZ" sz="2000" dirty="0" smtClean="0"/>
              <a:t>Do </a:t>
            </a:r>
            <a:r>
              <a:rPr lang="en-NZ" sz="2000" dirty="0"/>
              <a:t>they follow logically? </a:t>
            </a:r>
          </a:p>
          <a:p>
            <a:pPr>
              <a:buFont typeface="Wingdings" panose="05000000000000000000" pitchFamily="2" charset="2"/>
              <a:buChar char="q"/>
            </a:pPr>
            <a:endParaRPr lang="en-NZ" sz="2000" dirty="0"/>
          </a:p>
          <a:p>
            <a:pPr>
              <a:buFont typeface="Wingdings" panose="05000000000000000000" pitchFamily="2" charset="2"/>
              <a:buChar char="q"/>
            </a:pPr>
            <a:r>
              <a:rPr lang="en-NZ" sz="2000" dirty="0"/>
              <a:t>Read the introduction of each section in each chapter. </a:t>
            </a:r>
            <a:r>
              <a:rPr lang="en-NZ" sz="2000" dirty="0" smtClean="0"/>
              <a:t>Do </a:t>
            </a:r>
            <a:r>
              <a:rPr lang="en-NZ" sz="2000" dirty="0"/>
              <a:t>they following logically?</a:t>
            </a:r>
          </a:p>
          <a:p>
            <a:pPr>
              <a:buFont typeface="Wingdings" panose="05000000000000000000" pitchFamily="2" charset="2"/>
              <a:buChar char="q"/>
            </a:pPr>
            <a:endParaRPr lang="en-NZ" sz="2000" dirty="0"/>
          </a:p>
          <a:p>
            <a:pPr>
              <a:buFont typeface="Wingdings" panose="05000000000000000000" pitchFamily="2" charset="2"/>
              <a:buChar char="q"/>
            </a:pPr>
            <a:r>
              <a:rPr lang="en-NZ" sz="2000" dirty="0"/>
              <a:t>Is there a link to the main idea of the previous chapter?</a:t>
            </a:r>
          </a:p>
          <a:p>
            <a:pPr>
              <a:buFont typeface="Wingdings" panose="05000000000000000000" pitchFamily="2" charset="2"/>
              <a:buChar char="q"/>
            </a:pPr>
            <a:endParaRPr lang="en-NZ" sz="2000" dirty="0"/>
          </a:p>
          <a:p>
            <a:pPr>
              <a:buFont typeface="Wingdings" panose="05000000000000000000" pitchFamily="2" charset="2"/>
              <a:buChar char="q"/>
            </a:pPr>
            <a:r>
              <a:rPr lang="en-NZ" sz="2000" dirty="0"/>
              <a:t>Does each introduction foreshadow the argument to be made in the following </a:t>
            </a:r>
            <a:r>
              <a:rPr lang="en-NZ" sz="2000" dirty="0" smtClean="0"/>
              <a:t>section/s </a:t>
            </a:r>
            <a:r>
              <a:rPr lang="en-NZ" sz="2000" dirty="0"/>
              <a:t>clearly</a:t>
            </a:r>
            <a:r>
              <a:rPr lang="en-NZ" sz="2000" dirty="0" smtClean="0"/>
              <a:t>?</a:t>
            </a:r>
            <a:endParaRPr lang="en-NZ" sz="2000" dirty="0"/>
          </a:p>
        </p:txBody>
      </p:sp>
    </p:spTree>
    <p:extLst>
      <p:ext uri="{BB962C8B-B14F-4D97-AF65-F5344CB8AC3E}">
        <p14:creationId xmlns:p14="http://schemas.microsoft.com/office/powerpoint/2010/main" val="219643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11560" y="1419622"/>
            <a:ext cx="7344816" cy="3384376"/>
          </a:xfrm>
        </p:spPr>
        <p:txBody>
          <a:bodyPr/>
          <a:lstStyle/>
          <a:p>
            <a:pPr marL="457200" indent="-457200">
              <a:buFont typeface="+mj-lt"/>
              <a:buAutoNum type="arabicPeriod"/>
            </a:pPr>
            <a:r>
              <a:rPr lang="en-NZ" dirty="0"/>
              <a:t>Link back to previous chapter and earlier parts of the thesis. </a:t>
            </a:r>
            <a:r>
              <a:rPr lang="en-NZ" dirty="0" smtClean="0"/>
              <a:t>Why </a:t>
            </a:r>
            <a:r>
              <a:rPr lang="en-NZ" dirty="0"/>
              <a:t>is this chapter needed?</a:t>
            </a:r>
          </a:p>
          <a:p>
            <a:pPr marL="457200" indent="-457200">
              <a:buFont typeface="+mj-lt"/>
              <a:buAutoNum type="arabicPeriod"/>
            </a:pPr>
            <a:endParaRPr lang="en-NZ" dirty="0"/>
          </a:p>
          <a:p>
            <a:pPr marL="457200" indent="-457200">
              <a:buFont typeface="+mj-lt"/>
              <a:buAutoNum type="arabicPeriod"/>
            </a:pPr>
            <a:r>
              <a:rPr lang="en-NZ" dirty="0"/>
              <a:t>Chapter aim and function within overall thesis.</a:t>
            </a:r>
          </a:p>
          <a:p>
            <a:pPr marL="457200" indent="-457200">
              <a:buFont typeface="+mj-lt"/>
              <a:buAutoNum type="arabicPeriod"/>
            </a:pPr>
            <a:endParaRPr lang="en-NZ" dirty="0"/>
          </a:p>
          <a:p>
            <a:pPr marL="457200" indent="-457200">
              <a:buFont typeface="+mj-lt"/>
              <a:buAutoNum type="arabicPeriod"/>
            </a:pPr>
            <a:r>
              <a:rPr lang="en-NZ" dirty="0" smtClean="0"/>
              <a:t>Does it tell the reader how </a:t>
            </a:r>
            <a:r>
              <a:rPr lang="en-NZ" dirty="0"/>
              <a:t>you intend to achieve the aim in this </a:t>
            </a:r>
            <a:r>
              <a:rPr lang="en-NZ" dirty="0" smtClean="0"/>
              <a:t>chapter?</a:t>
            </a:r>
            <a:endParaRPr lang="en-NZ" dirty="0"/>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150141"/>
            <a:ext cx="3583945" cy="765425"/>
          </a:xfrm>
          <a:prstGeom prst="rect">
            <a:avLst/>
          </a:prstGeom>
        </p:spPr>
      </p:pic>
      <p:sp>
        <p:nvSpPr>
          <p:cNvPr id="5" name="Title 4"/>
          <p:cNvSpPr txBox="1">
            <a:spLocks/>
          </p:cNvSpPr>
          <p:nvPr/>
        </p:nvSpPr>
        <p:spPr>
          <a:xfrm>
            <a:off x="282880" y="253464"/>
            <a:ext cx="3351850" cy="504056"/>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lvl="0">
              <a:defRPr/>
            </a:pPr>
            <a:r>
              <a:rPr lang="en-NZ" b="1" dirty="0">
                <a:latin typeface="Verdana" panose="020B0604030504040204" pitchFamily="34" charset="0"/>
                <a:ea typeface="Verdana" panose="020B0604030504040204" pitchFamily="34" charset="0"/>
                <a:cs typeface="Verdana" panose="020B0604030504040204" pitchFamily="34" charset="0"/>
              </a:rPr>
              <a:t>Chapter </a:t>
            </a:r>
            <a:r>
              <a:rPr lang="en-NZ" b="1" dirty="0" smtClean="0">
                <a:latin typeface="Verdana" panose="020B0604030504040204" pitchFamily="34" charset="0"/>
                <a:ea typeface="Verdana" panose="020B0604030504040204" pitchFamily="34" charset="0"/>
                <a:cs typeface="Verdana" panose="020B0604030504040204" pitchFamily="34" charset="0"/>
              </a:rPr>
              <a:t>introductions</a:t>
            </a:r>
            <a:endParaRPr kumimoji="0" lang="en-NZ"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360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755576" y="1347614"/>
            <a:ext cx="7560840" cy="3456384"/>
          </a:xfrm>
        </p:spPr>
        <p:txBody>
          <a:bodyPr/>
          <a:lstStyle/>
          <a:p>
            <a:pPr>
              <a:spcAft>
                <a:spcPts val="600"/>
              </a:spcAft>
            </a:pPr>
            <a:r>
              <a:rPr lang="en-NZ" sz="2000" dirty="0"/>
              <a:t>Are sentences arranged so that there is a logical flow of ideas?  </a:t>
            </a:r>
          </a:p>
          <a:p>
            <a:pPr>
              <a:spcAft>
                <a:spcPts val="600"/>
              </a:spcAft>
            </a:pPr>
            <a:r>
              <a:rPr lang="en-NZ" sz="2000" dirty="0"/>
              <a:t>Do paragraphs flow (not jump) between ideas?</a:t>
            </a:r>
          </a:p>
          <a:p>
            <a:pPr>
              <a:spcAft>
                <a:spcPts val="600"/>
              </a:spcAft>
            </a:pPr>
            <a:r>
              <a:rPr lang="en-NZ" sz="2000" dirty="0"/>
              <a:t>Have you used linking sentences at the beginning and end of paragraphs to improve the coherence and clarity of your work?</a:t>
            </a:r>
          </a:p>
          <a:p>
            <a:pPr>
              <a:spcAft>
                <a:spcPts val="600"/>
              </a:spcAft>
            </a:pPr>
            <a:r>
              <a:rPr lang="en-NZ" sz="2000" dirty="0" smtClean="0"/>
              <a:t>Highlight </a:t>
            </a:r>
            <a:r>
              <a:rPr lang="en-NZ" sz="2000" dirty="0"/>
              <a:t>key words, terms, phrases, and ideas.  </a:t>
            </a:r>
          </a:p>
          <a:p>
            <a:pPr>
              <a:spcAft>
                <a:spcPts val="600"/>
              </a:spcAft>
            </a:pPr>
            <a:r>
              <a:rPr lang="en-NZ" sz="2000" dirty="0"/>
              <a:t>Use a highlighter and identify the topic sentences.  </a:t>
            </a:r>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150141"/>
            <a:ext cx="3009047" cy="765425"/>
          </a:xfrm>
          <a:prstGeom prst="rect">
            <a:avLst/>
          </a:prstGeom>
        </p:spPr>
      </p:pic>
      <p:sp>
        <p:nvSpPr>
          <p:cNvPr id="5" name="Title 4"/>
          <p:cNvSpPr txBox="1">
            <a:spLocks/>
          </p:cNvSpPr>
          <p:nvPr/>
        </p:nvSpPr>
        <p:spPr>
          <a:xfrm>
            <a:off x="282880" y="195486"/>
            <a:ext cx="4289120" cy="504056"/>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lvl="0">
              <a:defRPr/>
            </a:pPr>
            <a:r>
              <a:rPr lang="en-NZ" b="1" dirty="0">
                <a:latin typeface="Verdana" panose="020B0604030504040204" pitchFamily="34" charset="0"/>
                <a:ea typeface="Verdana" panose="020B0604030504040204" pitchFamily="34" charset="0"/>
                <a:cs typeface="Verdana" panose="020B0604030504040204" pitchFamily="34" charset="0"/>
              </a:rPr>
              <a:t>Coherence within paragraphs</a:t>
            </a:r>
            <a:endParaRPr kumimoji="0" lang="en-NZ"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27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67544" y="1131590"/>
            <a:ext cx="7776864" cy="3456384"/>
          </a:xfrm>
        </p:spPr>
        <p:txBody>
          <a:bodyPr/>
          <a:lstStyle/>
          <a:p>
            <a:pPr>
              <a:spcAft>
                <a:spcPts val="1200"/>
              </a:spcAft>
            </a:pPr>
            <a:r>
              <a:rPr lang="en-NZ" dirty="0"/>
              <a:t>Does each chapter conclusion respond to the stated aim for this chapter (given in your introduction)</a:t>
            </a:r>
          </a:p>
          <a:p>
            <a:pPr>
              <a:spcAft>
                <a:spcPts val="1200"/>
              </a:spcAft>
            </a:pPr>
            <a:r>
              <a:rPr lang="en-NZ" dirty="0"/>
              <a:t>Does each conclusion foreshadow or link to the following chapter?  </a:t>
            </a:r>
          </a:p>
          <a:p>
            <a:pPr>
              <a:spcAft>
                <a:spcPts val="1200"/>
              </a:spcAft>
            </a:pPr>
            <a:r>
              <a:rPr lang="en-NZ" dirty="0"/>
              <a:t>Does it clearly respond to the ‘so what?’ factor</a:t>
            </a:r>
            <a:r>
              <a:rPr lang="en-NZ" dirty="0" smtClean="0"/>
              <a:t>?</a:t>
            </a:r>
          </a:p>
          <a:p>
            <a:pPr marL="0" indent="0">
              <a:spcAft>
                <a:spcPts val="1200"/>
              </a:spcAft>
              <a:buNone/>
            </a:pPr>
            <a:r>
              <a:rPr lang="en-NZ" sz="2000" dirty="0" smtClean="0">
                <a:solidFill>
                  <a:srgbClr val="FFC000"/>
                </a:solidFill>
              </a:rPr>
              <a:t>Remember to think about how conclusions often need to </a:t>
            </a:r>
            <a:r>
              <a:rPr lang="en-NZ" sz="2000" dirty="0">
                <a:solidFill>
                  <a:srgbClr val="FFC000"/>
                </a:solidFill>
              </a:rPr>
              <a:t>be </a:t>
            </a:r>
            <a:r>
              <a:rPr lang="en-NZ" sz="2000" dirty="0" smtClean="0">
                <a:solidFill>
                  <a:srgbClr val="FFC000"/>
                </a:solidFill>
              </a:rPr>
              <a:t>more than mere summaries, </a:t>
            </a:r>
            <a:r>
              <a:rPr lang="en-NZ" sz="2000" dirty="0">
                <a:solidFill>
                  <a:srgbClr val="FFC000"/>
                </a:solidFill>
              </a:rPr>
              <a:t>but </a:t>
            </a:r>
            <a:r>
              <a:rPr lang="en-NZ" sz="2000" dirty="0" smtClean="0">
                <a:solidFill>
                  <a:srgbClr val="FFC000"/>
                </a:solidFill>
              </a:rPr>
              <a:t>also show </a:t>
            </a:r>
            <a:r>
              <a:rPr lang="en-NZ" sz="2000" dirty="0">
                <a:solidFill>
                  <a:srgbClr val="FFC000"/>
                </a:solidFill>
              </a:rPr>
              <a:t>how the chapter is advancing the argument as a whole.</a:t>
            </a:r>
          </a:p>
          <a:p>
            <a:pPr>
              <a:spcAft>
                <a:spcPts val="1200"/>
              </a:spcAft>
            </a:pPr>
            <a:endParaRPr lang="en-NZ" dirty="0"/>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150141"/>
            <a:ext cx="3297079" cy="765425"/>
          </a:xfrm>
          <a:prstGeom prst="rect">
            <a:avLst/>
          </a:prstGeom>
        </p:spPr>
      </p:pic>
      <p:sp>
        <p:nvSpPr>
          <p:cNvPr id="5" name="Title 4"/>
          <p:cNvSpPr txBox="1">
            <a:spLocks/>
          </p:cNvSpPr>
          <p:nvPr/>
        </p:nvSpPr>
        <p:spPr>
          <a:xfrm>
            <a:off x="282880" y="253464"/>
            <a:ext cx="3351850" cy="504056"/>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lvl="0">
              <a:defRPr/>
            </a:pPr>
            <a:r>
              <a:rPr lang="en-NZ" b="1" dirty="0">
                <a:latin typeface="Verdana" panose="020B0604030504040204" pitchFamily="34" charset="0"/>
                <a:ea typeface="Verdana" panose="020B0604030504040204" pitchFamily="34" charset="0"/>
                <a:cs typeface="Verdana" panose="020B0604030504040204" pitchFamily="34" charset="0"/>
              </a:rPr>
              <a:t>Chapter conclusions</a:t>
            </a:r>
            <a:endParaRPr kumimoji="0" lang="en-NZ"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713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11560" y="1203598"/>
            <a:ext cx="7776864" cy="3744416"/>
          </a:xfrm>
        </p:spPr>
        <p:txBody>
          <a:bodyPr/>
          <a:lstStyle/>
          <a:p>
            <a:pPr>
              <a:spcAft>
                <a:spcPts val="1200"/>
              </a:spcAft>
            </a:pPr>
            <a:r>
              <a:rPr lang="en-NZ" sz="2200" dirty="0"/>
              <a:t>Complex data.  </a:t>
            </a:r>
          </a:p>
          <a:p>
            <a:pPr>
              <a:spcAft>
                <a:spcPts val="1200"/>
              </a:spcAft>
            </a:pPr>
            <a:r>
              <a:rPr lang="en-NZ" sz="2200" dirty="0"/>
              <a:t>Deeper values pulling against each other and underpinning choice.  What are these values?  List them.</a:t>
            </a:r>
          </a:p>
          <a:p>
            <a:pPr>
              <a:spcAft>
                <a:spcPts val="1200"/>
              </a:spcAft>
            </a:pPr>
            <a:r>
              <a:rPr lang="en-NZ" sz="2200" dirty="0"/>
              <a:t>Decide which is privileged and provide rationale. </a:t>
            </a:r>
          </a:p>
          <a:p>
            <a:pPr>
              <a:spcAft>
                <a:spcPts val="1200"/>
              </a:spcAft>
            </a:pPr>
            <a:r>
              <a:rPr lang="en-NZ" sz="2200" dirty="0"/>
              <a:t>Use this thinking process so that it drives your thesis.  </a:t>
            </a:r>
          </a:p>
          <a:p>
            <a:pPr>
              <a:spcAft>
                <a:spcPts val="1200"/>
              </a:spcAft>
            </a:pPr>
            <a:r>
              <a:rPr lang="en-NZ" sz="2200" dirty="0"/>
              <a:t>Don’t be afraid to cut out often large chunks – even chapters.</a:t>
            </a:r>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85" y="138711"/>
            <a:ext cx="3369087" cy="765425"/>
          </a:xfrm>
          <a:prstGeom prst="rect">
            <a:avLst/>
          </a:prstGeom>
        </p:spPr>
      </p:pic>
      <p:sp>
        <p:nvSpPr>
          <p:cNvPr id="5" name="Title 4"/>
          <p:cNvSpPr txBox="1">
            <a:spLocks/>
          </p:cNvSpPr>
          <p:nvPr/>
        </p:nvSpPr>
        <p:spPr>
          <a:xfrm>
            <a:off x="282880" y="214296"/>
            <a:ext cx="3351850" cy="504056"/>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lvl="0">
              <a:defRPr/>
            </a:pPr>
            <a:r>
              <a:rPr lang="en-NZ" b="1" dirty="0">
                <a:latin typeface="Verdana" panose="020B0604030504040204" pitchFamily="34" charset="0"/>
                <a:ea typeface="Verdana" panose="020B0604030504040204" pitchFamily="34" charset="0"/>
                <a:cs typeface="Verdana" panose="020B0604030504040204" pitchFamily="34" charset="0"/>
              </a:rPr>
              <a:t>When structuring is problematic</a:t>
            </a:r>
            <a:endParaRPr kumimoji="0" lang="en-NZ"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713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187624" y="1419622"/>
            <a:ext cx="6264696" cy="3456384"/>
          </a:xfrm>
        </p:spPr>
        <p:txBody>
          <a:bodyPr/>
          <a:lstStyle/>
          <a:p>
            <a:pPr marL="0" indent="0">
              <a:spcAft>
                <a:spcPts val="1200"/>
              </a:spcAft>
              <a:buNone/>
            </a:pPr>
            <a:r>
              <a:rPr lang="en-NZ" dirty="0" smtClean="0"/>
              <a:t>In a day or two you can find a recording of this workshop at:</a:t>
            </a:r>
          </a:p>
          <a:p>
            <a:pPr>
              <a:spcAft>
                <a:spcPts val="1200"/>
              </a:spcAft>
            </a:pPr>
            <a:r>
              <a:rPr lang="en-NZ" sz="2000" u="sng" dirty="0">
                <a:hlinkClick r:id="rId3"/>
              </a:rPr>
              <a:t>http://www.massey.ac.nz/massey/research/researcher-development/postgraduate-research-student.cfm</a:t>
            </a:r>
            <a:endParaRPr lang="en-NZ" sz="1800" dirty="0"/>
          </a:p>
        </p:txBody>
      </p:sp>
      <p:pic>
        <p:nvPicPr>
          <p:cNvPr id="4" name="Picture 3" descr="Slash.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785" y="138711"/>
            <a:ext cx="3369087" cy="765425"/>
          </a:xfrm>
          <a:prstGeom prst="rect">
            <a:avLst/>
          </a:prstGeom>
        </p:spPr>
      </p:pic>
      <p:sp>
        <p:nvSpPr>
          <p:cNvPr id="5" name="Title 4"/>
          <p:cNvSpPr txBox="1">
            <a:spLocks/>
          </p:cNvSpPr>
          <p:nvPr/>
        </p:nvSpPr>
        <p:spPr>
          <a:xfrm>
            <a:off x="282880" y="214296"/>
            <a:ext cx="3351850" cy="504056"/>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lvl="0">
              <a:defRPr/>
            </a:pPr>
            <a:r>
              <a:rPr lang="en-NZ" b="1" dirty="0" smtClean="0">
                <a:latin typeface="Verdana" panose="020B0604030504040204" pitchFamily="34" charset="0"/>
                <a:ea typeface="Verdana" panose="020B0604030504040204" pitchFamily="34" charset="0"/>
                <a:cs typeface="Verdana" panose="020B0604030504040204" pitchFamily="34" charset="0"/>
              </a:rPr>
              <a:t>Revisiting this workshop session</a:t>
            </a:r>
            <a:endParaRPr kumimoji="0" lang="en-NZ"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364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496" y="123478"/>
            <a:ext cx="3024336" cy="506870"/>
            <a:chOff x="1142479" y="1"/>
            <a:chExt cx="3024336" cy="506870"/>
          </a:xfrm>
        </p:grpSpPr>
        <p:pic>
          <p:nvPicPr>
            <p:cNvPr id="5" name="Picture 5" descr="Slash.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2479" y="1"/>
              <a:ext cx="2688431" cy="50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1259633" y="31939"/>
              <a:ext cx="29071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685800"/>
              <a:r>
                <a:rPr lang="en-US" alt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Useful resources</a:t>
              </a:r>
            </a:p>
          </p:txBody>
        </p:sp>
      </p:grpSp>
      <p:sp>
        <p:nvSpPr>
          <p:cNvPr id="8" name="Rectangle 7"/>
          <p:cNvSpPr/>
          <p:nvPr/>
        </p:nvSpPr>
        <p:spPr>
          <a:xfrm>
            <a:off x="683568" y="825986"/>
            <a:ext cx="7776863" cy="3978012"/>
          </a:xfrm>
          <a:prstGeom prst="rect">
            <a:avLst/>
          </a:prstGeom>
        </p:spPr>
        <p:txBody>
          <a:bodyPr wrap="square">
            <a:spAutoFit/>
          </a:bodyPr>
          <a:lstStyle/>
          <a:p>
            <a:pPr defTabSz="685800">
              <a:spcBef>
                <a:spcPts val="0"/>
              </a:spcBef>
              <a:spcAft>
                <a:spcPts val="750"/>
              </a:spcAft>
            </a:pPr>
            <a:r>
              <a:rPr lang="en-NZ" sz="1500" b="1" dirty="0">
                <a:solidFill>
                  <a:srgbClr val="E4A024"/>
                </a:solidFill>
                <a:latin typeface="Verdana" panose="020B0604030504040204" pitchFamily="34" charset="0"/>
                <a:ea typeface="Verdana" panose="020B0604030504040204" pitchFamily="34" charset="0"/>
                <a:cs typeface="Verdana" panose="020B0604030504040204" pitchFamily="34" charset="0"/>
              </a:rPr>
              <a:t>CONSULTATIONS AND WORKSHOPS</a:t>
            </a:r>
            <a:endParaRPr lang="en-NZ" sz="15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spcBef>
                <a:spcPts val="0"/>
              </a:spcBef>
              <a:spcAft>
                <a:spcPts val="0"/>
              </a:spcAft>
              <a:buFont typeface="Symbol" panose="05050102010706020507" pitchFamily="18" charset="2"/>
              <a:buChar char=""/>
            </a:pPr>
            <a:r>
              <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rPr>
              <a:t>See a learning consultant: tinyurl.com/</a:t>
            </a:r>
            <a:r>
              <a:rPr lang="en-NZ" sz="1500" dirty="0" err="1">
                <a:solidFill>
                  <a:prstClr val="white"/>
                </a:solidFill>
                <a:latin typeface="Verdana" panose="020B0604030504040204" pitchFamily="34" charset="0"/>
                <a:ea typeface="Verdana" panose="020B0604030504040204" pitchFamily="34" charset="0"/>
                <a:cs typeface="Verdana" panose="020B0604030504040204" pitchFamily="34" charset="0"/>
              </a:rPr>
              <a:t>masseyconsultation</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spcBef>
                <a:spcPts val="0"/>
              </a:spcBef>
              <a:spcAft>
                <a:spcPts val="0"/>
              </a:spcAft>
              <a:buFont typeface="Symbol" panose="05050102010706020507" pitchFamily="18" charset="2"/>
              <a:buChar char=""/>
            </a:pPr>
            <a:r>
              <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rPr>
              <a:t>See a subject librarian: tinyurl.com/</a:t>
            </a:r>
            <a:r>
              <a:rPr lang="en-NZ" sz="1500" dirty="0" err="1">
                <a:solidFill>
                  <a:prstClr val="white"/>
                </a:solidFill>
                <a:latin typeface="Verdana" panose="020B0604030504040204" pitchFamily="34" charset="0"/>
                <a:ea typeface="Verdana" panose="020B0604030504040204" pitchFamily="34" charset="0"/>
                <a:cs typeface="Verdana" panose="020B0604030504040204" pitchFamily="34" charset="0"/>
              </a:rPr>
              <a:t>masseylibrarian</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spcBef>
                <a:spcPts val="0"/>
              </a:spcBef>
              <a:spcAft>
                <a:spcPts val="0"/>
              </a:spcAft>
              <a:buFont typeface="Symbol" panose="05050102010706020507" pitchFamily="18" charset="2"/>
              <a:buChar char=""/>
            </a:pPr>
            <a:r>
              <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rPr>
              <a:t>Ask a specific question about library resources</a:t>
            </a:r>
          </a:p>
          <a:p>
            <a:pPr marL="342900" lvl="1" defTabSz="685800">
              <a:spcBef>
                <a:spcPts val="0"/>
              </a:spcBef>
              <a:spcAft>
                <a:spcPts val="0"/>
              </a:spcAft>
            </a:pPr>
            <a:r>
              <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rPr>
              <a:t>tinyurl.com/</a:t>
            </a:r>
            <a:r>
              <a:rPr lang="en-NZ" sz="1500" dirty="0" err="1">
                <a:solidFill>
                  <a:prstClr val="white"/>
                </a:solidFill>
                <a:latin typeface="Verdana" panose="020B0604030504040204" pitchFamily="34" charset="0"/>
                <a:ea typeface="Verdana" panose="020B0604030504040204" pitchFamily="34" charset="0"/>
                <a:cs typeface="Verdana" panose="020B0604030504040204" pitchFamily="34" charset="0"/>
              </a:rPr>
              <a:t>askamasseylibrarian</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spcBef>
                <a:spcPts val="0"/>
              </a:spcBef>
              <a:spcAft>
                <a:spcPts val="0"/>
              </a:spcAft>
              <a:buFont typeface="Symbol" panose="05050102010706020507" pitchFamily="18" charset="2"/>
              <a:buChar char=""/>
            </a:pPr>
            <a:r>
              <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rPr>
              <a:t>Book a library room for your group project: tinyurl.com/</a:t>
            </a:r>
            <a:r>
              <a:rPr lang="en-NZ" sz="1500" dirty="0" err="1">
                <a:solidFill>
                  <a:prstClr val="white"/>
                </a:solidFill>
                <a:latin typeface="Verdana" panose="020B0604030504040204" pitchFamily="34" charset="0"/>
                <a:ea typeface="Verdana" panose="020B0604030504040204" pitchFamily="34" charset="0"/>
                <a:cs typeface="Verdana" panose="020B0604030504040204" pitchFamily="34" charset="0"/>
              </a:rPr>
              <a:t>masseylibraryrooms</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buFont typeface="Arial" panose="020B0604020202020204" pitchFamily="34" charset="0"/>
              <a:buChar char="•"/>
            </a:pPr>
            <a:r>
              <a:rPr lang="en-NZ" sz="1575" dirty="0">
                <a:solidFill>
                  <a:prstClr val="white"/>
                </a:solidFill>
                <a:latin typeface="Verdana" panose="020B0604030504040204" pitchFamily="34" charset="0"/>
                <a:ea typeface="Verdana" panose="020B0604030504040204" pitchFamily="34" charset="0"/>
                <a:cs typeface="Verdana" panose="020B0604030504040204" pitchFamily="34" charset="0"/>
              </a:rPr>
              <a:t>Attend a library workshop: tinyurl.com/</a:t>
            </a:r>
            <a:r>
              <a:rPr lang="en-NZ" sz="1575" dirty="0" err="1">
                <a:solidFill>
                  <a:prstClr val="white"/>
                </a:solidFill>
                <a:latin typeface="Verdana" panose="020B0604030504040204" pitchFamily="34" charset="0"/>
                <a:ea typeface="Verdana" panose="020B0604030504040204" pitchFamily="34" charset="0"/>
                <a:cs typeface="Verdana" panose="020B0604030504040204" pitchFamily="34" charset="0"/>
              </a:rPr>
              <a:t>masseylibraryworkshop</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defTabSz="685800">
              <a:spcBef>
                <a:spcPts val="0"/>
              </a:spcBef>
              <a:spcAft>
                <a:spcPts val="750"/>
              </a:spcAft>
            </a:pPr>
            <a:endParaRPr lang="en-NZ" sz="600" b="1"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defTabSz="685800">
              <a:spcBef>
                <a:spcPts val="0"/>
              </a:spcBef>
              <a:spcAft>
                <a:spcPts val="750"/>
              </a:spcAft>
            </a:pPr>
            <a:r>
              <a:rPr lang="en-NZ" sz="1500" b="1" dirty="0">
                <a:solidFill>
                  <a:srgbClr val="E4A024"/>
                </a:solidFill>
                <a:latin typeface="Verdana" panose="020B0604030504040204" pitchFamily="34" charset="0"/>
                <a:ea typeface="Verdana" panose="020B0604030504040204" pitchFamily="34" charset="0"/>
                <a:cs typeface="Verdana" panose="020B0604030504040204" pitchFamily="34" charset="0"/>
              </a:rPr>
              <a:t>VIDEOS AND RESOURCES</a:t>
            </a:r>
            <a:endParaRPr lang="en-NZ" sz="15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spcBef>
                <a:spcPts val="0"/>
              </a:spcBef>
              <a:spcAft>
                <a:spcPts val="0"/>
              </a:spcAft>
              <a:buFont typeface="Symbol" panose="05050102010706020507" pitchFamily="18" charset="2"/>
              <a:buChar char=""/>
            </a:pPr>
            <a:r>
              <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rPr>
              <a:t>APA Referencing:  tinyurl.com/</a:t>
            </a:r>
            <a:r>
              <a:rPr lang="en-NZ" sz="1500" dirty="0" err="1">
                <a:solidFill>
                  <a:prstClr val="white"/>
                </a:solidFill>
                <a:latin typeface="Verdana" panose="020B0604030504040204" pitchFamily="34" charset="0"/>
                <a:ea typeface="Verdana" panose="020B0604030504040204" pitchFamily="34" charset="0"/>
                <a:cs typeface="Verdana" panose="020B0604030504040204" pitchFamily="34" charset="0"/>
              </a:rPr>
              <a:t>masseyapavideo</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spcBef>
                <a:spcPts val="0"/>
              </a:spcBef>
              <a:spcAft>
                <a:spcPts val="0"/>
              </a:spcAft>
              <a:buFont typeface="Symbol" panose="05050102010706020507" pitchFamily="18" charset="2"/>
              <a:buChar char=""/>
            </a:pPr>
            <a:r>
              <a:rPr lang="en-NZ" sz="15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Lit. </a:t>
            </a:r>
            <a:r>
              <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rPr>
              <a:t>review writing: tinyurl.com/</a:t>
            </a:r>
            <a:r>
              <a:rPr lang="en-NZ" sz="1500" dirty="0" err="1">
                <a:solidFill>
                  <a:prstClr val="white"/>
                </a:solidFill>
                <a:latin typeface="Verdana" panose="020B0604030504040204" pitchFamily="34" charset="0"/>
                <a:ea typeface="Verdana" panose="020B0604030504040204" pitchFamily="34" charset="0"/>
                <a:cs typeface="Verdana" panose="020B0604030504040204" pitchFamily="34" charset="0"/>
              </a:rPr>
              <a:t>masseylitreviewvideo</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spcBef>
                <a:spcPts val="0"/>
              </a:spcBef>
              <a:spcAft>
                <a:spcPts val="0"/>
              </a:spcAft>
              <a:buFont typeface="Symbol" panose="05050102010706020507" pitchFamily="18" charset="2"/>
              <a:buChar char=""/>
            </a:pPr>
            <a:r>
              <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rPr>
              <a:t>Thesis writing: tinyurl.com/</a:t>
            </a:r>
            <a:r>
              <a:rPr lang="en-NZ" sz="1500" dirty="0" err="1">
                <a:solidFill>
                  <a:prstClr val="white"/>
                </a:solidFill>
                <a:latin typeface="Verdana" panose="020B0604030504040204" pitchFamily="34" charset="0"/>
                <a:ea typeface="Verdana" panose="020B0604030504040204" pitchFamily="34" charset="0"/>
                <a:cs typeface="Verdana" panose="020B0604030504040204" pitchFamily="34" charset="0"/>
              </a:rPr>
              <a:t>masseythesisvideo</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spcBef>
                <a:spcPts val="0"/>
              </a:spcBef>
              <a:spcAft>
                <a:spcPts val="0"/>
              </a:spcAft>
              <a:buFont typeface="Symbol" panose="05050102010706020507" pitchFamily="18" charset="2"/>
              <a:buChar char=""/>
            </a:pPr>
            <a:r>
              <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rPr>
              <a:t>Editing your work: tinyurl.com/</a:t>
            </a:r>
            <a:r>
              <a:rPr lang="en-NZ" sz="1500" dirty="0" err="1">
                <a:solidFill>
                  <a:prstClr val="white"/>
                </a:solidFill>
                <a:latin typeface="Verdana" panose="020B0604030504040204" pitchFamily="34" charset="0"/>
                <a:ea typeface="Verdana" panose="020B0604030504040204" pitchFamily="34" charset="0"/>
                <a:cs typeface="Verdana" panose="020B0604030504040204" pitchFamily="34" charset="0"/>
              </a:rPr>
              <a:t>masseyeditingvideo</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spcBef>
                <a:spcPts val="0"/>
              </a:spcBef>
              <a:spcAft>
                <a:spcPts val="0"/>
              </a:spcAft>
              <a:buFont typeface="Symbol" panose="05050102010706020507" pitchFamily="18" charset="2"/>
              <a:buChar char=""/>
            </a:pPr>
            <a:r>
              <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rPr>
              <a:t>Literature search: tinyurl.com/</a:t>
            </a:r>
            <a:r>
              <a:rPr lang="en-NZ" sz="1500" dirty="0" err="1">
                <a:solidFill>
                  <a:prstClr val="white"/>
                </a:solidFill>
                <a:latin typeface="Verdana" panose="020B0604030504040204" pitchFamily="34" charset="0"/>
                <a:ea typeface="Verdana" panose="020B0604030504040204" pitchFamily="34" charset="0"/>
                <a:cs typeface="Verdana" panose="020B0604030504040204" pitchFamily="34" charset="0"/>
              </a:rPr>
              <a:t>howtousemasseydatabases</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spcBef>
                <a:spcPts val="0"/>
              </a:spcBef>
              <a:spcAft>
                <a:spcPts val="0"/>
              </a:spcAft>
              <a:buFont typeface="Symbol" panose="05050102010706020507" pitchFamily="18" charset="2"/>
              <a:buChar char=""/>
            </a:pPr>
            <a:r>
              <a:rPr lang="en-NZ" sz="1575" dirty="0">
                <a:solidFill>
                  <a:prstClr val="white"/>
                </a:solidFill>
                <a:latin typeface="Verdana" panose="020B0604030504040204" pitchFamily="34" charset="0"/>
                <a:ea typeface="Verdana" panose="020B0604030504040204" pitchFamily="34" charset="0"/>
                <a:cs typeface="Verdana" panose="020B0604030504040204" pitchFamily="34" charset="0"/>
              </a:rPr>
              <a:t>APA referencing examples: tinyurl.com/</a:t>
            </a:r>
            <a:r>
              <a:rPr lang="en-NZ" sz="1575" dirty="0" err="1">
                <a:solidFill>
                  <a:prstClr val="white"/>
                </a:solidFill>
                <a:latin typeface="Verdana" panose="020B0604030504040204" pitchFamily="34" charset="0"/>
                <a:ea typeface="Verdana" panose="020B0604030504040204" pitchFamily="34" charset="0"/>
                <a:cs typeface="Verdana" panose="020B0604030504040204" pitchFamily="34" charset="0"/>
              </a:rPr>
              <a:t>masseyapainteractive</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257175" indent="-257175" defTabSz="685800">
              <a:spcBef>
                <a:spcPts val="0"/>
              </a:spcBef>
              <a:spcAft>
                <a:spcPts val="0"/>
              </a:spcAft>
              <a:buFont typeface="Symbol" panose="05050102010706020507" pitchFamily="18" charset="2"/>
              <a:buChar char=""/>
            </a:pPr>
            <a:r>
              <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rPr>
              <a:t>Endnote: tinyurl.com/</a:t>
            </a:r>
            <a:r>
              <a:rPr lang="en-NZ" sz="1500" dirty="0" err="1">
                <a:solidFill>
                  <a:prstClr val="white"/>
                </a:solidFill>
                <a:latin typeface="Verdana" panose="020B0604030504040204" pitchFamily="34" charset="0"/>
                <a:ea typeface="Verdana" panose="020B0604030504040204" pitchFamily="34" charset="0"/>
                <a:cs typeface="Verdana" panose="020B0604030504040204" pitchFamily="34" charset="0"/>
              </a:rPr>
              <a:t>masseyendnote</a:t>
            </a:r>
            <a:endParaRPr lang="en-NZ" sz="15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570804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496" y="123478"/>
            <a:ext cx="3024336" cy="506870"/>
            <a:chOff x="1142479" y="1"/>
            <a:chExt cx="3024336" cy="506870"/>
          </a:xfrm>
        </p:grpSpPr>
        <p:pic>
          <p:nvPicPr>
            <p:cNvPr id="5" name="Picture 5" descr="Slash.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2479" y="1"/>
              <a:ext cx="2688431" cy="50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1259633" y="31939"/>
              <a:ext cx="29071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685800"/>
              <a:r>
                <a:rPr lang="en-US" altLang="en-US" sz="20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Next time…</a:t>
              </a:r>
              <a:endParaRPr lang="en-US" altLang="en-US" sz="20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8" name="Rectangle 7"/>
          <p:cNvSpPr/>
          <p:nvPr/>
        </p:nvSpPr>
        <p:spPr>
          <a:xfrm>
            <a:off x="683568" y="843558"/>
            <a:ext cx="7776863" cy="4149854"/>
          </a:xfrm>
          <a:prstGeom prst="rect">
            <a:avLst/>
          </a:prstGeom>
        </p:spPr>
        <p:txBody>
          <a:bodyPr wrap="square">
            <a:spAutoFit/>
          </a:bodyPr>
          <a:lstStyle/>
          <a:p>
            <a:pPr algn="ctr" defTabSz="685800">
              <a:spcBef>
                <a:spcPts val="0"/>
              </a:spcBef>
              <a:spcAft>
                <a:spcPts val="750"/>
              </a:spcAft>
            </a:pPr>
            <a:r>
              <a:rPr lang="en-NZ" sz="2800" b="1" dirty="0" smtClean="0">
                <a:solidFill>
                  <a:srgbClr val="E4A024"/>
                </a:solidFill>
                <a:latin typeface="Verdana" panose="020B0604030504040204" pitchFamily="34" charset="0"/>
                <a:ea typeface="Verdana" panose="020B0604030504040204" pitchFamily="34" charset="0"/>
                <a:cs typeface="Verdana" panose="020B0604030504040204" pitchFamily="34" charset="0"/>
              </a:rPr>
              <a:t>Core Writing Skills </a:t>
            </a:r>
            <a:r>
              <a:rPr lang="en-NZ" sz="2800" b="1" dirty="0">
                <a:solidFill>
                  <a:srgbClr val="E4A024"/>
                </a:solidFill>
                <a:latin typeface="Verdana" panose="020B0604030504040204" pitchFamily="34" charset="0"/>
                <a:ea typeface="Verdana" panose="020B0604030504040204" pitchFamily="34" charset="0"/>
                <a:cs typeface="Verdana" panose="020B0604030504040204" pitchFamily="34" charset="0"/>
              </a:rPr>
              <a:t>Workshop: </a:t>
            </a:r>
            <a:endParaRPr lang="en-NZ" sz="2800" b="1" dirty="0" smtClean="0">
              <a:solidFill>
                <a:srgbClr val="E4A024"/>
              </a:solidFill>
              <a:latin typeface="Verdana" panose="020B0604030504040204" pitchFamily="34" charset="0"/>
              <a:ea typeface="Verdana" panose="020B0604030504040204" pitchFamily="34" charset="0"/>
              <a:cs typeface="Verdana" panose="020B0604030504040204" pitchFamily="34" charset="0"/>
            </a:endParaRPr>
          </a:p>
          <a:p>
            <a:pPr algn="ctr" defTabSz="685800">
              <a:spcBef>
                <a:spcPts val="0"/>
              </a:spcBef>
              <a:spcAft>
                <a:spcPts val="750"/>
              </a:spcAft>
            </a:pPr>
            <a:r>
              <a:rPr lang="en-NZ" sz="2800" b="1" dirty="0" smtClean="0">
                <a:solidFill>
                  <a:srgbClr val="E4A024"/>
                </a:solidFill>
                <a:latin typeface="Verdana" panose="020B0604030504040204" pitchFamily="34" charset="0"/>
                <a:ea typeface="Verdana" panose="020B0604030504040204" pitchFamily="34" charset="0"/>
                <a:cs typeface="Verdana" panose="020B0604030504040204" pitchFamily="34" charset="0"/>
              </a:rPr>
              <a:t>“</a:t>
            </a:r>
            <a:r>
              <a:rPr lang="en-NZ" sz="2800" b="1" dirty="0">
                <a:solidFill>
                  <a:srgbClr val="E4A024"/>
                </a:solidFill>
                <a:latin typeface="Verdana" panose="020B0604030504040204" pitchFamily="34" charset="0"/>
                <a:ea typeface="Verdana" panose="020B0604030504040204" pitchFamily="34" charset="0"/>
                <a:cs typeface="Verdana" panose="020B0604030504040204" pitchFamily="34" charset="0"/>
              </a:rPr>
              <a:t>Editing the Thesis”</a:t>
            </a:r>
          </a:p>
          <a:p>
            <a:pPr defTabSz="685800">
              <a:spcBef>
                <a:spcPts val="0"/>
              </a:spcBef>
              <a:spcAft>
                <a:spcPts val="750"/>
              </a:spcAft>
            </a:pPr>
            <a:endParaRPr lang="en-NZ" sz="1500" b="1" dirty="0" smtClean="0">
              <a:solidFill>
                <a:srgbClr val="E4A024"/>
              </a:solidFill>
              <a:latin typeface="Verdana" panose="020B0604030504040204" pitchFamily="34" charset="0"/>
              <a:ea typeface="Verdana" panose="020B0604030504040204" pitchFamily="34" charset="0"/>
              <a:cs typeface="Verdana" panose="020B0604030504040204" pitchFamily="34" charset="0"/>
            </a:endParaRPr>
          </a:p>
          <a:p>
            <a:pPr defTabSz="685800">
              <a:spcBef>
                <a:spcPts val="0"/>
              </a:spcBef>
              <a:spcAft>
                <a:spcPts val="750"/>
              </a:spcAft>
            </a:pPr>
            <a:r>
              <a:rPr lang="en-NZ" sz="1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Day: Wednesday 1 November</a:t>
            </a:r>
          </a:p>
          <a:p>
            <a:pPr defTabSz="685800">
              <a:spcBef>
                <a:spcPts val="0"/>
              </a:spcBef>
              <a:spcAft>
                <a:spcPts val="750"/>
              </a:spcAft>
            </a:pPr>
            <a:r>
              <a:rPr lang="en-NZ" sz="1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Time: 12-1.30pm</a:t>
            </a:r>
          </a:p>
          <a:p>
            <a:pPr defTabSz="685800">
              <a:spcBef>
                <a:spcPts val="0"/>
              </a:spcBef>
              <a:spcAft>
                <a:spcPts val="750"/>
              </a:spcAft>
            </a:pPr>
            <a:r>
              <a:rPr lang="en-NZ" sz="15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Place</a:t>
            </a:r>
            <a:r>
              <a:rPr lang="en-NZ" sz="1500" dirty="0">
                <a:solidFill>
                  <a:schemeClr val="bg1"/>
                </a:solidFill>
                <a:latin typeface="Verdana" panose="020B0604030504040204" pitchFamily="34" charset="0"/>
                <a:ea typeface="Verdana" panose="020B0604030504040204" pitchFamily="34" charset="0"/>
                <a:cs typeface="Verdana" panose="020B0604030504040204" pitchFamily="34" charset="0"/>
              </a:rPr>
              <a:t>: VLT • Albany AT4 | PN GLB1.14 | Wellington 5C17 </a:t>
            </a:r>
            <a:endParaRPr lang="en-NZ" sz="15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685800">
              <a:spcBef>
                <a:spcPts val="0"/>
              </a:spcBef>
              <a:spcAft>
                <a:spcPts val="750"/>
              </a:spcAft>
            </a:pPr>
            <a:endParaRPr lang="en-NZ" sz="15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defTabSz="685800">
              <a:spcBef>
                <a:spcPts val="0"/>
              </a:spcBef>
              <a:spcAft>
                <a:spcPts val="750"/>
              </a:spcAft>
            </a:pPr>
            <a:r>
              <a:rPr lang="en-NZ"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Bring along:</a:t>
            </a:r>
            <a:r>
              <a:rPr lang="en-NZ"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NZ" dirty="0" smtClean="0">
                <a:solidFill>
                  <a:schemeClr val="bg1"/>
                </a:solidFill>
              </a:rPr>
              <a:t>a </a:t>
            </a:r>
            <a:r>
              <a:rPr lang="en-NZ" dirty="0">
                <a:solidFill>
                  <a:schemeClr val="bg1"/>
                </a:solidFill>
              </a:rPr>
              <a:t>page or two of </a:t>
            </a:r>
            <a:r>
              <a:rPr lang="en-NZ" dirty="0" smtClean="0">
                <a:solidFill>
                  <a:schemeClr val="bg1"/>
                </a:solidFill>
              </a:rPr>
              <a:t>your </a:t>
            </a:r>
            <a:r>
              <a:rPr lang="en-NZ" dirty="0">
                <a:solidFill>
                  <a:schemeClr val="bg1"/>
                </a:solidFill>
              </a:rPr>
              <a:t>thesis that needs editing </a:t>
            </a:r>
            <a:endParaRPr lang="en-NZ" dirty="0" smtClean="0">
              <a:solidFill>
                <a:schemeClr val="bg1"/>
              </a:solidFill>
            </a:endParaRPr>
          </a:p>
          <a:p>
            <a:pPr algn="ctr" defTabSz="685800">
              <a:spcBef>
                <a:spcPts val="0"/>
              </a:spcBef>
              <a:spcAft>
                <a:spcPts val="750"/>
              </a:spcAft>
            </a:pPr>
            <a:r>
              <a:rPr lang="en-NZ" dirty="0" smtClean="0">
                <a:solidFill>
                  <a:schemeClr val="bg1"/>
                </a:solidFill>
              </a:rPr>
              <a:t>(</a:t>
            </a:r>
            <a:r>
              <a:rPr lang="en-NZ" dirty="0">
                <a:solidFill>
                  <a:schemeClr val="bg1"/>
                </a:solidFill>
              </a:rPr>
              <a:t>with 4 other copies for group work)</a:t>
            </a:r>
            <a:endParaRPr lang="en-NZ"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685800">
              <a:spcBef>
                <a:spcPts val="0"/>
              </a:spcBef>
              <a:spcAft>
                <a:spcPts val="750"/>
              </a:spcAft>
            </a:pPr>
            <a:endParaRPr lang="en-NZ" sz="1500" b="1"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defTabSz="685800">
              <a:spcBef>
                <a:spcPts val="0"/>
              </a:spcBef>
              <a:spcAft>
                <a:spcPts val="750"/>
              </a:spcAft>
            </a:pPr>
            <a:endParaRPr lang="en-NZ" sz="1500" dirty="0">
              <a:solidFill>
                <a:srgbClr val="E4A024"/>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69754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35646"/>
            <a:ext cx="7704856" cy="3240360"/>
          </a:xfrm>
        </p:spPr>
        <p:txBody>
          <a:bodyPr/>
          <a:lstStyle/>
          <a:p>
            <a:pPr>
              <a:spcAft>
                <a:spcPts val="1200"/>
              </a:spcAft>
            </a:pPr>
            <a:r>
              <a:rPr lang="en-NZ" sz="2800" dirty="0" smtClean="0">
                <a:solidFill>
                  <a:srgbClr val="FFC000"/>
                </a:solidFill>
              </a:rPr>
              <a:t>Those who just attended the Oral Examination Workshop …</a:t>
            </a:r>
          </a:p>
          <a:p>
            <a:pPr lvl="1">
              <a:spcAft>
                <a:spcPts val="1200"/>
              </a:spcAft>
            </a:pPr>
            <a:r>
              <a:rPr lang="en-NZ" sz="2400" dirty="0" smtClean="0"/>
              <a:t>Can you tell us the best bit of advice they’ve learnt in the last hour or two?</a:t>
            </a:r>
            <a:endParaRPr lang="en-NZ" sz="2400" dirty="0"/>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222149"/>
            <a:ext cx="3689645" cy="765425"/>
          </a:xfrm>
          <a:prstGeom prst="rect">
            <a:avLst/>
          </a:prstGeom>
        </p:spPr>
      </p:pic>
      <p:sp>
        <p:nvSpPr>
          <p:cNvPr id="5" name="TextBox 4"/>
          <p:cNvSpPr txBox="1"/>
          <p:nvPr/>
        </p:nvSpPr>
        <p:spPr>
          <a:xfrm>
            <a:off x="179512" y="207680"/>
            <a:ext cx="3528392" cy="646331"/>
          </a:xfrm>
          <a:prstGeom prst="rect">
            <a:avLst/>
          </a:prstGeom>
          <a:noFill/>
        </p:spPr>
        <p:txBody>
          <a:bodyPr wrap="square" rtlCol="0">
            <a:spAutoFit/>
          </a:bodyPr>
          <a:lstStyle/>
          <a:p>
            <a:r>
              <a:rPr lang="en-NZ"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Workshop: Preparing for the oral examination</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759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35646"/>
            <a:ext cx="8075240" cy="3240360"/>
          </a:xfrm>
        </p:spPr>
        <p:txBody>
          <a:bodyPr/>
          <a:lstStyle/>
          <a:p>
            <a:pPr>
              <a:spcAft>
                <a:spcPts val="1200"/>
              </a:spcAft>
            </a:pPr>
            <a:r>
              <a:rPr lang="en-NZ" sz="2800" dirty="0"/>
              <a:t>Gives authority to you ‘writer’s voice’/work.</a:t>
            </a:r>
          </a:p>
          <a:p>
            <a:pPr>
              <a:spcAft>
                <a:spcPts val="1200"/>
              </a:spcAft>
            </a:pPr>
            <a:r>
              <a:rPr lang="en-NZ" sz="2800" dirty="0"/>
              <a:t>Your examiners want it!</a:t>
            </a:r>
          </a:p>
          <a:p>
            <a:pPr>
              <a:spcAft>
                <a:spcPts val="1200"/>
              </a:spcAft>
            </a:pPr>
            <a:r>
              <a:rPr lang="en-NZ" sz="2800" dirty="0"/>
              <a:t>Forces you to focus and clarify your argument to yourself and your readers.</a:t>
            </a:r>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222149"/>
            <a:ext cx="3257597" cy="765425"/>
          </a:xfrm>
          <a:prstGeom prst="rect">
            <a:avLst/>
          </a:prstGeom>
        </p:spPr>
      </p:pic>
      <p:sp>
        <p:nvSpPr>
          <p:cNvPr id="5" name="TextBox 4"/>
          <p:cNvSpPr txBox="1"/>
          <p:nvPr/>
        </p:nvSpPr>
        <p:spPr>
          <a:xfrm>
            <a:off x="179512" y="207680"/>
            <a:ext cx="3096344" cy="646331"/>
          </a:xfrm>
          <a:prstGeom prst="rect">
            <a:avLst/>
          </a:prstGeom>
          <a:noFill/>
        </p:spPr>
        <p:txBody>
          <a:bodyPr wrap="square" rtlCol="0">
            <a:spAutoFit/>
          </a:bodyPr>
          <a:lstStyle/>
          <a:p>
            <a:r>
              <a:rPr lang="en-NZ" b="1" dirty="0">
                <a:solidFill>
                  <a:schemeClr val="bg1"/>
                </a:solidFill>
                <a:latin typeface="Verdana" panose="020B0604030504040204" pitchFamily="34" charset="0"/>
                <a:ea typeface="Verdana" panose="020B0604030504040204" pitchFamily="34" charset="0"/>
                <a:cs typeface="Verdana" panose="020B0604030504040204" pitchFamily="34" charset="0"/>
              </a:rPr>
              <a:t>Why is structure and coherence important?</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3844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139702"/>
            <a:ext cx="5112568" cy="1728192"/>
          </a:xfrm>
        </p:spPr>
        <p:txBody>
          <a:bodyPr/>
          <a:lstStyle/>
          <a:p>
            <a:pPr marL="0" indent="0" algn="ctr">
              <a:buNone/>
            </a:pPr>
            <a:r>
              <a:rPr lang="en-NZ" sz="2400" dirty="0"/>
              <a:t>Start planning at the beginning and keep developing this throughout</a:t>
            </a:r>
            <a:r>
              <a:rPr lang="en-NZ" sz="2400" dirty="0" smtClean="0"/>
              <a:t>.</a:t>
            </a:r>
            <a:endParaRPr lang="en-NZ" sz="2400" dirty="0"/>
          </a:p>
        </p:txBody>
      </p:sp>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222149"/>
            <a:ext cx="3905669" cy="765425"/>
          </a:xfrm>
          <a:prstGeom prst="rect">
            <a:avLst/>
          </a:prstGeom>
        </p:spPr>
      </p:pic>
      <p:sp>
        <p:nvSpPr>
          <p:cNvPr id="5" name="TextBox 4"/>
          <p:cNvSpPr txBox="1"/>
          <p:nvPr/>
        </p:nvSpPr>
        <p:spPr>
          <a:xfrm>
            <a:off x="179512" y="197227"/>
            <a:ext cx="3828942" cy="707886"/>
          </a:xfrm>
          <a:prstGeom prst="rect">
            <a:avLst/>
          </a:prstGeom>
          <a:noFill/>
        </p:spPr>
        <p:txBody>
          <a:bodyPr wrap="square" rtlCol="0">
            <a:spAutoFit/>
          </a:bodyPr>
          <a:lstStyle/>
          <a:p>
            <a:r>
              <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rPr>
              <a:t>When should you have a clear idea of structure?</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descr="http://farm3.static.flickr.com/2178/1973297621_b09b65c11f.jpg"/>
          <p:cNvPicPr>
            <a:picLocks noChangeAspect="1" noChangeArrowheads="1"/>
          </p:cNvPicPr>
          <p:nvPr/>
        </p:nvPicPr>
        <p:blipFill>
          <a:blip r:embed="rId4" cstate="print"/>
          <a:srcRect/>
          <a:stretch>
            <a:fillRect/>
          </a:stretch>
        </p:blipFill>
        <p:spPr bwMode="auto">
          <a:xfrm>
            <a:off x="5868144" y="692696"/>
            <a:ext cx="2834680" cy="3626768"/>
          </a:xfrm>
          <a:prstGeom prst="rect">
            <a:avLst/>
          </a:prstGeom>
          <a:noFill/>
        </p:spPr>
      </p:pic>
    </p:spTree>
    <p:extLst>
      <p:ext uri="{BB962C8B-B14F-4D97-AF65-F5344CB8AC3E}">
        <p14:creationId xmlns:p14="http://schemas.microsoft.com/office/powerpoint/2010/main" val="81441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222149"/>
            <a:ext cx="3617637" cy="765425"/>
          </a:xfrm>
          <a:prstGeom prst="rect">
            <a:avLst/>
          </a:prstGeom>
        </p:spPr>
      </p:pic>
      <p:sp>
        <p:nvSpPr>
          <p:cNvPr id="5" name="TextBox 4"/>
          <p:cNvSpPr txBox="1"/>
          <p:nvPr/>
        </p:nvSpPr>
        <p:spPr>
          <a:xfrm>
            <a:off x="251520" y="388619"/>
            <a:ext cx="3540910" cy="400110"/>
          </a:xfrm>
          <a:prstGeom prst="rect">
            <a:avLst/>
          </a:prstGeom>
          <a:noFill/>
        </p:spPr>
        <p:txBody>
          <a:bodyPr wrap="square" rtlCol="0">
            <a:spAutoFit/>
          </a:bodyPr>
          <a:lstStyle/>
          <a:p>
            <a:r>
              <a:rPr lang="en-NZ"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thesis experience</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p:cNvSpPr>
            <a:spLocks noGrp="1"/>
          </p:cNvSpPr>
          <p:nvPr>
            <p:ph idx="1"/>
          </p:nvPr>
        </p:nvSpPr>
        <p:spPr/>
        <p:txBody>
          <a:bodyPr/>
          <a:lstStyle/>
          <a:p>
            <a:endParaRPr lang="en-NZ"/>
          </a:p>
        </p:txBody>
      </p:sp>
      <p:pic>
        <p:nvPicPr>
          <p:cNvPr id="1026" name="Picture 2" descr="Image result for phd messy writing structure">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55913" y="955199"/>
            <a:ext cx="5067300" cy="3743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60032" y="4698524"/>
            <a:ext cx="2520280" cy="276999"/>
          </a:xfrm>
          <a:prstGeom prst="rect">
            <a:avLst/>
          </a:prstGeom>
          <a:noFill/>
        </p:spPr>
        <p:txBody>
          <a:bodyPr wrap="square" rtlCol="0">
            <a:spAutoFit/>
          </a:bodyPr>
          <a:lstStyle/>
          <a:p>
            <a:r>
              <a:rPr lang="en-NZ" sz="1200" dirty="0"/>
              <a:t>t</a:t>
            </a:r>
            <a:r>
              <a:rPr lang="en-NZ" sz="1200" dirty="0" smtClean="0"/>
              <a:t>hequalitativeresearcher.net</a:t>
            </a:r>
            <a:endParaRPr lang="en-NZ" sz="1200" dirty="0"/>
          </a:p>
        </p:txBody>
      </p:sp>
    </p:spTree>
    <p:extLst>
      <p:ext uri="{BB962C8B-B14F-4D97-AF65-F5344CB8AC3E}">
        <p14:creationId xmlns:p14="http://schemas.microsoft.com/office/powerpoint/2010/main" val="175376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cstate="print"/>
          <a:stretch>
            <a:fillRect/>
          </a:stretch>
        </p:blipFill>
        <p:spPr>
          <a:xfrm>
            <a:off x="179512" y="0"/>
            <a:ext cx="5256584" cy="5174557"/>
          </a:xfrm>
          <a:prstGeom prst="rect">
            <a:avLst/>
          </a:prstGeom>
        </p:spPr>
      </p:pic>
      <p:pic>
        <p:nvPicPr>
          <p:cNvPr id="3" name="Picture 2"/>
          <p:cNvPicPr>
            <a:picLocks noChangeAspect="1"/>
          </p:cNvPicPr>
          <p:nvPr/>
        </p:nvPicPr>
        <p:blipFill>
          <a:blip r:embed="rId4"/>
          <a:stretch>
            <a:fillRect/>
          </a:stretch>
        </p:blipFill>
        <p:spPr>
          <a:xfrm>
            <a:off x="5681068" y="915566"/>
            <a:ext cx="3304318" cy="3029975"/>
          </a:xfrm>
          <a:prstGeom prst="rect">
            <a:avLst/>
          </a:prstGeom>
        </p:spPr>
      </p:pic>
    </p:spTree>
    <p:extLst>
      <p:ext uri="{BB962C8B-B14F-4D97-AF65-F5344CB8AC3E}">
        <p14:creationId xmlns:p14="http://schemas.microsoft.com/office/powerpoint/2010/main" val="22639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222149"/>
            <a:ext cx="3257597" cy="765425"/>
          </a:xfrm>
          <a:prstGeom prst="rect">
            <a:avLst/>
          </a:prstGeom>
        </p:spPr>
      </p:pic>
      <p:sp>
        <p:nvSpPr>
          <p:cNvPr id="5" name="TextBox 4"/>
          <p:cNvSpPr txBox="1"/>
          <p:nvPr/>
        </p:nvSpPr>
        <p:spPr>
          <a:xfrm>
            <a:off x="239002" y="371440"/>
            <a:ext cx="3180870" cy="400110"/>
          </a:xfrm>
          <a:prstGeom prst="rect">
            <a:avLst/>
          </a:prstGeom>
          <a:noFill/>
        </p:spPr>
        <p:txBody>
          <a:bodyPr wrap="square" rtlCol="0">
            <a:spAutoFit/>
          </a:bodyPr>
          <a:lstStyle/>
          <a:p>
            <a:r>
              <a:rPr lang="en-NZ"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metaphor game</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1"/>
          <p:cNvSpPr txBox="1">
            <a:spLocks/>
          </p:cNvSpPr>
          <p:nvPr/>
        </p:nvSpPr>
        <p:spPr>
          <a:xfrm>
            <a:off x="683568" y="1275606"/>
            <a:ext cx="6984776" cy="345638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NZ" sz="2000" b="0" i="0"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rPr>
              <a:t>Imagine your writing practice as a car. What kind of car is it? Is it new or old? What is the driving experience like? Is it in good condition or not?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NZ" sz="2000" b="0" i="0"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NZ" sz="2000" b="0" i="0"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rPr>
              <a:t>Or,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NZ" sz="2000" b="0" i="0"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NZ" sz="2000" b="0" i="0"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rPr>
              <a:t>Imagine your thesis as an animal – what kind of animal is it? How does it behave? What is its habitat? Is it a daytime creature or nocturnal? Is it carnivorous, or not?</a:t>
            </a:r>
          </a:p>
          <a:p>
            <a:pPr marL="342900" marR="0" lvl="0" indent="15875" defTabSz="914400" rtl="0" eaLnBrk="1" fontAlgn="base" latinLnBrk="0" hangingPunct="1">
              <a:lnSpc>
                <a:spcPct val="100000"/>
              </a:lnSpc>
              <a:spcBef>
                <a:spcPct val="20000"/>
              </a:spcBef>
              <a:spcAft>
                <a:spcPct val="0"/>
              </a:spcAft>
              <a:buClrTx/>
              <a:buSzTx/>
              <a:tabLst/>
              <a:defRPr/>
            </a:pPr>
            <a:r>
              <a:rPr lang="en-NZ" sz="1200" noProof="0" dirty="0" smtClean="0">
                <a:solidFill>
                  <a:schemeClr val="bg1"/>
                </a:solidFill>
                <a:latin typeface="Arial" pitchFamily="34" charset="0"/>
                <a:cs typeface="Arial" pitchFamily="34" charset="0"/>
              </a:rPr>
              <a:t>(Thesis Whisperer, 2014)</a:t>
            </a:r>
            <a:endParaRPr kumimoji="0" lang="en-NZ" sz="1200" b="0" i="0"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NZ" sz="1600" b="0" i="0"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NZ" sz="1600" b="0"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sp>
        <p:nvSpPr>
          <p:cNvPr id="6" name="TextBox 5"/>
          <p:cNvSpPr txBox="1"/>
          <p:nvPr/>
        </p:nvSpPr>
        <p:spPr>
          <a:xfrm>
            <a:off x="3496599" y="389249"/>
            <a:ext cx="2592288" cy="400110"/>
          </a:xfrm>
          <a:prstGeom prst="rect">
            <a:avLst/>
          </a:prstGeom>
          <a:noFill/>
        </p:spPr>
        <p:txBody>
          <a:bodyPr wrap="square" rtlCol="0">
            <a:spAutoFit/>
          </a:bodyPr>
          <a:lstStyle/>
          <a:p>
            <a:pPr marL="285750" indent="-285750">
              <a:buFont typeface="Wingdings" panose="05000000000000000000" pitchFamily="2" charset="2"/>
              <a:buChar char="v"/>
            </a:pPr>
            <a:r>
              <a:rPr lang="en-NZ" sz="2000" dirty="0" smtClean="0">
                <a:solidFill>
                  <a:schemeClr val="accent6"/>
                </a:solidFill>
              </a:rPr>
              <a:t>Exercise</a:t>
            </a:r>
            <a:endParaRPr lang="en-NZ" sz="2000" dirty="0">
              <a:solidFill>
                <a:schemeClr val="accent6"/>
              </a:solidFill>
            </a:endParaRPr>
          </a:p>
        </p:txBody>
      </p:sp>
    </p:spTree>
    <p:extLst>
      <p:ext uri="{BB962C8B-B14F-4D97-AF65-F5344CB8AC3E}">
        <p14:creationId xmlns:p14="http://schemas.microsoft.com/office/powerpoint/2010/main" val="42759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000"/>
                                        <p:tgtEl>
                                          <p:spTgt spid="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circle(in)">
                                      <p:cBhvr>
                                        <p:cTn id="10" dur="10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5" dur="500"/>
                                        <p:tgtEl>
                                          <p:spTgt spid="7">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randombar(horizontal)">
                                      <p:cBhvr>
                                        <p:cTn id="1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8.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2012 Massey-powerpoint-template-16x9-2012 potx - for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0221 Time management 30 min 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Heritag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2012 Massey-powerpoint-template-16x9-2012 potx - for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2012 Massey-powerpoint-template-16x9-2012 potx - for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2012 Massey-powerpoint-template-16x9-2012 potx - for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130221 Time management 30 min 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9.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Massey-powerpoint-template-16x9-2012 potx - for widescreen</Template>
  <TotalTime>5258</TotalTime>
  <Words>3376</Words>
  <Application>Microsoft Office PowerPoint</Application>
  <PresentationFormat>On-screen Show (16:9)</PresentationFormat>
  <Paragraphs>345</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19</vt:i4>
      </vt:variant>
      <vt:variant>
        <vt:lpstr>Slide Titles</vt:lpstr>
      </vt:variant>
      <vt:variant>
        <vt:i4>39</vt:i4>
      </vt:variant>
    </vt:vector>
  </HeadingPairs>
  <TitlesOfParts>
    <vt:vector size="68" baseType="lpstr">
      <vt:lpstr>ＭＳ Ｐゴシック</vt:lpstr>
      <vt:lpstr>ＭＳ Ｐゴシック</vt:lpstr>
      <vt:lpstr>Arial</vt:lpstr>
      <vt:lpstr>C Univers 57 Condensed</vt:lpstr>
      <vt:lpstr>Calibri</vt:lpstr>
      <vt:lpstr>Impact</vt:lpstr>
      <vt:lpstr>Symbol</vt:lpstr>
      <vt:lpstr>Times New Roman</vt:lpstr>
      <vt:lpstr>Verdana</vt:lpstr>
      <vt:lpstr>Wingdings</vt:lpstr>
      <vt:lpstr>2012 Massey-powerpoint-template-16x9-2012 potx - for widescreen</vt:lpstr>
      <vt:lpstr>All blue style 2</vt:lpstr>
      <vt:lpstr>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130221 Time management 30 min updated</vt:lpstr>
      <vt:lpstr>Heritage theme</vt:lpstr>
      <vt:lpstr>1_2012 Massey-powerpoint-template-16x9-2012 potx - for widescreen</vt:lpstr>
      <vt:lpstr>2_2012 Massey-powerpoint-template-16x9-2012 potx - for widescreen</vt:lpstr>
      <vt:lpstr>3_2012 Massey-powerpoint-template-16x9-2012 potx - for widescreen</vt:lpstr>
      <vt:lpstr>1_130221 Time management 30 min updated</vt:lpstr>
      <vt:lpstr>NewsPrint</vt:lpstr>
      <vt:lpstr>Template</vt:lpstr>
      <vt:lpstr>PowerPoint Presentation</vt:lpstr>
      <vt:lpstr>Learning Outcomes</vt:lpstr>
      <vt:lpstr>Waiver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 chapter/s</vt:lpstr>
      <vt:lpstr>PowerPoint Presentation</vt:lpstr>
      <vt:lpstr>Heavily cueing and branding the core</vt:lpstr>
      <vt:lpstr>How do I avoid  front and back end-loading?</vt:lpstr>
      <vt:lpstr>Getting to the core</vt:lpstr>
      <vt:lpstr>Keep reflecting on the purpose of your thesis</vt:lpstr>
      <vt:lpstr>Maintain a 3-4 page rolling synopsis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ItsAcc</dc:creator>
  <cp:lastModifiedBy>Todd-Williamson, Cherie</cp:lastModifiedBy>
  <cp:revision>337</cp:revision>
  <cp:lastPrinted>2017-09-05T22:39:04Z</cp:lastPrinted>
  <dcterms:created xsi:type="dcterms:W3CDTF">2012-10-25T20:40:55Z</dcterms:created>
  <dcterms:modified xsi:type="dcterms:W3CDTF">2017-09-06T02:25:22Z</dcterms:modified>
</cp:coreProperties>
</file>