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0" r:id="rId2"/>
    <p:sldMasterId id="2147483661" r:id="rId3"/>
    <p:sldMasterId id="2147483679" r:id="rId4"/>
    <p:sldMasterId id="2147483703" r:id="rId5"/>
    <p:sldMasterId id="2147483689" r:id="rId6"/>
    <p:sldMasterId id="2147483669" r:id="rId7"/>
    <p:sldMasterId id="2147483926" r:id="rId8"/>
    <p:sldMasterId id="2147483928" r:id="rId9"/>
    <p:sldMasterId id="2147483701" r:id="rId10"/>
    <p:sldMasterId id="2147483889" r:id="rId11"/>
  </p:sldMasterIdLst>
  <p:notesMasterIdLst>
    <p:notesMasterId r:id="rId37"/>
  </p:notesMasterIdLst>
  <p:handoutMasterIdLst>
    <p:handoutMasterId r:id="rId38"/>
  </p:handoutMasterIdLst>
  <p:sldIdLst>
    <p:sldId id="295" r:id="rId12"/>
    <p:sldId id="309" r:id="rId13"/>
    <p:sldId id="308" r:id="rId14"/>
    <p:sldId id="310" r:id="rId15"/>
    <p:sldId id="329" r:id="rId16"/>
    <p:sldId id="311" r:id="rId17"/>
    <p:sldId id="314" r:id="rId18"/>
    <p:sldId id="313" r:id="rId19"/>
    <p:sldId id="312" r:id="rId20"/>
    <p:sldId id="333" r:id="rId21"/>
    <p:sldId id="317" r:id="rId22"/>
    <p:sldId id="328" r:id="rId23"/>
    <p:sldId id="316" r:id="rId24"/>
    <p:sldId id="315" r:id="rId25"/>
    <p:sldId id="320" r:id="rId26"/>
    <p:sldId id="319" r:id="rId27"/>
    <p:sldId id="318" r:id="rId28"/>
    <p:sldId id="323" r:id="rId29"/>
    <p:sldId id="322" r:id="rId30"/>
    <p:sldId id="321" r:id="rId31"/>
    <p:sldId id="326" r:id="rId32"/>
    <p:sldId id="331" r:id="rId33"/>
    <p:sldId id="332" r:id="rId34"/>
    <p:sldId id="327" r:id="rId35"/>
    <p:sldId id="324" r:id="rId36"/>
  </p:sldIdLst>
  <p:sldSz cx="9144000" cy="6858000" type="screen4x3"/>
  <p:notesSz cx="6805613" cy="9939338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78" autoAdjust="0"/>
  </p:normalViewPr>
  <p:slideViewPr>
    <p:cSldViewPr>
      <p:cViewPr varScale="1">
        <p:scale>
          <a:sx n="99" d="100"/>
          <a:sy n="99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711A-9F81-463D-8001-2F88A064EBA7}" type="datetimeFigureOut">
              <a:rPr lang="en-NZ" smtClean="0"/>
              <a:t>4/05/2017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A29E-34BB-4D9D-927E-36D8890A89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875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CF95401-C8FE-804B-83E2-5318579333E7}" type="datetimeFigureOut">
              <a:rPr lang="en-GB"/>
              <a:pPr>
                <a:defRPr/>
              </a:pPr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02AEA54-8D33-0647-AC74-F38758DA8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93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3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0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92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70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2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52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14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01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34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5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27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58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46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C072-D9A3-4BB8-8268-8A1F8F007FAA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871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C072-D9A3-4BB8-8268-8A1F8F007FAA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87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88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2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6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7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5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8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4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1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990600"/>
            <a:ext cx="6858000" cy="838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9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0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NZ)Rev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75" y="60944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437790-857D-4159-8BF7-8842A79CEA21}" type="datetimeFigureOut">
              <a:rPr lang="en-NZ" smtClean="0"/>
              <a:t>4/05/2017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65C8B-AEC7-42D5-A2AB-37E2EE36B2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2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DEEF4-694D-4F72-BF4C-21F122C440D5}" type="datetimeFigureOut">
              <a:rPr lang="en-NZ" smtClean="0"/>
              <a:pPr/>
              <a:t>4/05/2017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37646B-B3AF-4450-9C06-3258C528FE8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28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1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5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1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600201"/>
            <a:ext cx="8382000" cy="44196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0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UN38896 MasseyLogoUniNZ_CMYKrev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1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66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32" r:id="rId2"/>
    <p:sldLayoutId id="2147483935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0" i="0" u="none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YK_WB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-15874"/>
            <a:ext cx="202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MYK_WB_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2" y="-23813"/>
            <a:ext cx="20240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UN38896 MasseyLogoUniNZ_CMYKrev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1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UN38896 MasseyLogoUniNZ_CMYKrev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1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-15874"/>
            <a:ext cx="202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-15874"/>
            <a:ext cx="202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-15874"/>
            <a:ext cx="202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-15874"/>
            <a:ext cx="202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-15874"/>
            <a:ext cx="2024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4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ethics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humanethicnorthern@massey.ac.nz" TargetMode="External"/><Relationship Id="rId3" Type="http://schemas.openxmlformats.org/officeDocument/2006/relationships/hyperlink" Target="https://www.massey.ac.nz/massey/staffroom/policy-guide/research/research_home.cfm" TargetMode="External"/><Relationship Id="rId7" Type="http://schemas.openxmlformats.org/officeDocument/2006/relationships/hyperlink" Target="mailto:humanethicsouthb@massey.ac.nz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umanethicsoutha@massey.ac.nz" TargetMode="External"/><Relationship Id="rId5" Type="http://schemas.openxmlformats.org/officeDocument/2006/relationships/hyperlink" Target="mailto:m.d.murrie@massey.ac.nz" TargetMode="External"/><Relationship Id="rId4" Type="http://schemas.openxmlformats.org/officeDocument/2006/relationships/hyperlink" Target="https://www.massey.ac.nz/massey/fms/PolicyGuide/Documents/Research/Code%20of%20Responsible%20Research%20Conduct.pdf?BBD750C33827941FCA508DCB59B48210" TargetMode="External"/><Relationship Id="rId9" Type="http://schemas.openxmlformats.org/officeDocument/2006/relationships/hyperlink" Target="mailto:M.E.Thomas@massey.ac.n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470025"/>
          </a:xfrm>
        </p:spPr>
        <p:txBody>
          <a:bodyPr>
            <a:noAutofit/>
          </a:bodyPr>
          <a:lstStyle/>
          <a:p>
            <a:pPr algn="ctr"/>
            <a:r>
              <a:rPr lang="en-NZ" sz="4800" b="1" dirty="0" smtClean="0"/>
              <a:t>Research Integrity </a:t>
            </a:r>
            <a:br>
              <a:rPr lang="en-NZ" sz="4800" b="1" dirty="0" smtClean="0"/>
            </a:br>
            <a:r>
              <a:rPr lang="en-NZ" sz="4800" b="1" dirty="0" smtClean="0"/>
              <a:t>&amp; </a:t>
            </a:r>
            <a:br>
              <a:rPr lang="en-NZ" sz="4800" b="1" dirty="0" smtClean="0"/>
            </a:br>
            <a:r>
              <a:rPr lang="en-NZ" sz="4800" b="1" dirty="0" smtClean="0"/>
              <a:t>Ethics</a:t>
            </a:r>
            <a:r>
              <a:rPr lang="en-NZ" sz="4800" b="1" dirty="0"/>
              <a:t> </a:t>
            </a:r>
            <a:r>
              <a:rPr lang="en-NZ" sz="4800" b="1" dirty="0" smtClean="0"/>
              <a:t>Processes</a:t>
            </a:r>
            <a:endParaRPr lang="en-NZ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51054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 smtClean="0">
                <a:solidFill>
                  <a:schemeClr val="bg1"/>
                </a:solidFill>
              </a:rPr>
              <a:t>Dr Rochelle Stewart-Withers</a:t>
            </a:r>
          </a:p>
          <a:p>
            <a:pPr algn="ctr"/>
            <a:r>
              <a:rPr lang="en-NZ" sz="2400" smtClean="0">
                <a:solidFill>
                  <a:schemeClr val="bg1"/>
                </a:solidFill>
              </a:rPr>
              <a:t>Chair: Southern </a:t>
            </a:r>
            <a:r>
              <a:rPr lang="en-NZ" sz="2400" dirty="0" smtClean="0">
                <a:solidFill>
                  <a:schemeClr val="bg1"/>
                </a:solidFill>
              </a:rPr>
              <a:t>B Ethics Committee</a:t>
            </a:r>
            <a:endParaRPr lang="en-N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28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304800"/>
            <a:ext cx="6858000" cy="685800"/>
          </a:xfrm>
        </p:spPr>
        <p:txBody>
          <a:bodyPr/>
          <a:lstStyle/>
          <a:p>
            <a:pPr algn="l"/>
            <a:r>
              <a:rPr lang="en-NZ" b="1" dirty="0" smtClean="0"/>
              <a:t>Plagiarism </a:t>
            </a:r>
            <a:endParaRPr lang="en-NZ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2" y="1066800"/>
            <a:ext cx="8229599" cy="4953001"/>
          </a:xfrm>
        </p:spPr>
        <p:txBody>
          <a:bodyPr/>
          <a:lstStyle/>
          <a:p>
            <a:r>
              <a:rPr lang="en-NZ" dirty="0"/>
              <a:t>https://</a:t>
            </a:r>
            <a:r>
              <a:rPr lang="en-NZ" dirty="0" smtClean="0"/>
              <a:t>www.massey.ac.nz/massey/staffroom/teaching-and-learning/centres_tl/centrestl-students/our-resources/academic-integrity-student-guide/academic-integrity-student-guide_home.cfm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590800"/>
            <a:ext cx="8886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9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57202" y="1371600"/>
            <a:ext cx="8229599" cy="4953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Authors named on a publication should:</a:t>
            </a:r>
          </a:p>
          <a:p>
            <a:pPr lvl="0"/>
            <a:r>
              <a:rPr lang="en-NZ" dirty="0"/>
              <a:t>Have made a creative and significant intellectual contribution to the research;</a:t>
            </a:r>
          </a:p>
          <a:p>
            <a:pPr lvl="0"/>
            <a:r>
              <a:rPr lang="en-NZ" dirty="0"/>
              <a:t>Have given their permission to be named as an author;</a:t>
            </a:r>
          </a:p>
          <a:p>
            <a:pPr lvl="0"/>
            <a:r>
              <a:rPr lang="en-NZ" dirty="0"/>
              <a:t>Not be named as an author solely on the basis of being the supervisor of the researcher or student undertaking the research, or the leader of the research group, where a creative and significant contribution has not been made to the research;</a:t>
            </a:r>
          </a:p>
          <a:p>
            <a:r>
              <a:rPr lang="en-NZ" dirty="0"/>
              <a:t>Not be involved solely in writing the publication, unless contributing to critically revising the interpretation.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28600"/>
            <a:ext cx="6858000" cy="838200"/>
          </a:xfrm>
        </p:spPr>
        <p:txBody>
          <a:bodyPr/>
          <a:lstStyle/>
          <a:p>
            <a:pPr algn="l"/>
            <a:r>
              <a:rPr lang="en-NZ" b="1" dirty="0">
                <a:solidFill>
                  <a:schemeClr val="bg1"/>
                </a:solidFill>
              </a:rPr>
              <a:t>Authorship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490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76200" y="1143000"/>
            <a:ext cx="8991600" cy="4953000"/>
          </a:xfrm>
        </p:spPr>
        <p:txBody>
          <a:bodyPr/>
          <a:lstStyle/>
          <a:p>
            <a:pPr marL="0" indent="0">
              <a:buNone/>
            </a:pPr>
            <a:r>
              <a:rPr lang="en-NZ" sz="2000" dirty="0" smtClean="0"/>
              <a:t>See Appendix 2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rgbClr val="FFC000"/>
                </a:solidFill>
              </a:rPr>
              <a:t>Informal</a:t>
            </a:r>
            <a:r>
              <a:rPr lang="en-NZ" dirty="0" smtClean="0"/>
              <a:t> – between staff and/or students involved (Who would you go to?)</a:t>
            </a:r>
          </a:p>
          <a:p>
            <a:endParaRPr lang="en-NZ" dirty="0" smtClean="0"/>
          </a:p>
          <a:p>
            <a:r>
              <a:rPr lang="en-NZ" dirty="0" smtClean="0"/>
              <a:t>OR, for advice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2.   </a:t>
            </a:r>
            <a:r>
              <a:rPr lang="en-NZ" dirty="0" smtClean="0">
                <a:solidFill>
                  <a:srgbClr val="FFC000"/>
                </a:solidFill>
              </a:rPr>
              <a:t>Formal</a:t>
            </a:r>
            <a:r>
              <a:rPr lang="en-NZ" dirty="0" smtClean="0"/>
              <a:t> – written message to AVC (</a:t>
            </a:r>
            <a:r>
              <a:rPr lang="en-NZ" sz="1800" dirty="0" smtClean="0"/>
              <a:t>Research, Academic &amp; Enterprise)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399" y="76200"/>
            <a:ext cx="7531443" cy="838200"/>
          </a:xfrm>
        </p:spPr>
        <p:txBody>
          <a:bodyPr/>
          <a:lstStyle/>
          <a:p>
            <a:pPr algn="l"/>
            <a:r>
              <a:rPr lang="en-NZ" sz="3000" b="1" dirty="0" smtClean="0"/>
              <a:t>Processes for dealing with misconduct</a:t>
            </a:r>
            <a:endParaRPr lang="en-NZ" sz="3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124200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Student</a:t>
            </a:r>
            <a:endParaRPr lang="en-NZ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419600" y="2273643"/>
            <a:ext cx="3200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Dean, Graduate Research </a:t>
            </a:r>
          </a:p>
          <a:p>
            <a:pPr algn="ctr"/>
            <a:r>
              <a:rPr lang="en-NZ" dirty="0" smtClean="0"/>
              <a:t>Professor Marlena Kruger</a:t>
            </a:r>
            <a:endParaRPr lang="en-NZ" dirty="0"/>
          </a:p>
        </p:txBody>
      </p:sp>
      <p:sp>
        <p:nvSpPr>
          <p:cNvPr id="6" name="Rounded Rectangle 5"/>
          <p:cNvSpPr/>
          <p:nvPr/>
        </p:nvSpPr>
        <p:spPr>
          <a:xfrm>
            <a:off x="4407243" y="33147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Director, Research Operations</a:t>
            </a:r>
          </a:p>
          <a:p>
            <a:pPr algn="ctr"/>
            <a:r>
              <a:rPr lang="en-NZ" dirty="0" smtClean="0"/>
              <a:t>Dr Michael Millan </a:t>
            </a:r>
            <a:endParaRPr lang="en-NZ" dirty="0"/>
          </a:p>
        </p:txBody>
      </p:sp>
      <p:sp>
        <p:nvSpPr>
          <p:cNvPr id="7" name="Rounded Rectangle 6"/>
          <p:cNvSpPr/>
          <p:nvPr/>
        </p:nvSpPr>
        <p:spPr>
          <a:xfrm>
            <a:off x="4419600" y="4495800"/>
            <a:ext cx="326424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Director, Research Ethics</a:t>
            </a:r>
          </a:p>
          <a:p>
            <a:pPr algn="ctr"/>
            <a:r>
              <a:rPr lang="en-NZ" dirty="0" smtClean="0"/>
              <a:t>Dr Brian Finch</a:t>
            </a:r>
            <a:endParaRPr lang="en-NZ" dirty="0"/>
          </a:p>
        </p:txBody>
      </p:sp>
      <p:sp>
        <p:nvSpPr>
          <p:cNvPr id="8" name="Right Arrow 7"/>
          <p:cNvSpPr/>
          <p:nvPr/>
        </p:nvSpPr>
        <p:spPr>
          <a:xfrm>
            <a:off x="2438400" y="3733800"/>
            <a:ext cx="1676400" cy="4571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840831">
            <a:off x="2305253" y="4382601"/>
            <a:ext cx="1966021" cy="73997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207090">
            <a:off x="2376029" y="3199254"/>
            <a:ext cx="1801144" cy="5350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9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086600" cy="8382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Code of responsible research conduct</a:t>
            </a:r>
          </a:p>
          <a:p>
            <a:r>
              <a:rPr lang="en-NZ" dirty="0">
                <a:solidFill>
                  <a:schemeClr val="bg1"/>
                </a:solidFill>
              </a:rPr>
              <a:t>Research Integrity</a:t>
            </a:r>
          </a:p>
          <a:p>
            <a:endParaRPr lang="en-NZ" dirty="0"/>
          </a:p>
        </p:txBody>
      </p:sp>
      <p:pic>
        <p:nvPicPr>
          <p:cNvPr id="4" name="Picture 2" descr="https://conceptdraw.com/a1715c3/p9/preview/640/pict--umbrella-marketing---vector-stencils-library.png--diagram-flowchart-example.pn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19603" r="18020" b="31270"/>
          <a:stretch/>
        </p:blipFill>
        <p:spPr bwMode="auto">
          <a:xfrm>
            <a:off x="1066800" y="1351285"/>
            <a:ext cx="6681058" cy="50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41148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Research Ethics Codes</a:t>
            </a:r>
          </a:p>
        </p:txBody>
      </p:sp>
    </p:spTree>
    <p:extLst>
      <p:ext uri="{BB962C8B-B14F-4D97-AF65-F5344CB8AC3E}">
        <p14:creationId xmlns:p14="http://schemas.microsoft.com/office/powerpoint/2010/main" val="398490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990600"/>
            <a:ext cx="6858000" cy="3124200"/>
          </a:xfrm>
        </p:spPr>
        <p:txBody>
          <a:bodyPr/>
          <a:lstStyle/>
          <a:p>
            <a:r>
              <a:rPr lang="en-NZ" sz="4400" b="1" dirty="0">
                <a:solidFill>
                  <a:schemeClr val="bg1"/>
                </a:solidFill>
              </a:rPr>
              <a:t>Ethical conduct for research, </a:t>
            </a:r>
            <a:r>
              <a:rPr lang="en-NZ" sz="1800" b="1" dirty="0">
                <a:solidFill>
                  <a:schemeClr val="bg1"/>
                </a:solidFill>
              </a:rPr>
              <a:t>teaching and evaluations </a:t>
            </a:r>
            <a:r>
              <a:rPr lang="en-NZ" sz="4400" b="1" dirty="0">
                <a:solidFill>
                  <a:schemeClr val="bg1"/>
                </a:solidFill>
              </a:rPr>
              <a:t>involving human participants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024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228600" y="949411"/>
            <a:ext cx="8610600" cy="5943600"/>
          </a:xfrm>
        </p:spPr>
        <p:txBody>
          <a:bodyPr/>
          <a:lstStyle/>
          <a:p>
            <a:pPr marL="457200" lvl="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Respect for persons</a:t>
            </a:r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Minimisation of harm (participants, researchers, institutions and groups) </a:t>
            </a:r>
          </a:p>
          <a:p>
            <a:pPr marL="457200" lvl="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Informed and voluntary consent</a:t>
            </a:r>
          </a:p>
          <a:p>
            <a:pPr marL="457200" lvl="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Respect for privacy and confidentiality</a:t>
            </a:r>
          </a:p>
          <a:p>
            <a:pPr marL="457200" lvl="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Avoidance of unnecessary deception</a:t>
            </a:r>
          </a:p>
          <a:p>
            <a:pPr marL="457200" lvl="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Avoidance of conflict of interest</a:t>
            </a:r>
          </a:p>
          <a:p>
            <a:pPr marL="457200" lvl="0" indent="-45720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Social &amp; cultural sensitivity to the age, gender, culture, religion and social class of participants </a:t>
            </a:r>
          </a:p>
          <a:p>
            <a:pPr marL="457200" lvl="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NZ" dirty="0"/>
              <a:t>Justice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4119" y="76200"/>
            <a:ext cx="7166919" cy="609600"/>
          </a:xfrm>
        </p:spPr>
        <p:txBody>
          <a:bodyPr/>
          <a:lstStyle/>
          <a:p>
            <a:pPr algn="l"/>
            <a:r>
              <a:rPr lang="en-NZ" b="1" dirty="0">
                <a:solidFill>
                  <a:schemeClr val="bg1"/>
                </a:solidFill>
              </a:rPr>
              <a:t>The Code - major ethical principles 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29192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76200" y="914400"/>
            <a:ext cx="9296400" cy="5715000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NZ" sz="2800" dirty="0">
                <a:latin typeface="+mn-lt"/>
              </a:rPr>
              <a:t>Assistant Vice Chancellor Research, Academic &amp; Enterprise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NZ" sz="2800" dirty="0">
              <a:solidFill>
                <a:srgbClr val="FFC000"/>
              </a:solidFill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lang="en-NZ" sz="2800" dirty="0">
                <a:solidFill>
                  <a:srgbClr val="FFC000"/>
                </a:solidFill>
              </a:rPr>
              <a:t>Director of Research Ethics 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NZ" sz="2800" dirty="0">
                <a:solidFill>
                  <a:srgbClr val="FFC000"/>
                </a:solidFill>
              </a:rPr>
              <a:t>Human Ethics Committees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sz="2400" dirty="0"/>
              <a:t>Northern     (most Albany applications)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sz="2400" dirty="0"/>
              <a:t>Southern B (share of </a:t>
            </a:r>
            <a:r>
              <a:rPr lang="en-NZ" sz="2400" dirty="0" err="1"/>
              <a:t>Manawatu</a:t>
            </a:r>
            <a:r>
              <a:rPr lang="en-NZ" sz="2400" dirty="0"/>
              <a:t> &amp; </a:t>
            </a:r>
            <a:r>
              <a:rPr lang="en-NZ" sz="2400" dirty="0" smtClean="0"/>
              <a:t>Wellington applications</a:t>
            </a:r>
            <a:r>
              <a:rPr lang="en-NZ" sz="2400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sz="2400" dirty="0"/>
              <a:t>Southern A (share of </a:t>
            </a:r>
            <a:r>
              <a:rPr lang="en-NZ" sz="2400" dirty="0" err="1"/>
              <a:t>Manawatu</a:t>
            </a:r>
            <a:r>
              <a:rPr lang="en-NZ" sz="2400" dirty="0"/>
              <a:t> &amp; Wellington plus any 		             </a:t>
            </a:r>
            <a:r>
              <a:rPr lang="en-NZ" sz="2400" dirty="0" smtClean="0"/>
              <a:t>     applications </a:t>
            </a:r>
            <a:r>
              <a:rPr lang="en-NZ" sz="2400" dirty="0"/>
              <a:t>involving exercise regime, 	      		</a:t>
            </a:r>
            <a:r>
              <a:rPr lang="en-NZ" sz="2400" dirty="0" smtClean="0"/>
              <a:t>        physiological </a:t>
            </a:r>
            <a:r>
              <a:rPr lang="en-NZ" sz="2400" dirty="0"/>
              <a:t>samples)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NZ" sz="2800" dirty="0">
                <a:solidFill>
                  <a:srgbClr val="FFC000"/>
                </a:solidFill>
              </a:rPr>
              <a:t>Animal Ethics </a:t>
            </a:r>
            <a:r>
              <a:rPr lang="en-NZ" sz="2800" dirty="0" smtClean="0">
                <a:solidFill>
                  <a:srgbClr val="FFC000"/>
                </a:solidFill>
              </a:rPr>
              <a:t>Committee</a:t>
            </a:r>
          </a:p>
          <a:p>
            <a:pPr eaLnBrk="1" fontAlgn="auto" hangingPunct="1">
              <a:spcAft>
                <a:spcPts val="0"/>
              </a:spcAft>
            </a:pPr>
            <a:endParaRPr lang="en-NZ" sz="3200" dirty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en-NZ" sz="2800" dirty="0">
                <a:solidFill>
                  <a:srgbClr val="FFC000"/>
                </a:solidFill>
              </a:rPr>
              <a:t>Genetic Technologies Committee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76200" y="76200"/>
            <a:ext cx="6858000" cy="8382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Massey research ethics structure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1371600"/>
            <a:ext cx="0" cy="5334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192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0" y="1371600"/>
            <a:ext cx="8991600" cy="4648200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NZ" b="1" dirty="0"/>
              <a:t>Human ethics </a:t>
            </a:r>
            <a:r>
              <a:rPr lang="en-NZ" dirty="0"/>
              <a:t>(across 3 committees)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NZ" sz="2400" dirty="0"/>
              <a:t>Low risk notifications  				  </a:t>
            </a:r>
            <a:r>
              <a:rPr lang="en-NZ" sz="2400" dirty="0" smtClean="0"/>
              <a:t>590 </a:t>
            </a:r>
            <a:r>
              <a:rPr lang="en-NZ" sz="1800" dirty="0"/>
              <a:t>(72%)</a:t>
            </a:r>
          </a:p>
          <a:p>
            <a:pPr marL="800100"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NZ" sz="2400" dirty="0"/>
              <a:t>Full applications to Human Ethics Committees      225 </a:t>
            </a:r>
            <a:r>
              <a:rPr lang="en-NZ" sz="1800" dirty="0"/>
              <a:t>(28%)</a:t>
            </a:r>
          </a:p>
          <a:p>
            <a:pPr marL="800100"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endParaRPr lang="en-NZ" sz="1800" dirty="0"/>
          </a:p>
          <a:p>
            <a:pPr marL="800100"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endParaRPr lang="en-NZ" sz="1800" dirty="0"/>
          </a:p>
          <a:p>
            <a:pPr marL="57150" lvl="0" indent="0" eaLnBrk="1" fontAlgn="auto" hangingPunct="1">
              <a:spcAft>
                <a:spcPts val="0"/>
              </a:spcAft>
              <a:buNone/>
            </a:pPr>
            <a:r>
              <a:rPr lang="en-NZ" b="1" dirty="0"/>
              <a:t>Animal Ethics</a:t>
            </a:r>
            <a:r>
              <a:rPr lang="en-NZ" dirty="0"/>
              <a:t>						   </a:t>
            </a:r>
            <a:r>
              <a:rPr lang="en-NZ" dirty="0" smtClean="0"/>
              <a:t>115</a:t>
            </a:r>
            <a:endParaRPr lang="en-NZ" dirty="0"/>
          </a:p>
          <a:p>
            <a:pPr marL="57150" lvl="0" indent="0" eaLnBrk="1" fontAlgn="auto" hangingPunct="1">
              <a:spcAft>
                <a:spcPts val="0"/>
              </a:spcAft>
              <a:buNone/>
            </a:pPr>
            <a:endParaRPr lang="en-NZ" b="1" dirty="0"/>
          </a:p>
          <a:p>
            <a:pPr marL="57150" lvl="0" indent="0" eaLnBrk="1" fontAlgn="auto" hangingPunct="1">
              <a:spcAft>
                <a:spcPts val="0"/>
              </a:spcAft>
              <a:buNone/>
            </a:pPr>
            <a:r>
              <a:rPr lang="en-NZ" b="1" dirty="0"/>
              <a:t>Genetic Technologies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NZ" dirty="0">
                <a:solidFill>
                  <a:schemeClr val="accent1">
                    <a:lumMod val="50000"/>
                  </a:schemeClr>
                </a:solidFill>
              </a:rPr>
              <a:t>				       </a:t>
            </a:r>
            <a:r>
              <a:rPr lang="en-NZ" dirty="0" smtClean="0"/>
              <a:t>7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28600"/>
            <a:ext cx="7543800" cy="8382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Overview of ethics applications, 2015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29192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476" y="152400"/>
            <a:ext cx="7543800" cy="8382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Human Ethics application processes</a:t>
            </a:r>
          </a:p>
          <a:p>
            <a:endParaRPr lang="en-NZ" dirty="0"/>
          </a:p>
        </p:txBody>
      </p:sp>
      <p:pic>
        <p:nvPicPr>
          <p:cNvPr id="4" name="Picture 2" descr="Human ethics online workflo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8348"/>
            <a:ext cx="7924800" cy="52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306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04800" y="1676400"/>
            <a:ext cx="8229599" cy="4800600"/>
          </a:xfrm>
        </p:spPr>
        <p:txBody>
          <a:bodyPr/>
          <a:lstStyle/>
          <a:p>
            <a:pPr marL="0" indent="0">
              <a:buNone/>
            </a:pPr>
            <a:r>
              <a:rPr lang="en-NZ" sz="2800" b="1" dirty="0" err="1"/>
              <a:t>i</a:t>
            </a:r>
            <a:r>
              <a:rPr lang="en-NZ" sz="2800" b="1" dirty="0"/>
              <a:t>) Risk assessment sections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Risk of harm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Informed and voluntary consent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Privacy and confidentiality 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Deception 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Conflict of interest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Compensation </a:t>
            </a:r>
          </a:p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None/>
            </a:pPr>
            <a:r>
              <a:rPr lang="en-NZ" dirty="0"/>
              <a:t>	Procedural </a:t>
            </a:r>
            <a:endParaRPr lang="en-NZ" dirty="0" smtClean="0"/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NZ" dirty="0"/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NZ" dirty="0" smtClean="0"/>
              <a:t> </a:t>
            </a:r>
            <a:r>
              <a:rPr lang="en-NZ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032" y="762000"/>
            <a:ext cx="9067800" cy="838200"/>
          </a:xfrm>
        </p:spPr>
        <p:txBody>
          <a:bodyPr/>
          <a:lstStyle/>
          <a:p>
            <a:pPr algn="l"/>
            <a:r>
              <a:rPr lang="en-NZ" b="1" dirty="0">
                <a:solidFill>
                  <a:schemeClr val="bg1"/>
                </a:solidFill>
              </a:rPr>
              <a:t>Processes involved in preparing and applying</a:t>
            </a:r>
            <a:endParaRPr lang="en-NZ" dirty="0">
              <a:solidFill>
                <a:schemeClr val="bg1"/>
              </a:solidFill>
            </a:endParaRPr>
          </a:p>
          <a:p>
            <a:pPr algn="l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80306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04800" y="1143000"/>
            <a:ext cx="8229599" cy="4724400"/>
          </a:xfrm>
        </p:spPr>
        <p:txBody>
          <a:bodyPr/>
          <a:lstStyle/>
          <a:p>
            <a:r>
              <a:rPr lang="en-US" sz="3600" dirty="0"/>
              <a:t>Research Integrity policy</a:t>
            </a:r>
          </a:p>
          <a:p>
            <a:pPr lvl="1"/>
            <a:r>
              <a:rPr lang="en-US" sz="3200" dirty="0"/>
              <a:t>Principles</a:t>
            </a:r>
          </a:p>
          <a:p>
            <a:pPr lvl="1"/>
            <a:r>
              <a:rPr lang="en-US" sz="3200" dirty="0"/>
              <a:t>Guidance </a:t>
            </a:r>
          </a:p>
          <a:p>
            <a:pPr lvl="1"/>
            <a:r>
              <a:rPr lang="en-US" sz="3200" dirty="0" smtClean="0"/>
              <a:t>Research misconduct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600" dirty="0"/>
              <a:t>Research ethics online </a:t>
            </a:r>
            <a:r>
              <a:rPr lang="en-US" sz="3600" dirty="0" smtClean="0"/>
              <a:t>processes</a:t>
            </a:r>
          </a:p>
          <a:p>
            <a:pPr lvl="1"/>
            <a:r>
              <a:rPr lang="en-US" sz="3200" dirty="0" smtClean="0"/>
              <a:t>Principles, Massey structure</a:t>
            </a:r>
          </a:p>
          <a:p>
            <a:pPr lvl="1"/>
            <a:r>
              <a:rPr lang="en-US" sz="3200" dirty="0" smtClean="0"/>
              <a:t>Preparing &amp; applying</a:t>
            </a:r>
          </a:p>
          <a:p>
            <a:pPr lvl="1"/>
            <a:r>
              <a:rPr lang="en-US" sz="3200" dirty="0" smtClean="0"/>
              <a:t>Following application</a:t>
            </a:r>
            <a:endParaRPr lang="en-US" sz="3200" dirty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76200"/>
            <a:ext cx="6858000" cy="8382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Overview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55503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24714" y="1447800"/>
            <a:ext cx="9601200" cy="40386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sz="2800" b="1" dirty="0"/>
              <a:t>Identify</a:t>
            </a:r>
            <a:r>
              <a:rPr lang="en-NZ" sz="2800" dirty="0"/>
              <a:t> issues by talking with several ‘experts</a:t>
            </a:r>
            <a:r>
              <a:rPr lang="en-NZ" sz="2700" dirty="0"/>
              <a:t>’</a:t>
            </a:r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2400" dirty="0"/>
              <a:t>Consider ‘worst case’ scenarios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sz="2800" b="1" dirty="0"/>
              <a:t>Discuss</a:t>
            </a:r>
            <a:r>
              <a:rPr lang="en-NZ" sz="2800" dirty="0"/>
              <a:t> </a:t>
            </a:r>
            <a:r>
              <a:rPr lang="en-NZ" sz="2800" dirty="0" smtClean="0"/>
              <a:t>design </a:t>
            </a:r>
            <a:r>
              <a:rPr lang="en-NZ" sz="2800" dirty="0"/>
              <a:t>to mitigate issues, minimise problems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2400" dirty="0"/>
              <a:t>Further thinking about participants or procedures may be required </a:t>
            </a:r>
            <a:r>
              <a:rPr lang="en-NZ" sz="2000" dirty="0"/>
              <a:t>e.g.  - </a:t>
            </a:r>
            <a:r>
              <a:rPr lang="en-NZ" sz="2000" dirty="0" err="1"/>
              <a:t>Unicef</a:t>
            </a:r>
            <a:r>
              <a:rPr lang="en-NZ" sz="2000" dirty="0"/>
              <a:t> (2013). </a:t>
            </a:r>
            <a:r>
              <a:rPr lang="en-NZ" sz="2000" i="1" dirty="0"/>
              <a:t>Ethical research involving children  			              </a:t>
            </a:r>
            <a:r>
              <a:rPr lang="en-NZ" sz="2000" dirty="0">
                <a:hlinkClick r:id="rId3"/>
              </a:rPr>
              <a:t>www.childethics.com</a:t>
            </a:r>
            <a:r>
              <a:rPr lang="en-NZ" sz="2000" dirty="0"/>
              <a:t> </a:t>
            </a:r>
          </a:p>
          <a:p>
            <a:pPr marL="1771650" lvl="5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	          - Visual methodologies and confidentiality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NZ" sz="2800" b="1" dirty="0"/>
              <a:t>Communicate fully</a:t>
            </a:r>
            <a:r>
              <a:rPr lang="en-NZ" sz="2800" dirty="0"/>
              <a:t> -</a:t>
            </a:r>
            <a:r>
              <a:rPr lang="en-NZ" sz="2800" dirty="0">
                <a:latin typeface="+mn-lt"/>
              </a:rPr>
              <a:t>with committee in application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</a:pPr>
            <a:r>
              <a:rPr lang="en-NZ" sz="2800" dirty="0">
                <a:latin typeface="+mn-lt"/>
              </a:rPr>
              <a:t>			      </a:t>
            </a:r>
            <a:r>
              <a:rPr lang="en-NZ" sz="2800" dirty="0" smtClean="0">
                <a:latin typeface="+mn-lt"/>
              </a:rPr>
              <a:t>   -</a:t>
            </a:r>
            <a:r>
              <a:rPr lang="en-NZ" sz="2800" dirty="0">
                <a:latin typeface="+mn-lt"/>
              </a:rPr>
              <a:t>with participants in Information Sheet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2357" y="0"/>
            <a:ext cx="9601200" cy="838200"/>
          </a:xfrm>
        </p:spPr>
        <p:txBody>
          <a:bodyPr/>
          <a:lstStyle/>
          <a:p>
            <a:pPr algn="l"/>
            <a:r>
              <a:rPr lang="en-NZ" sz="2800" b="1" dirty="0">
                <a:solidFill>
                  <a:schemeClr val="bg1"/>
                </a:solidFill>
              </a:rPr>
              <a:t>ii) Identifying, discussing &amp; </a:t>
            </a:r>
            <a:endParaRPr lang="en-NZ" sz="2800" b="1" dirty="0" smtClean="0">
              <a:solidFill>
                <a:schemeClr val="bg1"/>
              </a:solidFill>
            </a:endParaRPr>
          </a:p>
          <a:p>
            <a:pPr algn="l"/>
            <a:r>
              <a:rPr lang="en-NZ" sz="2800" b="1" dirty="0" smtClean="0">
                <a:solidFill>
                  <a:schemeClr val="bg1"/>
                </a:solidFill>
              </a:rPr>
              <a:t>                            dealing with ethical </a:t>
            </a:r>
            <a:r>
              <a:rPr lang="en-NZ" sz="2800" b="1" dirty="0">
                <a:solidFill>
                  <a:schemeClr val="bg1"/>
                </a:solidFill>
              </a:rPr>
              <a:t>issues</a:t>
            </a:r>
            <a:endParaRPr lang="en-NZ" sz="2800" dirty="0">
              <a:solidFill>
                <a:schemeClr val="bg1"/>
              </a:solidFill>
            </a:endParaRPr>
          </a:p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24720"/>
            <a:ext cx="9372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NZ" sz="2800" b="1" dirty="0">
                <a:solidFill>
                  <a:schemeClr val="bg1"/>
                </a:solidFill>
              </a:rPr>
              <a:t>Aim to achieve the best research</a:t>
            </a:r>
            <a:r>
              <a:rPr lang="en-NZ" b="1" dirty="0">
                <a:solidFill>
                  <a:schemeClr val="bg1"/>
                </a:solidFill>
              </a:rPr>
              <a:t> </a:t>
            </a:r>
            <a:r>
              <a:rPr lang="en-NZ" dirty="0">
                <a:solidFill>
                  <a:schemeClr val="bg1"/>
                </a:solidFill>
              </a:rPr>
              <a:t>through negotiation with the </a:t>
            </a:r>
            <a:r>
              <a:rPr lang="en-NZ" dirty="0" smtClean="0">
                <a:solidFill>
                  <a:schemeClr val="bg1"/>
                </a:solidFill>
              </a:rPr>
              <a:t>			Human </a:t>
            </a:r>
            <a:r>
              <a:rPr lang="en-NZ" dirty="0">
                <a:solidFill>
                  <a:schemeClr val="bg1"/>
                </a:solidFill>
              </a:rPr>
              <a:t>Ethics Committee: 	</a:t>
            </a:r>
            <a:r>
              <a:rPr lang="en-NZ" dirty="0" smtClean="0">
                <a:solidFill>
                  <a:schemeClr val="bg1"/>
                </a:solidFill>
              </a:rPr>
              <a:t>      - </a:t>
            </a:r>
            <a:r>
              <a:rPr lang="en-NZ" dirty="0">
                <a:solidFill>
                  <a:schemeClr val="bg1"/>
                </a:solidFill>
              </a:rPr>
              <a:t>for you 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NZ" dirty="0">
                <a:solidFill>
                  <a:schemeClr val="bg1"/>
                </a:solidFill>
              </a:rPr>
              <a:t>		</a:t>
            </a:r>
            <a:r>
              <a:rPr lang="en-NZ" dirty="0" smtClean="0">
                <a:solidFill>
                  <a:schemeClr val="bg1"/>
                </a:solidFill>
              </a:rPr>
              <a:t>			      - </a:t>
            </a:r>
            <a:r>
              <a:rPr lang="en-NZ" dirty="0">
                <a:solidFill>
                  <a:schemeClr val="bg1"/>
                </a:solidFill>
              </a:rPr>
              <a:t>for participants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80306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152400" y="838200"/>
            <a:ext cx="8991600" cy="4038600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en-NZ" sz="2800" b="1" dirty="0"/>
              <a:t>Treaty of Waitangi section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dirty="0"/>
              <a:t>Partnership, participation &amp; protection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NZ" dirty="0"/>
              <a:t>Principles of respect, informed consent and privacy apply to collectives (whanau, </a:t>
            </a:r>
            <a:r>
              <a:rPr lang="en-NZ" dirty="0" err="1"/>
              <a:t>hapu</a:t>
            </a:r>
            <a:r>
              <a:rPr lang="en-NZ" dirty="0"/>
              <a:t> and iwi)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NZ" dirty="0"/>
              <a:t>Principle of research adequacy – acknowledgement of </a:t>
            </a:r>
            <a:r>
              <a:rPr lang="en-NZ" dirty="0" err="1"/>
              <a:t>Kaupapa</a:t>
            </a:r>
            <a:r>
              <a:rPr lang="en-NZ" dirty="0"/>
              <a:t> Māori research and ethical paradigm, a relationships rather than principlist paradigm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</a:pPr>
            <a:r>
              <a:rPr lang="en-NZ" sz="2400" dirty="0"/>
              <a:t>	</a:t>
            </a:r>
            <a:r>
              <a:rPr lang="en-NZ" sz="2400" dirty="0">
                <a:latin typeface="+mn-lt"/>
              </a:rPr>
              <a:t>Bishop, R. (1996). </a:t>
            </a:r>
            <a:r>
              <a:rPr lang="en-NZ" sz="2400" i="1" dirty="0">
                <a:latin typeface="+mn-lt"/>
              </a:rPr>
              <a:t>Collaborative Research Stories: 			</a:t>
            </a:r>
            <a:r>
              <a:rPr lang="en-NZ" sz="2400" i="1" dirty="0" err="1">
                <a:latin typeface="+mn-lt"/>
              </a:rPr>
              <a:t>Whakawhanaungatanga</a:t>
            </a:r>
            <a:r>
              <a:rPr lang="en-NZ" sz="2400" i="1" dirty="0">
                <a:latin typeface="+mn-lt"/>
              </a:rPr>
              <a:t>. </a:t>
            </a:r>
            <a:r>
              <a:rPr lang="en-NZ" sz="2400" dirty="0">
                <a:latin typeface="+mn-lt"/>
              </a:rPr>
              <a:t>Palmerston North: Dunmore </a:t>
            </a:r>
            <a:r>
              <a:rPr lang="en-NZ" sz="2400" dirty="0" smtClean="0">
                <a:latin typeface="+mn-lt"/>
              </a:rPr>
              <a:t>Press.</a:t>
            </a:r>
          </a:p>
          <a:p>
            <a:pPr marL="57150" indent="0" eaLnBrk="1" fontAlgn="auto" hangingPunct="1">
              <a:spcAft>
                <a:spcPts val="0"/>
              </a:spcAft>
              <a:buNone/>
            </a:pPr>
            <a:endParaRPr lang="en-NZ" sz="3200" b="1" dirty="0" smtClean="0"/>
          </a:p>
          <a:p>
            <a:pPr marL="57150" indent="0" eaLnBrk="1" fontAlgn="auto" hangingPunct="1">
              <a:spcAft>
                <a:spcPts val="0"/>
              </a:spcAft>
              <a:buNone/>
            </a:pPr>
            <a:r>
              <a:rPr lang="en-NZ" sz="2800" b="1" dirty="0" smtClean="0"/>
              <a:t>Principle </a:t>
            </a:r>
            <a:r>
              <a:rPr lang="en-NZ" sz="2800" b="1" dirty="0"/>
              <a:t>of cultural sensitivity </a:t>
            </a:r>
            <a:r>
              <a:rPr lang="en-NZ" dirty="0"/>
              <a:t>requires acknowledgement of cultural diversity, consultation &amp; reciprocity in </a:t>
            </a:r>
            <a:r>
              <a:rPr lang="en-NZ" dirty="0" smtClean="0"/>
              <a:t>dissemination, </a:t>
            </a:r>
            <a:r>
              <a:rPr lang="en-NZ" dirty="0"/>
              <a:t>as well as during data gathering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7391400" cy="838200"/>
          </a:xfrm>
        </p:spPr>
        <p:txBody>
          <a:bodyPr/>
          <a:lstStyle/>
          <a:p>
            <a:pPr algn="l"/>
            <a:r>
              <a:rPr lang="en-NZ" sz="2800" b="1" dirty="0">
                <a:solidFill>
                  <a:schemeClr val="bg1"/>
                </a:solidFill>
              </a:rPr>
              <a:t>iii) Thinking ethically about cultural issues </a:t>
            </a:r>
          </a:p>
        </p:txBody>
      </p:sp>
    </p:spTree>
    <p:extLst>
      <p:ext uri="{BB962C8B-B14F-4D97-AF65-F5344CB8AC3E}">
        <p14:creationId xmlns:p14="http://schemas.microsoft.com/office/powerpoint/2010/main" val="42255549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-324544" y="1782442"/>
            <a:ext cx="2529687" cy="2584502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Human Ethics Committee</a:t>
            </a:r>
            <a:endParaRPr lang="en-NZ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771800" y="2634391"/>
            <a:ext cx="1584176" cy="77144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Provisionally Approved</a:t>
            </a:r>
            <a:endParaRPr lang="en-NZ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843808" y="4006904"/>
            <a:ext cx="1512168" cy="72008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Approval Deferred</a:t>
            </a:r>
            <a:endParaRPr lang="en-NZ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915816" y="5523350"/>
            <a:ext cx="1368152" cy="64807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Approval Declined </a:t>
            </a:r>
            <a:endParaRPr lang="en-NZ" dirty="0"/>
          </a:p>
        </p:txBody>
      </p:sp>
      <p:sp>
        <p:nvSpPr>
          <p:cNvPr id="6" name="Flowchart: Terminator 5"/>
          <p:cNvSpPr/>
          <p:nvPr/>
        </p:nvSpPr>
        <p:spPr>
          <a:xfrm>
            <a:off x="7164288" y="836712"/>
            <a:ext cx="1800200" cy="576064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Approved</a:t>
            </a:r>
            <a:endParaRPr lang="en-NZ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4932040" y="2634391"/>
            <a:ext cx="1368152" cy="72260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Researcher response</a:t>
            </a:r>
            <a:endParaRPr lang="en-NZ" dirty="0"/>
          </a:p>
        </p:txBody>
      </p:sp>
      <p:sp>
        <p:nvSpPr>
          <p:cNvPr id="9" name="Flowchart: Decision 8"/>
          <p:cNvSpPr/>
          <p:nvPr/>
        </p:nvSpPr>
        <p:spPr>
          <a:xfrm>
            <a:off x="6739687" y="2420887"/>
            <a:ext cx="1440160" cy="119845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Chair </a:t>
            </a:r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39752" y="3074693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7984" y="3074693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79647" y="3020114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43608" y="4364805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19575" y="1484784"/>
            <a:ext cx="0" cy="1533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940299" y="1124744"/>
            <a:ext cx="5935957" cy="576064"/>
          </a:xfrm>
          <a:prstGeom prst="bentConnector3">
            <a:avLst>
              <a:gd name="adj1" fmla="val 59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940299" y="4437112"/>
            <a:ext cx="1951989" cy="1410274"/>
          </a:xfrm>
          <a:prstGeom prst="bentConnector3">
            <a:avLst>
              <a:gd name="adj1" fmla="val 62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>
            <a:off x="5616114" y="3405837"/>
            <a:ext cx="1843653" cy="242313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1" y="191243"/>
            <a:ext cx="738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</a:rPr>
              <a:t>Human Ethics Committee decision pathways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04048" y="4006904"/>
            <a:ext cx="1296144" cy="67252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Researcher response</a:t>
            </a:r>
            <a:endParaRPr lang="en-NZ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9992" y="4364805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95536" y="4079218"/>
            <a:ext cx="0" cy="7899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5536" y="4869160"/>
            <a:ext cx="525658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52120" y="4726984"/>
            <a:ext cx="0" cy="1421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6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-324544" y="1782442"/>
            <a:ext cx="2529687" cy="2584502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Animal Ethics Committee</a:t>
            </a:r>
            <a:endParaRPr lang="en-NZ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801389" y="1477894"/>
            <a:ext cx="1512168" cy="72697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Approved in principle</a:t>
            </a:r>
            <a:endParaRPr lang="en-NZ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801389" y="4006904"/>
            <a:ext cx="1512168" cy="72008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Approval Deferred</a:t>
            </a:r>
            <a:endParaRPr lang="en-NZ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892288" y="5535586"/>
            <a:ext cx="1368152" cy="64807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Approval Declined </a:t>
            </a:r>
            <a:endParaRPr lang="en-NZ" dirty="0"/>
          </a:p>
        </p:txBody>
      </p:sp>
      <p:sp>
        <p:nvSpPr>
          <p:cNvPr id="6" name="Flowchart: Terminator 5"/>
          <p:cNvSpPr/>
          <p:nvPr/>
        </p:nvSpPr>
        <p:spPr>
          <a:xfrm>
            <a:off x="7164288" y="836712"/>
            <a:ext cx="1800200" cy="576064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Approved</a:t>
            </a:r>
            <a:endParaRPr lang="en-NZ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4932040" y="2634391"/>
            <a:ext cx="1368152" cy="77144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Researcher response</a:t>
            </a:r>
            <a:endParaRPr lang="en-NZ" dirty="0"/>
          </a:p>
        </p:txBody>
      </p:sp>
      <p:sp>
        <p:nvSpPr>
          <p:cNvPr id="9" name="Flowchart: Decision 8"/>
          <p:cNvSpPr/>
          <p:nvPr/>
        </p:nvSpPr>
        <p:spPr>
          <a:xfrm>
            <a:off x="6739687" y="2420887"/>
            <a:ext cx="1440160" cy="119845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Chair </a:t>
            </a:r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39752" y="3074693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7984" y="3074693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79647" y="3020114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43608" y="4364805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179847" y="1484784"/>
            <a:ext cx="0" cy="1533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940299" y="1124744"/>
            <a:ext cx="5935957" cy="576064"/>
          </a:xfrm>
          <a:prstGeom prst="bentConnector3">
            <a:avLst>
              <a:gd name="adj1" fmla="val 59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940299" y="4437112"/>
            <a:ext cx="1951989" cy="1410274"/>
          </a:xfrm>
          <a:prstGeom prst="bentConnector3">
            <a:avLst>
              <a:gd name="adj1" fmla="val 62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>
            <a:off x="5616114" y="3405837"/>
            <a:ext cx="1843653" cy="242313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1" y="191243"/>
            <a:ext cx="738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</a:rPr>
              <a:t>Animal Ethics Committee decision pathways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801389" y="2727495"/>
            <a:ext cx="1512168" cy="69439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Approved provisionally</a:t>
            </a:r>
            <a:endParaRPr lang="en-NZ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9992" y="1863617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87624" y="1782442"/>
            <a:ext cx="144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5004048" y="1628800"/>
            <a:ext cx="1375599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Secretary </a:t>
            </a:r>
            <a:endParaRPr lang="en-NZ" dirty="0"/>
          </a:p>
        </p:txBody>
      </p:sp>
      <p:cxnSp>
        <p:nvCxnSpPr>
          <p:cNvPr id="48" name="Elbow Connector 47"/>
          <p:cNvCxnSpPr/>
          <p:nvPr/>
        </p:nvCxnSpPr>
        <p:spPr>
          <a:xfrm flipV="1">
            <a:off x="6359111" y="1264372"/>
            <a:ext cx="805177" cy="5925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>
            <a:off x="4946297" y="3993742"/>
            <a:ext cx="1375599" cy="73324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Researcher response</a:t>
            </a:r>
            <a:endParaRPr lang="en-NZ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0368" y="3993742"/>
            <a:ext cx="0" cy="10194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0368" y="5017747"/>
            <a:ext cx="52714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91847" y="4797152"/>
            <a:ext cx="0" cy="220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29957" y="4371443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95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62" y="71186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</a:rPr>
              <a:t>Researcher obligations </a:t>
            </a:r>
            <a:r>
              <a:rPr lang="en-NZ" sz="2000" b="1" dirty="0" smtClean="0">
                <a:solidFill>
                  <a:schemeClr val="bg1"/>
                </a:solidFill>
              </a:rPr>
              <a:t> </a:t>
            </a:r>
            <a:r>
              <a:rPr lang="en-NZ" sz="2800" dirty="0" smtClean="0">
                <a:solidFill>
                  <a:schemeClr val="bg1"/>
                </a:solidFill>
              </a:rPr>
              <a:t>‘ethics in practice’</a:t>
            </a:r>
            <a:r>
              <a:rPr lang="en-NZ" sz="2400" dirty="0" smtClean="0">
                <a:solidFill>
                  <a:srgbClr val="0070C0"/>
                </a:solidFill>
              </a:rPr>
              <a:t>’</a:t>
            </a:r>
            <a:endParaRPr lang="en-NZ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851" y="1350485"/>
            <a:ext cx="22854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 smtClean="0"/>
              <a:t>Recruitment/consent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361136"/>
            <a:ext cx="28068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 smtClean="0"/>
              <a:t>Data generating/checking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696364"/>
            <a:ext cx="13681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Writing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2077228" y="5003379"/>
            <a:ext cx="224003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Dissemination 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39189" y="5943600"/>
            <a:ext cx="728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</a:rPr>
              <a:t>Participant rights</a:t>
            </a:r>
            <a:r>
              <a:rPr lang="en-NZ" b="1" dirty="0" smtClean="0">
                <a:solidFill>
                  <a:schemeClr val="bg1"/>
                </a:solidFill>
              </a:rPr>
              <a:t>   </a:t>
            </a:r>
            <a:r>
              <a:rPr lang="en-NZ" sz="2000" dirty="0" smtClean="0">
                <a:solidFill>
                  <a:schemeClr val="bg1"/>
                </a:solidFill>
              </a:rPr>
              <a:t>to negotiate with researcher</a:t>
            </a:r>
          </a:p>
          <a:p>
            <a:r>
              <a:rPr lang="en-NZ" sz="2000" dirty="0">
                <a:solidFill>
                  <a:schemeClr val="bg1"/>
                </a:solidFill>
              </a:rPr>
              <a:t> </a:t>
            </a:r>
            <a:r>
              <a:rPr lang="en-NZ" sz="2000" dirty="0" smtClean="0">
                <a:solidFill>
                  <a:schemeClr val="bg1"/>
                </a:solidFill>
              </a:rPr>
              <a:t>                                            to contact Research Ethics Office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54796" y="2785477"/>
            <a:ext cx="4104455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Relationship with participants</a:t>
            </a:r>
          </a:p>
          <a:p>
            <a:pPr algn="ctr"/>
            <a:r>
              <a:rPr lang="en-NZ" dirty="0" smtClean="0"/>
              <a:t>Reflective ethical practice</a:t>
            </a:r>
          </a:p>
          <a:p>
            <a:pPr algn="ctr"/>
            <a:r>
              <a:rPr lang="en-NZ" dirty="0" smtClean="0"/>
              <a:t>Reciprocity</a:t>
            </a:r>
          </a:p>
          <a:p>
            <a:pPr algn="ctr"/>
            <a:r>
              <a:rPr lang="en-NZ" dirty="0" smtClean="0"/>
              <a:t>Consent an ongoing process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4919288" y="1981577"/>
            <a:ext cx="2088232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Changes in research design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1296" y="3658038"/>
            <a:ext cx="2016224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Unexpected ethical moments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072976" y="1800687"/>
            <a:ext cx="45719" cy="504056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Down Arrow 11"/>
          <p:cNvSpPr/>
          <p:nvPr/>
        </p:nvSpPr>
        <p:spPr>
          <a:xfrm>
            <a:off x="3102256" y="2774102"/>
            <a:ext cx="45719" cy="792088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Down Arrow 12"/>
          <p:cNvSpPr/>
          <p:nvPr/>
        </p:nvSpPr>
        <p:spPr>
          <a:xfrm>
            <a:off x="3117840" y="4185084"/>
            <a:ext cx="45719" cy="648072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7596336" y="1724655"/>
            <a:ext cx="1391610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Inform REO may be minor amendment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3538178"/>
            <a:ext cx="1391610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</a:rPr>
              <a:t>Discuss with advisers/ REO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099727" y="2175585"/>
            <a:ext cx="432048" cy="2003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ight Arrow 19"/>
          <p:cNvSpPr/>
          <p:nvPr/>
        </p:nvSpPr>
        <p:spPr>
          <a:xfrm>
            <a:off x="7099727" y="3881030"/>
            <a:ext cx="432048" cy="2003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130962" y="0"/>
            <a:ext cx="8257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solidFill>
                  <a:schemeClr val="bg1"/>
                </a:solidFill>
              </a:rPr>
              <a:t>Following </a:t>
            </a:r>
            <a:r>
              <a:rPr lang="en-NZ" sz="3200" b="1" dirty="0">
                <a:solidFill>
                  <a:schemeClr val="bg1"/>
                </a:solidFill>
              </a:rPr>
              <a:t>approval/notification</a:t>
            </a:r>
          </a:p>
          <a:p>
            <a:endParaRPr lang="en-NZ" dirty="0"/>
          </a:p>
        </p:txBody>
      </p:sp>
      <p:sp>
        <p:nvSpPr>
          <p:cNvPr id="23" name="Right Bracket 22"/>
          <p:cNvSpPr/>
          <p:nvPr/>
        </p:nvSpPr>
        <p:spPr>
          <a:xfrm>
            <a:off x="4559454" y="1320346"/>
            <a:ext cx="144016" cy="4022226"/>
          </a:xfrm>
          <a:prstGeom prst="righ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7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229600" cy="579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228600" y="990600"/>
            <a:ext cx="8229599" cy="4038600"/>
          </a:xfrm>
        </p:spPr>
        <p:txBody>
          <a:bodyPr/>
          <a:lstStyle/>
          <a:p>
            <a:r>
              <a:rPr lang="en-NZ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NZ" dirty="0">
                <a:hlinkClick r:id="rId3"/>
              </a:rPr>
              <a:t>www.massey.ac.nz/massey/staffroom/policy-guide/research/research_home.cfm</a:t>
            </a:r>
            <a:r>
              <a:rPr lang="en-NZ" dirty="0"/>
              <a:t> </a:t>
            </a:r>
          </a:p>
          <a:p>
            <a:r>
              <a:rPr lang="en-NZ" dirty="0">
                <a:hlinkClick r:id="rId4"/>
              </a:rPr>
              <a:t>https://www.massey.ac.nz/massey/fms/PolicyGuide/Documents/Research/Code%20of%20Responsible%20Research%20Conduct.pdf?BBD750C33827941FCA508DCB59B48210</a:t>
            </a:r>
            <a:r>
              <a:rPr lang="en-NZ" dirty="0"/>
              <a:t> </a:t>
            </a:r>
          </a:p>
          <a:p>
            <a:r>
              <a:rPr lang="en-NZ" dirty="0">
                <a:solidFill>
                  <a:srgbClr val="002060"/>
                </a:solidFill>
              </a:rPr>
              <a:t>Researcher Development </a:t>
            </a:r>
            <a:r>
              <a:rPr lang="en-NZ" dirty="0"/>
              <a:t>Coordinator   </a:t>
            </a:r>
            <a:r>
              <a:rPr lang="en-NZ" dirty="0" smtClean="0">
                <a:hlinkClick r:id="rId5"/>
              </a:rPr>
              <a:t>m.d.murrie@massey.ac.nz</a:t>
            </a:r>
            <a:endParaRPr lang="en-NZ" dirty="0"/>
          </a:p>
          <a:p>
            <a:r>
              <a:rPr lang="en-NZ" dirty="0">
                <a:solidFill>
                  <a:srgbClr val="002060"/>
                </a:solidFill>
              </a:rPr>
              <a:t>Research Human Ethics 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>
                <a:hlinkClick r:id="rId6"/>
              </a:rPr>
              <a:t>humanethicsoutha@massey.ac.nz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>
                <a:hlinkClick r:id="rId7"/>
              </a:rPr>
              <a:t>humanethicsouthb@massey.ac.nz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>
                <a:hlinkClick r:id="rId8"/>
              </a:rPr>
              <a:t>humanethicsnorth@massey.ac.nz </a:t>
            </a:r>
          </a:p>
          <a:p>
            <a:r>
              <a:rPr lang="en-NZ" dirty="0" smtClean="0">
                <a:solidFill>
                  <a:srgbClr val="002060"/>
                </a:solidFill>
              </a:rPr>
              <a:t>Research </a:t>
            </a:r>
            <a:r>
              <a:rPr lang="en-NZ" dirty="0">
                <a:solidFill>
                  <a:srgbClr val="002060"/>
                </a:solidFill>
              </a:rPr>
              <a:t>Animal Ethics</a:t>
            </a:r>
          </a:p>
          <a:p>
            <a:pPr marL="457200" lvl="1" indent="0">
              <a:buNone/>
            </a:pPr>
            <a:r>
              <a:rPr lang="en-NZ" dirty="0"/>
              <a:t>	</a:t>
            </a:r>
            <a:r>
              <a:rPr lang="en-NZ" dirty="0">
                <a:hlinkClick r:id="rId9"/>
              </a:rPr>
              <a:t>M.E.Thomas@massey.ac.nz</a:t>
            </a:r>
            <a:r>
              <a:rPr lang="en-NZ" dirty="0"/>
              <a:t> 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6858000" cy="8382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Contact points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55549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04800" y="1295400"/>
            <a:ext cx="8229599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/>
              <a:t>Research integrity can be defined as the 'trustworthiness of research due to the soundness of its methods and the honesty and accuracy of its presentation</a:t>
            </a:r>
          </a:p>
          <a:p>
            <a:pPr marL="0" indent="0" algn="ctr">
              <a:buNone/>
            </a:pPr>
            <a:r>
              <a:rPr lang="en-NZ" sz="1800" dirty="0"/>
              <a:t>Draft Singapore Statement 2010</a:t>
            </a:r>
          </a:p>
          <a:p>
            <a:pPr marL="0" indent="0" algn="ctr">
              <a:buNone/>
            </a:pPr>
            <a:endParaRPr lang="en-NZ" sz="1800" dirty="0"/>
          </a:p>
          <a:p>
            <a:pPr marL="0" indent="0" algn="ctr">
              <a:buNone/>
            </a:pPr>
            <a:endParaRPr lang="en-NZ" dirty="0" smtClean="0"/>
          </a:p>
          <a:p>
            <a:pPr marL="0" indent="0" algn="ctr">
              <a:buNone/>
            </a:pPr>
            <a:endParaRPr lang="en-NZ" dirty="0" smtClean="0"/>
          </a:p>
          <a:p>
            <a:pPr marL="0" indent="0" algn="ctr">
              <a:buNone/>
            </a:pPr>
            <a:r>
              <a:rPr lang="en-NZ" dirty="0" smtClean="0"/>
              <a:t>Research </a:t>
            </a:r>
            <a:r>
              <a:rPr lang="en-NZ" dirty="0"/>
              <a:t>integrity broadly </a:t>
            </a:r>
            <a:r>
              <a:rPr lang="en-NZ" dirty="0" smtClean="0"/>
              <a:t>refers </a:t>
            </a:r>
            <a:r>
              <a:rPr lang="en-NZ" dirty="0"/>
              <a:t>to the thoughtful and honest adherence to relevant ethical, disciplinary, and financial standards in the promotion, design, conduct, evaluation, and sharing of research</a:t>
            </a:r>
            <a:r>
              <a:rPr lang="en-NZ" dirty="0" smtClean="0"/>
              <a:t>.</a:t>
            </a:r>
          </a:p>
          <a:p>
            <a:pPr marL="0" indent="0" algn="ctr">
              <a:buNone/>
            </a:pPr>
            <a:r>
              <a:rPr lang="en-US" sz="1800" dirty="0"/>
              <a:t>The Continuum from Research Integrity to Research Misconduct,</a:t>
            </a:r>
          </a:p>
          <a:p>
            <a:pPr marL="0" indent="0" algn="ctr">
              <a:buNone/>
            </a:pPr>
            <a:r>
              <a:rPr lang="en-US" sz="1800" dirty="0">
                <a:latin typeface="Gill Sans MT" pitchFamily="34" charset="0"/>
              </a:rPr>
              <a:t>Michigan State University</a:t>
            </a:r>
          </a:p>
          <a:p>
            <a:pPr marL="0" indent="0" algn="ctr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8600"/>
            <a:ext cx="6858000" cy="838200"/>
          </a:xfrm>
        </p:spPr>
        <p:txBody>
          <a:bodyPr/>
          <a:lstStyle/>
          <a:p>
            <a:pPr algn="l"/>
            <a:r>
              <a:rPr lang="en-NZ" b="1" dirty="0">
                <a:solidFill>
                  <a:schemeClr val="bg1"/>
                </a:solidFill>
              </a:rPr>
              <a:t>Research Integrity </a:t>
            </a:r>
            <a:r>
              <a:rPr lang="en-NZ" sz="2400" b="1" dirty="0">
                <a:solidFill>
                  <a:schemeClr val="bg1"/>
                </a:solidFill>
              </a:rPr>
              <a:t>defined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17008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81000" y="990600"/>
            <a:ext cx="8229599" cy="50292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Honesty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Reliability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Use of robust research methodologies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Impartiality and independence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Open communication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Duty of care for participants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Fairness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 smtClean="0"/>
              <a:t>High standards of mentorship and supervision</a:t>
            </a:r>
            <a:endParaRPr lang="en-NZ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Awareness of responsibilities to society 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52400"/>
            <a:ext cx="6858000" cy="838200"/>
          </a:xfrm>
        </p:spPr>
        <p:txBody>
          <a:bodyPr/>
          <a:lstStyle/>
          <a:p>
            <a:pPr algn="l"/>
            <a:r>
              <a:rPr lang="en-NZ" b="1" dirty="0">
                <a:solidFill>
                  <a:schemeClr val="bg1"/>
                </a:solidFill>
              </a:rPr>
              <a:t>Principles of Research Integrity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46374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0" y="990600"/>
            <a:ext cx="9067800" cy="4038600"/>
          </a:xfrm>
        </p:spPr>
        <p:txBody>
          <a:bodyPr/>
          <a:lstStyle/>
          <a:p>
            <a:r>
              <a:rPr lang="en-NZ" dirty="0" smtClean="0"/>
              <a:t>Part 1 	  Code of responsible research conduct</a:t>
            </a:r>
          </a:p>
          <a:p>
            <a:pPr lvl="4"/>
            <a:r>
              <a:rPr lang="en-NZ" dirty="0" smtClean="0"/>
              <a:t>Principles, Responsibilities of institution, researchers</a:t>
            </a:r>
          </a:p>
          <a:p>
            <a:endParaRPr lang="en-NZ" dirty="0" smtClean="0"/>
          </a:p>
          <a:p>
            <a:r>
              <a:rPr lang="en-NZ" dirty="0" smtClean="0"/>
              <a:t>Part 2 	  Research misconduct</a:t>
            </a:r>
          </a:p>
          <a:p>
            <a:pPr lvl="4"/>
            <a:r>
              <a:rPr lang="en-NZ" dirty="0" smtClean="0"/>
              <a:t>Categories of breaches, Principles for dealing with breaches, Definitions</a:t>
            </a:r>
          </a:p>
          <a:p>
            <a:endParaRPr lang="en-NZ" dirty="0" smtClean="0"/>
          </a:p>
          <a:p>
            <a:r>
              <a:rPr lang="en-NZ" dirty="0" smtClean="0"/>
              <a:t>Appendix 1  Guidance on Responsible research conduct</a:t>
            </a:r>
          </a:p>
          <a:p>
            <a:pPr lvl="4"/>
            <a:r>
              <a:rPr lang="en-NZ" dirty="0" smtClean="0"/>
              <a:t>Nine explanatory sections</a:t>
            </a:r>
          </a:p>
          <a:p>
            <a:endParaRPr lang="en-NZ" dirty="0" smtClean="0"/>
          </a:p>
          <a:p>
            <a:r>
              <a:rPr lang="en-NZ" dirty="0" smtClean="0"/>
              <a:t>Appendix 2 </a:t>
            </a:r>
          </a:p>
          <a:p>
            <a:pPr marL="2228850" lvl="4" indent="-457200">
              <a:buFont typeface="+mj-lt"/>
              <a:buAutoNum type="arabicPeriod"/>
            </a:pPr>
            <a:r>
              <a:rPr lang="en-NZ" dirty="0" smtClean="0"/>
              <a:t>Procedures for dealing with minor breaches and research misconduct</a:t>
            </a:r>
          </a:p>
          <a:p>
            <a:pPr marL="2228850" lvl="4" indent="-457200">
              <a:buFont typeface="+mj-lt"/>
              <a:buAutoNum type="arabicPeriod"/>
            </a:pPr>
            <a:r>
              <a:rPr lang="en-NZ" dirty="0" smtClean="0"/>
              <a:t>Procedures for dealing with allegations related to an external research agency with its own policy for dealing with research misconduct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Appendix 3  References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76200"/>
            <a:ext cx="7924800" cy="838200"/>
          </a:xfrm>
        </p:spPr>
        <p:txBody>
          <a:bodyPr/>
          <a:lstStyle/>
          <a:p>
            <a:pPr algn="l"/>
            <a:r>
              <a:rPr lang="en-NZ" b="1" dirty="0" smtClean="0"/>
              <a:t>Research Integrity </a:t>
            </a:r>
            <a:r>
              <a:rPr lang="en-NZ" b="1" dirty="0"/>
              <a:t>Policy </a:t>
            </a:r>
            <a:r>
              <a:rPr lang="en-NZ" b="1" dirty="0" smtClean="0"/>
              <a:t>structure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5643996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04800" y="1447800"/>
            <a:ext cx="8229599" cy="4038600"/>
          </a:xfrm>
        </p:spPr>
        <p:txBody>
          <a:bodyPr/>
          <a:lstStyle/>
          <a:p>
            <a:pPr marL="0" lvl="0" indent="0">
              <a:buNone/>
            </a:pPr>
            <a:r>
              <a:rPr lang="en-NZ" b="1" dirty="0"/>
              <a:t>General guidance</a:t>
            </a:r>
          </a:p>
          <a:p>
            <a:r>
              <a:rPr lang="en-NZ" dirty="0"/>
              <a:t>Research </a:t>
            </a:r>
            <a:r>
              <a:rPr lang="en-NZ" dirty="0" smtClean="0"/>
              <a:t>supervision</a:t>
            </a:r>
            <a:endParaRPr lang="en-NZ" dirty="0"/>
          </a:p>
          <a:p>
            <a:pPr lvl="0"/>
            <a:r>
              <a:rPr lang="en-NZ" dirty="0"/>
              <a:t>Peer review</a:t>
            </a:r>
          </a:p>
          <a:p>
            <a:pPr lvl="0"/>
            <a:r>
              <a:rPr lang="en-NZ" dirty="0"/>
              <a:t>Conflict of interest</a:t>
            </a:r>
          </a:p>
          <a:p>
            <a:pPr lvl="0"/>
            <a:r>
              <a:rPr lang="en-NZ" dirty="0"/>
              <a:t>Collaborative research</a:t>
            </a:r>
          </a:p>
          <a:p>
            <a:r>
              <a:rPr lang="en-NZ" dirty="0"/>
              <a:t>Māori and/or Pasifika research </a:t>
            </a:r>
          </a:p>
          <a:p>
            <a:pPr marL="0" indent="0">
              <a:buNone/>
            </a:pPr>
            <a:r>
              <a:rPr lang="en-NZ" dirty="0"/>
              <a:t> </a:t>
            </a:r>
          </a:p>
          <a:p>
            <a:pPr marL="0" lvl="0" indent="0">
              <a:buNone/>
            </a:pPr>
            <a:r>
              <a:rPr lang="en-NZ" b="1" dirty="0"/>
              <a:t>Research phases</a:t>
            </a:r>
          </a:p>
          <a:p>
            <a:pPr lvl="0"/>
            <a:r>
              <a:rPr lang="en-NZ" dirty="0"/>
              <a:t>Research practice</a:t>
            </a:r>
            <a:endParaRPr lang="en-NZ" dirty="0" smtClean="0"/>
          </a:p>
          <a:p>
            <a:pPr lvl="0"/>
            <a:r>
              <a:rPr lang="en-NZ" dirty="0" smtClean="0"/>
              <a:t>Research </a:t>
            </a:r>
            <a:r>
              <a:rPr lang="en-NZ" dirty="0"/>
              <a:t>records and data</a:t>
            </a:r>
          </a:p>
          <a:p>
            <a:pPr lvl="0"/>
            <a:r>
              <a:rPr lang="en-NZ" dirty="0"/>
              <a:t>Dissemination, publication and authorship</a:t>
            </a:r>
          </a:p>
          <a:p>
            <a:pPr lvl="0"/>
            <a:r>
              <a:rPr lang="en-NZ" dirty="0"/>
              <a:t>Public communication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28600"/>
            <a:ext cx="8610600" cy="838200"/>
          </a:xfrm>
        </p:spPr>
        <p:txBody>
          <a:bodyPr/>
          <a:lstStyle/>
          <a:p>
            <a:pPr algn="l"/>
            <a:r>
              <a:rPr lang="en-NZ" sz="2400" b="1" dirty="0" smtClean="0">
                <a:solidFill>
                  <a:schemeClr val="bg1"/>
                </a:solidFill>
              </a:rPr>
              <a:t>Appendix 1</a:t>
            </a:r>
          </a:p>
          <a:p>
            <a:pPr algn="l"/>
            <a:r>
              <a:rPr lang="en-NZ" b="1" dirty="0" smtClean="0">
                <a:solidFill>
                  <a:schemeClr val="bg1"/>
                </a:solidFill>
              </a:rPr>
              <a:t>Guidance </a:t>
            </a:r>
            <a:r>
              <a:rPr lang="en-NZ" b="1" dirty="0">
                <a:solidFill>
                  <a:schemeClr val="bg1"/>
                </a:solidFill>
              </a:rPr>
              <a:t>on responsible research conduct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52590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57200" y="1371600"/>
            <a:ext cx="8229599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The violation of the standard codes of scholarly conduct and ethical behavior in professional scientific research</a:t>
            </a:r>
          </a:p>
          <a:p>
            <a:pPr marL="0" indent="0" algn="ctr">
              <a:buNone/>
            </a:pPr>
            <a:r>
              <a:rPr lang="en-NZ" sz="1800" dirty="0"/>
              <a:t>http://en.wikipedia.org/wiki/Scientific_misconduct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...(</a:t>
            </a:r>
            <a:r>
              <a:rPr lang="en-US" dirty="0"/>
              <a:t>research that) deviates from practices commonly accepted in the discipline or in the academic and research communities generally in proposing, performing, reviewing, or reporting research and creative </a:t>
            </a:r>
            <a:r>
              <a:rPr lang="en-US" dirty="0" smtClean="0"/>
              <a:t>activities</a:t>
            </a:r>
          </a:p>
          <a:p>
            <a:pPr marL="0" indent="0" algn="ctr">
              <a:buNone/>
            </a:pPr>
            <a:r>
              <a:rPr lang="en-US" sz="1800" dirty="0"/>
              <a:t>The Continuum from Research Integrity to Research Misconduct</a:t>
            </a:r>
          </a:p>
          <a:p>
            <a:pPr marL="0" indent="0" algn="ctr">
              <a:buNone/>
            </a:pPr>
            <a:r>
              <a:rPr lang="en-US" sz="1800" dirty="0">
                <a:latin typeface="Gill Sans MT" pitchFamily="34" charset="0"/>
              </a:rPr>
              <a:t>Michigan State University</a:t>
            </a:r>
          </a:p>
          <a:p>
            <a:pPr marL="0" indent="0" algn="ctr">
              <a:buNone/>
            </a:pP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76200"/>
            <a:ext cx="6858000" cy="838200"/>
          </a:xfrm>
        </p:spPr>
        <p:txBody>
          <a:bodyPr/>
          <a:lstStyle/>
          <a:p>
            <a:pPr algn="l"/>
            <a:r>
              <a:rPr lang="en-NZ" b="1" dirty="0">
                <a:solidFill>
                  <a:schemeClr val="bg1"/>
                </a:solidFill>
              </a:rPr>
              <a:t>Research Misconduct </a:t>
            </a:r>
            <a:r>
              <a:rPr lang="en-NZ" sz="2400" b="1" dirty="0">
                <a:solidFill>
                  <a:schemeClr val="bg1"/>
                </a:solidFill>
              </a:rPr>
              <a:t>defined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31215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81000" y="1524000"/>
            <a:ext cx="8229599" cy="4953000"/>
          </a:xfrm>
        </p:spPr>
        <p:txBody>
          <a:bodyPr/>
          <a:lstStyle/>
          <a:p>
            <a:r>
              <a:rPr lang="en-US" b="1" dirty="0"/>
              <a:t>Falsification – </a:t>
            </a:r>
            <a:r>
              <a:rPr lang="en-US" dirty="0"/>
              <a:t>manipulating research materials, equipment, or processes, or changing or omitting research data or results, such that research is not accurately represented in the research record</a:t>
            </a:r>
          </a:p>
          <a:p>
            <a:endParaRPr lang="en-US" dirty="0"/>
          </a:p>
          <a:p>
            <a:r>
              <a:rPr lang="en-US" b="1" dirty="0"/>
              <a:t>Fabrication</a:t>
            </a:r>
            <a:r>
              <a:rPr lang="en-US" dirty="0"/>
              <a:t> – making up research data or results and recording or reporting them</a:t>
            </a:r>
          </a:p>
          <a:p>
            <a:endParaRPr lang="en-US" dirty="0"/>
          </a:p>
          <a:p>
            <a:r>
              <a:rPr lang="en-US" b="1" dirty="0"/>
              <a:t>Plagiarism</a:t>
            </a:r>
            <a:r>
              <a:rPr lang="en-US" dirty="0"/>
              <a:t> – the appropriation of another person’s ideas, processes, results, or words without giving appropriate credit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 smtClean="0"/>
              <a:t>[</a:t>
            </a:r>
            <a:r>
              <a:rPr lang="en-US" dirty="0" err="1" smtClean="0"/>
              <a:t>Turnitin</a:t>
            </a:r>
            <a:r>
              <a:rPr lang="en-US" dirty="0" smtClean="0"/>
              <a:t> used by Massey for assurance]</a:t>
            </a:r>
            <a:endParaRPr lang="en-US" dirty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76200" y="685800"/>
            <a:ext cx="8229600" cy="838200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Common types of research misconduct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31215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04800" y="1447800"/>
            <a:ext cx="8686800" cy="4038600"/>
          </a:xfrm>
        </p:spPr>
        <p:txBody>
          <a:bodyPr/>
          <a:lstStyle/>
          <a:p>
            <a:r>
              <a:rPr lang="en-NZ" dirty="0" smtClean="0"/>
              <a:t>My student is about to submit </a:t>
            </a:r>
            <a:r>
              <a:rPr lang="en-NZ" dirty="0"/>
              <a:t>a paper to a prestigious journal. It was </a:t>
            </a:r>
            <a:r>
              <a:rPr lang="en-NZ" dirty="0" smtClean="0"/>
              <a:t>their </a:t>
            </a:r>
            <a:r>
              <a:rPr lang="en-NZ" dirty="0"/>
              <a:t>idea; should </a:t>
            </a:r>
            <a:r>
              <a:rPr lang="en-NZ" dirty="0" smtClean="0"/>
              <a:t>I be included as </a:t>
            </a:r>
            <a:r>
              <a:rPr lang="en-NZ" dirty="0"/>
              <a:t>an author on the </a:t>
            </a:r>
            <a:r>
              <a:rPr lang="en-NZ" dirty="0" smtClean="0"/>
              <a:t>paper because I am a supervisor?</a:t>
            </a:r>
            <a:endParaRPr lang="en-NZ" dirty="0"/>
          </a:p>
          <a:p>
            <a:pPr marL="1431925" indent="-533400">
              <a:buFont typeface="+mj-lt"/>
              <a:buAutoNum type="alphaLcParenR"/>
            </a:pPr>
            <a:r>
              <a:rPr lang="en-NZ" dirty="0"/>
              <a:t>Yes, always.</a:t>
            </a:r>
          </a:p>
          <a:p>
            <a:pPr marL="1431925" indent="-533400">
              <a:buFont typeface="+mj-lt"/>
              <a:buAutoNum type="alphaLcParenR"/>
            </a:pPr>
            <a:r>
              <a:rPr lang="en-NZ" dirty="0"/>
              <a:t>If the supervisor wrote a significant part of the text.</a:t>
            </a:r>
          </a:p>
          <a:p>
            <a:pPr marL="1431925" indent="-533400">
              <a:buFont typeface="+mj-lt"/>
              <a:buAutoNum type="alphaLcParenR"/>
            </a:pPr>
            <a:r>
              <a:rPr lang="en-NZ" dirty="0"/>
              <a:t>Yes, if the supervisor provided the funding.</a:t>
            </a:r>
          </a:p>
          <a:p>
            <a:pPr marL="1431925" indent="-533400">
              <a:buFont typeface="+mj-lt"/>
              <a:buAutoNum type="alphaLcParenR"/>
            </a:pPr>
            <a:r>
              <a:rPr lang="en-NZ" dirty="0"/>
              <a:t>No.</a:t>
            </a:r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52400"/>
            <a:ext cx="6858000" cy="838200"/>
          </a:xfrm>
        </p:spPr>
        <p:txBody>
          <a:bodyPr/>
          <a:lstStyle/>
          <a:p>
            <a:pPr algn="l"/>
            <a:r>
              <a:rPr lang="en-NZ" dirty="0">
                <a:solidFill>
                  <a:schemeClr val="bg1"/>
                </a:solidFill>
              </a:rPr>
              <a:t>Question for discussion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312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Research Integrity  &amp;amp;  Ethics Processes&amp;quot;&quot;/&gt;&lt;property id=&quot;20307&quot; value=&quot;295&quot;/&gt;&lt;/object&gt;&lt;object type=&quot;3&quot; unique_id=&quot;11064&quot;&gt;&lt;property id=&quot;20148&quot; value=&quot;5&quot;/&gt;&lt;property id=&quot;20300&quot; value=&quot;Slide 2&quot;/&gt;&lt;property id=&quot;20307&quot; value=&quot;309&quot;/&gt;&lt;/object&gt;&lt;object type=&quot;3&quot; unique_id=&quot;11065&quot;&gt;&lt;property id=&quot;20148&quot; value=&quot;5&quot;/&gt;&lt;property id=&quot;20300&quot; value=&quot;Slide 3&quot;/&gt;&lt;property id=&quot;20307&quot; value=&quot;308&quot;/&gt;&lt;/object&gt;&lt;object type=&quot;3&quot; unique_id=&quot;11066&quot;&gt;&lt;property id=&quot;20148&quot; value=&quot;5&quot;/&gt;&lt;property id=&quot;20300&quot; value=&quot;Slide 4&quot;/&gt;&lt;property id=&quot;20307&quot; value=&quot;310&quot;/&gt;&lt;/object&gt;&lt;object type=&quot;3&quot; unique_id=&quot;11067&quot;&gt;&lt;property id=&quot;20148&quot; value=&quot;5&quot;/&gt;&lt;property id=&quot;20300&quot; value=&quot;Slide 6&quot;/&gt;&lt;property id=&quot;20307&quot; value=&quot;311&quot;/&gt;&lt;/object&gt;&lt;object type=&quot;3&quot; unique_id=&quot;11068&quot;&gt;&lt;property id=&quot;20148&quot; value=&quot;5&quot;/&gt;&lt;property id=&quot;20300&quot; value=&quot;Slide 7&quot;/&gt;&lt;property id=&quot;20307&quot; value=&quot;314&quot;/&gt;&lt;/object&gt;&lt;object type=&quot;3&quot; unique_id=&quot;11069&quot;&gt;&lt;property id=&quot;20148&quot; value=&quot;5&quot;/&gt;&lt;property id=&quot;20300&quot; value=&quot;Slide 8&quot;/&gt;&lt;property id=&quot;20307&quot; value=&quot;313&quot;/&gt;&lt;/object&gt;&lt;object type=&quot;3&quot; unique_id=&quot;11070&quot;&gt;&lt;property id=&quot;20148&quot; value=&quot;5&quot;/&gt;&lt;property id=&quot;20300&quot; value=&quot;Slide 9&quot;/&gt;&lt;property id=&quot;20307&quot; value=&quot;312&quot;/&gt;&lt;/object&gt;&lt;object type=&quot;3&quot; unique_id=&quot;11071&quot;&gt;&lt;property id=&quot;20148&quot; value=&quot;5&quot;/&gt;&lt;property id=&quot;20300&quot; value=&quot;Slide 11&quot;/&gt;&lt;property id=&quot;20307&quot; value=&quot;317&quot;/&gt;&lt;/object&gt;&lt;object type=&quot;3&quot; unique_id=&quot;11072&quot;&gt;&lt;property id=&quot;20148&quot; value=&quot;5&quot;/&gt;&lt;property id=&quot;20300&quot; value=&quot;Slide 13&quot;/&gt;&lt;property id=&quot;20307&quot; value=&quot;316&quot;/&gt;&lt;/object&gt;&lt;object type=&quot;3&quot; unique_id=&quot;11073&quot;&gt;&lt;property id=&quot;20148&quot; value=&quot;5&quot;/&gt;&lt;property id=&quot;20300&quot; value=&quot;Slide 14&quot;/&gt;&lt;property id=&quot;20307&quot; value=&quot;315&quot;/&gt;&lt;/object&gt;&lt;object type=&quot;3&quot; unique_id=&quot;11074&quot;&gt;&lt;property id=&quot;20148&quot; value=&quot;5&quot;/&gt;&lt;property id=&quot;20300&quot; value=&quot;Slide 15&quot;/&gt;&lt;property id=&quot;20307&quot; value=&quot;320&quot;/&gt;&lt;/object&gt;&lt;object type=&quot;3&quot; unique_id=&quot;11075&quot;&gt;&lt;property id=&quot;20148&quot; value=&quot;5&quot;/&gt;&lt;property id=&quot;20300&quot; value=&quot;Slide 16&quot;/&gt;&lt;property id=&quot;20307&quot; value=&quot;319&quot;/&gt;&lt;/object&gt;&lt;object type=&quot;3&quot; unique_id=&quot;11076&quot;&gt;&lt;property id=&quot;20148&quot; value=&quot;5&quot;/&gt;&lt;property id=&quot;20300&quot; value=&quot;Slide 17&quot;/&gt;&lt;property id=&quot;20307&quot; value=&quot;318&quot;/&gt;&lt;/object&gt;&lt;object type=&quot;3&quot; unique_id=&quot;11077&quot;&gt;&lt;property id=&quot;20148&quot; value=&quot;5&quot;/&gt;&lt;property id=&quot;20300&quot; value=&quot;Slide 18&quot;/&gt;&lt;property id=&quot;20307&quot; value=&quot;323&quot;/&gt;&lt;/object&gt;&lt;object type=&quot;3&quot; unique_id=&quot;11078&quot;&gt;&lt;property id=&quot;20148&quot; value=&quot;5&quot;/&gt;&lt;property id=&quot;20300&quot; value=&quot;Slide 19&quot;/&gt;&lt;property id=&quot;20307&quot; value=&quot;322&quot;/&gt;&lt;/object&gt;&lt;object type=&quot;3&quot; unique_id=&quot;11079&quot;&gt;&lt;property id=&quot;20148&quot; value=&quot;5&quot;/&gt;&lt;property id=&quot;20300&quot; value=&quot;Slide 20&quot;/&gt;&lt;property id=&quot;20307&quot; value=&quot;321&quot;/&gt;&lt;/object&gt;&lt;object type=&quot;3&quot; unique_id=&quot;11080&quot;&gt;&lt;property id=&quot;20148&quot; value=&quot;5&quot;/&gt;&lt;property id=&quot;20300&quot; value=&quot;Slide 21&quot;/&gt;&lt;property id=&quot;20307&quot; value=&quot;326&quot;/&gt;&lt;/object&gt;&lt;object type=&quot;3&quot; unique_id=&quot;11081&quot;&gt;&lt;property id=&quot;20148&quot; value=&quot;5&quot;/&gt;&lt;property id=&quot;20300&quot; value=&quot;Slide 24&quot;/&gt;&lt;property id=&quot;20307&quot; value=&quot;327&quot;/&gt;&lt;/object&gt;&lt;object type=&quot;3&quot; unique_id=&quot;11083&quot;&gt;&lt;property id=&quot;20148&quot; value=&quot;5&quot;/&gt;&lt;property id=&quot;20300&quot; value=&quot;Slide 25&quot;/&gt;&lt;property id=&quot;20307&quot; value=&quot;324&quot;/&gt;&lt;/object&gt;&lt;object type=&quot;3&quot; unique_id=&quot;11110&quot;&gt;&lt;property id=&quot;20148&quot; value=&quot;5&quot;/&gt;&lt;property id=&quot;20300&quot; value=&quot;Slide 12&quot;/&gt;&lt;property id=&quot;20307&quot; value=&quot;328&quot;/&gt;&lt;/object&gt;&lt;object type=&quot;3&quot; unique_id=&quot;11339&quot;&gt;&lt;property id=&quot;20148&quot; value=&quot;5&quot;/&gt;&lt;property id=&quot;20300&quot; value=&quot;Slide 5&quot;/&gt;&lt;property id=&quot;20307&quot; value=&quot;329&quot;/&gt;&lt;/object&gt;&lt;object type=&quot;3&quot; unique_id=&quot;11600&quot;&gt;&lt;property id=&quot;20148&quot; value=&quot;5&quot;/&gt;&lt;property id=&quot;20300&quot; value=&quot;Slide 22&quot;/&gt;&lt;property id=&quot;20307&quot; value=&quot;331&quot;/&gt;&lt;/object&gt;&lt;object type=&quot;3&quot; unique_id=&quot;11601&quot;&gt;&lt;property id=&quot;20148&quot; value=&quot;5&quot;/&gt;&lt;property id=&quot;20300&quot; value=&quot;Slide 23&quot;/&gt;&lt;property id=&quot;20307&quot; value=&quot;332&quot;/&gt;&lt;/object&gt;&lt;object type=&quot;3&quot; unique_id=&quot;11687&quot;&gt;&lt;property id=&quot;20148&quot; value=&quot;5&quot;/&gt;&lt;property id=&quot;20300&quot; value=&quot;Slide 10&quot;/&gt;&lt;property id=&quot;20307&quot; value=&quot;333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012 v1 Massey-powerpoint-template-4x3-2012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ackground image sty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ackground image sty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blu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/Whit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/Whit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/Whit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ackground imag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ackground imag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ackground imag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v1 Massey-powerpoint-template-4x3-2012 copy.potx</Template>
  <TotalTime>2387</TotalTime>
  <Words>957</Words>
  <Application>Microsoft Office PowerPoint</Application>
  <PresentationFormat>On-screen Show (4:3)</PresentationFormat>
  <Paragraphs>245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2012 v1 Massey-powerpoint-template-4x3-2012 copy</vt:lpstr>
      <vt:lpstr>All blue style 2</vt:lpstr>
      <vt:lpstr>All blue style 3</vt:lpstr>
      <vt:lpstr>Blue/White style 1</vt:lpstr>
      <vt:lpstr>Blue/White style 2</vt:lpstr>
      <vt:lpstr>Blue/White style 3</vt:lpstr>
      <vt:lpstr>Background image style 1</vt:lpstr>
      <vt:lpstr>Background image style 2</vt:lpstr>
      <vt:lpstr>Background image style 3</vt:lpstr>
      <vt:lpstr>Background image style 4</vt:lpstr>
      <vt:lpstr>Background image style 5</vt:lpstr>
      <vt:lpstr>Research Integrity  &amp;  Ethics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Brown</dc:creator>
  <cp:lastModifiedBy>Boniface, Alexis</cp:lastModifiedBy>
  <cp:revision>134</cp:revision>
  <cp:lastPrinted>2016-06-20T04:06:44Z</cp:lastPrinted>
  <dcterms:created xsi:type="dcterms:W3CDTF">2012-10-10T22:28:33Z</dcterms:created>
  <dcterms:modified xsi:type="dcterms:W3CDTF">2017-05-03T22:27:27Z</dcterms:modified>
</cp:coreProperties>
</file>