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133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reviewed</c:v>
                </c:pt>
              </c:strCache>
            </c:strRef>
          </c:tx>
          <c:marker>
            <c:symbol val="none"/>
          </c:marker>
          <c:cat>
            <c:strRef>
              <c:f>Sheet1!$B$1:$J$1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223</c:v>
                </c:pt>
                <c:pt idx="1">
                  <c:v>210</c:v>
                </c:pt>
                <c:pt idx="2">
                  <c:v>220</c:v>
                </c:pt>
                <c:pt idx="3">
                  <c:v>219</c:v>
                </c:pt>
                <c:pt idx="4">
                  <c:v>255</c:v>
                </c:pt>
                <c:pt idx="5">
                  <c:v>236</c:v>
                </c:pt>
                <c:pt idx="6">
                  <c:v>225</c:v>
                </c:pt>
                <c:pt idx="7">
                  <c:v>247</c:v>
                </c:pt>
                <c:pt idx="8">
                  <c:v>211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19072"/>
        <c:axId val="124571648"/>
      </c:lineChart>
      <c:catAx>
        <c:axId val="106019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4571648"/>
        <c:crosses val="autoZero"/>
        <c:auto val="1"/>
        <c:lblAlgn val="ctr"/>
        <c:lblOffset val="100"/>
        <c:noMultiLvlLbl val="0"/>
      </c:catAx>
      <c:valAx>
        <c:axId val="124571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019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PowerPoint]Sheet1'!$A$2</c:f>
              <c:strCache>
                <c:ptCount val="1"/>
                <c:pt idx="0">
                  <c:v>HEC Approval</c:v>
                </c:pt>
              </c:strCache>
            </c:strRef>
          </c:tx>
          <c:invertIfNegative val="0"/>
          <c:cat>
            <c:strRef>
              <c:f>'[Chart in Microsoft PowerPoint]Sheet1'!$B$1:$J$1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'[Chart in Microsoft PowerPoint]Sheet1'!$B$2:$J$2</c:f>
              <c:numCache>
                <c:formatCode>General</c:formatCode>
                <c:ptCount val="9"/>
                <c:pt idx="0">
                  <c:v>223</c:v>
                </c:pt>
                <c:pt idx="1">
                  <c:v>210</c:v>
                </c:pt>
                <c:pt idx="2">
                  <c:v>220</c:v>
                </c:pt>
                <c:pt idx="3">
                  <c:v>219</c:v>
                </c:pt>
                <c:pt idx="4">
                  <c:v>255</c:v>
                </c:pt>
                <c:pt idx="5">
                  <c:v>236</c:v>
                </c:pt>
                <c:pt idx="6">
                  <c:v>225</c:v>
                </c:pt>
                <c:pt idx="7">
                  <c:v>247</c:v>
                </c:pt>
                <c:pt idx="8">
                  <c:v>211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PowerPoint]Sheet1'!$A$3</c:f>
              <c:strCache>
                <c:ptCount val="1"/>
                <c:pt idx="0">
                  <c:v>Low risk notification</c:v>
                </c:pt>
              </c:strCache>
            </c:strRef>
          </c:tx>
          <c:invertIfNegative val="0"/>
          <c:cat>
            <c:strRef>
              <c:f>'[Chart in Microsoft PowerPoint]Sheet1'!$B$1:$J$1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'[Chart in Microsoft PowerPoint]Sheet1'!$B$3:$J$3</c:f>
              <c:numCache>
                <c:formatCode>General</c:formatCode>
                <c:ptCount val="9"/>
                <c:pt idx="0">
                  <c:v>315</c:v>
                </c:pt>
                <c:pt idx="1">
                  <c:v>334</c:v>
                </c:pt>
                <c:pt idx="2">
                  <c:v>445</c:v>
                </c:pt>
                <c:pt idx="3">
                  <c:v>421</c:v>
                </c:pt>
                <c:pt idx="4">
                  <c:v>452</c:v>
                </c:pt>
                <c:pt idx="5">
                  <c:v>439</c:v>
                </c:pt>
                <c:pt idx="6">
                  <c:v>442</c:v>
                </c:pt>
                <c:pt idx="7">
                  <c:v>468</c:v>
                </c:pt>
                <c:pt idx="8">
                  <c:v>544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PowerPoint]Sheet1'!$A$4</c:f>
              <c:strCache>
                <c:ptCount val="1"/>
                <c:pt idx="0">
                  <c:v>HDEC Approval</c:v>
                </c:pt>
              </c:strCache>
            </c:strRef>
          </c:tx>
          <c:invertIfNegative val="0"/>
          <c:cat>
            <c:strRef>
              <c:f>'[Chart in Microsoft PowerPoint]Sheet1'!$B$1:$J$1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'[Chart in Microsoft PowerPoint]Sheet1'!$B$4:$J$4</c:f>
              <c:numCache>
                <c:formatCode>General</c:formatCode>
                <c:ptCount val="9"/>
                <c:pt idx="0">
                  <c:v>36</c:v>
                </c:pt>
                <c:pt idx="1">
                  <c:v>33</c:v>
                </c:pt>
                <c:pt idx="2">
                  <c:v>33</c:v>
                </c:pt>
                <c:pt idx="3">
                  <c:v>23</c:v>
                </c:pt>
                <c:pt idx="4">
                  <c:v>42</c:v>
                </c:pt>
                <c:pt idx="5">
                  <c:v>39</c:v>
                </c:pt>
                <c:pt idx="6">
                  <c:v>21</c:v>
                </c:pt>
                <c:pt idx="7">
                  <c:v>8</c:v>
                </c:pt>
                <c:pt idx="8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619008"/>
        <c:axId val="124620800"/>
      </c:barChart>
      <c:catAx>
        <c:axId val="124619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24620800"/>
        <c:crosses val="autoZero"/>
        <c:auto val="1"/>
        <c:lblAlgn val="ctr"/>
        <c:lblOffset val="100"/>
        <c:noMultiLvlLbl val="0"/>
      </c:catAx>
      <c:valAx>
        <c:axId val="12462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619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Applications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February 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  <c:pt idx="6">
                  <c:v>August</c:v>
                </c:pt>
                <c:pt idx="7">
                  <c:v>September</c:v>
                </c:pt>
                <c:pt idx="8">
                  <c:v>October</c:v>
                </c:pt>
                <c:pt idx="9">
                  <c:v>November</c:v>
                </c:pt>
                <c:pt idx="10">
                  <c:v>December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34</c:v>
                </c:pt>
                <c:pt idx="1">
                  <c:v>13</c:v>
                </c:pt>
                <c:pt idx="2">
                  <c:v>28</c:v>
                </c:pt>
                <c:pt idx="3">
                  <c:v>23</c:v>
                </c:pt>
                <c:pt idx="4">
                  <c:v>22</c:v>
                </c:pt>
                <c:pt idx="5">
                  <c:v>13</c:v>
                </c:pt>
                <c:pt idx="6">
                  <c:v>19</c:v>
                </c:pt>
                <c:pt idx="7">
                  <c:v>9</c:v>
                </c:pt>
                <c:pt idx="8">
                  <c:v>15</c:v>
                </c:pt>
                <c:pt idx="9">
                  <c:v>8</c:v>
                </c:pt>
                <c:pt idx="10">
                  <c:v>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February 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  <c:pt idx="6">
                  <c:v>August</c:v>
                </c:pt>
                <c:pt idx="7">
                  <c:v>September</c:v>
                </c:pt>
                <c:pt idx="8">
                  <c:v>October</c:v>
                </c:pt>
                <c:pt idx="9">
                  <c:v>November</c:v>
                </c:pt>
                <c:pt idx="10">
                  <c:v>December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February 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  <c:pt idx="6">
                  <c:v>August</c:v>
                </c:pt>
                <c:pt idx="7">
                  <c:v>September</c:v>
                </c:pt>
                <c:pt idx="8">
                  <c:v>October</c:v>
                </c:pt>
                <c:pt idx="9">
                  <c:v>November</c:v>
                </c:pt>
                <c:pt idx="10">
                  <c:v>December</c:v>
                </c:pt>
              </c:strCache>
            </c:strRef>
          </c:cat>
          <c:val>
            <c:numRef>
              <c:f>Sheet1!$D$2:$D$12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647296"/>
        <c:axId val="124648832"/>
      </c:lineChart>
      <c:catAx>
        <c:axId val="124647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4648832"/>
        <c:crosses val="autoZero"/>
        <c:auto val="1"/>
        <c:lblAlgn val="ctr"/>
        <c:lblOffset val="100"/>
        <c:noMultiLvlLbl val="0"/>
      </c:catAx>
      <c:valAx>
        <c:axId val="124648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647296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Committee initial response</a:t>
            </a:r>
            <a:endParaRPr lang="en-US" dirty="0">
              <a:solidFill>
                <a:srgbClr val="0070C0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Initial Outcomes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Unconditionally approved</c:v>
                </c:pt>
                <c:pt idx="1">
                  <c:v>Provisionally approved</c:v>
                </c:pt>
                <c:pt idx="2">
                  <c:v>Approval deferred</c:v>
                </c:pt>
                <c:pt idx="3">
                  <c:v>Approval declined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192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2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B5F635-0242-4C52-9DF7-784418FBD554}" type="datetimeFigureOut">
              <a:rPr lang="en-NZ" smtClean="0"/>
              <a:t>26/06/2015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C14ADA-7C7C-443F-98C8-29CB74100A0B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napshot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65" y="683342"/>
            <a:ext cx="9291233" cy="546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3160" y="-122400"/>
            <a:ext cx="8239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Snapshots of 2014 </a:t>
            </a:r>
            <a:endParaRPr lang="en-NZ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1567" y="1001369"/>
            <a:ext cx="46031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Human Ethics</a:t>
            </a:r>
            <a:endParaRPr lang="en-NZ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8318" y="5352217"/>
            <a:ext cx="8454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>
                <a:solidFill>
                  <a:schemeClr val="bg1"/>
                </a:solidFill>
                <a:latin typeface="Arial Black" panose="020B0A04020102020204" pitchFamily="34" charset="0"/>
              </a:rPr>
              <a:t>f</a:t>
            </a:r>
            <a:r>
              <a:rPr lang="en-NZ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rom the Annual Chairs Committee Report</a:t>
            </a:r>
            <a:endParaRPr lang="en-NZ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4881" y="829160"/>
            <a:ext cx="9973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0070C0"/>
                </a:solidFill>
              </a:rPr>
              <a:t>4.2  Changes in Ethics Office processing </a:t>
            </a:r>
          </a:p>
          <a:p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 smtClean="0"/>
              <a:t>Researcher responsibility for low risk applications was reinforced </a:t>
            </a:r>
            <a:r>
              <a:rPr lang="en-NZ" dirty="0" smtClean="0"/>
              <a:t>- to enable the Office to handle 							     the volume of low risk 								     applications more promptly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 smtClean="0"/>
              <a:t>Audits of a sample of low risk notifications done twice a year</a:t>
            </a:r>
            <a:endParaRPr lang="en-NZ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84881" y="4300778"/>
            <a:ext cx="1004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0070C0"/>
                </a:solidFill>
              </a:rPr>
              <a:t>6.2  Committee member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 smtClean="0"/>
              <a:t>All day workshop for all members held in September </a:t>
            </a:r>
            <a:r>
              <a:rPr lang="en-NZ" dirty="0" smtClean="0"/>
              <a:t>focussed on: cultural consultation and perspectives on risk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170122" y="5594888"/>
            <a:ext cx="9655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rgbClr val="0070C0"/>
                </a:solidFill>
              </a:rPr>
              <a:t>See </a:t>
            </a:r>
            <a:r>
              <a:rPr lang="en-NZ" sz="1600" u="sng" dirty="0" smtClean="0">
                <a:solidFill>
                  <a:srgbClr val="0070C0"/>
                </a:solidFill>
              </a:rPr>
              <a:t>Human Ethics Chairs Committee Annual Report 2014</a:t>
            </a:r>
            <a:r>
              <a:rPr lang="en-NZ" sz="1600" dirty="0" smtClean="0">
                <a:solidFill>
                  <a:srgbClr val="0070C0"/>
                </a:solidFill>
              </a:rPr>
              <a:t> on the Human Ethics website for further detail</a:t>
            </a:r>
            <a:endParaRPr lang="en-NZ" sz="1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122" y="3022169"/>
            <a:ext cx="8942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0070C0"/>
                </a:solidFill>
              </a:rPr>
              <a:t>5.1  Development of new application 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Preparation is underway for a move to </a:t>
            </a:r>
            <a:r>
              <a:rPr lang="en-NZ" b="1" dirty="0" smtClean="0"/>
              <a:t>online submission </a:t>
            </a:r>
            <a:r>
              <a:rPr lang="en-NZ" dirty="0" smtClean="0"/>
              <a:t>during 2015.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711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39055814"/>
              </p:ext>
            </p:extLst>
          </p:nvPr>
        </p:nvGraphicFramePr>
        <p:xfrm>
          <a:off x="1425844" y="1079188"/>
          <a:ext cx="9546956" cy="515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983" y="679078"/>
            <a:ext cx="118484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 smtClean="0">
                <a:solidFill>
                  <a:srgbClr val="0070C0"/>
                </a:solidFill>
              </a:rPr>
              <a:t>17.2 Total applications reviewed by Human Ethics Committees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2360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254501"/>
              </p:ext>
            </p:extLst>
          </p:nvPr>
        </p:nvGraphicFramePr>
        <p:xfrm>
          <a:off x="1104251" y="1208867"/>
          <a:ext cx="10042902" cy="490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069381" y="506105"/>
            <a:ext cx="10027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800" dirty="0">
                <a:solidFill>
                  <a:srgbClr val="0070C0"/>
                </a:solidFill>
              </a:rPr>
              <a:t>20.2 Comparison of </a:t>
            </a:r>
            <a:r>
              <a:rPr lang="en-NZ" sz="2800" dirty="0" smtClean="0">
                <a:solidFill>
                  <a:srgbClr val="0070C0"/>
                </a:solidFill>
              </a:rPr>
              <a:t>HEC  </a:t>
            </a:r>
            <a:r>
              <a:rPr lang="en-NZ" sz="2800" dirty="0">
                <a:solidFill>
                  <a:srgbClr val="0070C0"/>
                </a:solidFill>
              </a:rPr>
              <a:t>Review, Low Risk </a:t>
            </a:r>
            <a:r>
              <a:rPr lang="en-NZ" sz="2800" dirty="0" smtClean="0">
                <a:solidFill>
                  <a:srgbClr val="0070C0"/>
                </a:solidFill>
              </a:rPr>
              <a:t>Notification </a:t>
            </a:r>
            <a:r>
              <a:rPr lang="en-NZ" sz="2800" dirty="0">
                <a:solidFill>
                  <a:srgbClr val="0070C0"/>
                </a:solidFill>
              </a:rPr>
              <a:t>&amp;</a:t>
            </a:r>
            <a:r>
              <a:rPr lang="en-NZ" sz="2800" dirty="0" smtClean="0">
                <a:solidFill>
                  <a:srgbClr val="0070C0"/>
                </a:solidFill>
              </a:rPr>
              <a:t> research </a:t>
            </a:r>
            <a:r>
              <a:rPr lang="en-NZ" sz="2800" dirty="0">
                <a:solidFill>
                  <a:srgbClr val="0070C0"/>
                </a:solidFill>
              </a:rPr>
              <a:t>needing HDEC approval</a:t>
            </a:r>
          </a:p>
        </p:txBody>
      </p:sp>
    </p:spTree>
    <p:extLst>
      <p:ext uri="{BB962C8B-B14F-4D97-AF65-F5344CB8AC3E}">
        <p14:creationId xmlns:p14="http://schemas.microsoft.com/office/powerpoint/2010/main" val="165681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26352152"/>
              </p:ext>
            </p:extLst>
          </p:nvPr>
        </p:nvGraphicFramePr>
        <p:xfrm>
          <a:off x="2185261" y="1294108"/>
          <a:ext cx="7726766" cy="4991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60533" y="681925"/>
            <a:ext cx="7811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 smtClean="0">
                <a:solidFill>
                  <a:srgbClr val="0070C0"/>
                </a:solidFill>
              </a:rPr>
              <a:t>When are we busiest? - full applications by month</a:t>
            </a:r>
            <a:endParaRPr lang="en-NZ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9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38908029"/>
              </p:ext>
            </p:extLst>
          </p:nvPr>
        </p:nvGraphicFramePr>
        <p:xfrm>
          <a:off x="1914042" y="1038386"/>
          <a:ext cx="8276956" cy="437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4075" y="5734373"/>
            <a:ext cx="908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‘Provisional’ are subsequently approved; ‘deferred’ are usually re-presented for review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359408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1&quot;/&gt;&lt;/object&gt;&lt;object type=&quot;3&quot; unique_id=&quot;10031&quot;&gt;&lt;property id=&quot;20148&quot; value=&quot;5&quot;/&gt;&lt;property id=&quot;20300&quot; value=&quot;Slide 5&quot;/&gt;&lt;property id=&quot;20307&quot; value=&quot;262&quot;/&gt;&lt;/object&gt;&lt;object type=&quot;3&quot; unique_id=&quot;10032&quot;&gt;&lt;property id=&quot;20148&quot; value=&quot;5&quot;/&gt;&lt;property id=&quot;20300&quot; value=&quot;Slide 6&quot;/&gt;&lt;property id=&quot;20307&quot; value=&quot;263&quot;/&gt;&lt;/object&gt;&lt;/object&gt;&lt;object type=&quot;8&quot; unique_id=&quot;1001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383</TotalTime>
  <Words>140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Wright, Sian</cp:lastModifiedBy>
  <cp:revision>15</cp:revision>
  <dcterms:created xsi:type="dcterms:W3CDTF">2015-06-16T09:28:59Z</dcterms:created>
  <dcterms:modified xsi:type="dcterms:W3CDTF">2015-06-25T22:37:38Z</dcterms:modified>
</cp:coreProperties>
</file>