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58" r:id="rId3"/>
    <p:sldId id="259" r:id="rId4"/>
    <p:sldId id="261" r:id="rId5"/>
    <p:sldId id="262" r:id="rId6"/>
    <p:sldId id="263" r:id="rId7"/>
  </p:sldIdLst>
  <p:sldSz cx="12192000" cy="6858000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>
        <p:scale>
          <a:sx n="70" d="100"/>
          <a:sy n="70" d="100"/>
        </p:scale>
        <p:origin x="-1338" y="-5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Chart%20in%20Microsoft%20PowerPoint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N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Number reviewed</c:v>
                </c:pt>
              </c:strCache>
            </c:strRef>
          </c:tx>
          <c:marker>
            <c:symbol val="none"/>
          </c:marker>
          <c:cat>
            <c:strRef>
              <c:f>Sheet1!$B$1:$J$1</c:f>
              <c:strCache>
                <c:ptCount val="9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</c:strCache>
            </c:strRef>
          </c:cat>
          <c:val>
            <c:numRef>
              <c:f>Sheet1!$B$2:$J$2</c:f>
              <c:numCache>
                <c:formatCode>General</c:formatCode>
                <c:ptCount val="9"/>
                <c:pt idx="0">
                  <c:v>223</c:v>
                </c:pt>
                <c:pt idx="1">
                  <c:v>210</c:v>
                </c:pt>
                <c:pt idx="2">
                  <c:v>220</c:v>
                </c:pt>
                <c:pt idx="3">
                  <c:v>219</c:v>
                </c:pt>
                <c:pt idx="4">
                  <c:v>255</c:v>
                </c:pt>
                <c:pt idx="5">
                  <c:v>236</c:v>
                </c:pt>
                <c:pt idx="6">
                  <c:v>225</c:v>
                </c:pt>
                <c:pt idx="7">
                  <c:v>247</c:v>
                </c:pt>
                <c:pt idx="8">
                  <c:v>211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6019072"/>
        <c:axId val="124571648"/>
      </c:lineChart>
      <c:catAx>
        <c:axId val="106019072"/>
        <c:scaling>
          <c:orientation val="minMax"/>
        </c:scaling>
        <c:delete val="0"/>
        <c:axPos val="b"/>
        <c:majorTickMark val="out"/>
        <c:minorTickMark val="none"/>
        <c:tickLblPos val="nextTo"/>
        <c:crossAx val="124571648"/>
        <c:crosses val="autoZero"/>
        <c:auto val="1"/>
        <c:lblAlgn val="ctr"/>
        <c:lblOffset val="100"/>
        <c:noMultiLvlLbl val="0"/>
      </c:catAx>
      <c:valAx>
        <c:axId val="1245716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601907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N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'[Chart in Microsoft PowerPoint]Sheet1'!$A$2</c:f>
              <c:strCache>
                <c:ptCount val="1"/>
                <c:pt idx="0">
                  <c:v>HEC Approval</c:v>
                </c:pt>
              </c:strCache>
            </c:strRef>
          </c:tx>
          <c:invertIfNegative val="0"/>
          <c:cat>
            <c:strRef>
              <c:f>'[Chart in Microsoft PowerPoint]Sheet1'!$B$1:$J$1</c:f>
              <c:strCache>
                <c:ptCount val="9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</c:strCache>
            </c:strRef>
          </c:cat>
          <c:val>
            <c:numRef>
              <c:f>'[Chart in Microsoft PowerPoint]Sheet1'!$B$2:$J$2</c:f>
              <c:numCache>
                <c:formatCode>General</c:formatCode>
                <c:ptCount val="9"/>
                <c:pt idx="0">
                  <c:v>223</c:v>
                </c:pt>
                <c:pt idx="1">
                  <c:v>210</c:v>
                </c:pt>
                <c:pt idx="2">
                  <c:v>220</c:v>
                </c:pt>
                <c:pt idx="3">
                  <c:v>219</c:v>
                </c:pt>
                <c:pt idx="4">
                  <c:v>255</c:v>
                </c:pt>
                <c:pt idx="5">
                  <c:v>236</c:v>
                </c:pt>
                <c:pt idx="6">
                  <c:v>225</c:v>
                </c:pt>
                <c:pt idx="7">
                  <c:v>247</c:v>
                </c:pt>
                <c:pt idx="8">
                  <c:v>211</c:v>
                </c:pt>
              </c:numCache>
            </c:numRef>
          </c:val>
        </c:ser>
        <c:ser>
          <c:idx val="1"/>
          <c:order val="1"/>
          <c:tx>
            <c:strRef>
              <c:f>'[Chart in Microsoft PowerPoint]Sheet1'!$A$3</c:f>
              <c:strCache>
                <c:ptCount val="1"/>
                <c:pt idx="0">
                  <c:v>Low risk notification</c:v>
                </c:pt>
              </c:strCache>
            </c:strRef>
          </c:tx>
          <c:invertIfNegative val="0"/>
          <c:cat>
            <c:strRef>
              <c:f>'[Chart in Microsoft PowerPoint]Sheet1'!$B$1:$J$1</c:f>
              <c:strCache>
                <c:ptCount val="9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</c:strCache>
            </c:strRef>
          </c:cat>
          <c:val>
            <c:numRef>
              <c:f>'[Chart in Microsoft PowerPoint]Sheet1'!$B$3:$J$3</c:f>
              <c:numCache>
                <c:formatCode>General</c:formatCode>
                <c:ptCount val="9"/>
                <c:pt idx="0">
                  <c:v>315</c:v>
                </c:pt>
                <c:pt idx="1">
                  <c:v>334</c:v>
                </c:pt>
                <c:pt idx="2">
                  <c:v>445</c:v>
                </c:pt>
                <c:pt idx="3">
                  <c:v>421</c:v>
                </c:pt>
                <c:pt idx="4">
                  <c:v>452</c:v>
                </c:pt>
                <c:pt idx="5">
                  <c:v>439</c:v>
                </c:pt>
                <c:pt idx="6">
                  <c:v>442</c:v>
                </c:pt>
                <c:pt idx="7">
                  <c:v>468</c:v>
                </c:pt>
                <c:pt idx="8">
                  <c:v>544</c:v>
                </c:pt>
              </c:numCache>
            </c:numRef>
          </c:val>
        </c:ser>
        <c:ser>
          <c:idx val="2"/>
          <c:order val="2"/>
          <c:tx>
            <c:strRef>
              <c:f>'[Chart in Microsoft PowerPoint]Sheet1'!$A$4</c:f>
              <c:strCache>
                <c:ptCount val="1"/>
                <c:pt idx="0">
                  <c:v>HDEC Approval</c:v>
                </c:pt>
              </c:strCache>
            </c:strRef>
          </c:tx>
          <c:invertIfNegative val="0"/>
          <c:cat>
            <c:strRef>
              <c:f>'[Chart in Microsoft PowerPoint]Sheet1'!$B$1:$J$1</c:f>
              <c:strCache>
                <c:ptCount val="9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</c:strCache>
            </c:strRef>
          </c:cat>
          <c:val>
            <c:numRef>
              <c:f>'[Chart in Microsoft PowerPoint]Sheet1'!$B$4:$J$4</c:f>
              <c:numCache>
                <c:formatCode>General</c:formatCode>
                <c:ptCount val="9"/>
                <c:pt idx="0">
                  <c:v>36</c:v>
                </c:pt>
                <c:pt idx="1">
                  <c:v>33</c:v>
                </c:pt>
                <c:pt idx="2">
                  <c:v>33</c:v>
                </c:pt>
                <c:pt idx="3">
                  <c:v>23</c:v>
                </c:pt>
                <c:pt idx="4">
                  <c:v>42</c:v>
                </c:pt>
                <c:pt idx="5">
                  <c:v>39</c:v>
                </c:pt>
                <c:pt idx="6">
                  <c:v>21</c:v>
                </c:pt>
                <c:pt idx="7">
                  <c:v>8</c:v>
                </c:pt>
                <c:pt idx="8">
                  <c:v>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4619008"/>
        <c:axId val="124620800"/>
      </c:barChart>
      <c:catAx>
        <c:axId val="124619008"/>
        <c:scaling>
          <c:orientation val="minMax"/>
        </c:scaling>
        <c:delete val="0"/>
        <c:axPos val="b"/>
        <c:majorTickMark val="out"/>
        <c:minorTickMark val="none"/>
        <c:tickLblPos val="nextTo"/>
        <c:crossAx val="124620800"/>
        <c:crosses val="autoZero"/>
        <c:auto val="1"/>
        <c:lblAlgn val="ctr"/>
        <c:lblOffset val="100"/>
        <c:noMultiLvlLbl val="0"/>
      </c:catAx>
      <c:valAx>
        <c:axId val="1246208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461900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NZ"/>
  <c:roundedCorners val="0"/>
  <mc:AlternateContent xmlns:mc="http://schemas.openxmlformats.org/markup-compatibility/2006">
    <mc:Choice xmlns:c14="http://schemas.microsoft.com/office/drawing/2007/8/2/chart" Requires="c14">
      <c14:style val="115"/>
    </mc:Choice>
    <mc:Fallback>
      <c:style val="15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Applications</c:v>
                </c:pt>
              </c:strCache>
            </c:strRef>
          </c:tx>
          <c:marker>
            <c:symbol val="none"/>
          </c:marker>
          <c:cat>
            <c:strRef>
              <c:f>Sheet1!$A$2:$A$12</c:f>
              <c:strCache>
                <c:ptCount val="11"/>
                <c:pt idx="0">
                  <c:v>February </c:v>
                </c:pt>
                <c:pt idx="1">
                  <c:v>March</c:v>
                </c:pt>
                <c:pt idx="2">
                  <c:v>April</c:v>
                </c:pt>
                <c:pt idx="3">
                  <c:v>May</c:v>
                </c:pt>
                <c:pt idx="4">
                  <c:v>June</c:v>
                </c:pt>
                <c:pt idx="5">
                  <c:v>July</c:v>
                </c:pt>
                <c:pt idx="6">
                  <c:v>August</c:v>
                </c:pt>
                <c:pt idx="7">
                  <c:v>September</c:v>
                </c:pt>
                <c:pt idx="8">
                  <c:v>October</c:v>
                </c:pt>
                <c:pt idx="9">
                  <c:v>November</c:v>
                </c:pt>
                <c:pt idx="10">
                  <c:v>December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34</c:v>
                </c:pt>
                <c:pt idx="1">
                  <c:v>13</c:v>
                </c:pt>
                <c:pt idx="2">
                  <c:v>28</c:v>
                </c:pt>
                <c:pt idx="3">
                  <c:v>23</c:v>
                </c:pt>
                <c:pt idx="4">
                  <c:v>22</c:v>
                </c:pt>
                <c:pt idx="5">
                  <c:v>13</c:v>
                </c:pt>
                <c:pt idx="6">
                  <c:v>19</c:v>
                </c:pt>
                <c:pt idx="7">
                  <c:v>9</c:v>
                </c:pt>
                <c:pt idx="8">
                  <c:v>15</c:v>
                </c:pt>
                <c:pt idx="9">
                  <c:v>8</c:v>
                </c:pt>
                <c:pt idx="10">
                  <c:v>27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marker>
            <c:symbol val="none"/>
          </c:marker>
          <c:cat>
            <c:strRef>
              <c:f>Sheet1!$A$2:$A$12</c:f>
              <c:strCache>
                <c:ptCount val="11"/>
                <c:pt idx="0">
                  <c:v>February </c:v>
                </c:pt>
                <c:pt idx="1">
                  <c:v>March</c:v>
                </c:pt>
                <c:pt idx="2">
                  <c:v>April</c:v>
                </c:pt>
                <c:pt idx="3">
                  <c:v>May</c:v>
                </c:pt>
                <c:pt idx="4">
                  <c:v>June</c:v>
                </c:pt>
                <c:pt idx="5">
                  <c:v>July</c:v>
                </c:pt>
                <c:pt idx="6">
                  <c:v>August</c:v>
                </c:pt>
                <c:pt idx="7">
                  <c:v>September</c:v>
                </c:pt>
                <c:pt idx="8">
                  <c:v>October</c:v>
                </c:pt>
                <c:pt idx="9">
                  <c:v>November</c:v>
                </c:pt>
                <c:pt idx="10">
                  <c:v>December</c:v>
                </c:pt>
              </c:strCache>
            </c:strRef>
          </c:cat>
          <c:val>
            <c:numRef>
              <c:f>Sheet1!$C$2:$C$12</c:f>
              <c:numCache>
                <c:formatCode>General</c:formatCode>
                <c:ptCount val="11"/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marker>
            <c:symbol val="none"/>
          </c:marker>
          <c:cat>
            <c:strRef>
              <c:f>Sheet1!$A$2:$A$12</c:f>
              <c:strCache>
                <c:ptCount val="11"/>
                <c:pt idx="0">
                  <c:v>February </c:v>
                </c:pt>
                <c:pt idx="1">
                  <c:v>March</c:v>
                </c:pt>
                <c:pt idx="2">
                  <c:v>April</c:v>
                </c:pt>
                <c:pt idx="3">
                  <c:v>May</c:v>
                </c:pt>
                <c:pt idx="4">
                  <c:v>June</c:v>
                </c:pt>
                <c:pt idx="5">
                  <c:v>July</c:v>
                </c:pt>
                <c:pt idx="6">
                  <c:v>August</c:v>
                </c:pt>
                <c:pt idx="7">
                  <c:v>September</c:v>
                </c:pt>
                <c:pt idx="8">
                  <c:v>October</c:v>
                </c:pt>
                <c:pt idx="9">
                  <c:v>November</c:v>
                </c:pt>
                <c:pt idx="10">
                  <c:v>December</c:v>
                </c:pt>
              </c:strCache>
            </c:strRef>
          </c:cat>
          <c:val>
            <c:numRef>
              <c:f>Sheet1!$D$2:$D$12</c:f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4647296"/>
        <c:axId val="124648832"/>
      </c:lineChart>
      <c:catAx>
        <c:axId val="124647296"/>
        <c:scaling>
          <c:orientation val="minMax"/>
        </c:scaling>
        <c:delete val="0"/>
        <c:axPos val="b"/>
        <c:majorTickMark val="out"/>
        <c:minorTickMark val="none"/>
        <c:tickLblPos val="nextTo"/>
        <c:crossAx val="124648832"/>
        <c:crosses val="autoZero"/>
        <c:auto val="1"/>
        <c:lblAlgn val="ctr"/>
        <c:lblOffset val="100"/>
        <c:noMultiLvlLbl val="0"/>
      </c:catAx>
      <c:valAx>
        <c:axId val="1246488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4647296"/>
        <c:crosses val="autoZero"/>
        <c:crossBetween val="between"/>
      </c:valAx>
    </c:plotArea>
    <c:legend>
      <c:legendPos val="r"/>
      <c:legendEntry>
        <c:idx val="1"/>
        <c:delete val="1"/>
      </c:legendEntry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N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>
                <a:solidFill>
                  <a:srgbClr val="0070C0"/>
                </a:solidFill>
              </a:rPr>
              <a:t>Committee initial response</a:t>
            </a:r>
            <a:endParaRPr lang="en-US" dirty="0">
              <a:solidFill>
                <a:srgbClr val="0070C0"/>
              </a:solidFill>
            </a:endParaRP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Initial Outcomes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Unconditionally approved</c:v>
                </c:pt>
                <c:pt idx="1">
                  <c:v>Provisionally approved</c:v>
                </c:pt>
                <c:pt idx="2">
                  <c:v>Approval deferred</c:v>
                </c:pt>
                <c:pt idx="3">
                  <c:v>Approval declined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</c:v>
                </c:pt>
                <c:pt idx="1">
                  <c:v>192</c:v>
                </c:pt>
                <c:pt idx="2">
                  <c:v>11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12192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1189096" y="5617774"/>
            <a:ext cx="9843913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319937" y="1016990"/>
            <a:ext cx="9572977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320801" y="1009651"/>
            <a:ext cx="9572977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1026029" y="702069"/>
            <a:ext cx="757108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10568399" y="655232"/>
            <a:ext cx="566928" cy="755904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02934" y="1794935"/>
            <a:ext cx="7631291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02934" y="3736622"/>
            <a:ext cx="761623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027569" y="5357593"/>
            <a:ext cx="1618428" cy="365125"/>
          </a:xfrm>
        </p:spPr>
        <p:txBody>
          <a:bodyPr/>
          <a:lstStyle/>
          <a:p>
            <a:fld id="{4CB5F635-0242-4C52-9DF7-784418FBD554}" type="datetimeFigureOut">
              <a:rPr lang="en-NZ" smtClean="0"/>
              <a:t>26/06/2015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65393" y="5357593"/>
            <a:ext cx="6713127" cy="365125"/>
          </a:xfrm>
        </p:spPr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85241" y="5357593"/>
            <a:ext cx="738697" cy="365125"/>
          </a:xfrm>
        </p:spPr>
        <p:txBody>
          <a:bodyPr/>
          <a:lstStyle>
            <a:lvl1pPr algn="ctr">
              <a:defRPr/>
            </a:lvl1pPr>
          </a:lstStyle>
          <a:p>
            <a:fld id="{6EC14ADA-7C7C-443F-98C8-29CB74100A0B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5F635-0242-4C52-9DF7-784418FBD554}" type="datetimeFigureOut">
              <a:rPr lang="en-NZ" smtClean="0"/>
              <a:t>26/06/2015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14ADA-7C7C-443F-98C8-29CB74100A0B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2" y="925691"/>
            <a:ext cx="1907823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0962" y="1106313"/>
            <a:ext cx="6905039" cy="440266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5F635-0242-4C52-9DF7-784418FBD554}" type="datetimeFigureOut">
              <a:rPr lang="en-NZ" smtClean="0"/>
              <a:t>26/06/2015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14ADA-7C7C-443F-98C8-29CB74100A0B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5F635-0242-4C52-9DF7-784418FBD554}" type="datetimeFigureOut">
              <a:rPr lang="en-NZ" smtClean="0"/>
              <a:t>26/06/2015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14ADA-7C7C-443F-98C8-29CB74100A0B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6639" y="2239431"/>
            <a:ext cx="8338725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690" y="3725335"/>
            <a:ext cx="8308623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5F635-0242-4C52-9DF7-784418FBD554}" type="datetimeFigureOut">
              <a:rPr lang="en-NZ" smtClean="0"/>
              <a:t>26/06/2015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14ADA-7C7C-443F-98C8-29CB74100A0B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5F635-0242-4C52-9DF7-784418FBD554}" type="datetimeFigureOut">
              <a:rPr lang="en-NZ" smtClean="0"/>
              <a:t>26/06/2015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14ADA-7C7C-443F-98C8-29CB74100A0B}" type="slidenum">
              <a:rPr lang="en-NZ" smtClean="0"/>
              <a:t>‹#›</a:t>
            </a:fld>
            <a:endParaRPr lang="en-N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731264" y="2121407"/>
            <a:ext cx="4267200" cy="3602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217920" y="2119313"/>
            <a:ext cx="4267200" cy="3605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77160" y="2122312"/>
            <a:ext cx="391936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47559" y="2122311"/>
            <a:ext cx="3925824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5F635-0242-4C52-9DF7-784418FBD554}" type="datetimeFigureOut">
              <a:rPr lang="en-NZ" smtClean="0"/>
              <a:t>26/06/2015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14ADA-7C7C-443F-98C8-29CB74100A0B}" type="slidenum">
              <a:rPr lang="en-NZ" smtClean="0"/>
              <a:t>‹#›</a:t>
            </a:fld>
            <a:endParaRPr lang="en-N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731264" y="2944368"/>
            <a:ext cx="4303776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6193535" y="2944813"/>
            <a:ext cx="4303776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5F635-0242-4C52-9DF7-784418FBD554}" type="datetimeFigureOut">
              <a:rPr lang="en-NZ" smtClean="0"/>
              <a:t>26/06/2015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14ADA-7C7C-443F-98C8-29CB74100A0B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5F635-0242-4C52-9DF7-784418FBD554}" type="datetimeFigureOut">
              <a:rPr lang="en-NZ" smtClean="0"/>
              <a:t>26/06/2015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14ADA-7C7C-443F-98C8-29CB74100A0B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12192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842903" y="6058038"/>
            <a:ext cx="10295468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5958497" y="605163"/>
            <a:ext cx="505192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5961889" y="603504"/>
            <a:ext cx="505192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998940" y="576868"/>
            <a:ext cx="505192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999745" y="576072"/>
            <a:ext cx="505192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3161475" y="293953"/>
            <a:ext cx="757108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8467351" y="238675"/>
            <a:ext cx="566928" cy="755904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478635" y="2020042"/>
            <a:ext cx="4086436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6472388" y="1150993"/>
            <a:ext cx="4027723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530834" y="3623748"/>
            <a:ext cx="4065188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8455598" y="5885673"/>
            <a:ext cx="1618428" cy="365125"/>
          </a:xfrm>
        </p:spPr>
        <p:txBody>
          <a:bodyPr/>
          <a:lstStyle/>
          <a:p>
            <a:fld id="{4CB5F635-0242-4C52-9DF7-784418FBD554}" type="datetimeFigureOut">
              <a:rPr lang="en-NZ" smtClean="0"/>
              <a:t>26/06/2015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1219406" y="5829262"/>
            <a:ext cx="4696809" cy="365125"/>
          </a:xfrm>
        </p:spPr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10076418" y="5896962"/>
            <a:ext cx="738697" cy="365125"/>
          </a:xfrm>
        </p:spPr>
        <p:txBody>
          <a:bodyPr/>
          <a:lstStyle/>
          <a:p>
            <a:fld id="{6EC14ADA-7C7C-443F-98C8-29CB74100A0B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12192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842903" y="6058038"/>
            <a:ext cx="10295468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998940" y="576868"/>
            <a:ext cx="505192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993412" y="575769"/>
            <a:ext cx="505192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5958497" y="605163"/>
            <a:ext cx="505192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5953025" y="603920"/>
            <a:ext cx="505192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3161475" y="293953"/>
            <a:ext cx="757108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8467351" y="238675"/>
            <a:ext cx="566928" cy="755904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475232" y="2020824"/>
            <a:ext cx="408432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6531487" y="1207272"/>
            <a:ext cx="3885151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536192" y="3621024"/>
            <a:ext cx="4059936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8461249" y="5888738"/>
            <a:ext cx="1618428" cy="365125"/>
          </a:xfrm>
        </p:spPr>
        <p:txBody>
          <a:bodyPr/>
          <a:lstStyle/>
          <a:p>
            <a:fld id="{4CB5F635-0242-4C52-9DF7-784418FBD554}" type="datetimeFigureOut">
              <a:rPr lang="en-NZ" smtClean="0"/>
              <a:t>26/06/2015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1219426" y="5831038"/>
            <a:ext cx="4425391" cy="365125"/>
          </a:xfrm>
        </p:spPr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10082786" y="5900027"/>
            <a:ext cx="738697" cy="365125"/>
          </a:xfrm>
        </p:spPr>
        <p:txBody>
          <a:bodyPr/>
          <a:lstStyle/>
          <a:p>
            <a:fld id="{6EC14ADA-7C7C-443F-98C8-29CB74100A0B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12192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38201" y="6069330"/>
            <a:ext cx="1056132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75360" y="575310"/>
            <a:ext cx="102616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75360" y="576072"/>
            <a:ext cx="102616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724989" y="273091"/>
            <a:ext cx="757108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10914593" y="203675"/>
            <a:ext cx="566928" cy="755904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60031" y="817583"/>
            <a:ext cx="9286993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50721" y="2119257"/>
            <a:ext cx="8261873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06118" y="5809153"/>
            <a:ext cx="16184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4CB5F635-0242-4C52-9DF7-784418FBD554}" type="datetimeFigureOut">
              <a:rPr lang="en-NZ" smtClean="0"/>
              <a:t>26/06/2015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19202" y="5809153"/>
            <a:ext cx="73869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26937" y="5809153"/>
            <a:ext cx="7386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6EC14ADA-7C7C-443F-98C8-29CB74100A0B}" type="slidenum">
              <a:rPr lang="en-NZ" smtClean="0"/>
              <a:t>‹#›</a:t>
            </a:fld>
            <a:endParaRPr lang="en-N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snapshot ic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9865" y="683342"/>
            <a:ext cx="9291233" cy="5461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413160" y="-122400"/>
            <a:ext cx="823999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44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Snapshots of 2014 </a:t>
            </a:r>
            <a:endParaRPr lang="en-NZ" sz="44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31567" y="1001369"/>
            <a:ext cx="460317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44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Human Ethics</a:t>
            </a:r>
            <a:endParaRPr lang="en-NZ" sz="44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58318" y="5352217"/>
            <a:ext cx="84543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2800" dirty="0">
                <a:solidFill>
                  <a:schemeClr val="bg1"/>
                </a:solidFill>
                <a:latin typeface="Arial Black" panose="020B0A04020102020204" pitchFamily="34" charset="0"/>
              </a:rPr>
              <a:t>f</a:t>
            </a:r>
            <a:r>
              <a:rPr lang="en-NZ" sz="28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rom the Annual Chairs Committee Report</a:t>
            </a:r>
            <a:endParaRPr lang="en-NZ" sz="28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2196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84881" y="829160"/>
            <a:ext cx="997316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b="1" dirty="0" smtClean="0">
                <a:solidFill>
                  <a:srgbClr val="0070C0"/>
                </a:solidFill>
              </a:rPr>
              <a:t>4.2  Changes in Ethics Office processing </a:t>
            </a:r>
          </a:p>
          <a:p>
            <a:endParaRPr lang="en-N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b="1" dirty="0" smtClean="0"/>
              <a:t>Researcher responsibility for low risk applications was reinforced </a:t>
            </a:r>
            <a:r>
              <a:rPr lang="en-NZ" dirty="0" smtClean="0"/>
              <a:t>- to enable the Office to handle 							     the volume of low risk 								     applications more promptly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b="1" dirty="0" smtClean="0"/>
              <a:t>Audits of a sample of low risk notifications done twice a year</a:t>
            </a:r>
            <a:endParaRPr lang="en-NZ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084881" y="4300778"/>
            <a:ext cx="100429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b="1" dirty="0" smtClean="0">
                <a:solidFill>
                  <a:srgbClr val="0070C0"/>
                </a:solidFill>
              </a:rPr>
              <a:t>6.2  Committee member education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b="1" dirty="0" smtClean="0"/>
              <a:t>All day workshop for all members held in September </a:t>
            </a:r>
            <a:r>
              <a:rPr lang="en-NZ" dirty="0" smtClean="0"/>
              <a:t>focussed on: cultural consultation and perspectives on risk</a:t>
            </a:r>
            <a:endParaRPr lang="en-NZ" dirty="0"/>
          </a:p>
        </p:txBody>
      </p:sp>
      <p:sp>
        <p:nvSpPr>
          <p:cNvPr id="6" name="TextBox 5"/>
          <p:cNvSpPr txBox="1"/>
          <p:nvPr/>
        </p:nvSpPr>
        <p:spPr>
          <a:xfrm>
            <a:off x="1170122" y="5594888"/>
            <a:ext cx="96554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600" dirty="0" smtClean="0">
                <a:solidFill>
                  <a:srgbClr val="0070C0"/>
                </a:solidFill>
              </a:rPr>
              <a:t>See </a:t>
            </a:r>
            <a:r>
              <a:rPr lang="en-NZ" sz="1600" u="sng" dirty="0" smtClean="0">
                <a:solidFill>
                  <a:srgbClr val="0070C0"/>
                </a:solidFill>
              </a:rPr>
              <a:t>Human Ethics Chairs Committee Annual Report 2014</a:t>
            </a:r>
            <a:r>
              <a:rPr lang="en-NZ" sz="1600" dirty="0" smtClean="0">
                <a:solidFill>
                  <a:srgbClr val="0070C0"/>
                </a:solidFill>
              </a:rPr>
              <a:t> on the Human Ethics website for further detail</a:t>
            </a:r>
            <a:endParaRPr lang="en-NZ" sz="1600" dirty="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70122" y="3022169"/>
            <a:ext cx="89425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b="1" dirty="0" smtClean="0">
                <a:solidFill>
                  <a:srgbClr val="0070C0"/>
                </a:solidFill>
              </a:rPr>
              <a:t>5.1  Development of new application procedures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dirty="0" smtClean="0"/>
              <a:t>Preparation is underway for a move to </a:t>
            </a:r>
            <a:r>
              <a:rPr lang="en-NZ" b="1" dirty="0" smtClean="0"/>
              <a:t>online submission </a:t>
            </a:r>
            <a:r>
              <a:rPr lang="en-NZ" dirty="0" smtClean="0"/>
              <a:t>during 2015.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907115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2139055814"/>
              </p:ext>
            </p:extLst>
          </p:nvPr>
        </p:nvGraphicFramePr>
        <p:xfrm>
          <a:off x="1425844" y="1079188"/>
          <a:ext cx="9546956" cy="51537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54983" y="679078"/>
            <a:ext cx="1184845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2800" dirty="0" smtClean="0">
                <a:solidFill>
                  <a:srgbClr val="0070C0"/>
                </a:solidFill>
              </a:rPr>
              <a:t>17.2 Total applications reviewed by Human Ethics Committees</a:t>
            </a: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523609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2254501"/>
              </p:ext>
            </p:extLst>
          </p:nvPr>
        </p:nvGraphicFramePr>
        <p:xfrm>
          <a:off x="1104251" y="1208867"/>
          <a:ext cx="10042902" cy="4905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/>
          <p:cNvSpPr/>
          <p:nvPr/>
        </p:nvSpPr>
        <p:spPr>
          <a:xfrm>
            <a:off x="1069381" y="506105"/>
            <a:ext cx="1002740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NZ" sz="2800" dirty="0">
                <a:solidFill>
                  <a:srgbClr val="0070C0"/>
                </a:solidFill>
              </a:rPr>
              <a:t>20.2 Comparison of </a:t>
            </a:r>
            <a:r>
              <a:rPr lang="en-NZ" sz="2800" dirty="0" smtClean="0">
                <a:solidFill>
                  <a:srgbClr val="0070C0"/>
                </a:solidFill>
              </a:rPr>
              <a:t>HEC  </a:t>
            </a:r>
            <a:r>
              <a:rPr lang="en-NZ" sz="2800" dirty="0">
                <a:solidFill>
                  <a:srgbClr val="0070C0"/>
                </a:solidFill>
              </a:rPr>
              <a:t>Review, Low Risk </a:t>
            </a:r>
            <a:r>
              <a:rPr lang="en-NZ" sz="2800" dirty="0" smtClean="0">
                <a:solidFill>
                  <a:srgbClr val="0070C0"/>
                </a:solidFill>
              </a:rPr>
              <a:t>Notification </a:t>
            </a:r>
            <a:r>
              <a:rPr lang="en-NZ" sz="2800" dirty="0">
                <a:solidFill>
                  <a:srgbClr val="0070C0"/>
                </a:solidFill>
              </a:rPr>
              <a:t>&amp;</a:t>
            </a:r>
            <a:r>
              <a:rPr lang="en-NZ" sz="2800" dirty="0" smtClean="0">
                <a:solidFill>
                  <a:srgbClr val="0070C0"/>
                </a:solidFill>
              </a:rPr>
              <a:t> research </a:t>
            </a:r>
            <a:r>
              <a:rPr lang="en-NZ" sz="2800" dirty="0">
                <a:solidFill>
                  <a:srgbClr val="0070C0"/>
                </a:solidFill>
              </a:rPr>
              <a:t>needing HDEC approval</a:t>
            </a:r>
          </a:p>
        </p:txBody>
      </p:sp>
    </p:spTree>
    <p:extLst>
      <p:ext uri="{BB962C8B-B14F-4D97-AF65-F5344CB8AC3E}">
        <p14:creationId xmlns:p14="http://schemas.microsoft.com/office/powerpoint/2010/main" val="16568118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1226352152"/>
              </p:ext>
            </p:extLst>
          </p:nvPr>
        </p:nvGraphicFramePr>
        <p:xfrm>
          <a:off x="2185261" y="1294108"/>
          <a:ext cx="7726766" cy="49914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960533" y="681925"/>
            <a:ext cx="78111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2800" dirty="0" smtClean="0">
                <a:solidFill>
                  <a:srgbClr val="0070C0"/>
                </a:solidFill>
              </a:rPr>
              <a:t>When are we busiest? - full applications by month</a:t>
            </a:r>
            <a:endParaRPr lang="en-NZ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98987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638908029"/>
              </p:ext>
            </p:extLst>
          </p:nvPr>
        </p:nvGraphicFramePr>
        <p:xfrm>
          <a:off x="1914042" y="1038386"/>
          <a:ext cx="8276956" cy="4371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604075" y="5734373"/>
            <a:ext cx="90820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dirty="0" smtClean="0"/>
              <a:t>‘Provisional’ are subsequently approved; ‘deferred’ are usually re-presented for review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73594089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57&quot;/&gt;&lt;/object&gt;&lt;object type=&quot;3&quot; unique_id=&quot;10004&quot;&gt;&lt;property id=&quot;20148&quot; value=&quot;5&quot;/&gt;&lt;property id=&quot;20300&quot; value=&quot;Slide 2&quot;/&gt;&lt;property id=&quot;20307&quot; value=&quot;258&quot;/&gt;&lt;/object&gt;&lt;object type=&quot;3&quot; unique_id=&quot;10005&quot;&gt;&lt;property id=&quot;20148&quot; value=&quot;5&quot;/&gt;&lt;property id=&quot;20300&quot; value=&quot;Slide 3&quot;/&gt;&lt;property id=&quot;20307&quot; value=&quot;259&quot;/&gt;&lt;/object&gt;&lt;object type=&quot;3&quot; unique_id=&quot;10006&quot;&gt;&lt;property id=&quot;20148&quot; value=&quot;5&quot;/&gt;&lt;property id=&quot;20300&quot; value=&quot;Slide 4&quot;/&gt;&lt;property id=&quot;20307&quot; value=&quot;261&quot;/&gt;&lt;/object&gt;&lt;object type=&quot;3&quot; unique_id=&quot;10031&quot;&gt;&lt;property id=&quot;20148&quot; value=&quot;5&quot;/&gt;&lt;property id=&quot;20300&quot; value=&quot;Slide 5&quot;/&gt;&lt;property id=&quot;20307&quot; value=&quot;262&quot;/&gt;&lt;/object&gt;&lt;object type=&quot;3&quot; unique_id=&quot;10032&quot;&gt;&lt;property id=&quot;20148&quot; value=&quot;5&quot;/&gt;&lt;property id=&quot;20300&quot; value=&quot;Slide 6&quot;/&gt;&lt;property id=&quot;20307&quot; value=&quot;263&quot;/&gt;&lt;/object&gt;&lt;/object&gt;&lt;object type=&quot;8&quot; unique_id=&quot;10012&quot;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shpin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383</TotalTime>
  <Words>140</Words>
  <Application>Microsoft Office PowerPoint</Application>
  <PresentationFormat>Custom</PresentationFormat>
  <Paragraphs>18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Pushpin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Wright, Sian</cp:lastModifiedBy>
  <cp:revision>15</cp:revision>
  <dcterms:created xsi:type="dcterms:W3CDTF">2015-06-16T09:28:59Z</dcterms:created>
  <dcterms:modified xsi:type="dcterms:W3CDTF">2015-06-25T22:37:38Z</dcterms:modified>
</cp:coreProperties>
</file>