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4" r:id="rId3"/>
    <p:sldId id="692" r:id="rId4"/>
    <p:sldId id="738" r:id="rId5"/>
    <p:sldId id="736" r:id="rId6"/>
    <p:sldId id="737" r:id="rId7"/>
    <p:sldId id="734" r:id="rId8"/>
    <p:sldId id="735" r:id="rId9"/>
    <p:sldId id="739" r:id="rId10"/>
    <p:sldId id="740" r:id="rId11"/>
    <p:sldId id="741" r:id="rId12"/>
    <p:sldId id="731" r:id="rId13"/>
  </p:sldIdLst>
  <p:sldSz cx="10688638" cy="7562850"/>
  <p:notesSz cx="9939338" cy="6805613"/>
  <p:custDataLst>
    <p:tags r:id="rId16"/>
  </p:custDataLst>
  <p:defaultTextStyle>
    <a:defPPr>
      <a:defRPr lang="en-GB"/>
    </a:defPPr>
    <a:lvl1pPr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1pPr>
    <a:lvl2pPr marL="496888" indent="-39688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2pPr>
    <a:lvl3pPr marL="995363" indent="-80963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3pPr>
    <a:lvl4pPr marL="1492250" indent="-120650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4pPr>
    <a:lvl5pPr marL="1990725" indent="-161925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D"/>
    <a:srgbClr val="003164"/>
    <a:srgbClr val="E4A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64" autoAdjust="0"/>
  </p:normalViewPr>
  <p:slideViewPr>
    <p:cSldViewPr snapToObjects="1">
      <p:cViewPr varScale="1">
        <p:scale>
          <a:sx n="80" d="100"/>
          <a:sy n="80" d="100"/>
        </p:scale>
        <p:origin x="1118" y="48"/>
      </p:cViewPr>
      <p:guideLst>
        <p:guide orient="horz" pos="2382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EA53F-D49A-4AD2-A9DC-1AC095ADB29C}" type="datetimeFigureOut">
              <a:rPr lang="en-NZ" smtClean="0"/>
              <a:pPr/>
              <a:t>5/02/2019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3757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0567" y="6463757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B29BB-5C48-4B11-A968-13857D948606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2642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567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C2666-9FCB-45A9-8F6C-C0F6728CB62E}" type="datetimeFigureOut">
              <a:rPr lang="en-NZ" smtClean="0"/>
              <a:pPr/>
              <a:t>5/02/2019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67063" y="511175"/>
            <a:ext cx="36052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934" y="3232666"/>
            <a:ext cx="7951470" cy="3062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3757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0567" y="6463757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DCF6-A7BC-400E-BC59-B38ECE469273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18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5160710"/>
            <a:ext cx="9085342" cy="90673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6143625"/>
            <a:ext cx="7482047" cy="8611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18662" cy="62069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b="0" i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534988" y="1066782"/>
            <a:ext cx="9618662" cy="5214974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>
              <a:defRPr sz="3200" b="0" i="0">
                <a:latin typeface="Times New Roman" pitchFamily="18" charset="0"/>
                <a:cs typeface="Times New Roman" pitchFamily="18" charset="0"/>
              </a:defRPr>
            </a:lvl1pPr>
            <a:lvl2pPr algn="l">
              <a:defRPr sz="1400" b="0" i="0">
                <a:latin typeface="C Univers 57 Condensed"/>
                <a:cs typeface="C Univers 57 Condensed"/>
              </a:defRPr>
            </a:lvl2pPr>
            <a:lvl3pPr algn="l">
              <a:defRPr sz="1400" b="0" i="0">
                <a:latin typeface="C Univers 57 Condensed"/>
                <a:cs typeface="C Univers 57 Condensed"/>
              </a:defRPr>
            </a:lvl3pPr>
            <a:lvl4pPr algn="l">
              <a:defRPr sz="1400" b="0" i="0">
                <a:latin typeface="C Univers 57 Condensed"/>
                <a:cs typeface="C Univers 57 Condensed"/>
              </a:defRPr>
            </a:lvl4pPr>
            <a:lvl5pPr algn="l">
              <a:defRPr sz="1400" b="0" i="0">
                <a:latin typeface="C Univers 57 Condensed"/>
                <a:cs typeface="C Univers 57 Condensed"/>
              </a:defRPr>
            </a:lvl5pPr>
          </a:lstStyle>
          <a:p>
            <a:pPr lvl="0"/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0"/>
          </p:nvPr>
        </p:nvSpPr>
        <p:spPr>
          <a:xfrm>
            <a:off x="3323499" y="7195211"/>
            <a:ext cx="4292156" cy="504190"/>
          </a:xfrm>
          <a:prstGeom prst="rect">
            <a:avLst/>
          </a:prstGeom>
          <a:ln/>
        </p:spPr>
        <p:txBody>
          <a:bodyPr lIns="104287" tIns="52144" rIns="104287" bIns="52144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3164"/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usiness CMYK Rev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21113" y="3140075"/>
            <a:ext cx="2989262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C Univers 57 Condensed"/>
          <a:ea typeface="ＭＳ Ｐゴシック" pitchFamily="-28" charset="-128"/>
          <a:cs typeface="C Univers 57 Condensed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  <a:cs typeface="C Univers 57 Condensed" pitchFamily="-28" charset="0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  <a:cs typeface="C Univers 57 Condensed" pitchFamily="-28" charset="0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  <a:cs typeface="C Univers 57 Condensed" pitchFamily="-28" charset="0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  <a:cs typeface="C Univers 57 Condensed" pitchFamily="-28" charset="0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ＭＳ Ｐゴシック" pitchFamily="-28" charset="-128"/>
          <a:cs typeface="ＭＳ Ｐゴシック" pitchFamily="-28" charset="-128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-28" charset="-128"/>
          <a:cs typeface="+mn-cs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-28" charset="-128"/>
          <a:cs typeface="+mn-cs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pitchFamily="-28" charset="-128"/>
          <a:cs typeface="+mn-cs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ＭＳ Ｐゴシック" pitchFamily="-28" charset="-128"/>
          <a:cs typeface="+mn-cs"/>
        </a:defRPr>
      </a:lvl5pPr>
      <a:lvl6pPr marL="2737645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GB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209675"/>
            <a:ext cx="96186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7391400"/>
            <a:ext cx="10688638" cy="200025"/>
          </a:xfrm>
          <a:prstGeom prst="rect">
            <a:avLst/>
          </a:prstGeom>
          <a:solidFill>
            <a:srgbClr val="003164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106" charset="0"/>
            </a:endParaRPr>
          </a:p>
        </p:txBody>
      </p:sp>
      <p:pic>
        <p:nvPicPr>
          <p:cNvPr id="2053" name="Picture 6" descr="Business CMYK.eps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518525" y="6459538"/>
            <a:ext cx="1512888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7761288" y="6861175"/>
            <a:ext cx="801688" cy="158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6869113" y="6829425"/>
            <a:ext cx="9906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GB" sz="1000" dirty="0">
                <a:latin typeface="Times New Roman" pitchFamily="18" charset="0"/>
                <a:cs typeface="Times New Roman" pitchFamily="18" charset="0"/>
              </a:rPr>
              <a:t>Te </a:t>
            </a:r>
            <a:r>
              <a:rPr lang="en-GB" sz="1000" dirty="0" err="1">
                <a:latin typeface="Times New Roman" pitchFamily="18" charset="0"/>
                <a:cs typeface="Times New Roman" pitchFamily="18" charset="0"/>
              </a:rPr>
              <a:t>Kunenga</a:t>
            </a:r>
            <a:endParaRPr lang="en-GB" sz="10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GB" sz="1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000" dirty="0" err="1">
                <a:latin typeface="Times New Roman" pitchFamily="18" charset="0"/>
                <a:cs typeface="Times New Roman" pitchFamily="18" charset="0"/>
              </a:rPr>
              <a:t>Pūrehuroa</a:t>
            </a:r>
            <a:endParaRPr lang="en-GB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15913" y="6981825"/>
            <a:ext cx="2667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" dirty="0">
                <a:latin typeface="Times New Roman" pitchFamily="18" charset="0"/>
                <a:cs typeface="Times New Roman" pitchFamily="18" charset="0"/>
              </a:rPr>
              <a:t>Creating leaders. Transforming business.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-28" charset="0"/>
          <a:ea typeface="ＭＳ Ｐゴシック" pitchFamily="-28" charset="-128"/>
          <a:cs typeface="Times New Roman" pitchFamily="-2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-28" charset="0"/>
          <a:ea typeface="ＭＳ Ｐゴシック" pitchFamily="-28" charset="-128"/>
          <a:cs typeface="Times New Roman" pitchFamily="-2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-28" charset="0"/>
          <a:ea typeface="ＭＳ Ｐゴシック" pitchFamily="-28" charset="-128"/>
          <a:cs typeface="Times New Roman" pitchFamily="-2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-28" charset="0"/>
          <a:ea typeface="ＭＳ Ｐゴシック" pitchFamily="-28" charset="-128"/>
          <a:cs typeface="Times New Roman" pitchFamily="-28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 Univers 57 Condensed" pitchFamily="-28" charset="0"/>
          <a:ea typeface="ＭＳ Ｐゴシック" pitchFamily="-2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imes New Roman" pitchFamily="18" charset="0"/>
          <a:ea typeface="ＭＳ Ｐゴシック" pitchFamily="-28" charset="-128"/>
          <a:cs typeface="Times New Roman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 bwMode="auto">
          <a:xfrm>
            <a:off x="735807" y="1509315"/>
            <a:ext cx="9085262" cy="121642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NZ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‘Living’ wages: Transforming lives, transforming work?</a:t>
            </a:r>
            <a:r>
              <a:rPr lang="en-NZ" sz="2800" dirty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/>
            </a:r>
            <a:br>
              <a:rPr lang="en-NZ" sz="2800" dirty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</a:br>
            <a:endParaRPr lang="en-NZ" sz="2800" dirty="0">
              <a:latin typeface="Times New Roman" pitchFamily="-106" charset="0"/>
              <a:ea typeface="ＭＳ Ｐゴシック" pitchFamily="-106" charset="-128"/>
              <a:cs typeface="Times New Roman" pitchFamily="-106" charset="0"/>
            </a:endParaRPr>
          </a:p>
        </p:txBody>
      </p:sp>
      <p:sp>
        <p:nvSpPr>
          <p:cNvPr id="3075" name="Subtitle 4"/>
          <p:cNvSpPr>
            <a:spLocks noGrp="1"/>
          </p:cNvSpPr>
          <p:nvPr>
            <p:ph type="subTitle" idx="1"/>
          </p:nvPr>
        </p:nvSpPr>
        <p:spPr bwMode="auto">
          <a:xfrm>
            <a:off x="1681510" y="5365601"/>
            <a:ext cx="7481888" cy="8604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NZ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Jim Arrowsmith</a:t>
            </a:r>
            <a:endParaRPr lang="en-NZ" sz="2400" dirty="0" smtClean="0">
              <a:latin typeface="Times New Roman" pitchFamily="-106" charset="0"/>
              <a:ea typeface="ＭＳ Ｐゴシック" pitchFamily="-106" charset="-128"/>
              <a:cs typeface="Times New Roman" pitchFamily="-106" charset="0"/>
            </a:endParaRPr>
          </a:p>
          <a:p>
            <a:r>
              <a:rPr lang="en-US" sz="2400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Jarrod Haar, Jane Parker, Stuart Carr, Darrin Hodgetts, </a:t>
            </a:r>
            <a:r>
              <a:rPr lang="en-US" sz="2400" dirty="0" err="1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Siatu</a:t>
            </a:r>
            <a:r>
              <a:rPr lang="en-US" sz="2400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 Alefaio</a:t>
            </a:r>
            <a:endParaRPr lang="en-NZ" sz="2400" dirty="0" smtClean="0">
              <a:latin typeface="Times New Roman" pitchFamily="-106" charset="0"/>
              <a:ea typeface="ＭＳ Ｐゴシック" pitchFamily="-106" charset="-128"/>
              <a:cs typeface="Times New Roman" pitchFamily="-106" charset="0"/>
            </a:endParaRPr>
          </a:p>
          <a:p>
            <a:r>
              <a:rPr lang="en-NZ" sz="2000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LWMANZ  AGM </a:t>
            </a:r>
          </a:p>
          <a:p>
            <a:r>
              <a:rPr lang="en-NZ" sz="2000" dirty="0" smtClean="0">
                <a:latin typeface="Times New Roman" pitchFamily="-106" charset="0"/>
                <a:ea typeface="ＭＳ Ｐゴシック" pitchFamily="-106" charset="-128"/>
                <a:cs typeface="Times New Roman" pitchFamily="-106" charset="0"/>
              </a:rPr>
              <a:t>25.7.18</a:t>
            </a:r>
            <a:endParaRPr lang="en-NZ" sz="2000" dirty="0">
              <a:latin typeface="Times New Roman" pitchFamily="-106" charset="0"/>
              <a:ea typeface="ＭＳ Ｐゴシック" pitchFamily="-106" charset="-128"/>
              <a:cs typeface="Times New Roman" pitchFamily="-106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/>
          <p:cNvSpPr>
            <a:spLocks noGrp="1"/>
          </p:cNvSpPr>
          <p:nvPr>
            <p:ph idx="1"/>
          </p:nvPr>
        </p:nvSpPr>
        <p:spPr bwMode="auto">
          <a:xfrm>
            <a:off x="231751" y="901105"/>
            <a:ext cx="9561337" cy="6361897"/>
          </a:xfrm>
          <a:noFill/>
          <a:ln>
            <a:miter lim="800000"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NZ" dirty="0" smtClean="0"/>
              <a:t>Context</a:t>
            </a:r>
          </a:p>
          <a:p>
            <a:pPr lvl="1"/>
            <a:r>
              <a:rPr lang="en-NZ" sz="2400" dirty="0"/>
              <a:t>Living wages are increasingly prominent around the world due to rising living costs </a:t>
            </a:r>
            <a:r>
              <a:rPr lang="en-NZ" sz="2400" dirty="0" smtClean="0"/>
              <a:t>&amp; growth </a:t>
            </a:r>
            <a:r>
              <a:rPr lang="en-NZ" sz="2400" dirty="0"/>
              <a:t>of </a:t>
            </a:r>
            <a:r>
              <a:rPr lang="en-NZ" sz="2400" dirty="0" smtClean="0"/>
              <a:t>low-paid and precarious work</a:t>
            </a:r>
            <a:r>
              <a:rPr lang="en-NZ" sz="2400" dirty="0"/>
              <a:t>. </a:t>
            </a:r>
            <a:endParaRPr lang="en-NZ" sz="2400" dirty="0" smtClean="0"/>
          </a:p>
          <a:p>
            <a:pPr lvl="1"/>
            <a:r>
              <a:rPr lang="en-NZ" sz="2400" dirty="0" smtClean="0"/>
              <a:t>LWs </a:t>
            </a:r>
            <a:r>
              <a:rPr lang="en-NZ" sz="2400" dirty="0"/>
              <a:t>are linked to quality of life not simply subsistence</a:t>
            </a:r>
            <a:r>
              <a:rPr lang="en-NZ" sz="2400" dirty="0" smtClean="0"/>
              <a:t>.</a:t>
            </a:r>
          </a:p>
          <a:p>
            <a:pPr lvl="1"/>
            <a:r>
              <a:rPr lang="en-NZ" sz="2400" dirty="0" smtClean="0"/>
              <a:t>Controversial! Arguments for and against are similar to MW, but more intense. Case against is usually heard loudest…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 smtClean="0"/>
              <a:t>a </a:t>
            </a:r>
            <a:r>
              <a:rPr lang="en-NZ" sz="2000" dirty="0"/>
              <a:t>clumsy way to address </a:t>
            </a:r>
            <a:r>
              <a:rPr lang="en-NZ" sz="2000" dirty="0" smtClean="0"/>
              <a:t>poverty/ </a:t>
            </a:r>
            <a:r>
              <a:rPr lang="en-NZ" sz="2000" dirty="0"/>
              <a:t>need given </a:t>
            </a:r>
            <a:r>
              <a:rPr lang="en-NZ" sz="2000" dirty="0" smtClean="0"/>
              <a:t>individual, </a:t>
            </a:r>
            <a:r>
              <a:rPr lang="en-NZ" sz="2000" dirty="0"/>
              <a:t>and </a:t>
            </a:r>
            <a:r>
              <a:rPr lang="en-NZ" sz="2000" dirty="0" smtClean="0"/>
              <a:t>business</a:t>
            </a:r>
            <a:r>
              <a:rPr lang="en-NZ" sz="2000" dirty="0"/>
              <a:t>, circumstances vary </a:t>
            </a:r>
            <a:r>
              <a:rPr lang="en-NZ" sz="2000" dirty="0" smtClean="0"/>
              <a:t>widely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/>
              <a:t>paying above ‘market’ wages leads to job losses and/or work intensification 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 smtClean="0"/>
              <a:t>increases </a:t>
            </a:r>
            <a:r>
              <a:rPr lang="en-NZ" sz="2000" dirty="0"/>
              <a:t>costs directly </a:t>
            </a:r>
            <a:r>
              <a:rPr lang="en-NZ" sz="2000" dirty="0" smtClean="0"/>
              <a:t>and </a:t>
            </a:r>
            <a:r>
              <a:rPr lang="en-NZ" sz="2000" dirty="0"/>
              <a:t>indirectly by impact on </a:t>
            </a:r>
            <a:r>
              <a:rPr lang="en-NZ" sz="2000" dirty="0" smtClean="0"/>
              <a:t>differentials, </a:t>
            </a:r>
            <a:r>
              <a:rPr lang="en-NZ" sz="2000" dirty="0"/>
              <a:t>particularly in labour-intensive </a:t>
            </a:r>
            <a:r>
              <a:rPr lang="en-NZ" sz="2000" dirty="0" smtClean="0"/>
              <a:t>(and low-margin) service sectors 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 smtClean="0"/>
              <a:t>small </a:t>
            </a:r>
            <a:r>
              <a:rPr lang="en-NZ" sz="2000" dirty="0"/>
              <a:t>firms are </a:t>
            </a:r>
            <a:r>
              <a:rPr lang="en-NZ" sz="2000" dirty="0" smtClean="0"/>
              <a:t>less </a:t>
            </a:r>
            <a:r>
              <a:rPr lang="en-NZ" sz="2000" dirty="0"/>
              <a:t>able to absorb, pass </a:t>
            </a:r>
            <a:r>
              <a:rPr lang="en-NZ" sz="2000" dirty="0" smtClean="0"/>
              <a:t>on, </a:t>
            </a:r>
            <a:r>
              <a:rPr lang="en-NZ" sz="2000" dirty="0"/>
              <a:t>or respond to cost increases through work reorganisation, especially when other costs are increasing </a:t>
            </a:r>
            <a:r>
              <a:rPr lang="en-NZ" sz="2000" dirty="0" smtClean="0"/>
              <a:t>too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 smtClean="0"/>
              <a:t>pay </a:t>
            </a:r>
            <a:r>
              <a:rPr lang="en-NZ" sz="2000" dirty="0"/>
              <a:t>should recognise (and incentivise) skills and </a:t>
            </a:r>
            <a:r>
              <a:rPr lang="en-NZ" sz="2000" dirty="0" smtClean="0"/>
              <a:t>value </a:t>
            </a:r>
            <a:r>
              <a:rPr lang="en-NZ" sz="2000" dirty="0"/>
              <a:t>in the labour </a:t>
            </a:r>
            <a:r>
              <a:rPr lang="en-NZ" sz="2000" dirty="0" smtClean="0"/>
              <a:t>market</a:t>
            </a:r>
          </a:p>
          <a:p>
            <a:pPr marL="1343025" lvl="2" indent="-428625">
              <a:buFont typeface="Wingdings" panose="05000000000000000000" pitchFamily="2" charset="2"/>
              <a:buChar char="Ø"/>
            </a:pPr>
            <a:r>
              <a:rPr lang="en-NZ" sz="2000" dirty="0" smtClean="0"/>
              <a:t>wage </a:t>
            </a:r>
            <a:r>
              <a:rPr lang="en-NZ" sz="2000" dirty="0"/>
              <a:t>growth should reflect firm and individual </a:t>
            </a:r>
            <a:r>
              <a:rPr lang="en-NZ" sz="2000" dirty="0" smtClean="0"/>
              <a:t>performance… </a:t>
            </a:r>
          </a:p>
          <a:p>
            <a:pPr lvl="1"/>
            <a:endParaRPr lang="en-NZ" sz="2400" dirty="0" smtClean="0"/>
          </a:p>
          <a:p>
            <a:pPr lvl="1"/>
            <a:endParaRPr lang="en-NZ" sz="2400" dirty="0"/>
          </a:p>
          <a:p>
            <a:pPr lvl="1"/>
            <a:endParaRPr lang="en-NZ" sz="2400" dirty="0" smtClean="0"/>
          </a:p>
          <a:p>
            <a:pPr lvl="1"/>
            <a:endParaRPr lang="en-NZ" dirty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695" y="5383"/>
            <a:ext cx="1959943" cy="15437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35" y="1348118"/>
            <a:ext cx="10009112" cy="6214732"/>
          </a:xfrm>
        </p:spPr>
        <p:txBody>
          <a:bodyPr/>
          <a:lstStyle/>
          <a:p>
            <a:r>
              <a:rPr lang="en-NZ" dirty="0" smtClean="0"/>
              <a:t>Alternative case: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sz="2400" dirty="0"/>
              <a:t>low pay reflects unequal bargaining power not simple supply and demand, hence it can be exploitative and not reflect contribution or productivity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sz="2400" dirty="0" smtClean="0"/>
              <a:t>low </a:t>
            </a:r>
            <a:r>
              <a:rPr lang="en-NZ" sz="2400" dirty="0"/>
              <a:t>minimum </a:t>
            </a:r>
            <a:r>
              <a:rPr lang="en-NZ" sz="2400" dirty="0" smtClean="0"/>
              <a:t>wages and taxpayer-funded </a:t>
            </a:r>
            <a:r>
              <a:rPr lang="en-NZ" sz="2400" dirty="0"/>
              <a:t>transfers such as housing and child </a:t>
            </a:r>
            <a:r>
              <a:rPr lang="en-NZ" sz="2400" dirty="0" smtClean="0"/>
              <a:t>benefits </a:t>
            </a:r>
            <a:r>
              <a:rPr lang="en-NZ" sz="2400" dirty="0"/>
              <a:t>basically subsidises </a:t>
            </a:r>
            <a:r>
              <a:rPr lang="en-NZ" sz="2400" dirty="0" smtClean="0"/>
              <a:t>and sustains employers’ low pay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sz="2400" dirty="0" smtClean="0"/>
              <a:t>‘</a:t>
            </a:r>
            <a:r>
              <a:rPr lang="en-NZ" sz="2400" dirty="0"/>
              <a:t>efficiency wages’ and </a:t>
            </a:r>
            <a:r>
              <a:rPr lang="en-NZ" sz="2400" dirty="0" smtClean="0"/>
              <a:t>motivational </a:t>
            </a:r>
            <a:r>
              <a:rPr lang="en-NZ" sz="2400" dirty="0"/>
              <a:t>psychology </a:t>
            </a:r>
            <a:r>
              <a:rPr lang="en-NZ" sz="2400" dirty="0" smtClean="0"/>
              <a:t>indicate </a:t>
            </a:r>
            <a:r>
              <a:rPr lang="en-NZ" sz="2400" dirty="0"/>
              <a:t>offsetting </a:t>
            </a:r>
            <a:r>
              <a:rPr lang="en-NZ" sz="2400" dirty="0" smtClean="0"/>
              <a:t>returns through </a:t>
            </a:r>
            <a:r>
              <a:rPr lang="en-NZ" sz="2400" dirty="0"/>
              <a:t>better recruitment and retention; development and training; </a:t>
            </a:r>
            <a:r>
              <a:rPr lang="en-NZ" sz="2400" dirty="0" smtClean="0"/>
              <a:t>commitment; </a:t>
            </a:r>
            <a:r>
              <a:rPr lang="en-NZ" sz="2400" dirty="0"/>
              <a:t>and better people management and employee relations generally, including in small firms.</a:t>
            </a:r>
          </a:p>
          <a:p>
            <a:endParaRPr lang="en-NZ" dirty="0" smtClean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599" y="51785"/>
            <a:ext cx="2736304" cy="1877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59" y="5509617"/>
            <a:ext cx="2505673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6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813" y="37009"/>
            <a:ext cx="2232248" cy="22322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51" y="1333153"/>
            <a:ext cx="9619774" cy="4991131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These issues need exploring in a systematic </a:t>
            </a:r>
            <a:r>
              <a:rPr lang="en-NZ" dirty="0" smtClean="0"/>
              <a:t>way </a:t>
            </a:r>
          </a:p>
          <a:p>
            <a:r>
              <a:rPr lang="en-NZ" sz="2400" dirty="0" smtClean="0"/>
              <a:t>From an employee perspective, how far is pay (and household income) linked to quality of life (family life, leisure </a:t>
            </a:r>
            <a:r>
              <a:rPr lang="en-NZ" sz="2400" dirty="0"/>
              <a:t>and work </a:t>
            </a:r>
            <a:r>
              <a:rPr lang="en-NZ" sz="2400" dirty="0" smtClean="0"/>
              <a:t>motivation/satisfaction)?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err="1"/>
              <a:t>a</a:t>
            </a:r>
            <a:r>
              <a:rPr lang="en-NZ" sz="2400" dirty="0" err="1" smtClean="0"/>
              <a:t>here</a:t>
            </a:r>
            <a:r>
              <a:rPr lang="en-NZ" sz="2400" dirty="0" smtClean="0"/>
              <a:t>, if any, is/are the tipping point/s? </a:t>
            </a:r>
            <a:endParaRPr lang="en-NZ" sz="2400" dirty="0"/>
          </a:p>
          <a:p>
            <a:r>
              <a:rPr lang="en-NZ" sz="2400" dirty="0" smtClean="0"/>
              <a:t>The </a:t>
            </a:r>
            <a:r>
              <a:rPr lang="en-NZ" sz="2400" dirty="0"/>
              <a:t>prevalence of small firms and service </a:t>
            </a:r>
            <a:r>
              <a:rPr lang="en-NZ" sz="2400" dirty="0" smtClean="0"/>
              <a:t>work in NZ means most employers </a:t>
            </a:r>
            <a:r>
              <a:rPr lang="en-NZ" sz="2400" dirty="0"/>
              <a:t>do not pay </a:t>
            </a:r>
            <a:r>
              <a:rPr lang="en-NZ" sz="2400" u="sng" dirty="0" smtClean="0"/>
              <a:t>&gt; </a:t>
            </a:r>
            <a:r>
              <a:rPr lang="en-NZ" sz="2400" dirty="0" smtClean="0"/>
              <a:t>LW. </a:t>
            </a:r>
            <a:r>
              <a:rPr lang="en-NZ" sz="2400" dirty="0"/>
              <a:t>However, little is known about employer attitudes around low pay and the LW. </a:t>
            </a:r>
            <a:endParaRPr lang="en-NZ" sz="2400" dirty="0" smtClean="0"/>
          </a:p>
          <a:p>
            <a:pPr lvl="1"/>
            <a:r>
              <a:rPr lang="en-NZ" sz="2400" dirty="0"/>
              <a:t>a</a:t>
            </a:r>
            <a:r>
              <a:rPr lang="en-NZ" sz="2400" dirty="0" smtClean="0"/>
              <a:t>re </a:t>
            </a:r>
            <a:r>
              <a:rPr lang="en-NZ" sz="2400" dirty="0"/>
              <a:t>low-paying employers favourable in principal but restricted in practice? Or could they pay more but choose not to? What explains differences in attitudes and practice </a:t>
            </a:r>
            <a:r>
              <a:rPr lang="en-NZ" sz="2400" dirty="0" smtClean="0"/>
              <a:t>– e.g. </a:t>
            </a:r>
            <a:r>
              <a:rPr lang="en-NZ" sz="2400" dirty="0"/>
              <a:t>size, sector, </a:t>
            </a:r>
            <a:r>
              <a:rPr lang="en-NZ" sz="2400" dirty="0" smtClean="0"/>
              <a:t>ownership, competition</a:t>
            </a:r>
            <a:r>
              <a:rPr lang="en-NZ" sz="2400" dirty="0"/>
              <a:t>, </a:t>
            </a:r>
            <a:r>
              <a:rPr lang="en-NZ" sz="2400" dirty="0" smtClean="0"/>
              <a:t>unionisation, management choice….? 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3824138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679" y="-96747"/>
            <a:ext cx="1800200" cy="2263932"/>
          </a:xfrm>
          <a:prstGeom prst="rect">
            <a:avLst/>
          </a:prstGeom>
        </p:spPr>
      </p:pic>
      <p:sp>
        <p:nvSpPr>
          <p:cNvPr id="37889" name="Content Placeholder 2"/>
          <p:cNvSpPr>
            <a:spLocks noGrp="1"/>
          </p:cNvSpPr>
          <p:nvPr>
            <p:ph idx="1"/>
          </p:nvPr>
        </p:nvSpPr>
        <p:spPr bwMode="auto">
          <a:xfrm>
            <a:off x="159743" y="973113"/>
            <a:ext cx="9937104" cy="6361897"/>
          </a:xfrm>
          <a:noFill/>
          <a:ln>
            <a:miter lim="800000"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NZ" dirty="0" smtClean="0"/>
              <a:t>The research project</a:t>
            </a:r>
          </a:p>
          <a:p>
            <a:pPr lvl="1"/>
            <a:r>
              <a:rPr lang="en-NZ" sz="2400" dirty="0" smtClean="0"/>
              <a:t>Two main questions</a:t>
            </a:r>
          </a:p>
          <a:p>
            <a:pPr marL="1257300" lvl="2" indent="-361950">
              <a:buFont typeface="Wingdings" panose="05000000000000000000" pitchFamily="2" charset="2"/>
              <a:buChar char="Ø"/>
            </a:pPr>
            <a:r>
              <a:rPr lang="en-NZ" sz="2000" dirty="0" smtClean="0"/>
              <a:t>is there a LW range that enables people to prosper and thrive in </a:t>
            </a:r>
            <a:r>
              <a:rPr lang="en-NZ" sz="2000" dirty="0" err="1" smtClean="0"/>
              <a:t>Aotearoa</a:t>
            </a:r>
            <a:r>
              <a:rPr lang="en-NZ" sz="2000" dirty="0" smtClean="0"/>
              <a:t>/NZ?</a:t>
            </a:r>
          </a:p>
          <a:p>
            <a:pPr marL="1257300" lvl="2" indent="-361950">
              <a:buFont typeface="Wingdings" panose="05000000000000000000" pitchFamily="2" charset="2"/>
              <a:buChar char="Ø"/>
            </a:pPr>
            <a:r>
              <a:rPr lang="en-NZ" sz="2000" dirty="0" smtClean="0"/>
              <a:t>what are the main barriers to, and facilitators of, employers’ implementation of LW rates?</a:t>
            </a:r>
          </a:p>
          <a:p>
            <a:pPr lvl="1"/>
            <a:r>
              <a:rPr lang="en-NZ" sz="2400" dirty="0" smtClean="0"/>
              <a:t>Supported </a:t>
            </a:r>
            <a:r>
              <a:rPr lang="en-NZ" sz="2400" dirty="0"/>
              <a:t>by Marsden </a:t>
            </a:r>
            <a:r>
              <a:rPr lang="en-NZ" sz="2400" dirty="0" smtClean="0"/>
              <a:t>Fund</a:t>
            </a:r>
          </a:p>
          <a:p>
            <a:pPr marL="1257300" lvl="2" indent="-361950">
              <a:buFont typeface="Wingdings" panose="05000000000000000000" pitchFamily="2" charset="2"/>
              <a:buChar char="Ø"/>
            </a:pPr>
            <a:r>
              <a:rPr lang="en-NZ" sz="2000" dirty="0"/>
              <a:t>established by the Government in 1994 to support excellent fundamental </a:t>
            </a:r>
            <a:r>
              <a:rPr lang="en-NZ" sz="2000" dirty="0" smtClean="0"/>
              <a:t>research; administered by the Royal Society of New Zealand </a:t>
            </a:r>
          </a:p>
          <a:p>
            <a:pPr lvl="1"/>
            <a:r>
              <a:rPr lang="en-NZ" sz="2400" dirty="0" smtClean="0"/>
              <a:t>Three years, commencing March 2018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NZ" sz="2000" dirty="0" smtClean="0"/>
              <a:t>nationally-representative panel survey of 1,000 workers in low-income occupation (up to $60,000), </a:t>
            </a:r>
            <a:r>
              <a:rPr lang="en-NZ" sz="2000" dirty="0" err="1" smtClean="0"/>
              <a:t>Yrs</a:t>
            </a:r>
            <a:r>
              <a:rPr lang="en-NZ" sz="2000" dirty="0" smtClean="0"/>
              <a:t> 1 and 3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NZ" sz="2000" dirty="0" smtClean="0"/>
              <a:t>employer (and other stakeholder) </a:t>
            </a:r>
            <a:r>
              <a:rPr lang="en-NZ" sz="2000" dirty="0" err="1" smtClean="0"/>
              <a:t>interviewes</a:t>
            </a:r>
            <a:r>
              <a:rPr lang="en-NZ" sz="2000" dirty="0" smtClean="0"/>
              <a:t> at sector/policy level (Yr1)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NZ" sz="2000" dirty="0" smtClean="0"/>
              <a:t>employer (and employee/rep) company-level interviews and case studies (</a:t>
            </a:r>
            <a:r>
              <a:rPr lang="en-NZ" sz="2000" dirty="0" err="1" smtClean="0"/>
              <a:t>Yrs</a:t>
            </a:r>
            <a:r>
              <a:rPr lang="en-NZ" sz="2000" dirty="0" smtClean="0"/>
              <a:t> 2-3)</a:t>
            </a:r>
          </a:p>
          <a:p>
            <a:pPr lvl="1"/>
            <a:r>
              <a:rPr lang="en-NZ" sz="2400" dirty="0" smtClean="0"/>
              <a:t>Useful timing: increases to MW, fair pay agreements….</a:t>
            </a:r>
            <a:endParaRPr lang="en-NZ" sz="2400" dirty="0"/>
          </a:p>
          <a:p>
            <a:endParaRPr lang="en-NZ" dirty="0" smtClean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421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08" y="1117129"/>
            <a:ext cx="9619774" cy="6358748"/>
          </a:xfrm>
        </p:spPr>
        <p:txBody>
          <a:bodyPr/>
          <a:lstStyle/>
          <a:p>
            <a:pPr marL="0" indent="0">
              <a:buNone/>
            </a:pPr>
            <a:endParaRPr lang="en-NZ" sz="2800" dirty="0" smtClean="0"/>
          </a:p>
          <a:p>
            <a:pPr marL="0" indent="0">
              <a:buNone/>
            </a:pPr>
            <a:r>
              <a:rPr lang="en-NZ" sz="2800" dirty="0" smtClean="0"/>
              <a:t>Builds </a:t>
            </a:r>
            <a:r>
              <a:rPr lang="en-NZ" sz="2800" dirty="0"/>
              <a:t>on previous study </a:t>
            </a:r>
            <a:r>
              <a:rPr lang="en-NZ" sz="2800" dirty="0" smtClean="0"/>
              <a:t>(funded </a:t>
            </a:r>
            <a:r>
              <a:rPr lang="en-NZ" sz="2800" dirty="0"/>
              <a:t>by Massey </a:t>
            </a:r>
            <a:r>
              <a:rPr lang="en-NZ" sz="2800" dirty="0" smtClean="0"/>
              <a:t>University), 2014-15</a:t>
            </a:r>
            <a:endParaRPr lang="en-NZ" sz="2800" dirty="0"/>
          </a:p>
          <a:p>
            <a:r>
              <a:rPr lang="en-NZ" sz="2800" dirty="0" smtClean="0"/>
              <a:t>Worker survey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1,183 employees (online/mobile phone; convenience sample)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quality of life (wellbeing) and job satisfaction measures </a:t>
            </a:r>
            <a:r>
              <a:rPr lang="en-NZ" sz="2400" dirty="0"/>
              <a:t>all </a:t>
            </a:r>
            <a:r>
              <a:rPr lang="en-NZ" sz="2400" dirty="0" smtClean="0"/>
              <a:t>‘spike’ at around the LW rate, and at household income range $30-40,000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/>
              <a:t>s</a:t>
            </a:r>
            <a:r>
              <a:rPr lang="en-NZ" sz="2400" dirty="0" smtClean="0"/>
              <a:t>upported by both quantitative and qualitative analysis</a:t>
            </a:r>
          </a:p>
          <a:p>
            <a:r>
              <a:rPr lang="en-NZ" sz="2800" dirty="0" smtClean="0"/>
              <a:t>Organisational case studies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NZ" sz="2400" dirty="0" smtClean="0"/>
              <a:t>scope for discretion around pay: LW employers tend to be smaller, motivated by ethics; corporates risk-averse, keen to show returns, link to skills</a:t>
            </a:r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91" y="397049"/>
            <a:ext cx="4924001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3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51" y="1045121"/>
            <a:ext cx="9619774" cy="4991131"/>
          </a:xfrm>
        </p:spPr>
        <p:txBody>
          <a:bodyPr/>
          <a:lstStyle/>
          <a:p>
            <a:pPr marL="0" indent="0">
              <a:buNone/>
            </a:pPr>
            <a:r>
              <a:rPr lang="en-NZ" dirty="0" smtClean="0"/>
              <a:t>(Very!) initial results – Survey</a:t>
            </a:r>
          </a:p>
          <a:p>
            <a:pPr marL="0" indent="0">
              <a:buNone/>
            </a:pPr>
            <a:endParaRPr lang="en-NZ" sz="2400" dirty="0" smtClean="0"/>
          </a:p>
          <a:p>
            <a:r>
              <a:rPr lang="en-NZ" dirty="0" smtClean="0"/>
              <a:t>Income is strongly related to wellbeing </a:t>
            </a:r>
            <a:r>
              <a:rPr lang="en-NZ" i="1" dirty="0" smtClean="0"/>
              <a:t>for low earners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dirty="0" smtClean="0"/>
              <a:t>three distinct groups ($20k/40k/60k)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dirty="0"/>
              <a:t>t</a:t>
            </a:r>
            <a:r>
              <a:rPr lang="en-NZ" dirty="0" smtClean="0"/>
              <a:t>hose with lowest income have very low wellbeing across a range of measures</a:t>
            </a:r>
          </a:p>
          <a:p>
            <a:pPr marL="895350" lvl="1" indent="-438150">
              <a:buFont typeface="Wingdings" panose="05000000000000000000" pitchFamily="2" charset="2"/>
              <a:buChar char="Ø"/>
            </a:pPr>
            <a:r>
              <a:rPr lang="en-NZ" dirty="0"/>
              <a:t>t</a:t>
            </a:r>
            <a:r>
              <a:rPr lang="en-NZ" dirty="0" smtClean="0"/>
              <a:t>hey score particularly low on satisfaction with personal health, community, future 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201" r="14721"/>
          <a:stretch/>
        </p:blipFill>
        <p:spPr>
          <a:xfrm>
            <a:off x="8224638" y="325041"/>
            <a:ext cx="2232249" cy="171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6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775" y="829097"/>
            <a:ext cx="961866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6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775" y="829098"/>
            <a:ext cx="950505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6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775" y="469057"/>
            <a:ext cx="9619774" cy="5926700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(Very</a:t>
            </a:r>
            <a:r>
              <a:rPr lang="en-NZ" dirty="0" smtClean="0"/>
              <a:t>!!!) </a:t>
            </a:r>
            <a:r>
              <a:rPr lang="en-NZ" dirty="0"/>
              <a:t>initial results – </a:t>
            </a:r>
            <a:r>
              <a:rPr lang="en-NZ" dirty="0" smtClean="0"/>
              <a:t>Interviews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/>
              <a:t>A big worry is compression of dividend to skills/experience (impact on those above MW/LW; reduced incentives to progress)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/>
              <a:t>Business uncertainty/volatility constrains pay but can also lead to long hours (reluctance to hire) [workers negatively impacted twice!]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 smtClean="0"/>
              <a:t>Most organisations don’t want low pay, and living costs are high, especially in Auckland. Many employers could and should value workers, and pay them, more (e.g. road haulage; sector floor under pay might help). But for most, you have to earn it before you can spend 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/>
              <a:t>Regional issues </a:t>
            </a:r>
            <a:r>
              <a:rPr lang="en-NZ" sz="2000" dirty="0" err="1"/>
              <a:t>eg</a:t>
            </a:r>
            <a:r>
              <a:rPr lang="en-NZ" sz="2000" dirty="0"/>
              <a:t> CHCH: construction industry sucking in people from other sectors that can’t raise wages even though need to in order to retain/recruit labour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 smtClean="0"/>
              <a:t>Increased labour costs may encourage automation (in labour intensive sectors); upskilling; revised hiring patterns (e.g. away from student/casuals)</a:t>
            </a:r>
            <a:r>
              <a:rPr lang="en-NZ" sz="2000" dirty="0"/>
              <a:t> </a:t>
            </a:r>
            <a:endParaRPr lang="en-NZ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NZ" sz="2000" dirty="0" smtClean="0"/>
              <a:t>Reticence </a:t>
            </a:r>
            <a:r>
              <a:rPr lang="en-NZ" sz="2000" dirty="0"/>
              <a:t>about LW </a:t>
            </a:r>
            <a:r>
              <a:rPr lang="en-NZ" sz="2000" dirty="0" smtClean="0"/>
              <a:t>includes </a:t>
            </a:r>
            <a:r>
              <a:rPr lang="en-NZ" sz="2000" dirty="0"/>
              <a:t>signing up to uncertainty (e.g. changes to benefits may cause it to leap)</a:t>
            </a:r>
          </a:p>
          <a:p>
            <a:pPr>
              <a:buFont typeface="Wingdings" panose="05000000000000000000" pitchFamily="2" charset="2"/>
              <a:buChar char="Ø"/>
            </a:pPr>
            <a:endParaRPr lang="en-NZ" sz="2000" dirty="0" smtClean="0"/>
          </a:p>
          <a:p>
            <a:endParaRPr lang="en-NZ" dirty="0" smtClean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0427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8B98A8-AB23-4F85-A016-BE70720FD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654"/>
          <a:stretch/>
        </p:blipFill>
        <p:spPr>
          <a:xfrm>
            <a:off x="2458509" y="348"/>
            <a:ext cx="5046050" cy="67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316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114.735 Competitive Advantage and HRM Strategy&amp;#x0D;&amp;#x0A;Week 7: Performance management and reward&amp;quot;&quot;/&gt;&lt;property id=&quot;20307&quot; value=&quot;264&quot;/&gt;&lt;/object&gt;&lt;object type=&quot;3&quot; unique_id=&quot;10007&quot;&gt;&lt;property id=&quot;20148&quot; value=&quot;5&quot;/&gt;&lt;property id=&quot;20300&quot; value=&quot;Slide 4 - &amp;quot;Objective: Sustained improvements to organisational &amp;amp; individual performance by... &amp;#x0D;&amp;#x0A;&amp;quot;&quot;/&gt;&lt;property id=&quot;20307&quot; value=&quot;709&quot;/&gt;&lt;/object&gt;&lt;object type=&quot;3&quot; unique_id=&quot;10008&quot;&gt;&lt;property id=&quot;20148&quot; value=&quot;5&quot;/&gt;&lt;property id=&quot;20300&quot; value=&quot;Slide 5 - &amp;quot;PM aims to operationalize HR strategy&amp;quot;&quot;/&gt;&lt;property id=&quot;20307&quot; value=&quot;710&quot;/&gt;&lt;/object&gt;&lt;object type=&quot;3&quot; unique_id=&quot;10009&quot;&gt;&lt;property id=&quot;20148&quot; value=&quot;5&quot;/&gt;&lt;property id=&quot;20300&quot; value=&quot;Slide 6&quot;/&gt;&lt;property id=&quot;20307&quot; value=&quot;711&quot;/&gt;&lt;/object&gt;&lt;object type=&quot;3&quot; unique_id=&quot;10010&quot;&gt;&lt;property id=&quot;20148&quot; value=&quot;5&quot;/&gt;&lt;property id=&quot;20300&quot; value=&quot;Slide 7 - &amp;quot;Individual PM cycle&amp;quot;&quot;/&gt;&lt;property id=&quot;20307&quot; value=&quot;712&quot;/&gt;&lt;/object&gt;&lt;object type=&quot;3&quot; unique_id=&quot;10011&quot;&gt;&lt;property id=&quot;20148&quot; value=&quot;5&quot;/&gt;&lt;property id=&quot;20300&quot; value=&quot;Slide 8 - &amp;quot;‘Appraisal’ is at the heart of PM&amp;quot;&quot;/&gt;&lt;property id=&quot;20307&quot; value=&quot;713&quot;/&gt;&lt;/object&gt;&lt;object type=&quot;3&quot; unique_id=&quot;10012&quot;&gt;&lt;property id=&quot;20148&quot; value=&quot;5&quot;/&gt;&lt;property id=&quot;20300&quot; value=&quot;Slide 9&quot;/&gt;&lt;property id=&quot;20307&quot; value=&quot;714&quot;/&gt;&lt;/object&gt;&lt;object type=&quot;3&quot; unique_id=&quot;10013&quot;&gt;&lt;property id=&quot;20148&quot; value=&quot;5&quot;/&gt;&lt;property id=&quot;20300&quot; value=&quot;Slide 10&quot;/&gt;&lt;property id=&quot;20307&quot; value=&quot;715&quot;/&gt;&lt;/object&gt;&lt;object type=&quot;3&quot; unique_id=&quot;10014&quot;&gt;&lt;property id=&quot;20148&quot; value=&quot;5&quot;/&gt;&lt;property id=&quot;20300&quot; value=&quot;Slide 11 - &amp;quot;Management: cut and paste!&amp;quot;&quot;/&gt;&lt;property id=&quot;20307&quot; value=&quot;716&quot;/&gt;&lt;/object&gt;&lt;object type=&quot;3&quot; unique_id=&quot;10015&quot;&gt;&lt;property id=&quot;20148&quot; value=&quot;5&quot;/&gt;&lt;property id=&quot;20300&quot; value=&quot;Slide 12 - &amp;quot;&amp;#x0D;&amp;#x0A;Management: lack of attention! &amp;#x0D;&amp;#x0A;“August 26th, 2010 I managed to slip this into a recent performance review. No-on&quot;/&gt;&lt;property id=&quot;20307&quot; value=&quot;717&quot;/&gt;&lt;/object&gt;&lt;object type=&quot;3&quot; unique_id=&quot;10016&quot;&gt;&lt;property id=&quot;20148&quot; value=&quot;5&quot;/&gt;&lt;property id=&quot;20300&quot; value=&quot;Slide 13 - &amp;quot;&amp;#x0D;&amp;#x0A;&amp;#x0D;&amp;#x0A;&amp;#x0D;&amp;#x0A;&amp;#x0D;&amp;#x0A;&amp;#x0D;&amp;#x0A;&amp;#x0D;&amp;#x0A;When I originally received this&amp;#x0D;&amp;#x0A;assessment as part of my annual &amp;#x0D;&amp;#x0A;review I was pretty confused, so I &amp;#x0D;&amp;#x0A;questio&quot;/&gt;&lt;property id=&quot;20307&quot; value=&quot;718&quot;/&gt;&lt;/object&gt;&lt;object type=&quot;3&quot; unique_id=&quot;10017&quot;&gt;&lt;property id=&quot;20148&quot; value=&quot;5&quot;/&gt;&lt;property id=&quot;20300&quot; value=&quot;Slide 14&quot;/&gt;&lt;property id=&quot;20307&quot; value=&quot;719&quot;/&gt;&lt;/object&gt;&lt;object type=&quot;3&quot; unique_id=&quot;10018&quot;&gt;&lt;property id=&quot;20148&quot; value=&quot;5&quot;/&gt;&lt;property id=&quot;20300&quot; value=&quot;Slide 15 - &amp;quot;Three potential sets of problems&amp;quot;&quot;/&gt;&lt;property id=&quot;20307&quot; value=&quot;684&quot;/&gt;&lt;/object&gt;&lt;object type=&quot;3&quot; unique_id=&quot;10019&quot;&gt;&lt;property id=&quot;20148&quot; value=&quot;5&quot;/&gt;&lt;property id=&quot;20300&quot; value=&quot;Slide 16&quot;/&gt;&lt;property id=&quot;20307&quot; value=&quot;685&quot;/&gt;&lt;/object&gt;&lt;object type=&quot;3&quot; unique_id=&quot;10020&quot;&gt;&lt;property id=&quot;20148&quot; value=&quot;5&quot;/&gt;&lt;property id=&quot;20300&quot; value=&quot;Slide 17&quot;/&gt;&lt;property id=&quot;20307&quot; value=&quot;686&quot;/&gt;&lt;/object&gt;&lt;object type=&quot;3&quot; unique_id=&quot;10021&quot;&gt;&lt;property id=&quot;20148&quot; value=&quot;5&quot;/&gt;&lt;property id=&quot;20300&quot; value=&quot;Slide 18&quot;/&gt;&lt;property id=&quot;20307&quot; value=&quot;687&quot;/&gt;&lt;/object&gt;&lt;object type=&quot;3&quot; unique_id=&quot;10022&quot;&gt;&lt;property id=&quot;20148&quot; value=&quot;5&quot;/&gt;&lt;property id=&quot;20300&quot; value=&quot;Slide 19&quot;/&gt;&lt;property id=&quot;20307&quot; value=&quot;688&quot;/&gt;&lt;/object&gt;&lt;object type=&quot;3&quot; unique_id=&quot;10023&quot;&gt;&lt;property id=&quot;20148&quot; value=&quot;5&quot;/&gt;&lt;property id=&quot;20300&quot; value=&quot;Slide 20&quot;/&gt;&lt;property id=&quot;20307&quot; value=&quot;689&quot;/&gt;&lt;/object&gt;&lt;object type=&quot;3&quot; unique_id=&quot;10024&quot;&gt;&lt;property id=&quot;20148&quot; value=&quot;5&quot;/&gt;&lt;property id=&quot;20300&quot; value=&quot;Slide 21 - &amp;quot;PM ‘best practice’&amp;quot;&quot;/&gt;&lt;property id=&quot;20307&quot; value=&quot;690&quot;/&gt;&lt;/object&gt;&lt;object type=&quot;3&quot; unique_id=&quot;10026&quot;&gt;&lt;property id=&quot;20148&quot; value=&quot;5&quot;/&gt;&lt;property id=&quot;20300&quot; value=&quot;Slide 22&quot;/&gt;&lt;property id=&quot;20307&quot; value=&quot;692&quot;/&gt;&lt;/object&gt;&lt;object type=&quot;3&quot; unique_id=&quot;10027&quot;&gt;&lt;property id=&quot;20148&quot; value=&quot;5&quot;/&gt;&lt;property id=&quot;20300&quot; value=&quot;Slide 23 - &amp;quot;2. Performance pay&amp;quot;&quot;/&gt;&lt;property id=&quot;20307&quot; value=&quot;693&quot;/&gt;&lt;/object&gt;&lt;object type=&quot;3&quot; unique_id=&quot;10028&quot;&gt;&lt;property id=&quot;20148&quot; value=&quot;5&quot;/&gt;&lt;property id=&quot;20300&quot; value=&quot;Slide 24&quot;/&gt;&lt;property id=&quot;20307&quot; value=&quot;694&quot;/&gt;&lt;/object&gt;&lt;object type=&quot;3&quot; unique_id=&quot;10029&quot;&gt;&lt;property id=&quot;20148&quot; value=&quot;5&quot;/&gt;&lt;property id=&quot;20300&quot; value=&quot;Slide 25&quot;/&gt;&lt;property id=&quot;20307&quot; value=&quot;695&quot;/&gt;&lt;/object&gt;&lt;object type=&quot;3&quot; unique_id=&quot;10030&quot;&gt;&lt;property id=&quot;20148&quot; value=&quot;5&quot;/&gt;&lt;property id=&quot;20300&quot; value=&quot;Slide 26&quot;/&gt;&lt;property id=&quot;20307&quot; value=&quot;696&quot;/&gt;&lt;/object&gt;&lt;object type=&quot;3&quot; unique_id=&quot;10031&quot;&gt;&lt;property id=&quot;20148&quot; value=&quot;5&quot;/&gt;&lt;property id=&quot;20300&quot; value=&quot;Slide 27 - &amp;quot;VPS: Range of possible strategic goals&amp;quot;&quot;/&gt;&lt;property id=&quot;20307&quot; value=&quot;697&quot;/&gt;&lt;/object&gt;&lt;object type=&quot;3&quot; unique_id=&quot;10032&quot;&gt;&lt;property id=&quot;20148&quot; value=&quot;5&quot;/&gt;&lt;property id=&quot;20300&quot; value=&quot;Slide 28 - &amp;quot;VP is extensive in NZ&amp;quot;&quot;/&gt;&lt;property id=&quot;20307&quot; value=&quot;698&quot;/&gt;&lt;/object&gt;&lt;object type=&quot;3&quot; unique_id=&quot;10033&quot;&gt;&lt;property id=&quot;20148&quot; value=&quot;5&quot;/&gt;&lt;property id=&quot;20300&quot; value=&quot;Slide 29 - &amp;quot;Theoretical bases for VPS: motivation and control &amp;quot;&quot;/&gt;&lt;property id=&quot;20307&quot; value=&quot;699&quot;/&gt;&lt;/object&gt;&lt;object type=&quot;3&quot; unique_id=&quot;10034&quot;&gt;&lt;property id=&quot;20148&quot; value=&quot;5&quot;/&gt;&lt;property id=&quot;20300&quot; value=&quot;Slide 30 - &amp;quot;Potential problems?&amp;quot;&quot;/&gt;&lt;property id=&quot;20307&quot; value=&quot;700&quot;/&gt;&lt;/object&gt;&lt;object type=&quot;3&quot; unique_id=&quot;10035&quot;&gt;&lt;property id=&quot;20148&quot; value=&quot;5&quot;/&gt;&lt;property id=&quot;20300&quot; value=&quot;Slide 31 - &amp;quot;Problems of VPS&amp;#x0D;&amp;#x0A;&amp;quot;&quot;/&gt;&lt;property id=&quot;20307&quot; value=&quot;701&quot;/&gt;&lt;/object&gt;&lt;object type=&quot;3&quot; unique_id=&quot;10036&quot;&gt;&lt;property id=&quot;20148&quot; value=&quot;5&quot;/&gt;&lt;property id=&quot;20300&quot; value=&quot;Slide 32&quot;/&gt;&lt;property id=&quot;20307&quot; value=&quot;702&quot;/&gt;&lt;/object&gt;&lt;object type=&quot;3&quot; unique_id=&quot;10037&quot;&gt;&lt;property id=&quot;20148&quot; value=&quot;5&quot;/&gt;&lt;property id=&quot;20300&quot; value=&quot;Slide 33&quot;/&gt;&lt;property id=&quot;20307&quot; value=&quot;703&quot;/&gt;&lt;/object&gt;&lt;object type=&quot;3&quot; unique_id=&quot;10039&quot;&gt;&lt;property id=&quot;20148&quot; value=&quot;5&quot;/&gt;&lt;property id=&quot;20300&quot; value=&quot;Slide 35 - &amp;quot;Conclusions&amp;quot;&quot;/&gt;&lt;property id=&quot;20307&quot; value=&quot;705&quot;/&gt;&lt;/object&gt;&lt;object type=&quot;3&quot; unique_id=&quot;10040&quot;&gt;&lt;property id=&quot;20148&quot; value=&quot;5&quot;/&gt;&lt;property id=&quot;20300&quot; value=&quot;Slide 36 - &amp;quot;Some pre-requisites for successful PM &amp;amp; VPS&amp;quot;&quot;/&gt;&lt;property id=&quot;20307&quot; value=&quot;706&quot;/&gt;&lt;/object&gt;&lt;object type=&quot;3&quot; unique_id=&quot;10467&quot;&gt;&lt;property id=&quot;20148&quot; value=&quot;5&quot;/&gt;&lt;property id=&quot;20300&quot; value=&quot;Slide 2&quot;/&gt;&lt;property id=&quot;20307&quot; value=&quot;720&quot;/&gt;&lt;/object&gt;&lt;object type=&quot;3&quot; unique_id=&quot;10468&quot;&gt;&lt;property id=&quot;20148&quot; value=&quot;5&quot;/&gt;&lt;property id=&quot;20300&quot; value=&quot;Slide 3 - &amp;quot;1. Performance management&amp;quot;&quot;/&gt;&lt;property id=&quot;20307&quot; value=&quot;721&quot;/&gt;&lt;/object&gt;&lt;object type=&quot;3&quot; unique_id=&quot;10506&quot;&gt;&lt;property id=&quot;20148&quot; value=&quot;5&quot;/&gt;&lt;property id=&quot;20300&quot; value=&quot;Slide 34&quot;/&gt;&lt;property id=&quot;20307&quot; value=&quot;72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5607</TotalTime>
  <Words>829</Words>
  <Application>Microsoft Office PowerPoint</Application>
  <PresentationFormat>Custom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C Univers 57 Condensed</vt:lpstr>
      <vt:lpstr>Calibri</vt:lpstr>
      <vt:lpstr>Times New Roman</vt:lpstr>
      <vt:lpstr>Wingdings</vt:lpstr>
      <vt:lpstr>Office Theme</vt:lpstr>
      <vt:lpstr>1_Office Theme</vt:lpstr>
      <vt:lpstr>‘Living’ wages: Transforming lives, transforming work?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Wiltshire</dc:creator>
  <cp:lastModifiedBy>Parker, Jane</cp:lastModifiedBy>
  <cp:revision>595</cp:revision>
  <cp:lastPrinted>2014-09-08T00:41:49Z</cp:lastPrinted>
  <dcterms:created xsi:type="dcterms:W3CDTF">2009-07-02T21:13:46Z</dcterms:created>
  <dcterms:modified xsi:type="dcterms:W3CDTF">2019-02-05T05:39:21Z</dcterms:modified>
</cp:coreProperties>
</file>