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handoutMasterIdLst>
    <p:handoutMasterId r:id="rId18"/>
  </p:handoutMasterIdLst>
  <p:sldIdLst>
    <p:sldId id="288" r:id="rId3"/>
    <p:sldId id="279" r:id="rId4"/>
    <p:sldId id="286" r:id="rId5"/>
    <p:sldId id="280" r:id="rId6"/>
    <p:sldId id="289" r:id="rId7"/>
    <p:sldId id="283" r:id="rId8"/>
    <p:sldId id="298" r:id="rId9"/>
    <p:sldId id="292" r:id="rId10"/>
    <p:sldId id="293" r:id="rId11"/>
    <p:sldId id="294" r:id="rId12"/>
    <p:sldId id="295" r:id="rId13"/>
    <p:sldId id="296" r:id="rId14"/>
    <p:sldId id="297" r:id="rId15"/>
    <p:sldId id="285" r:id="rId16"/>
  </p:sldIdLst>
  <p:sldSz cx="9144000" cy="6858000" type="screen4x3"/>
  <p:notesSz cx="6797675" cy="9926638"/>
  <p:custDataLst>
    <p:tags r:id="rId1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0066"/>
    <a:srgbClr val="365A87"/>
    <a:srgbClr val="18A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6" autoAdjust="0"/>
    <p:restoredTop sz="98997" autoAdjust="0"/>
  </p:normalViewPr>
  <p:slideViewPr>
    <p:cSldViewPr>
      <p:cViewPr varScale="1">
        <p:scale>
          <a:sx n="76" d="100"/>
          <a:sy n="76" d="100"/>
        </p:scale>
        <p:origin x="-96" y="-240"/>
      </p:cViewPr>
      <p:guideLst>
        <p:guide orient="horz" pos="1632"/>
        <p:guide orient="horz" pos="-144"/>
        <p:guide orient="horz" pos="4464"/>
        <p:guide orient="horz" pos="480"/>
        <p:guide pos="2865"/>
        <p:guide pos="-236"/>
        <p:guide pos="5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294" y="-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l" defTabSz="958850" eaLnBrk="0" hangingPunct="0">
              <a:defRPr sz="1300">
                <a:latin typeface="Gill Sans" pitchFamily="28" charset="0"/>
                <a:sym typeface="Gill Sans" pitchFamily="28" charset="0"/>
              </a:defRPr>
            </a:lvl1pPr>
          </a:lstStyle>
          <a:p>
            <a:pPr>
              <a:defRPr/>
            </a:pPr>
            <a:r>
              <a:rPr lang="en-NZ" sz="1100" dirty="0" smtClean="0"/>
              <a:t>Tūakana-tēina e-Belonging: A model of learning and support.</a:t>
            </a:r>
            <a:endParaRPr lang="en-NZ" sz="11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927" y="0"/>
            <a:ext cx="2945659" cy="49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>
                <a:latin typeface="Gill Sans" pitchFamily="28" charset="0"/>
                <a:sym typeface="Gill Sans" pitchFamily="28" charset="0"/>
              </a:defRPr>
            </a:lvl1pPr>
          </a:lstStyle>
          <a:p>
            <a:pPr>
              <a:defRPr/>
            </a:pPr>
            <a:fld id="{A0082478-EE8E-4011-B1EC-AAB2D7239C2F}" type="datetimeFigureOut">
              <a:rPr lang="en-NZ"/>
              <a:pPr>
                <a:defRPr/>
              </a:pPr>
              <a:t>18/05/2012</a:t>
            </a:fld>
            <a:endParaRPr lang="en-NZ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559"/>
            <a:ext cx="2945659" cy="49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l" defTabSz="958850" eaLnBrk="0" hangingPunct="0">
              <a:defRPr sz="1300">
                <a:latin typeface="Gill Sans" pitchFamily="28" charset="0"/>
                <a:sym typeface="Gill Sans" pitchFamily="28" charset="0"/>
              </a:defRPr>
            </a:lvl1pPr>
          </a:lstStyle>
          <a:p>
            <a:pPr>
              <a:defRPr/>
            </a:pPr>
            <a:r>
              <a:rPr lang="en-NZ" sz="1100" dirty="0" smtClean="0"/>
              <a:t>OP Learning Conference </a:t>
            </a:r>
          </a:p>
          <a:p>
            <a:pPr>
              <a:defRPr/>
            </a:pPr>
            <a:r>
              <a:rPr lang="en-NZ" sz="1100" dirty="0" smtClean="0"/>
              <a:t>Caroline Rawlings 2011</a:t>
            </a:r>
            <a:endParaRPr lang="en-NZ" sz="1100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927" y="9427559"/>
            <a:ext cx="2945659" cy="49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>
                <a:latin typeface="Gill Sans" pitchFamily="28" charset="0"/>
                <a:sym typeface="Gill Sans" pitchFamily="28" charset="0"/>
              </a:defRPr>
            </a:lvl1pPr>
          </a:lstStyle>
          <a:p>
            <a:pPr>
              <a:defRPr/>
            </a:pPr>
            <a:fld id="{BF8247CD-20FD-4BD7-BA63-348ABA68455F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269617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67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l" defTabSz="958850">
              <a:defRPr sz="1300">
                <a:latin typeface="Gill Sans" pitchFamily="28" charset="0"/>
                <a:sym typeface="Gill Sans" pitchFamily="28" charset="0"/>
              </a:defRPr>
            </a:lvl1pPr>
          </a:lstStyle>
          <a:p>
            <a:pPr>
              <a:defRPr/>
            </a:pPr>
            <a:r>
              <a:rPr lang="en-NZ" smtClean="0"/>
              <a:t>'A sense of belonging':  Guidelines and tools for training student to student peer mentoring</a:t>
            </a:r>
            <a:endParaRPr lang="en-AU" dirty="0"/>
          </a:p>
        </p:txBody>
      </p:sp>
      <p:sp>
        <p:nvSpPr>
          <p:cNvPr id="12291" name="Rectangle 3"/>
          <p:cNvSpPr>
            <a:spLocks noGrp="1"/>
          </p:cNvSpPr>
          <p:nvPr>
            <p:ph type="dt" idx="1"/>
          </p:nvPr>
        </p:nvSpPr>
        <p:spPr bwMode="auto">
          <a:xfrm>
            <a:off x="3852016" y="0"/>
            <a:ext cx="2945659" cy="4967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Gill Sans" pitchFamily="28" charset="0"/>
                <a:sym typeface="Gill Sans" pitchFamily="28" charset="0"/>
              </a:defRPr>
            </a:lvl1pPr>
          </a:lstStyle>
          <a:p>
            <a:pPr>
              <a:defRPr/>
            </a:pPr>
            <a:fld id="{A052B36F-4C1F-468D-9CD6-D4C4CB16FB4E}" type="datetimeFigureOut">
              <a:rPr lang="en-AU"/>
              <a:pPr>
                <a:defRPr/>
              </a:pPr>
              <a:t>18/05/2012</a:t>
            </a:fld>
            <a:endParaRPr lang="en-A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06357" y="4716070"/>
            <a:ext cx="4984962" cy="44665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229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9429851"/>
            <a:ext cx="2945659" cy="4967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l" defTabSz="958850">
              <a:defRPr sz="1300">
                <a:latin typeface="Gill Sans" pitchFamily="28" charset="0"/>
                <a:sym typeface="Gill Sans" pitchFamily="28" charset="0"/>
              </a:defRPr>
            </a:lvl1pPr>
          </a:lstStyle>
          <a:p>
            <a:pPr>
              <a:defRPr/>
            </a:pPr>
            <a:r>
              <a:rPr lang="en-NZ" smtClean="0"/>
              <a:t>ATLAANZ Conference Presentation by Rawlings &amp; Grant, 2010.</a:t>
            </a:r>
            <a:endParaRPr lang="en-AU" dirty="0"/>
          </a:p>
        </p:txBody>
      </p:sp>
      <p:sp>
        <p:nvSpPr>
          <p:cNvPr id="1229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52016" y="9429851"/>
            <a:ext cx="2945659" cy="4967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Gill Sans" pitchFamily="28" charset="0"/>
                <a:sym typeface="Gill Sans" pitchFamily="28" charset="0"/>
              </a:defRPr>
            </a:lvl1pPr>
          </a:lstStyle>
          <a:p>
            <a:pPr>
              <a:defRPr/>
            </a:pPr>
            <a:fld id="{66B708A1-A60D-44C9-B7B1-CE1C1772C4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077209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ATLAANZ Conference Presentation by Rawlings &amp; Grant, 2010.</a:t>
            </a:r>
            <a:endParaRPr lang="en-AU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'A sense of belonging':  Guidelines and tools for training student to student peer mentoring</a:t>
            </a:r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ATLAANZ Conference Presentation by Rawlings &amp; Grant, 2010.</a:t>
            </a:r>
            <a:endParaRPr lang="en-AU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'A sense of belonging':  Guidelines and tools for training student to student peer mentoring</a:t>
            </a:r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ATLAANZ Conference Presentation by Rawlings &amp; Grant, 2010.</a:t>
            </a:r>
            <a:endParaRPr lang="en-AU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'A sense of belonging':  Guidelines and tools for training student to student peer mentoring</a:t>
            </a:r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ATLAANZ Conference Presentation by Rawlings &amp; Grant, 2010.</a:t>
            </a:r>
            <a:endParaRPr lang="en-AU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'A sense of belonging':  Guidelines and tools for training student to student peer mentoring</a:t>
            </a:r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ATLAANZ Conference Presentation by Rawlings &amp; Grant, 2010.</a:t>
            </a:r>
            <a:endParaRPr lang="en-AU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'A sense of belonging':  Guidelines and tools for training student to student peer mentoring</a:t>
            </a:r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ATLAANZ Conference Presentation by Rawlings &amp; Grant, 2010.</a:t>
            </a:r>
            <a:endParaRPr lang="en-AU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'A sense of belonging':  Guidelines and tools for training student to student peer mentoring</a:t>
            </a:r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ATLAANZ Conference Presentation by Rawlings &amp; Grant, 2010.</a:t>
            </a:r>
            <a:endParaRPr lang="en-AU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'A sense of belonging':  Guidelines and tools for training student to student peer mentoring</a:t>
            </a:r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ATLAANZ Conference Presentation by Rawlings &amp; Grant, 2010.</a:t>
            </a:r>
            <a:endParaRPr lang="en-AU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NZ" smtClean="0"/>
              <a:t>'A sense of belonging':  Guidelines and tools for training student to student peer mentoring</a:t>
            </a:r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A4B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A4B0"/>
                </a:solidFill>
              </a:defRPr>
            </a:lvl1pPr>
            <a:lvl2pPr>
              <a:defRPr>
                <a:solidFill>
                  <a:srgbClr val="18A4B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A4B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00" y="3498856"/>
            <a:ext cx="5688023" cy="2378076"/>
          </a:xfrm>
        </p:spPr>
        <p:txBody>
          <a:bodyPr/>
          <a:lstStyle>
            <a:lvl1pPr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144682" y="6519875"/>
            <a:ext cx="5688023" cy="2071702"/>
          </a:xfrm>
        </p:spPr>
        <p:txBody>
          <a:bodyPr/>
          <a:lstStyle>
            <a:lvl1pPr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2144682" y="5948370"/>
            <a:ext cx="5688023" cy="428628"/>
          </a:xfrm>
        </p:spPr>
        <p:txBody>
          <a:bodyPr/>
          <a:lstStyle>
            <a:lvl1pPr>
              <a:buNone/>
              <a:defRPr sz="2000" b="1">
                <a:solidFill>
                  <a:srgbClr val="18A4B0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A4B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01" y="3498856"/>
            <a:ext cx="8902732" cy="2378076"/>
          </a:xfrm>
        </p:spPr>
        <p:txBody>
          <a:bodyPr/>
          <a:lstStyle>
            <a:lvl1pPr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2601"/>
            <a:ext cx="7500939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5" y="1554164"/>
            <a:ext cx="7500939" cy="4446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2601"/>
            <a:ext cx="7500939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3276" y="1554164"/>
            <a:ext cx="3673475" cy="4446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554164"/>
            <a:ext cx="3675063" cy="4446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3275" y="2857500"/>
            <a:ext cx="7500939" cy="3143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Verdana" pitchFamily="34" charset="0"/>
              </a:rPr>
              <a:t>Second level</a:t>
            </a:r>
          </a:p>
          <a:p>
            <a:pPr lvl="2"/>
            <a:r>
              <a:rPr lang="en-US" smtClean="0">
                <a:sym typeface="Verdana" pitchFamily="34" charset="0"/>
              </a:rPr>
              <a:t>Third level</a:t>
            </a:r>
          </a:p>
          <a:p>
            <a:pPr lvl="3"/>
            <a:r>
              <a:rPr lang="en-US" smtClean="0">
                <a:sym typeface="Verdana" pitchFamily="34" charset="0"/>
              </a:rPr>
              <a:t>Fourth level</a:t>
            </a:r>
          </a:p>
          <a:p>
            <a:pPr lvl="4"/>
            <a:r>
              <a:rPr lang="en-US" smtClean="0">
                <a:sym typeface="Verdana" pitchFamily="34" charset="0"/>
              </a:rPr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857250"/>
            <a:ext cx="7500939" cy="1982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" pitchFamily="34" charset="0"/>
              </a:rPr>
              <a:t>Click to edit Master title style</a:t>
            </a:r>
          </a:p>
        </p:txBody>
      </p:sp>
      <p:pic>
        <p:nvPicPr>
          <p:cNvPr id="1029" name="Picture 9" descr="OpenPolyLogo RGB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6026" y="520700"/>
            <a:ext cx="201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/>
  <p:txStyles>
    <p:titleStyle>
      <a:lvl1pPr algn="l" defTabSz="6731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365A87"/>
          </a:solidFill>
          <a:latin typeface="Arial" charset="0"/>
          <a:ea typeface="+mj-ea"/>
          <a:cs typeface="+mj-cs"/>
          <a:sym typeface="Verdana" pitchFamily="34" charset="0"/>
        </a:defRPr>
      </a:lvl1pPr>
      <a:lvl2pPr algn="l" defTabSz="6731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365A87"/>
          </a:solidFill>
          <a:latin typeface="Arial" charset="0"/>
          <a:sym typeface="Verdana" pitchFamily="34" charset="0"/>
        </a:defRPr>
      </a:lvl2pPr>
      <a:lvl3pPr algn="l" defTabSz="6731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365A87"/>
          </a:solidFill>
          <a:latin typeface="Arial" charset="0"/>
          <a:sym typeface="Verdana" pitchFamily="34" charset="0"/>
        </a:defRPr>
      </a:lvl3pPr>
      <a:lvl4pPr algn="l" defTabSz="6731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365A87"/>
          </a:solidFill>
          <a:latin typeface="Arial" charset="0"/>
          <a:sym typeface="Verdana" pitchFamily="34" charset="0"/>
        </a:defRPr>
      </a:lvl4pPr>
      <a:lvl5pPr algn="l" defTabSz="6731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365A87"/>
          </a:solidFill>
          <a:latin typeface="Arial" charset="0"/>
          <a:sym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200" b="1">
          <a:solidFill>
            <a:srgbClr val="365A87"/>
          </a:solidFill>
          <a:latin typeface="Verdana" charset="0"/>
          <a:sym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200" b="1">
          <a:solidFill>
            <a:srgbClr val="365A87"/>
          </a:solidFill>
          <a:latin typeface="Verdana" charset="0"/>
          <a:sym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200" b="1">
          <a:solidFill>
            <a:srgbClr val="365A87"/>
          </a:solidFill>
          <a:latin typeface="Verdana" charset="0"/>
          <a:sym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200" b="1">
          <a:solidFill>
            <a:srgbClr val="365A87"/>
          </a:solidFill>
          <a:latin typeface="Verdana" charset="0"/>
          <a:sym typeface="Verdana" charset="0"/>
        </a:defRPr>
      </a:lvl9pPr>
    </p:titleStyle>
    <p:bodyStyle>
      <a:lvl1pPr marL="252413" indent="-252413" algn="l" defTabSz="673100" rtl="0" eaLnBrk="0" fontAlgn="base" hangingPunct="0">
        <a:spcBef>
          <a:spcPct val="0"/>
        </a:spcBef>
        <a:spcAft>
          <a:spcPct val="0"/>
        </a:spcAft>
        <a:defRPr sz="2400">
          <a:solidFill>
            <a:srgbClr val="365A87"/>
          </a:solidFill>
          <a:latin typeface="Arial" charset="0"/>
          <a:ea typeface="+mn-ea"/>
          <a:cs typeface="+mn-cs"/>
          <a:sym typeface="Verdana" pitchFamily="34" charset="0"/>
        </a:defRPr>
      </a:lvl1pPr>
      <a:lvl2pPr marL="547688" indent="-211138" algn="l" defTabSz="673100" rtl="0" eaLnBrk="0" fontAlgn="base" hangingPunct="0">
        <a:spcBef>
          <a:spcPct val="0"/>
        </a:spcBef>
        <a:spcAft>
          <a:spcPct val="0"/>
        </a:spcAft>
        <a:defRPr sz="2400">
          <a:solidFill>
            <a:srgbClr val="365A87"/>
          </a:solidFill>
          <a:latin typeface="Arial" charset="0"/>
          <a:sym typeface="Verdana" pitchFamily="34" charset="0"/>
        </a:defRPr>
      </a:lvl2pPr>
      <a:lvl3pPr marL="841375" indent="-168275" algn="l" defTabSz="673100" rtl="0" eaLnBrk="0" fontAlgn="base" hangingPunct="0">
        <a:spcBef>
          <a:spcPct val="0"/>
        </a:spcBef>
        <a:spcAft>
          <a:spcPct val="0"/>
        </a:spcAft>
        <a:defRPr sz="2400">
          <a:solidFill>
            <a:srgbClr val="18A4B0"/>
          </a:solidFill>
          <a:latin typeface="Arial" charset="0"/>
          <a:sym typeface="Verdana" pitchFamily="34" charset="0"/>
        </a:defRPr>
      </a:lvl3pPr>
      <a:lvl4pPr marL="1177925" indent="-168275" algn="l" defTabSz="673100" rtl="0" eaLnBrk="0" fontAlgn="base" hangingPunct="0">
        <a:spcBef>
          <a:spcPct val="0"/>
        </a:spcBef>
        <a:spcAft>
          <a:spcPct val="0"/>
        </a:spcAft>
        <a:defRPr sz="2400">
          <a:solidFill>
            <a:srgbClr val="18A4B0"/>
          </a:solidFill>
          <a:latin typeface="Arial" charset="0"/>
          <a:sym typeface="Verdana" pitchFamily="34" charset="0"/>
        </a:defRPr>
      </a:lvl4pPr>
      <a:lvl5pPr marL="1516063" indent="-168275" algn="l" defTabSz="673100" rtl="0" eaLnBrk="0" fontAlgn="base" hangingPunct="0">
        <a:spcBef>
          <a:spcPct val="0"/>
        </a:spcBef>
        <a:spcAft>
          <a:spcPct val="0"/>
        </a:spcAft>
        <a:defRPr sz="2400">
          <a:solidFill>
            <a:srgbClr val="18A4B0"/>
          </a:solidFill>
          <a:latin typeface="Arial" charset="0"/>
          <a:sym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8A4B0"/>
          </a:solidFill>
          <a:latin typeface="+mn-lt"/>
          <a:sym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8A4B0"/>
          </a:solidFill>
          <a:latin typeface="+mn-lt"/>
          <a:sym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8A4B0"/>
          </a:solidFill>
          <a:latin typeface="+mn-lt"/>
          <a:sym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8A4B0"/>
          </a:solidFill>
          <a:latin typeface="+mn-lt"/>
          <a:sym typeface="Verdan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1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482601"/>
            <a:ext cx="7500939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" pitchFamily="34" charset="0"/>
              </a:rPr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3275" y="1554164"/>
            <a:ext cx="7500939" cy="4446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803275" y="1285875"/>
            <a:ext cx="7500939" cy="0"/>
          </a:xfrm>
          <a:prstGeom prst="line">
            <a:avLst/>
          </a:prstGeom>
          <a:noFill/>
          <a:ln w="12700">
            <a:solidFill>
              <a:srgbClr val="18A4B0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NZ" dirty="0">
              <a:latin typeface="Gill Sans" charset="0"/>
              <a:sym typeface="Gill Sans" charset="0"/>
            </a:endParaRPr>
          </a:p>
        </p:txBody>
      </p:sp>
      <p:pic>
        <p:nvPicPr>
          <p:cNvPr id="2054" name="Picture 10" descr="OpenPolyLogo RGB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6026" y="520700"/>
            <a:ext cx="201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ransition/>
  <p:txStyles>
    <p:titleStyle>
      <a:lvl1pPr algn="l" defTabSz="6731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8A4B0"/>
          </a:solidFill>
          <a:latin typeface="Arial" charset="0"/>
          <a:ea typeface="+mj-ea"/>
          <a:cs typeface="+mj-cs"/>
          <a:sym typeface="Verdana" pitchFamily="34" charset="0"/>
        </a:defRPr>
      </a:lvl1pPr>
      <a:lvl2pPr algn="l" defTabSz="6731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8A4B0"/>
          </a:solidFill>
          <a:latin typeface="Arial" charset="0"/>
          <a:sym typeface="Verdana" pitchFamily="34" charset="0"/>
        </a:defRPr>
      </a:lvl2pPr>
      <a:lvl3pPr algn="l" defTabSz="6731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8A4B0"/>
          </a:solidFill>
          <a:latin typeface="Arial" charset="0"/>
          <a:sym typeface="Verdana" pitchFamily="34" charset="0"/>
        </a:defRPr>
      </a:lvl3pPr>
      <a:lvl4pPr algn="l" defTabSz="6731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8A4B0"/>
          </a:solidFill>
          <a:latin typeface="Arial" charset="0"/>
          <a:sym typeface="Verdana" pitchFamily="34" charset="0"/>
        </a:defRPr>
      </a:lvl4pPr>
      <a:lvl5pPr algn="l" defTabSz="6731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18A4B0"/>
          </a:solidFill>
          <a:latin typeface="Arial" charset="0"/>
          <a:sym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365A87"/>
          </a:solidFill>
          <a:latin typeface="Verdana" charset="0"/>
          <a:sym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365A87"/>
          </a:solidFill>
          <a:latin typeface="Verdana" charset="0"/>
          <a:sym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365A87"/>
          </a:solidFill>
          <a:latin typeface="Verdana" charset="0"/>
          <a:sym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365A87"/>
          </a:solidFill>
          <a:latin typeface="Verdana" charset="0"/>
          <a:sym typeface="Verdana" charset="0"/>
        </a:defRPr>
      </a:lvl9pPr>
    </p:titleStyle>
    <p:bodyStyle>
      <a:lvl1pPr marL="1588" indent="-1588" algn="l" defTabSz="157163" rtl="0" eaLnBrk="0" fontAlgn="base" hangingPunct="0">
        <a:spcBef>
          <a:spcPts val="1763"/>
        </a:spcBef>
        <a:spcAft>
          <a:spcPct val="0"/>
        </a:spcAft>
        <a:buClr>
          <a:srgbClr val="000000"/>
        </a:buClr>
        <a:buSzPct val="89000"/>
        <a:buFont typeface="Arial" charset="0"/>
        <a:defRPr sz="1500">
          <a:solidFill>
            <a:srgbClr val="595959"/>
          </a:solidFill>
          <a:latin typeface="+mn-lt"/>
          <a:ea typeface="+mn-ea"/>
          <a:cs typeface="+mn-cs"/>
          <a:sym typeface="Arial" charset="0"/>
        </a:defRPr>
      </a:lvl1pPr>
      <a:lvl2pPr marL="284163" indent="-142875" algn="l" defTabSz="157163" rtl="0" eaLnBrk="0" fontAlgn="base" hangingPunct="0">
        <a:lnSpc>
          <a:spcPct val="90000"/>
        </a:lnSpc>
        <a:spcBef>
          <a:spcPts val="1763"/>
        </a:spcBef>
        <a:spcAft>
          <a:spcPct val="0"/>
        </a:spcAft>
        <a:buClr>
          <a:srgbClr val="000000"/>
        </a:buClr>
        <a:buSzPct val="89000"/>
        <a:buFont typeface="Arial" charset="0"/>
        <a:buChar char="–"/>
        <a:defRPr sz="1200">
          <a:solidFill>
            <a:srgbClr val="595959"/>
          </a:solidFill>
          <a:latin typeface="+mn-lt"/>
          <a:sym typeface="Arial" charset="0"/>
        </a:defRPr>
      </a:lvl2pPr>
      <a:lvl3pPr marL="558800" indent="-134938" algn="l" defTabSz="157163" rtl="0" eaLnBrk="0" fontAlgn="base" hangingPunct="0">
        <a:lnSpc>
          <a:spcPct val="90000"/>
        </a:lnSpc>
        <a:spcBef>
          <a:spcPts val="1763"/>
        </a:spcBef>
        <a:spcAft>
          <a:spcPct val="0"/>
        </a:spcAft>
        <a:buClr>
          <a:srgbClr val="000000"/>
        </a:buClr>
        <a:buSzPct val="89000"/>
        <a:buFont typeface="Arial" charset="0"/>
        <a:buChar char="•"/>
        <a:defRPr sz="1000">
          <a:solidFill>
            <a:srgbClr val="595959"/>
          </a:solidFill>
          <a:latin typeface="+mn-lt"/>
          <a:sym typeface="Arial" charset="0"/>
        </a:defRPr>
      </a:lvl3pPr>
      <a:lvl4pPr marL="842963" indent="-139700" algn="l" defTabSz="157163" rtl="0" eaLnBrk="0" fontAlgn="base" hangingPunct="0">
        <a:lnSpc>
          <a:spcPct val="80000"/>
        </a:lnSpc>
        <a:spcBef>
          <a:spcPts val="1763"/>
        </a:spcBef>
        <a:spcAft>
          <a:spcPct val="0"/>
        </a:spcAft>
        <a:buClr>
          <a:srgbClr val="000000"/>
        </a:buClr>
        <a:buSzPct val="89000"/>
        <a:buFont typeface="Arial" charset="0"/>
        <a:buChar char="–"/>
        <a:defRPr sz="1000">
          <a:solidFill>
            <a:srgbClr val="595959"/>
          </a:solidFill>
          <a:latin typeface="+mn-lt"/>
          <a:sym typeface="Arial" charset="0"/>
        </a:defRPr>
      </a:lvl4pPr>
      <a:lvl5pPr marL="1125538" indent="-141288" algn="l" defTabSz="157163" rtl="0" eaLnBrk="0" fontAlgn="base" hangingPunct="0">
        <a:lnSpc>
          <a:spcPct val="80000"/>
        </a:lnSpc>
        <a:spcBef>
          <a:spcPts val="1763"/>
        </a:spcBef>
        <a:spcAft>
          <a:spcPct val="0"/>
        </a:spcAft>
        <a:buClr>
          <a:srgbClr val="000000"/>
        </a:buClr>
        <a:buSzPct val="89000"/>
        <a:buFont typeface="Arial" charset="0"/>
        <a:buChar char="»"/>
        <a:defRPr sz="1000">
          <a:solidFill>
            <a:srgbClr val="595959"/>
          </a:solidFill>
          <a:latin typeface="+mn-lt"/>
          <a:sym typeface="Arial" charset="0"/>
        </a:defRPr>
      </a:lvl5pPr>
      <a:lvl6pPr marL="850900" indent="-304800" algn="l" rtl="0" fontAlgn="base">
        <a:lnSpc>
          <a:spcPct val="50000"/>
        </a:lnSpc>
        <a:spcBef>
          <a:spcPts val="2400"/>
        </a:spcBef>
        <a:spcAft>
          <a:spcPct val="0"/>
        </a:spcAft>
        <a:buClr>
          <a:srgbClr val="000000"/>
        </a:buClr>
        <a:buSzPct val="89000"/>
        <a:buFont typeface="Arial" charset="0"/>
        <a:buChar char="•"/>
        <a:defRPr sz="1400">
          <a:solidFill>
            <a:schemeClr val="tx1"/>
          </a:solidFill>
          <a:latin typeface="+mn-lt"/>
          <a:sym typeface="Arial" charset="0"/>
        </a:defRPr>
      </a:lvl6pPr>
      <a:lvl7pPr marL="1308100" indent="-304800" algn="l" rtl="0" fontAlgn="base">
        <a:lnSpc>
          <a:spcPct val="50000"/>
        </a:lnSpc>
        <a:spcBef>
          <a:spcPts val="2400"/>
        </a:spcBef>
        <a:spcAft>
          <a:spcPct val="0"/>
        </a:spcAft>
        <a:buClr>
          <a:srgbClr val="000000"/>
        </a:buClr>
        <a:buSzPct val="89000"/>
        <a:buFont typeface="Arial" charset="0"/>
        <a:buChar char="•"/>
        <a:defRPr sz="1400">
          <a:solidFill>
            <a:schemeClr val="tx1"/>
          </a:solidFill>
          <a:latin typeface="+mn-lt"/>
          <a:sym typeface="Arial" charset="0"/>
        </a:defRPr>
      </a:lvl7pPr>
      <a:lvl8pPr marL="1765300" indent="-304800" algn="l" rtl="0" fontAlgn="base">
        <a:lnSpc>
          <a:spcPct val="50000"/>
        </a:lnSpc>
        <a:spcBef>
          <a:spcPts val="2400"/>
        </a:spcBef>
        <a:spcAft>
          <a:spcPct val="0"/>
        </a:spcAft>
        <a:buClr>
          <a:srgbClr val="000000"/>
        </a:buClr>
        <a:buSzPct val="89000"/>
        <a:buFont typeface="Arial" charset="0"/>
        <a:buChar char="•"/>
        <a:defRPr sz="1400">
          <a:solidFill>
            <a:schemeClr val="tx1"/>
          </a:solidFill>
          <a:latin typeface="+mn-lt"/>
          <a:sym typeface="Arial" charset="0"/>
        </a:defRPr>
      </a:lvl8pPr>
      <a:lvl9pPr marL="2222500" indent="-304800" algn="l" rtl="0" fontAlgn="base">
        <a:lnSpc>
          <a:spcPct val="50000"/>
        </a:lnSpc>
        <a:spcBef>
          <a:spcPts val="2400"/>
        </a:spcBef>
        <a:spcAft>
          <a:spcPct val="0"/>
        </a:spcAft>
        <a:buClr>
          <a:srgbClr val="000000"/>
        </a:buClr>
        <a:buSzPct val="89000"/>
        <a:buFont typeface="Arial" charset="0"/>
        <a:buChar char="•"/>
        <a:defRPr sz="14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e Awe Tran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08920"/>
            <a:ext cx="3240360" cy="203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476672"/>
            <a:ext cx="8343800" cy="5976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7419" tIns="37419" rIns="37419" bIns="37419"/>
          <a:lstStyle/>
          <a:p>
            <a:pPr defTabSz="673100"/>
            <a:r>
              <a:rPr lang="en-AU" sz="4800" b="1" dirty="0" smtClean="0">
                <a:solidFill>
                  <a:srgbClr val="002060"/>
                </a:solidFill>
                <a:latin typeface="Cambria" pitchFamily="18" charset="0"/>
              </a:rPr>
              <a:t>Tuakana-teina</a:t>
            </a:r>
          </a:p>
          <a:p>
            <a:pPr defTabSz="673100"/>
            <a:r>
              <a:rPr lang="en-AU" sz="4800" b="1" dirty="0" smtClean="0">
                <a:solidFill>
                  <a:srgbClr val="002060"/>
                </a:solidFill>
                <a:latin typeface="Cambria" pitchFamily="18" charset="0"/>
              </a:rPr>
              <a:t> e-Belonging</a:t>
            </a:r>
            <a:endParaRPr lang="en-AU" sz="4800" b="1" dirty="0">
              <a:solidFill>
                <a:srgbClr val="002060"/>
              </a:solidFill>
              <a:latin typeface="Cambria" pitchFamily="18" charset="0"/>
            </a:endParaRPr>
          </a:p>
          <a:p>
            <a:pPr defTabSz="673100"/>
            <a:r>
              <a:rPr lang="en-AU" sz="2000" b="1" dirty="0" smtClean="0">
                <a:solidFill>
                  <a:srgbClr val="365A87"/>
                </a:solidFill>
                <a:latin typeface="Cambria" pitchFamily="18" charset="0"/>
              </a:rPr>
              <a:t>A model of learning and support</a:t>
            </a:r>
          </a:p>
          <a:p>
            <a:pPr defTabSz="673100"/>
            <a:endParaRPr lang="en-AU" sz="2800" b="1" dirty="0" smtClean="0">
              <a:solidFill>
                <a:srgbClr val="365A87"/>
              </a:solidFill>
              <a:latin typeface="Cambria" pitchFamily="18" charset="0"/>
            </a:endParaRPr>
          </a:p>
          <a:p>
            <a:pPr defTabSz="673100"/>
            <a:endParaRPr lang="en-AU" sz="2800" b="1" dirty="0" smtClean="0">
              <a:solidFill>
                <a:srgbClr val="365A87"/>
              </a:solidFill>
              <a:latin typeface="Cambria" pitchFamily="18" charset="0"/>
            </a:endParaRPr>
          </a:p>
          <a:p>
            <a:pPr defTabSz="673100"/>
            <a:endParaRPr lang="en-AU" sz="2800" b="1" dirty="0" smtClean="0">
              <a:solidFill>
                <a:srgbClr val="365A87"/>
              </a:solidFill>
              <a:latin typeface="Cambria" pitchFamily="18" charset="0"/>
            </a:endParaRPr>
          </a:p>
          <a:p>
            <a:pPr defTabSz="673100"/>
            <a:endParaRPr lang="en-AU" sz="2800" b="1" dirty="0" smtClean="0">
              <a:solidFill>
                <a:srgbClr val="365A87"/>
              </a:solidFill>
              <a:latin typeface="Cambria" pitchFamily="18" charset="0"/>
            </a:endParaRPr>
          </a:p>
          <a:p>
            <a:pPr defTabSz="673100"/>
            <a:endParaRPr lang="en-AU" sz="2800" b="1" dirty="0" smtClean="0">
              <a:solidFill>
                <a:srgbClr val="365A87"/>
              </a:solidFill>
              <a:latin typeface="Cambria" pitchFamily="18" charset="0"/>
            </a:endParaRPr>
          </a:p>
          <a:p>
            <a:pPr defTabSz="673100"/>
            <a:endParaRPr lang="en-AU" sz="2800" b="1" dirty="0" smtClean="0">
              <a:solidFill>
                <a:srgbClr val="365A87"/>
              </a:solidFill>
              <a:latin typeface="Cambria" pitchFamily="18" charset="0"/>
            </a:endParaRPr>
          </a:p>
          <a:p>
            <a:pPr defTabSz="673100"/>
            <a:endParaRPr lang="en-AU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defTabSz="673100"/>
            <a:r>
              <a:rPr lang="en-AU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Caroline Rawlings</a:t>
            </a:r>
          </a:p>
          <a:p>
            <a:pPr defTabSz="673100"/>
            <a:r>
              <a:rPr lang="en-AU" sz="1400" b="1" dirty="0" smtClean="0">
                <a:solidFill>
                  <a:srgbClr val="365A87"/>
                </a:solidFill>
                <a:latin typeface="Cambria" pitchFamily="18" charset="0"/>
              </a:rPr>
              <a:t>Te Kura Wānanga - Māori Office</a:t>
            </a:r>
          </a:p>
          <a:p>
            <a:pPr defTabSz="673100"/>
            <a:r>
              <a:rPr lang="en-AU" sz="1400" b="1" dirty="0" smtClean="0">
                <a:solidFill>
                  <a:srgbClr val="365A87"/>
                </a:solidFill>
                <a:latin typeface="Cambria" pitchFamily="18" charset="0"/>
              </a:rPr>
              <a:t>Te Kuratini Tuwhera - Open Polytechnic</a:t>
            </a:r>
          </a:p>
          <a:p>
            <a:pPr defTabSz="673100"/>
            <a:r>
              <a:rPr lang="en-AU" sz="1400" b="1" dirty="0" smtClean="0">
                <a:solidFill>
                  <a:srgbClr val="365A87"/>
                </a:solidFill>
                <a:latin typeface="Cambria" pitchFamily="18" charset="0"/>
              </a:rPr>
              <a:t>2012</a:t>
            </a:r>
          </a:p>
          <a:p>
            <a:pPr defTabSz="673100"/>
            <a:endParaRPr lang="en-AU" sz="2800" b="1" dirty="0" smtClean="0">
              <a:solidFill>
                <a:srgbClr val="365A87"/>
              </a:solidFill>
              <a:latin typeface="Cambria" pitchFamily="18" charset="0"/>
            </a:endParaRPr>
          </a:p>
          <a:p>
            <a:pPr defTabSz="673100"/>
            <a:endParaRPr lang="en-AU" sz="2800" b="1" dirty="0" smtClean="0">
              <a:solidFill>
                <a:srgbClr val="365A87"/>
              </a:solidFill>
              <a:latin typeface="Cambria" pitchFamily="18" charset="0"/>
            </a:endParaRPr>
          </a:p>
          <a:p>
            <a:pPr defTabSz="673100"/>
            <a:endParaRPr lang="en-AU" sz="1400" b="1" dirty="0">
              <a:solidFill>
                <a:srgbClr val="365A87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8883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50093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50093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50093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95536" y="1124744"/>
            <a:ext cx="8207375" cy="18722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7419" tIns="37419" rIns="37419" bIns="37419"/>
          <a:lstStyle/>
          <a:p>
            <a:pPr algn="l" defTabSz="673100"/>
            <a:r>
              <a:rPr lang="en-AU" sz="4000" b="1" dirty="0">
                <a:solidFill>
                  <a:srgbClr val="365A87"/>
                </a:solidFill>
                <a:latin typeface="Cambria" pitchFamily="18" charset="0"/>
              </a:rPr>
              <a:t>Developing a sense of belonging</a:t>
            </a:r>
          </a:p>
          <a:p>
            <a:pPr algn="l" defTabSz="673100"/>
            <a:endParaRPr lang="en-AU" sz="3200" b="1" dirty="0">
              <a:solidFill>
                <a:srgbClr val="365A87"/>
              </a:solidFill>
              <a:latin typeface="Cambria" pitchFamily="18" charset="0"/>
            </a:endParaRPr>
          </a:p>
          <a:p>
            <a:pPr algn="l" defTabSz="673100"/>
            <a:r>
              <a:rPr lang="en-AU" sz="2800" b="1" dirty="0">
                <a:solidFill>
                  <a:srgbClr val="365A87"/>
                </a:solidFill>
                <a:latin typeface="Cambria" pitchFamily="18" charset="0"/>
              </a:rPr>
              <a:t>Tools for training student to student mentoring</a:t>
            </a:r>
            <a:endParaRPr lang="en-AU" sz="1400" b="1" dirty="0">
              <a:solidFill>
                <a:srgbClr val="365A87"/>
              </a:solidFill>
              <a:latin typeface="Cambria" pitchFamily="18" charset="0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3419872" y="3356992"/>
            <a:ext cx="4752528" cy="2449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588" marR="0" lvl="0" indent="-1588" algn="l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charset="0"/>
              </a:rPr>
              <a:t>“I can’t wait to see where this journey takes me.  I decided to participate in this project to help support and guide other students through their learning journey.”</a:t>
            </a:r>
          </a:p>
          <a:p>
            <a:pPr marL="1588" marR="0" lvl="0" indent="-1588" algn="l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r>
              <a:rPr lang="en-US" sz="120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sym typeface="Arial" charset="0"/>
              </a:rPr>
              <a:t>T</a:t>
            </a:r>
            <a:r>
              <a:rPr lang="en-US" sz="120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sz="120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sym typeface="Arial" charset="0"/>
              </a:rPr>
              <a:t>akana voice…</a:t>
            </a:r>
            <a:endParaRPr kumimoji="0" lang="en-NZ" sz="1200" b="0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  <a:p>
            <a:pPr marL="1588" marR="0" lvl="0" indent="-1588" algn="ctr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endParaRPr kumimoji="0" lang="en-NZ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  <a:p>
            <a:pPr marL="1588" marR="0" lvl="0" indent="-1588" algn="ctr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endParaRPr kumimoji="0" lang="en-NZ" sz="3200" b="0" i="0" u="none" strike="noStrike" kern="0" cap="none" spc="0" normalizeH="0" baseline="0" noProof="0" dirty="0" smtClean="0">
              <a:ln>
                <a:noFill/>
              </a:ln>
              <a:solidFill>
                <a:srgbClr val="365A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  <a:p>
            <a:pPr marL="1588" marR="0" lvl="0" indent="-1588" algn="ctr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r>
              <a:rPr kumimoji="0" lang="en-NZ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sym typeface="Arial" charset="0"/>
              </a:rPr>
              <a:t>	“</a:t>
            </a:r>
            <a:endParaRPr kumimoji="0" lang="en-NZ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</p:txBody>
      </p:sp>
      <p:pic>
        <p:nvPicPr>
          <p:cNvPr id="5" name="Picture 4" descr="Michael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284984"/>
            <a:ext cx="1800200" cy="20162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5" y="482601"/>
            <a:ext cx="7801173" cy="803275"/>
          </a:xfrm>
        </p:spPr>
        <p:txBody>
          <a:bodyPr/>
          <a:lstStyle/>
          <a:p>
            <a:pPr marL="1588" lvl="0" indent="-1588" defTabSz="179388">
              <a:spcBef>
                <a:spcPts val="0"/>
              </a:spcBef>
              <a:defRPr/>
            </a:pPr>
            <a:r>
              <a:rPr lang="en-NZ" sz="4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sym typeface="Arial" charset="0"/>
              </a:rPr>
              <a:t/>
            </a:r>
            <a:br>
              <a:rPr lang="en-NZ" sz="4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sym typeface="Arial" charset="0"/>
              </a:rPr>
            </a:br>
            <a:r>
              <a:rPr lang="en-NZ" sz="4000" dirty="0" smtClean="0">
                <a:solidFill>
                  <a:srgbClr val="002060"/>
                </a:solidFill>
                <a:latin typeface="Calibri" pitchFamily="34" charset="0"/>
                <a:sym typeface="Arial" charset="0"/>
              </a:rPr>
              <a:t>What is tu</a:t>
            </a:r>
            <a:r>
              <a:rPr lang="en-NZ" sz="4000" dirty="0" smtClean="0">
                <a:solidFill>
                  <a:srgbClr val="002060"/>
                </a:solidFill>
                <a:latin typeface="Calibri"/>
                <a:cs typeface="Calibri"/>
                <a:sym typeface="Arial" charset="0"/>
              </a:rPr>
              <a:t>ā</a:t>
            </a:r>
            <a:r>
              <a:rPr lang="en-NZ" sz="4000" dirty="0" smtClean="0">
                <a:solidFill>
                  <a:srgbClr val="002060"/>
                </a:solidFill>
                <a:latin typeface="Calibri" pitchFamily="34" charset="0"/>
                <a:sym typeface="Arial" charset="0"/>
              </a:rPr>
              <a:t>kana-tēina e-Belonging?</a:t>
            </a:r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2987825" y="2060575"/>
            <a:ext cx="5471964" cy="1296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588" marR="0" lvl="0" indent="-1588" algn="l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endParaRPr kumimoji="0" lang="en-NZ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  <a:p>
            <a:pPr marL="1588" marR="0" lvl="0" indent="-1588" algn="l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endParaRPr kumimoji="0" lang="en-NZ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  <a:p>
            <a:pPr marL="1588" marR="0" lvl="0" indent="-1588" algn="l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endParaRPr kumimoji="0" lang="en-NZ" sz="3600" b="1" i="0" u="none" strike="noStrike" kern="0" cap="none" spc="0" normalizeH="0" baseline="0" noProof="0" dirty="0" smtClean="0">
              <a:ln>
                <a:noFill/>
              </a:ln>
              <a:solidFill>
                <a:srgbClr val="365A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  <a:p>
            <a:pPr marL="1588" marR="0" lvl="0" indent="-1588" algn="l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endParaRPr kumimoji="0" lang="en-NZ" sz="3600" b="1" i="0" u="none" strike="noStrike" kern="0" cap="none" spc="0" normalizeH="0" baseline="0" noProof="0" dirty="0" smtClean="0">
              <a:ln>
                <a:noFill/>
              </a:ln>
              <a:solidFill>
                <a:srgbClr val="365A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  <a:p>
            <a:pPr marL="1588" marR="0" lvl="0" indent="-1588" algn="ctr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endParaRPr kumimoji="0" lang="en-NZ" sz="3600" b="1" i="0" u="none" strike="noStrike" kern="0" cap="none" spc="0" normalizeH="0" baseline="0" noProof="0" dirty="0" smtClean="0">
              <a:ln>
                <a:noFill/>
              </a:ln>
              <a:solidFill>
                <a:srgbClr val="365A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  <a:p>
            <a:pPr marL="1588" marR="0" lvl="0" indent="-1588" algn="ctr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endParaRPr kumimoji="0" lang="en-NZ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  <a:p>
            <a:pPr marL="1588" marR="0" lvl="0" indent="-1588" algn="ctr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endParaRPr kumimoji="0" lang="en-NZ" sz="3200" b="1" i="0" u="none" strike="noStrike" kern="0" cap="none" spc="0" normalizeH="0" baseline="0" noProof="0" dirty="0" smtClean="0">
              <a:ln>
                <a:noFill/>
              </a:ln>
              <a:solidFill>
                <a:srgbClr val="365A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  <a:p>
            <a:pPr marL="1588" marR="0" lvl="0" indent="-1588" algn="ctr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r>
              <a:rPr kumimoji="0" lang="en-NZ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sym typeface="Arial" charset="0"/>
              </a:rPr>
              <a:t>	</a:t>
            </a:r>
            <a:endParaRPr kumimoji="0" lang="en-NZ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3024336" y="1844824"/>
            <a:ext cx="5868144" cy="3096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 indent="-1588" algn="l" defTabSz="179388" eaLnBrk="0" hangingPunct="0">
              <a:spcBef>
                <a:spcPts val="1763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800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 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Online </a:t>
            </a:r>
            <a:r>
              <a:rPr lang="en-NZ" sz="2800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mentoring space</a:t>
            </a:r>
          </a:p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800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 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Establishing </a:t>
            </a:r>
            <a:r>
              <a:rPr lang="en-NZ" sz="2800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relationships</a:t>
            </a:r>
          </a:p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800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 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Support learning and cultural needs</a:t>
            </a: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800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 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An </a:t>
            </a:r>
            <a:r>
              <a:rPr lang="en-NZ" sz="2800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opportunity to be Maori</a:t>
            </a:r>
          </a:p>
          <a:p>
            <a:pPr marL="1588" indent="-1588" algn="l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2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2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600" b="1" kern="0" dirty="0">
              <a:solidFill>
                <a:srgbClr val="365A87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600" b="1" kern="0" dirty="0">
              <a:solidFill>
                <a:srgbClr val="365A87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600" b="1" kern="0" dirty="0">
              <a:solidFill>
                <a:srgbClr val="365A87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200" b="1" kern="0" dirty="0">
              <a:solidFill>
                <a:schemeClr val="tx2">
                  <a:lumMod val="50000"/>
                  <a:lumOff val="50000"/>
                </a:schemeClr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200" b="1" kern="0" dirty="0">
              <a:solidFill>
                <a:srgbClr val="365A87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900" b="1" kern="0" dirty="0">
                <a:solidFill>
                  <a:schemeClr val="bg1"/>
                </a:solidFill>
                <a:latin typeface="Verdana" pitchFamily="34" charset="0"/>
                <a:sym typeface="Arial" charset="0"/>
              </a:rPr>
              <a:t>	</a:t>
            </a: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</p:txBody>
      </p:sp>
      <p:pic>
        <p:nvPicPr>
          <p:cNvPr id="11" name="Picture 10" descr="James Marshal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16832"/>
            <a:ext cx="1631036" cy="20162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Values underpinning programme</a:t>
            </a:r>
            <a:endParaRPr lang="en-AU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3275856" y="2276872"/>
            <a:ext cx="5256534" cy="79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588" marR="0" lvl="0" indent="-1588" algn="ctr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endParaRPr kumimoji="0" lang="en-NZ" sz="3600" b="1" i="0" u="none" strike="noStrike" kern="0" cap="none" spc="0" normalizeH="0" baseline="0" noProof="0" dirty="0" smtClean="0">
              <a:ln>
                <a:noFill/>
              </a:ln>
              <a:solidFill>
                <a:srgbClr val="365A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  <a:p>
            <a:pPr marL="1588" marR="0" lvl="0" indent="-1588" algn="ctr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endParaRPr kumimoji="0" lang="en-NZ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  <a:p>
            <a:pPr marL="1588" marR="0" lvl="0" indent="-1588" algn="ctr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endParaRPr kumimoji="0" lang="en-NZ" sz="3200" b="1" i="0" u="none" strike="noStrike" kern="0" cap="none" spc="0" normalizeH="0" baseline="0" noProof="0" dirty="0" smtClean="0">
              <a:ln>
                <a:noFill/>
              </a:ln>
              <a:solidFill>
                <a:srgbClr val="365A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  <a:p>
            <a:pPr marL="1588" marR="0" lvl="0" indent="-1588" algn="ctr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r>
              <a:rPr kumimoji="0" lang="en-NZ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sym typeface="Arial" charset="0"/>
              </a:rPr>
              <a:t>	</a:t>
            </a:r>
            <a:endParaRPr kumimoji="0" lang="en-NZ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</p:txBody>
      </p:sp>
      <p:sp>
        <p:nvSpPr>
          <p:cNvPr id="13" name="Rectangle 11"/>
          <p:cNvSpPr txBox="1">
            <a:spLocks noChangeArrowheads="1"/>
          </p:cNvSpPr>
          <p:nvPr/>
        </p:nvSpPr>
        <p:spPr bwMode="auto">
          <a:xfrm>
            <a:off x="2915816" y="1844824"/>
            <a:ext cx="6192688" cy="439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 indent="-1588" algn="l" defTabSz="179388" eaLnBrk="0" hangingPunc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Whakapapa - our identity</a:t>
            </a: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800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Whanaungatanga - a sense of belonging</a:t>
            </a: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Whānau - working collaboratively</a:t>
            </a: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800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Whangai - learning to adapt</a:t>
            </a: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Manaakitanga - to look after each other</a:t>
            </a: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Tūrangawaewae - a place of belonging</a:t>
            </a: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b="1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b="1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600" b="1" kern="0" dirty="0">
              <a:solidFill>
                <a:srgbClr val="365A87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200" b="1" kern="0" dirty="0">
              <a:solidFill>
                <a:schemeClr val="tx2">
                  <a:lumMod val="50000"/>
                  <a:lumOff val="50000"/>
                </a:schemeClr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200" b="1" kern="0" dirty="0">
              <a:solidFill>
                <a:srgbClr val="365A87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900" b="1" kern="0" dirty="0">
                <a:solidFill>
                  <a:schemeClr val="bg1"/>
                </a:solidFill>
                <a:latin typeface="Verdana" pitchFamily="34" charset="0"/>
                <a:sym typeface="Arial" charset="0"/>
              </a:rPr>
              <a:t>	</a:t>
            </a: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</p:txBody>
      </p:sp>
      <p:pic>
        <p:nvPicPr>
          <p:cNvPr id="7" name="Picture 6" descr="Rich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16832"/>
            <a:ext cx="1512168" cy="21038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Theoretical framework</a:t>
            </a:r>
            <a:endParaRPr lang="en-AU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1"/>
          <p:cNvSpPr txBox="1">
            <a:spLocks noChangeArrowheads="1"/>
          </p:cNvSpPr>
          <p:nvPr/>
        </p:nvSpPr>
        <p:spPr bwMode="auto">
          <a:xfrm>
            <a:off x="3096121" y="1844824"/>
            <a:ext cx="4679950" cy="30974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Māori </a:t>
            </a:r>
            <a:r>
              <a:rPr lang="en-NZ" sz="2800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pedagogy</a:t>
            </a:r>
          </a:p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800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Māori-centred approach</a:t>
            </a:r>
          </a:p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Critical theory</a:t>
            </a: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800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Student support</a:t>
            </a: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600" b="1" kern="0" dirty="0">
              <a:solidFill>
                <a:srgbClr val="365A87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200" b="1" kern="0" dirty="0">
              <a:solidFill>
                <a:schemeClr val="tx2">
                  <a:lumMod val="50000"/>
                  <a:lumOff val="50000"/>
                </a:schemeClr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200" b="1" kern="0" dirty="0">
              <a:solidFill>
                <a:srgbClr val="365A87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900" b="1" kern="0" dirty="0">
                <a:solidFill>
                  <a:schemeClr val="bg1"/>
                </a:solidFill>
                <a:latin typeface="Verdana" pitchFamily="34" charset="0"/>
                <a:sym typeface="Arial" charset="0"/>
              </a:rPr>
              <a:t>	</a:t>
            </a: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</p:txBody>
      </p:sp>
      <p:pic>
        <p:nvPicPr>
          <p:cNvPr id="11" name="Picture 10" descr="Tom.JPG"/>
          <p:cNvPicPr>
            <a:picLocks noChangeAspect="1"/>
          </p:cNvPicPr>
          <p:nvPr/>
        </p:nvPicPr>
        <p:blipFill>
          <a:blip r:embed="rId3" cstate="print"/>
          <a:srcRect l="19295" r="4523"/>
          <a:stretch>
            <a:fillRect/>
          </a:stretch>
        </p:blipFill>
        <p:spPr>
          <a:xfrm>
            <a:off x="827584" y="1947280"/>
            <a:ext cx="1584176" cy="20162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Kaupapa linked to ...</a:t>
            </a:r>
            <a:endParaRPr lang="en-AU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3275856" y="2276872"/>
            <a:ext cx="5256534" cy="79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588" marR="0" lvl="0" indent="-1588" algn="ctr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endParaRPr kumimoji="0" lang="en-NZ" sz="3600" b="1" i="0" u="none" strike="noStrike" kern="0" cap="none" spc="0" normalizeH="0" baseline="0" noProof="0" dirty="0" smtClean="0">
              <a:ln>
                <a:noFill/>
              </a:ln>
              <a:solidFill>
                <a:srgbClr val="365A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  <a:p>
            <a:pPr marL="1588" marR="0" lvl="0" indent="-1588" algn="ctr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endParaRPr kumimoji="0" lang="en-NZ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  <a:p>
            <a:pPr marL="1588" marR="0" lvl="0" indent="-1588" algn="ctr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endParaRPr kumimoji="0" lang="en-NZ" sz="3200" b="1" i="0" u="none" strike="noStrike" kern="0" cap="none" spc="0" normalizeH="0" baseline="0" noProof="0" dirty="0" smtClean="0">
              <a:ln>
                <a:noFill/>
              </a:ln>
              <a:solidFill>
                <a:srgbClr val="365A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  <a:p>
            <a:pPr marL="1588" marR="0" lvl="0" indent="-1588" algn="ctr" defTabSz="179388" rtl="0" eaLnBrk="0" fontAlgn="base" latinLnBrk="0" hangingPunct="0">
              <a:lnSpc>
                <a:spcPct val="100000"/>
              </a:lnSpc>
              <a:spcBef>
                <a:spcPts val="1763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charset="0"/>
              <a:buNone/>
              <a:tabLst/>
              <a:defRPr/>
            </a:pPr>
            <a:r>
              <a:rPr kumimoji="0" lang="en-NZ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sym typeface="Arial" charset="0"/>
              </a:rPr>
              <a:t>	</a:t>
            </a:r>
            <a:endParaRPr kumimoji="0" lang="en-NZ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charset="0"/>
            </a:endParaRPr>
          </a:p>
        </p:txBody>
      </p:sp>
      <p:sp>
        <p:nvSpPr>
          <p:cNvPr id="13" name="Rectangle 11"/>
          <p:cNvSpPr txBox="1">
            <a:spLocks noChangeArrowheads="1"/>
          </p:cNvSpPr>
          <p:nvPr/>
        </p:nvSpPr>
        <p:spPr bwMode="auto">
          <a:xfrm>
            <a:off x="2987824" y="1844824"/>
            <a:ext cx="5652120" cy="30243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800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Māori Strategy Plan</a:t>
            </a:r>
          </a:p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OP Strategy Plan</a:t>
            </a: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800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OP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Investment Plan</a:t>
            </a:r>
          </a:p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defRPr/>
            </a:pP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TEC Tertiary Education Strategy </a:t>
            </a:r>
          </a:p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defRPr/>
            </a:pPr>
            <a:endParaRPr lang="en-NZ" sz="2800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600" b="1" kern="0" dirty="0">
              <a:solidFill>
                <a:srgbClr val="365A87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200" b="1" kern="0" dirty="0">
              <a:solidFill>
                <a:schemeClr val="tx2">
                  <a:lumMod val="50000"/>
                  <a:lumOff val="50000"/>
                </a:schemeClr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200" b="1" kern="0" dirty="0">
              <a:solidFill>
                <a:srgbClr val="365A87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900" b="1" kern="0" dirty="0">
                <a:solidFill>
                  <a:schemeClr val="bg1"/>
                </a:solidFill>
                <a:latin typeface="Verdana" pitchFamily="34" charset="0"/>
                <a:sym typeface="Arial" charset="0"/>
              </a:rPr>
              <a:t>	</a:t>
            </a: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</p:txBody>
      </p:sp>
      <p:pic>
        <p:nvPicPr>
          <p:cNvPr id="18" name="Picture 3" descr="Jayne.JPG"/>
          <p:cNvPicPr>
            <a:picLocks noChangeAspect="1"/>
          </p:cNvPicPr>
          <p:nvPr/>
        </p:nvPicPr>
        <p:blipFill>
          <a:blip r:embed="rId3" cstate="print"/>
          <a:srcRect l="7954" r="16518"/>
          <a:stretch>
            <a:fillRect/>
          </a:stretch>
        </p:blipFill>
        <p:spPr bwMode="auto">
          <a:xfrm>
            <a:off x="834480" y="1916832"/>
            <a:ext cx="1656184" cy="203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 txBox="1">
            <a:spLocks noChangeArrowheads="1"/>
          </p:cNvSpPr>
          <p:nvPr/>
        </p:nvSpPr>
        <p:spPr bwMode="auto">
          <a:xfrm>
            <a:off x="2808312" y="5013176"/>
            <a:ext cx="5652120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800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Teaching and Learning Ako Strategy</a:t>
            </a:r>
          </a:p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defRPr/>
            </a:pPr>
            <a:endParaRPr lang="en-NZ" sz="2800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600" b="1" kern="0" dirty="0">
              <a:solidFill>
                <a:srgbClr val="365A87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200" b="1" kern="0" dirty="0">
              <a:solidFill>
                <a:schemeClr val="tx2">
                  <a:lumMod val="50000"/>
                  <a:lumOff val="50000"/>
                </a:schemeClr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200" b="1" kern="0" dirty="0">
              <a:solidFill>
                <a:srgbClr val="365A87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900" b="1" kern="0" dirty="0">
                <a:solidFill>
                  <a:schemeClr val="bg1"/>
                </a:solidFill>
                <a:latin typeface="Verdana" pitchFamily="34" charset="0"/>
                <a:sym typeface="Arial" charset="0"/>
              </a:rPr>
              <a:t>	</a:t>
            </a:r>
            <a:r>
              <a:rPr lang="en-NZ" sz="2900" b="1" kern="0" dirty="0" smtClean="0">
                <a:solidFill>
                  <a:schemeClr val="bg1"/>
                </a:solidFill>
                <a:latin typeface="Verdana" pitchFamily="34" charset="0"/>
                <a:sym typeface="Arial" charset="0"/>
              </a:rPr>
              <a:t> </a:t>
            </a: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Training tools and principles</a:t>
            </a:r>
            <a:endParaRPr lang="en-AU" sz="4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" name="Picture 69" descr="Z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465" y="1916832"/>
            <a:ext cx="1765319" cy="1984958"/>
          </a:xfrm>
          <a:prstGeom prst="rect">
            <a:avLst/>
          </a:prstGeom>
        </p:spPr>
      </p:pic>
      <p:sp>
        <p:nvSpPr>
          <p:cNvPr id="11" name="Rectangle 11"/>
          <p:cNvSpPr txBox="1">
            <a:spLocks noChangeArrowheads="1"/>
          </p:cNvSpPr>
          <p:nvPr/>
        </p:nvSpPr>
        <p:spPr bwMode="auto">
          <a:xfrm>
            <a:off x="3203848" y="1772816"/>
            <a:ext cx="6192688" cy="4653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 indent="-1588" algn="l" defTabSz="179388" eaLnBrk="0" hangingPunc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Whakapapa </a:t>
            </a:r>
            <a:r>
              <a:rPr lang="en-NZ" sz="36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-</a:t>
            </a:r>
            <a:r>
              <a:rPr lang="en-NZ" sz="3600" kern="0" dirty="0" smtClean="0">
                <a:solidFill>
                  <a:schemeClr val="bg2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relationship building</a:t>
            </a:r>
            <a:endParaRPr lang="en-NZ" sz="2800" b="1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800" b="1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Tautoko </a:t>
            </a:r>
            <a:r>
              <a:rPr lang="en-NZ" sz="32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-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support</a:t>
            </a:r>
            <a:endParaRPr lang="en-NZ" sz="2800" b="1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dirty="0" smtClean="0">
                <a:latin typeface="Calibri" pitchFamily="34" charset="0"/>
                <a:cs typeface="Calibri" pitchFamily="34" charset="0"/>
                <a:sym typeface="Arial" charset="0"/>
              </a:rPr>
              <a:t>Ā</a:t>
            </a:r>
            <a:r>
              <a:rPr lang="en-NZ" sz="2800" dirty="0" smtClean="0">
                <a:latin typeface="Calibri" pitchFamily="34" charset="0"/>
                <a:cs typeface="Calibri" pitchFamily="34" charset="0"/>
              </a:rPr>
              <a:t>huatanga - essential qualities</a:t>
            </a:r>
            <a:endParaRPr lang="en-NZ" sz="2800" b="1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800" b="1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dirty="0" smtClean="0">
                <a:latin typeface="Calibri" pitchFamily="34" charset="0"/>
                <a:cs typeface="Calibri" pitchFamily="34" charset="0"/>
              </a:rPr>
              <a:t>Whakatūnga - strengthening the role</a:t>
            </a:r>
            <a:endParaRPr lang="en-NZ" sz="2800" b="1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Manaakitanga</a:t>
            </a:r>
            <a:r>
              <a:rPr lang="en-NZ" sz="32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 -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responsibility</a:t>
            </a:r>
            <a:endParaRPr lang="en-NZ" sz="2800" b="1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800" b="1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Whanaungatanga - sense of belonging</a:t>
            </a:r>
            <a:endParaRPr lang="en-NZ" sz="2800" b="1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b="1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b="1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600" b="1" kern="0" dirty="0">
              <a:solidFill>
                <a:srgbClr val="365A87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200" b="1" kern="0" dirty="0">
              <a:solidFill>
                <a:schemeClr val="tx2">
                  <a:lumMod val="50000"/>
                  <a:lumOff val="50000"/>
                </a:schemeClr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200" b="1" kern="0" dirty="0">
              <a:solidFill>
                <a:srgbClr val="365A87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900" b="1" kern="0" dirty="0">
                <a:solidFill>
                  <a:schemeClr val="bg1"/>
                </a:solidFill>
                <a:latin typeface="Verdana" pitchFamily="34" charset="0"/>
                <a:sym typeface="Arial" charset="0"/>
              </a:rPr>
              <a:t>	</a:t>
            </a: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Designing an online mentoring space</a:t>
            </a:r>
            <a:endParaRPr lang="en-AU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1"/>
          <p:cNvSpPr txBox="1">
            <a:spLocks noChangeArrowheads="1"/>
          </p:cNvSpPr>
          <p:nvPr/>
        </p:nvSpPr>
        <p:spPr bwMode="auto">
          <a:xfrm>
            <a:off x="3203848" y="2852936"/>
            <a:ext cx="4752528" cy="2808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 indent="-1588" algn="l" defTabSz="179388" eaLnBrk="0" hangingPunc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Flexible Learning Advisor</a:t>
            </a:r>
            <a:endParaRPr lang="en-NZ" sz="2800" b="1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Designer </a:t>
            </a:r>
            <a:endParaRPr lang="en-NZ" sz="2800" b="1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800" b="1" kern="0" dirty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dirty="0" smtClean="0">
                <a:latin typeface="Calibri" pitchFamily="34" charset="0"/>
                <a:cs typeface="Calibri" pitchFamily="34" charset="0"/>
              </a:rPr>
              <a:t>Moodle platform</a:t>
            </a:r>
            <a:endParaRPr lang="en-NZ" sz="2800" b="1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 </a:t>
            </a:r>
            <a:r>
              <a:rPr lang="en-NZ" sz="2800" kern="0" dirty="0" smtClean="0">
                <a:solidFill>
                  <a:schemeClr val="tx1"/>
                </a:solidFill>
                <a:latin typeface="Calibri" pitchFamily="34" charset="0"/>
                <a:sym typeface="Arial" charset="0"/>
              </a:rPr>
              <a:t>Māori space known as iWhare</a:t>
            </a:r>
            <a:endParaRPr lang="en-NZ" sz="2800" b="1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b="1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b="1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kern="0" dirty="0" smtClean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algn="l" defTabSz="179388" eaLnBrk="0" hangingPunct="0">
              <a:spcBef>
                <a:spcPts val="600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600" b="1" kern="0" dirty="0">
              <a:solidFill>
                <a:srgbClr val="365A87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200" b="1" kern="0" dirty="0">
              <a:solidFill>
                <a:schemeClr val="tx2">
                  <a:lumMod val="50000"/>
                  <a:lumOff val="50000"/>
                </a:schemeClr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endParaRPr lang="en-NZ" sz="3200" b="1" kern="0" dirty="0">
              <a:solidFill>
                <a:srgbClr val="365A87"/>
              </a:solidFill>
              <a:latin typeface="Calibri" pitchFamily="34" charset="0"/>
              <a:sym typeface="Arial" charset="0"/>
            </a:endParaRPr>
          </a:p>
          <a:p>
            <a:pPr marL="1588" indent="-1588" defTabSz="179388" eaLnBrk="0" hangingPunct="0">
              <a:spcBef>
                <a:spcPts val="1763"/>
              </a:spcBef>
              <a:buClr>
                <a:srgbClr val="000000"/>
              </a:buClr>
              <a:buSzPct val="89000"/>
              <a:buFont typeface="Arial" charset="0"/>
              <a:buNone/>
              <a:defRPr/>
            </a:pPr>
            <a:r>
              <a:rPr lang="en-NZ" sz="2900" b="1" kern="0" dirty="0">
                <a:solidFill>
                  <a:schemeClr val="bg1"/>
                </a:solidFill>
                <a:latin typeface="Verdana" pitchFamily="34" charset="0"/>
                <a:sym typeface="Arial" charset="0"/>
              </a:rPr>
              <a:t>	</a:t>
            </a:r>
            <a:endParaRPr lang="en-NZ" sz="2800" kern="0" dirty="0">
              <a:solidFill>
                <a:schemeClr val="tx1"/>
              </a:solidFill>
              <a:latin typeface="Calibri" pitchFamily="34" charset="0"/>
              <a:sym typeface="Arial" charset="0"/>
            </a:endParaRPr>
          </a:p>
        </p:txBody>
      </p:sp>
      <p:pic>
        <p:nvPicPr>
          <p:cNvPr id="5" name="Picture 4" descr="Chi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978" y="1844824"/>
            <a:ext cx="1487378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752" y="1916832"/>
            <a:ext cx="22322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NZ" sz="2000" dirty="0" smtClean="0"/>
              <a:t>Karaitiana Wilson</a:t>
            </a:r>
          </a:p>
          <a:p>
            <a:pPr algn="l"/>
            <a:r>
              <a:rPr lang="en-NZ" sz="2000" dirty="0" smtClean="0"/>
              <a:t>Ngāti Tuhoe</a:t>
            </a:r>
            <a:endParaRPr lang="en-NZ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089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500938" cy="556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8&quot;/&gt;&lt;/object&gt;&lt;object type=&quot;3&quot; unique_id=&quot;10005&quot;&gt;&lt;property id=&quot;20148&quot; value=&quot;5&quot;/&gt;&lt;property id=&quot;20300&quot; value=&quot;Slide 2 - &amp;quot;&amp;#x0D;&amp;#x0A;What is tuākana-tēina e-Belonging?&amp;quot;&quot;/&gt;&lt;property id=&quot;20307&quot; value=&quot;279&quot;/&gt;&lt;/object&gt;&lt;object type=&quot;3&quot; unique_id=&quot;10006&quot;&gt;&lt;property id=&quot;20148&quot; value=&quot;5&quot;/&gt;&lt;property id=&quot;20300&quot; value=&quot;Slide 3 - &amp;quot;Values underpinning programme&amp;quot;&quot;/&gt;&lt;property id=&quot;20307&quot; value=&quot;286&quot;/&gt;&lt;/object&gt;&lt;object type=&quot;3&quot; unique_id=&quot;10007&quot;&gt;&lt;property id=&quot;20148&quot; value=&quot;5&quot;/&gt;&lt;property id=&quot;20300&quot; value=&quot;Slide 4 - &amp;quot;Theoretical framework&amp;quot;&quot;/&gt;&lt;property id=&quot;20307&quot; value=&quot;280&quot;/&gt;&lt;/object&gt;&lt;object type=&quot;3&quot; unique_id=&quot;10008&quot;&gt;&lt;property id=&quot;20148&quot; value=&quot;5&quot;/&gt;&lt;property id=&quot;20300&quot; value=&quot;Slide 5 - &amp;quot;Kaupapa linked to ...&amp;quot;&quot;/&gt;&lt;property id=&quot;20307&quot; value=&quot;289&quot;/&gt;&lt;/object&gt;&lt;object type=&quot;3&quot; unique_id=&quot;10009&quot;&gt;&lt;property id=&quot;20148&quot; value=&quot;5&quot;/&gt;&lt;property id=&quot;20300&quot; value=&quot;Slide 6 - &amp;quot;Training tools and principles&amp;quot;&quot;/&gt;&lt;property id=&quot;20307&quot; value=&quot;283&quot;/&gt;&lt;/object&gt;&lt;object type=&quot;3&quot; unique_id=&quot;10010&quot;&gt;&lt;property id=&quot;20148&quot; value=&quot;5&quot;/&gt;&lt;property id=&quot;20300&quot; value=&quot;Slide 7 - &amp;quot;Designing an online mentoring space&amp;quot;&quot;/&gt;&lt;property id=&quot;20307&quot; value=&quot;298&quot;/&gt;&lt;/object&gt;&lt;object type=&quot;3&quot; unique_id=&quot;10011&quot;&gt;&lt;property id=&quot;20148&quot; value=&quot;5&quot;/&gt;&lt;property id=&quot;20300&quot; value=&quot;Slide 8&quot;/&gt;&lt;property id=&quot;20307&quot; value=&quot;292&quot;/&gt;&lt;/object&gt;&lt;object type=&quot;3&quot; unique_id=&quot;10012&quot;&gt;&lt;property id=&quot;20148&quot; value=&quot;5&quot;/&gt;&lt;property id=&quot;20300&quot; value=&quot;Slide 9&quot;/&gt;&lt;property id=&quot;20307&quot; value=&quot;293&quot;/&gt;&lt;/object&gt;&lt;object type=&quot;3&quot; unique_id=&quot;10013&quot;&gt;&lt;property id=&quot;20148&quot; value=&quot;5&quot;/&gt;&lt;property id=&quot;20300&quot; value=&quot;Slide 10&quot;/&gt;&lt;property id=&quot;20307&quot; value=&quot;294&quot;/&gt;&lt;/object&gt;&lt;object type=&quot;3&quot; unique_id=&quot;10014&quot;&gt;&lt;property id=&quot;20148&quot; value=&quot;5&quot;/&gt;&lt;property id=&quot;20300&quot; value=&quot;Slide 11&quot;/&gt;&lt;property id=&quot;20307&quot; value=&quot;295&quot;/&gt;&lt;/object&gt;&lt;object type=&quot;3&quot; unique_id=&quot;10015&quot;&gt;&lt;property id=&quot;20148&quot; value=&quot;5&quot;/&gt;&lt;property id=&quot;20300&quot; value=&quot;Slide 12&quot;/&gt;&lt;property id=&quot;20307&quot; value=&quot;296&quot;/&gt;&lt;/object&gt;&lt;object type=&quot;3&quot; unique_id=&quot;10016&quot;&gt;&lt;property id=&quot;20148&quot; value=&quot;5&quot;/&gt;&lt;property id=&quot;20300&quot; value=&quot;Slide 13&quot;/&gt;&lt;property id=&quot;20307&quot; value=&quot;297&quot;/&gt;&lt;/object&gt;&lt;object type=&quot;3&quot; unique_id=&quot;10017&quot;&gt;&lt;property id=&quot;20148&quot; value=&quot;5&quot;/&gt;&lt;property id=&quot;20300&quot; value=&quot;Slide 14&quot;/&gt;&lt;property id=&quot;20307&quot; value=&quot;28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1E3C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1A35"/>
      </a:accent6>
      <a:hlink>
        <a:srgbClr val="009999"/>
      </a:hlink>
      <a:folHlink>
        <a:srgbClr val="99CC00"/>
      </a:folHlink>
    </a:clrScheme>
    <a:fontScheme name="Title &amp; Subtit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1E3C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1A35"/>
      </a:accent6>
      <a:hlink>
        <a:srgbClr val="009999"/>
      </a:hlink>
      <a:folHlink>
        <a:srgbClr val="99CC00"/>
      </a:folHlink>
    </a:clrScheme>
    <a:fontScheme name="Title &amp; Bullets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Pages>0</Pages>
  <Words>311</Words>
  <Characters>0</Characters>
  <Application>Microsoft Office PowerPoint</Application>
  <PresentationFormat>On-screen Show (4:3)</PresentationFormat>
  <Lines>0</Lines>
  <Paragraphs>148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Title &amp; Subtitle</vt:lpstr>
      <vt:lpstr>Title &amp; Bullets</vt:lpstr>
      <vt:lpstr>PowerPoint Presentation</vt:lpstr>
      <vt:lpstr> What is tuākana-tēina e-Belonging?</vt:lpstr>
      <vt:lpstr>Values underpinning programme</vt:lpstr>
      <vt:lpstr>Theoretical framework</vt:lpstr>
      <vt:lpstr>Kaupapa linked to ...</vt:lpstr>
      <vt:lpstr>Training tools and principles</vt:lpstr>
      <vt:lpstr>Designing an online mentoring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Terrell, Jane</dc:creator>
  <cp:lastModifiedBy>ItsAcc</cp:lastModifiedBy>
  <cp:revision>139</cp:revision>
  <dcterms:modified xsi:type="dcterms:W3CDTF">2012-05-18T02:45:46Z</dcterms:modified>
</cp:coreProperties>
</file>