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0"/>
  </p:notesMasterIdLst>
  <p:handoutMasterIdLst>
    <p:handoutMasterId r:id="rId31"/>
  </p:handoutMasterIdLst>
  <p:sldIdLst>
    <p:sldId id="293" r:id="rId2"/>
    <p:sldId id="294" r:id="rId3"/>
    <p:sldId id="297" r:id="rId4"/>
    <p:sldId id="359" r:id="rId5"/>
    <p:sldId id="349" r:id="rId6"/>
    <p:sldId id="329" r:id="rId7"/>
    <p:sldId id="337" r:id="rId8"/>
    <p:sldId id="350" r:id="rId9"/>
    <p:sldId id="332" r:id="rId10"/>
    <p:sldId id="341" r:id="rId11"/>
    <p:sldId id="351" r:id="rId12"/>
    <p:sldId id="342" r:id="rId13"/>
    <p:sldId id="352" r:id="rId14"/>
    <p:sldId id="343" r:id="rId15"/>
    <p:sldId id="353" r:id="rId16"/>
    <p:sldId id="344" r:id="rId17"/>
    <p:sldId id="354" r:id="rId18"/>
    <p:sldId id="345" r:id="rId19"/>
    <p:sldId id="358" r:id="rId20"/>
    <p:sldId id="355" r:id="rId21"/>
    <p:sldId id="340" r:id="rId22"/>
    <p:sldId id="356" r:id="rId23"/>
    <p:sldId id="346" r:id="rId24"/>
    <p:sldId id="357" r:id="rId25"/>
    <p:sldId id="347" r:id="rId26"/>
    <p:sldId id="360" r:id="rId27"/>
    <p:sldId id="348" r:id="rId28"/>
    <p:sldId id="320" r:id="rId29"/>
  </p:sldIdLst>
  <p:sldSz cx="9144000" cy="6858000" type="screen4x3"/>
  <p:notesSz cx="6662738" cy="9926638"/>
  <p:defaultTextStyle>
    <a:defPPr>
      <a:defRPr lang="en-NZ"/>
    </a:defPPr>
    <a:lvl1pPr algn="l" rtl="0" eaLnBrk="0" fontAlgn="base" hangingPunct="0">
      <a:spcBef>
        <a:spcPct val="0"/>
      </a:spcBef>
      <a:spcAft>
        <a:spcPct val="0"/>
      </a:spcAft>
      <a:defRPr sz="20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0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0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0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000" kern="1200">
        <a:solidFill>
          <a:schemeClr val="tx1"/>
        </a:solidFill>
        <a:latin typeface="Arial" charset="0"/>
        <a:ea typeface="ＭＳ Ｐゴシック" pitchFamily="1" charset="-128"/>
        <a:cs typeface="+mn-cs"/>
      </a:defRPr>
    </a:lvl5pPr>
    <a:lvl6pPr marL="2286000" algn="l" defTabSz="914400" rtl="0" eaLnBrk="1" latinLnBrk="0" hangingPunct="1">
      <a:defRPr sz="2000" kern="1200">
        <a:solidFill>
          <a:schemeClr val="tx1"/>
        </a:solidFill>
        <a:latin typeface="Arial" charset="0"/>
        <a:ea typeface="ＭＳ Ｐゴシック" pitchFamily="1" charset="-128"/>
        <a:cs typeface="+mn-cs"/>
      </a:defRPr>
    </a:lvl6pPr>
    <a:lvl7pPr marL="2743200" algn="l" defTabSz="914400" rtl="0" eaLnBrk="1" latinLnBrk="0" hangingPunct="1">
      <a:defRPr sz="2000" kern="1200">
        <a:solidFill>
          <a:schemeClr val="tx1"/>
        </a:solidFill>
        <a:latin typeface="Arial" charset="0"/>
        <a:ea typeface="ＭＳ Ｐゴシック" pitchFamily="1" charset="-128"/>
        <a:cs typeface="+mn-cs"/>
      </a:defRPr>
    </a:lvl7pPr>
    <a:lvl8pPr marL="3200400" algn="l" defTabSz="914400" rtl="0" eaLnBrk="1" latinLnBrk="0" hangingPunct="1">
      <a:defRPr sz="2000" kern="1200">
        <a:solidFill>
          <a:schemeClr val="tx1"/>
        </a:solidFill>
        <a:latin typeface="Arial" charset="0"/>
        <a:ea typeface="ＭＳ Ｐゴシック" pitchFamily="1" charset="-128"/>
        <a:cs typeface="+mn-cs"/>
      </a:defRPr>
    </a:lvl8pPr>
    <a:lvl9pPr marL="3657600" algn="l" defTabSz="914400" rtl="0" eaLnBrk="1" latinLnBrk="0" hangingPunct="1">
      <a:defRPr sz="2000" kern="1200">
        <a:solidFill>
          <a:schemeClr val="tx1"/>
        </a:solidFill>
        <a:latin typeface="Arial"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AEAE"/>
    <a:srgbClr val="F96775"/>
    <a:srgbClr val="DB25C5"/>
    <a:srgbClr val="3D96AE"/>
    <a:srgbClr val="CE8E8D"/>
    <a:srgbClr val="456A1C"/>
    <a:srgbClr val="82DACB"/>
    <a:srgbClr val="8A6358"/>
    <a:srgbClr val="CBCB1D"/>
    <a:srgbClr val="A8A8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68" autoAdjust="0"/>
    <p:restoredTop sz="99854" autoAdjust="0"/>
  </p:normalViewPr>
  <p:slideViewPr>
    <p:cSldViewPr>
      <p:cViewPr>
        <p:scale>
          <a:sx n="100" d="100"/>
          <a:sy n="100" d="100"/>
        </p:scale>
        <p:origin x="-192" y="-496"/>
      </p:cViewPr>
      <p:guideLst>
        <p:guide orient="horz" pos="2160"/>
        <p:guide pos="2880"/>
      </p:guideLst>
    </p:cSldViewPr>
  </p:slideViewPr>
  <p:notesTextViewPr>
    <p:cViewPr>
      <p:scale>
        <a:sx n="100" d="100"/>
        <a:sy n="100" d="100"/>
      </p:scale>
      <p:origin x="0" y="0"/>
    </p:cViewPr>
  </p:notesTextViewPr>
  <p:sorterViewPr>
    <p:cViewPr>
      <p:scale>
        <a:sx n="76" d="100"/>
        <a:sy n="76" d="100"/>
      </p:scale>
      <p:origin x="0" y="18"/>
    </p:cViewPr>
  </p:sorterViewPr>
  <p:notesViewPr>
    <p:cSldViewPr>
      <p:cViewPr>
        <p:scale>
          <a:sx n="110" d="100"/>
          <a:sy n="110" d="100"/>
        </p:scale>
        <p:origin x="-1956" y="-72"/>
      </p:cViewPr>
      <p:guideLst>
        <p:guide orient="horz" pos="3126"/>
        <p:guide pos="2098"/>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moe.govt.nz\sas\Research%20Division\CERU\PISA12\S%20PISA12\MS%20Data\Sasprogs\output\Flit\4report%20to%20tangerine%2025%20june.xlsx" TargetMode="External"/><Relationship Id="rId3"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'gender (2.1)'!$C$13</c:f>
              <c:strCache>
                <c:ptCount val="1"/>
                <c:pt idx="0">
                  <c:v>Level 1 and below</c:v>
                </c:pt>
              </c:strCache>
            </c:strRef>
          </c:tx>
          <c:spPr>
            <a:solidFill>
              <a:srgbClr val="A3B88F"/>
            </a:solidFill>
            <a:ln>
              <a:noFill/>
            </a:ln>
          </c:spPr>
          <c:invertIfNegative val="0"/>
          <c:cat>
            <c:strRef>
              <c:f>'gender (2.1)'!$B$14:$B$18</c:f>
              <c:strCache>
                <c:ptCount val="5"/>
                <c:pt idx="0">
                  <c:v>NZ girls</c:v>
                </c:pt>
                <c:pt idx="1">
                  <c:v>NZ boys</c:v>
                </c:pt>
                <c:pt idx="3">
                  <c:v>OECD girls</c:v>
                </c:pt>
                <c:pt idx="4">
                  <c:v>OECD boys</c:v>
                </c:pt>
              </c:strCache>
            </c:strRef>
          </c:cat>
          <c:val>
            <c:numRef>
              <c:f>'gender (2.1)'!$C$14:$C$18</c:f>
              <c:numCache>
                <c:formatCode>0.0</c:formatCode>
                <c:ptCount val="5"/>
                <c:pt idx="0">
                  <c:v>14.02780645821669</c:v>
                </c:pt>
                <c:pt idx="1">
                  <c:v>18.1149687812517</c:v>
                </c:pt>
                <c:pt idx="3">
                  <c:v>13.71676625556817</c:v>
                </c:pt>
                <c:pt idx="4">
                  <c:v>16.86660612211426</c:v>
                </c:pt>
              </c:numCache>
            </c:numRef>
          </c:val>
        </c:ser>
        <c:ser>
          <c:idx val="1"/>
          <c:order val="1"/>
          <c:tx>
            <c:strRef>
              <c:f>'gender (2.1)'!$D$13</c:f>
              <c:strCache>
                <c:ptCount val="1"/>
                <c:pt idx="0">
                  <c:v>Level 2</c:v>
                </c:pt>
              </c:strCache>
            </c:strRef>
          </c:tx>
          <c:spPr>
            <a:solidFill>
              <a:srgbClr val="F2F6FC"/>
            </a:solidFill>
          </c:spPr>
          <c:invertIfNegative val="0"/>
          <c:cat>
            <c:strRef>
              <c:f>'gender (2.1)'!$B$14:$B$18</c:f>
              <c:strCache>
                <c:ptCount val="5"/>
                <c:pt idx="0">
                  <c:v>NZ girls</c:v>
                </c:pt>
                <c:pt idx="1">
                  <c:v>NZ boys</c:v>
                </c:pt>
                <c:pt idx="3">
                  <c:v>OECD girls</c:v>
                </c:pt>
                <c:pt idx="4">
                  <c:v>OECD boys</c:v>
                </c:pt>
              </c:strCache>
            </c:strRef>
          </c:cat>
          <c:val>
            <c:numRef>
              <c:f>'gender (2.1)'!$D$14:$D$18</c:f>
              <c:numCache>
                <c:formatCode>0.0</c:formatCode>
                <c:ptCount val="5"/>
                <c:pt idx="0">
                  <c:v>19.35561586445494</c:v>
                </c:pt>
                <c:pt idx="1">
                  <c:v>16.55487691628691</c:v>
                </c:pt>
                <c:pt idx="3">
                  <c:v>24.0718653775585</c:v>
                </c:pt>
                <c:pt idx="4">
                  <c:v>21.76236471647779</c:v>
                </c:pt>
              </c:numCache>
            </c:numRef>
          </c:val>
        </c:ser>
        <c:ser>
          <c:idx val="2"/>
          <c:order val="2"/>
          <c:tx>
            <c:strRef>
              <c:f>'gender (2.1)'!$E$13</c:f>
              <c:strCache>
                <c:ptCount val="1"/>
                <c:pt idx="0">
                  <c:v>Level 3</c:v>
                </c:pt>
              </c:strCache>
            </c:strRef>
          </c:tx>
          <c:spPr>
            <a:solidFill>
              <a:srgbClr val="DEE9F8"/>
            </a:solidFill>
            <a:ln>
              <a:noFill/>
            </a:ln>
          </c:spPr>
          <c:invertIfNegative val="0"/>
          <c:cat>
            <c:strRef>
              <c:f>'gender (2.1)'!$B$14:$B$18</c:f>
              <c:strCache>
                <c:ptCount val="5"/>
                <c:pt idx="0">
                  <c:v>NZ girls</c:v>
                </c:pt>
                <c:pt idx="1">
                  <c:v>NZ boys</c:v>
                </c:pt>
                <c:pt idx="3">
                  <c:v>OECD girls</c:v>
                </c:pt>
                <c:pt idx="4">
                  <c:v>OECD boys</c:v>
                </c:pt>
              </c:strCache>
            </c:strRef>
          </c:cat>
          <c:val>
            <c:numRef>
              <c:f>'gender (2.1)'!$E$14:$E$18</c:f>
              <c:numCache>
                <c:formatCode>0.0</c:formatCode>
                <c:ptCount val="5"/>
                <c:pt idx="0">
                  <c:v>26.3341517056485</c:v>
                </c:pt>
                <c:pt idx="1">
                  <c:v>20.46453791247226</c:v>
                </c:pt>
                <c:pt idx="3">
                  <c:v>32.3035015927268</c:v>
                </c:pt>
                <c:pt idx="4">
                  <c:v>28.07461541833508</c:v>
                </c:pt>
              </c:numCache>
            </c:numRef>
          </c:val>
        </c:ser>
        <c:ser>
          <c:idx val="3"/>
          <c:order val="3"/>
          <c:tx>
            <c:strRef>
              <c:f>'gender (2.1)'!$F$13</c:f>
              <c:strCache>
                <c:ptCount val="1"/>
                <c:pt idx="0">
                  <c:v>Level 4</c:v>
                </c:pt>
              </c:strCache>
            </c:strRef>
          </c:tx>
          <c:spPr>
            <a:solidFill>
              <a:srgbClr val="BAD4F1"/>
            </a:solidFill>
          </c:spPr>
          <c:invertIfNegative val="0"/>
          <c:cat>
            <c:strRef>
              <c:f>'gender (2.1)'!$B$14:$B$18</c:f>
              <c:strCache>
                <c:ptCount val="5"/>
                <c:pt idx="0">
                  <c:v>NZ girls</c:v>
                </c:pt>
                <c:pt idx="1">
                  <c:v>NZ boys</c:v>
                </c:pt>
                <c:pt idx="3">
                  <c:v>OECD girls</c:v>
                </c:pt>
                <c:pt idx="4">
                  <c:v>OECD boys</c:v>
                </c:pt>
              </c:strCache>
            </c:strRef>
          </c:cat>
          <c:val>
            <c:numRef>
              <c:f>'gender (2.1)'!$F$14:$F$18</c:f>
              <c:numCache>
                <c:formatCode>0.0</c:formatCode>
                <c:ptCount val="5"/>
                <c:pt idx="0">
                  <c:v>23.77745649058566</c:v>
                </c:pt>
                <c:pt idx="1">
                  <c:v>22.80970883932642</c:v>
                </c:pt>
                <c:pt idx="3">
                  <c:v>21.79373211926259</c:v>
                </c:pt>
                <c:pt idx="4">
                  <c:v>21.97963286103643</c:v>
                </c:pt>
              </c:numCache>
            </c:numRef>
          </c:val>
        </c:ser>
        <c:ser>
          <c:idx val="4"/>
          <c:order val="4"/>
          <c:tx>
            <c:strRef>
              <c:f>'gender (2.1)'!$G$13</c:f>
              <c:strCache>
                <c:ptCount val="1"/>
                <c:pt idx="0">
                  <c:v>Level 5 and above</c:v>
                </c:pt>
              </c:strCache>
            </c:strRef>
          </c:tx>
          <c:spPr>
            <a:solidFill>
              <a:srgbClr val="799AC1"/>
            </a:solidFill>
          </c:spPr>
          <c:invertIfNegative val="0"/>
          <c:cat>
            <c:strRef>
              <c:f>'gender (2.1)'!$B$14:$B$18</c:f>
              <c:strCache>
                <c:ptCount val="5"/>
                <c:pt idx="0">
                  <c:v>NZ girls</c:v>
                </c:pt>
                <c:pt idx="1">
                  <c:v>NZ boys</c:v>
                </c:pt>
                <c:pt idx="3">
                  <c:v>OECD girls</c:v>
                </c:pt>
                <c:pt idx="4">
                  <c:v>OECD boys</c:v>
                </c:pt>
              </c:strCache>
            </c:strRef>
          </c:cat>
          <c:val>
            <c:numRef>
              <c:f>'gender (2.1)'!$G$14:$G$18</c:f>
              <c:numCache>
                <c:formatCode>0.0</c:formatCode>
                <c:ptCount val="5"/>
                <c:pt idx="0">
                  <c:v>16.50496948109432</c:v>
                </c:pt>
                <c:pt idx="1">
                  <c:v>22.05590755066279</c:v>
                </c:pt>
                <c:pt idx="3">
                  <c:v>8.114134654884004</c:v>
                </c:pt>
                <c:pt idx="4">
                  <c:v>11.3167808820364</c:v>
                </c:pt>
              </c:numCache>
            </c:numRef>
          </c:val>
        </c:ser>
        <c:dLbls>
          <c:showLegendKey val="0"/>
          <c:showVal val="0"/>
          <c:showCatName val="0"/>
          <c:showSerName val="0"/>
          <c:showPercent val="0"/>
          <c:showBubbleSize val="0"/>
        </c:dLbls>
        <c:gapWidth val="25"/>
        <c:overlap val="100"/>
        <c:axId val="-2139781016"/>
        <c:axId val="-2139781944"/>
      </c:barChart>
      <c:catAx>
        <c:axId val="-2139781016"/>
        <c:scaling>
          <c:orientation val="maxMin"/>
        </c:scaling>
        <c:delete val="0"/>
        <c:axPos val="l"/>
        <c:numFmt formatCode="General" sourceLinked="1"/>
        <c:majorTickMark val="out"/>
        <c:minorTickMark val="none"/>
        <c:tickLblPos val="nextTo"/>
        <c:txPr>
          <a:bodyPr/>
          <a:lstStyle/>
          <a:p>
            <a:pPr>
              <a:defRPr sz="700" baseline="0">
                <a:latin typeface="Arial" pitchFamily="34" charset="0"/>
                <a:cs typeface="Arial" pitchFamily="34" charset="0"/>
              </a:defRPr>
            </a:pPr>
            <a:endParaRPr lang="en-US"/>
          </a:p>
        </c:txPr>
        <c:crossAx val="-2139781944"/>
        <c:crosses val="autoZero"/>
        <c:auto val="1"/>
        <c:lblAlgn val="ctr"/>
        <c:lblOffset val="100"/>
        <c:noMultiLvlLbl val="0"/>
      </c:catAx>
      <c:valAx>
        <c:axId val="-2139781944"/>
        <c:scaling>
          <c:orientation val="minMax"/>
          <c:max val="100.0"/>
        </c:scaling>
        <c:delete val="0"/>
        <c:axPos val="t"/>
        <c:majorGridlines>
          <c:spPr>
            <a:ln>
              <a:solidFill>
                <a:sysClr val="windowText" lastClr="000000"/>
              </a:solidFill>
              <a:prstDash val="sysDot"/>
            </a:ln>
          </c:spPr>
        </c:majorGridlines>
        <c:numFmt formatCode="0" sourceLinked="0"/>
        <c:majorTickMark val="out"/>
        <c:minorTickMark val="none"/>
        <c:tickLblPos val="high"/>
        <c:txPr>
          <a:bodyPr/>
          <a:lstStyle/>
          <a:p>
            <a:pPr>
              <a:defRPr sz="700">
                <a:latin typeface="Arial" pitchFamily="34" charset="0"/>
                <a:cs typeface="Arial" pitchFamily="34" charset="0"/>
              </a:defRPr>
            </a:pPr>
            <a:endParaRPr lang="en-US"/>
          </a:p>
        </c:txPr>
        <c:crossAx val="-2139781016"/>
        <c:crosses val="autoZero"/>
        <c:crossBetween val="between"/>
        <c:majorUnit val="10.0"/>
      </c:valAx>
      <c:spPr>
        <a:noFill/>
      </c:spPr>
    </c:plotArea>
    <c:legend>
      <c:legendPos val="b"/>
      <c:layout>
        <c:manualLayout>
          <c:xMode val="edge"/>
          <c:yMode val="edge"/>
          <c:x val="0.0967077777777777"/>
          <c:y val="0.915849652777781"/>
          <c:w val="0.806584444444444"/>
          <c:h val="0.0797406250000003"/>
        </c:manualLayout>
      </c:layout>
      <c:overlay val="0"/>
      <c:txPr>
        <a:bodyPr/>
        <a:lstStyle/>
        <a:p>
          <a:pPr>
            <a:defRPr sz="700">
              <a:latin typeface="Arial" pitchFamily="34" charset="0"/>
              <a:cs typeface="Arial" pitchFamily="34" charset="0"/>
            </a:defRPr>
          </a:pPr>
          <a:endParaRPr lang="en-US"/>
        </a:p>
      </c:txPr>
    </c:legend>
    <c:plotVisOnly val="1"/>
    <c:dispBlanksAs val="gap"/>
    <c:showDLblsOverMax val="0"/>
  </c:chart>
  <c:spPr>
    <a:noFill/>
    <a:ln>
      <a:noFill/>
    </a:ln>
  </c:sp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0.40746</cdr:x>
      <cdr:y>0.86651</cdr:y>
    </cdr:from>
    <cdr:to>
      <cdr:x>0.73201</cdr:x>
      <cdr:y>0.92935</cdr:y>
    </cdr:to>
    <cdr:sp macro="" textlink="">
      <cdr:nvSpPr>
        <cdr:cNvPr id="2" name="TextBox 1"/>
        <cdr:cNvSpPr txBox="1"/>
      </cdr:nvSpPr>
      <cdr:spPr>
        <a:xfrm xmlns:a="http://schemas.openxmlformats.org/drawingml/2006/main">
          <a:off x="2200275" y="2495550"/>
          <a:ext cx="1752600" cy="1809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NZ" sz="800" b="0" dirty="0">
              <a:latin typeface="Arial" pitchFamily="34" charset="0"/>
              <a:cs typeface="Arial" pitchFamily="34" charset="0"/>
            </a:rPr>
            <a:t>Percentage of students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1" y="0"/>
            <a:ext cx="28879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NZ" dirty="0"/>
          </a:p>
        </p:txBody>
      </p:sp>
      <p:sp>
        <p:nvSpPr>
          <p:cNvPr id="97283" name="Rectangle 3"/>
          <p:cNvSpPr>
            <a:spLocks noGrp="1" noChangeArrowheads="1"/>
          </p:cNvSpPr>
          <p:nvPr>
            <p:ph type="dt" sz="quarter" idx="1"/>
          </p:nvPr>
        </p:nvSpPr>
        <p:spPr bwMode="auto">
          <a:xfrm>
            <a:off x="3773271" y="0"/>
            <a:ext cx="28879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NZ" dirty="0"/>
          </a:p>
        </p:txBody>
      </p:sp>
      <p:sp>
        <p:nvSpPr>
          <p:cNvPr id="97284" name="Rectangle 4"/>
          <p:cNvSpPr>
            <a:spLocks noGrp="1" noChangeArrowheads="1"/>
          </p:cNvSpPr>
          <p:nvPr>
            <p:ph type="ftr" sz="quarter" idx="2"/>
          </p:nvPr>
        </p:nvSpPr>
        <p:spPr bwMode="auto">
          <a:xfrm>
            <a:off x="1" y="9428165"/>
            <a:ext cx="288791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NZ" dirty="0"/>
          </a:p>
        </p:txBody>
      </p:sp>
      <p:sp>
        <p:nvSpPr>
          <p:cNvPr id="97285" name="Rectangle 5"/>
          <p:cNvSpPr>
            <a:spLocks noGrp="1" noChangeArrowheads="1"/>
          </p:cNvSpPr>
          <p:nvPr>
            <p:ph type="sldNum" sz="quarter" idx="3"/>
          </p:nvPr>
        </p:nvSpPr>
        <p:spPr bwMode="auto">
          <a:xfrm>
            <a:off x="3773271" y="9428165"/>
            <a:ext cx="288791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767ED9B-1EB7-4AB0-B351-067D7857C2BC}" type="slidenum">
              <a:rPr lang="en-NZ"/>
              <a:pPr/>
              <a:t>‹#›</a:t>
            </a:fld>
            <a:endParaRPr lang="en-NZ" dirty="0"/>
          </a:p>
        </p:txBody>
      </p:sp>
    </p:spTree>
    <p:extLst>
      <p:ext uri="{BB962C8B-B14F-4D97-AF65-F5344CB8AC3E}">
        <p14:creationId xmlns:p14="http://schemas.microsoft.com/office/powerpoint/2010/main" val="868726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2887913"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NZ" dirty="0"/>
          </a:p>
        </p:txBody>
      </p:sp>
      <p:sp>
        <p:nvSpPr>
          <p:cNvPr id="3075" name="Rectangle 3"/>
          <p:cNvSpPr>
            <a:spLocks noGrp="1" noChangeArrowheads="1"/>
          </p:cNvSpPr>
          <p:nvPr>
            <p:ph type="dt" idx="1"/>
          </p:nvPr>
        </p:nvSpPr>
        <p:spPr bwMode="auto">
          <a:xfrm>
            <a:off x="3774825" y="0"/>
            <a:ext cx="2887913"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NZ" dirty="0"/>
          </a:p>
        </p:txBody>
      </p:sp>
      <p:sp>
        <p:nvSpPr>
          <p:cNvPr id="3076" name="Rectangle 4"/>
          <p:cNvSpPr>
            <a:spLocks noGrp="1" noRot="1" noChangeAspect="1" noChangeArrowheads="1" noTextEdit="1"/>
          </p:cNvSpPr>
          <p:nvPr>
            <p:ph type="sldImg" idx="2"/>
          </p:nvPr>
        </p:nvSpPr>
        <p:spPr bwMode="auto">
          <a:xfrm>
            <a:off x="850900" y="744538"/>
            <a:ext cx="4960938" cy="3722687"/>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888469" y="4714877"/>
            <a:ext cx="4885800" cy="4467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NZ" smtClean="0"/>
              <a:t>Click to edit Master text styles</a:t>
            </a:r>
          </a:p>
          <a:p>
            <a:pPr lvl="1"/>
            <a:r>
              <a:rPr lang="en-NZ" smtClean="0"/>
              <a:t>Second level</a:t>
            </a:r>
          </a:p>
          <a:p>
            <a:pPr lvl="2"/>
            <a:r>
              <a:rPr lang="en-NZ" smtClean="0"/>
              <a:t>Third level</a:t>
            </a:r>
          </a:p>
          <a:p>
            <a:pPr lvl="3"/>
            <a:r>
              <a:rPr lang="en-NZ" smtClean="0"/>
              <a:t>Fourth level</a:t>
            </a:r>
          </a:p>
          <a:p>
            <a:pPr lvl="4"/>
            <a:r>
              <a:rPr lang="en-NZ" smtClean="0"/>
              <a:t>Fifth level</a:t>
            </a:r>
          </a:p>
        </p:txBody>
      </p:sp>
      <p:sp>
        <p:nvSpPr>
          <p:cNvPr id="3078" name="Rectangle 6"/>
          <p:cNvSpPr>
            <a:spLocks noGrp="1" noChangeArrowheads="1"/>
          </p:cNvSpPr>
          <p:nvPr>
            <p:ph type="ftr" sz="quarter" idx="4"/>
          </p:nvPr>
        </p:nvSpPr>
        <p:spPr bwMode="auto">
          <a:xfrm>
            <a:off x="1" y="9429750"/>
            <a:ext cx="2887913" cy="4968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NZ" dirty="0"/>
          </a:p>
        </p:txBody>
      </p:sp>
      <p:sp>
        <p:nvSpPr>
          <p:cNvPr id="3079" name="Rectangle 7"/>
          <p:cNvSpPr>
            <a:spLocks noGrp="1" noChangeArrowheads="1"/>
          </p:cNvSpPr>
          <p:nvPr>
            <p:ph type="sldNum" sz="quarter" idx="5"/>
          </p:nvPr>
        </p:nvSpPr>
        <p:spPr bwMode="auto">
          <a:xfrm>
            <a:off x="3774825" y="9429750"/>
            <a:ext cx="2887913" cy="4968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04CB4E41-8BA3-45EA-BD68-25697D0FA88B}" type="slidenum">
              <a:rPr lang="en-NZ"/>
              <a:pPr/>
              <a:t>‹#›</a:t>
            </a:fld>
            <a:endParaRPr lang="en-NZ" dirty="0"/>
          </a:p>
        </p:txBody>
      </p:sp>
    </p:spTree>
    <p:extLst>
      <p:ext uri="{BB962C8B-B14F-4D97-AF65-F5344CB8AC3E}">
        <p14:creationId xmlns:p14="http://schemas.microsoft.com/office/powerpoint/2010/main" val="280372761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419147-DD91-4226-96CE-3E7758B3433F}" type="slidenum">
              <a:rPr lang="en-NZ"/>
              <a:pPr/>
              <a:t>1</a:t>
            </a:fld>
            <a:endParaRPr lang="en-NZ" dirty="0"/>
          </a:p>
        </p:txBody>
      </p:sp>
      <p:sp>
        <p:nvSpPr>
          <p:cNvPr id="150530" name="Rectangle 2"/>
          <p:cNvSpPr>
            <a:spLocks noGrp="1" noRot="1" noChangeAspect="1" noChangeArrowheads="1" noTextEdit="1"/>
          </p:cNvSpPr>
          <p:nvPr>
            <p:ph type="sldImg"/>
          </p:nvPr>
        </p:nvSpPr>
        <p:spPr>
          <a:xfrm>
            <a:off x="850900" y="744538"/>
            <a:ext cx="4960938" cy="3722687"/>
          </a:xfrm>
          <a:ln/>
        </p:spPr>
      </p:sp>
      <p:sp>
        <p:nvSpPr>
          <p:cNvPr id="150531" name="Rectangle 3"/>
          <p:cNvSpPr>
            <a:spLocks noGrp="1" noChangeArrowheads="1"/>
          </p:cNvSpPr>
          <p:nvPr>
            <p:ph type="body" idx="1"/>
          </p:nvPr>
        </p:nvSpPr>
        <p:spPr>
          <a:xfrm>
            <a:off x="883097" y="4531271"/>
            <a:ext cx="4885800" cy="4467225"/>
          </a:xfrm>
        </p:spPr>
        <p:txBody>
          <a:bodyPr/>
          <a:lstStyle/>
          <a:p>
            <a:r>
              <a:rPr lang="en-NZ" sz="1200" b="1" kern="1200" dirty="0" smtClean="0">
                <a:solidFill>
                  <a:schemeClr val="tx1"/>
                </a:solidFill>
                <a:latin typeface="Arial" charset="0"/>
                <a:ea typeface="ＭＳ Ｐゴシック" pitchFamily="1" charset="-128"/>
                <a:cs typeface="+mn-cs"/>
              </a:rPr>
              <a:t>Introduction – Lynne to do slide 1</a:t>
            </a:r>
            <a:endParaRPr lang="en-NZ" sz="1200" kern="1200" dirty="0" smtClean="0">
              <a:solidFill>
                <a:schemeClr val="tx1"/>
              </a:solidFill>
              <a:latin typeface="Arial" charset="0"/>
              <a:ea typeface="ＭＳ Ｐゴシック" pitchFamily="1" charset="-128"/>
              <a:cs typeface="+mn-cs"/>
            </a:endParaRPr>
          </a:p>
          <a:p>
            <a:pPr lvl="0">
              <a:lnSpc>
                <a:spcPct val="100000"/>
              </a:lnSpc>
              <a:spcBef>
                <a:spcPts val="1200"/>
              </a:spcBef>
              <a:buFont typeface="Arial" pitchFamily="34" charset="0"/>
              <a:buNone/>
            </a:pPr>
            <a:r>
              <a:rPr lang="en-NZ" sz="1200" kern="1200" dirty="0" smtClean="0">
                <a:solidFill>
                  <a:schemeClr val="tx1"/>
                </a:solidFill>
                <a:latin typeface="Arial" charset="0"/>
                <a:ea typeface="ＭＳ Ｐゴシック" pitchFamily="1" charset="-128"/>
                <a:cs typeface="+mn-cs"/>
              </a:rPr>
              <a:t>The Programme for International Student Assessment – PISA is an international study that assesses and compares how well countries are preparing their 15 year-old students to meet real life opportunities and challenges</a:t>
            </a:r>
          </a:p>
          <a:p>
            <a:pPr lvl="0">
              <a:lnSpc>
                <a:spcPct val="100000"/>
              </a:lnSpc>
              <a:spcBef>
                <a:spcPts val="600"/>
              </a:spcBef>
              <a:buFont typeface="Arial" pitchFamily="34" charset="0"/>
              <a:buNone/>
            </a:pPr>
            <a:r>
              <a:rPr lang="en-NZ" sz="1200" kern="1200" dirty="0" smtClean="0">
                <a:solidFill>
                  <a:schemeClr val="tx1"/>
                </a:solidFill>
                <a:latin typeface="Arial" charset="0"/>
                <a:ea typeface="ＭＳ Ｐゴシック" pitchFamily="1" charset="-128"/>
                <a:cs typeface="+mn-cs"/>
              </a:rPr>
              <a:t>In December 2013, PISA released results that provided countries with information on their students’ reading, mathematical and scientific literacy. </a:t>
            </a:r>
            <a:r>
              <a:rPr lang="en-NZ" sz="1200" kern="1200" baseline="0" dirty="0" smtClean="0">
                <a:solidFill>
                  <a:schemeClr val="tx1"/>
                </a:solidFill>
                <a:latin typeface="Arial" charset="0"/>
                <a:ea typeface="ＭＳ Ｐゴシック" pitchFamily="1" charset="-128"/>
                <a:cs typeface="+mn-cs"/>
              </a:rPr>
              <a:t> </a:t>
            </a:r>
          </a:p>
          <a:p>
            <a:pPr lvl="0">
              <a:lnSpc>
                <a:spcPct val="100000"/>
              </a:lnSpc>
              <a:spcBef>
                <a:spcPts val="600"/>
              </a:spcBef>
              <a:buFont typeface="Arial" pitchFamily="34" charset="0"/>
              <a:buNone/>
            </a:pPr>
            <a:r>
              <a:rPr lang="en-NZ" sz="1200" kern="1200" baseline="0" dirty="0" smtClean="0">
                <a:solidFill>
                  <a:schemeClr val="tx1"/>
                </a:solidFill>
                <a:latin typeface="Arial" charset="0"/>
                <a:ea typeface="ＭＳ Ｐゴシック" pitchFamily="1" charset="-128"/>
                <a:cs typeface="+mn-cs"/>
              </a:rPr>
              <a:t>On the 9th of July this year  the OECD will release results on the Financial Literacy component of the study. New Zealand along with 17 other countries assessed financial literacy.</a:t>
            </a:r>
            <a:endParaRPr lang="en-NZ" sz="1200" kern="1200" dirty="0" smtClean="0">
              <a:solidFill>
                <a:schemeClr val="tx1"/>
              </a:solidFill>
              <a:latin typeface="Arial" charset="0"/>
              <a:ea typeface="ＭＳ Ｐゴシック" pitchFamily="1" charset="-128"/>
              <a:cs typeface="+mn-cs"/>
            </a:endParaRPr>
          </a:p>
          <a:p>
            <a:pPr lvl="0">
              <a:lnSpc>
                <a:spcPct val="100000"/>
              </a:lnSpc>
              <a:spcBef>
                <a:spcPts val="600"/>
              </a:spcBef>
              <a:buFont typeface="Arial" pitchFamily="34" charset="0"/>
              <a:buNone/>
            </a:pPr>
            <a:r>
              <a:rPr lang="en-NZ" sz="1200" kern="1200" dirty="0" smtClean="0">
                <a:solidFill>
                  <a:schemeClr val="tx1"/>
                </a:solidFill>
                <a:latin typeface="Arial" charset="0"/>
                <a:ea typeface="ＭＳ Ｐゴシック" pitchFamily="1" charset="-128"/>
                <a:cs typeface="+mn-cs"/>
              </a:rPr>
              <a:t>This presentation is an overview of Financial Literacy achievement to show New Zealand results in an international context.</a:t>
            </a:r>
          </a:p>
          <a:p>
            <a:pPr marL="0" marR="0" lvl="0"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NZ" sz="1200" kern="1200" dirty="0" smtClean="0">
                <a:solidFill>
                  <a:schemeClr val="tx1"/>
                </a:solidFill>
                <a:latin typeface="Arial" charset="0"/>
                <a:ea typeface="ＭＳ Ｐゴシック" pitchFamily="1" charset="-128"/>
                <a:cs typeface="+mn-cs"/>
              </a:rPr>
              <a:t>Students in the study are 15 years-old. 958 15 year-old</a:t>
            </a:r>
            <a:r>
              <a:rPr lang="en-NZ" sz="1200" kern="1200" baseline="0" dirty="0" smtClean="0">
                <a:solidFill>
                  <a:schemeClr val="tx1"/>
                </a:solidFill>
                <a:latin typeface="Arial" charset="0"/>
                <a:ea typeface="ＭＳ Ｐゴシック" pitchFamily="1" charset="-128"/>
                <a:cs typeface="+mn-cs"/>
              </a:rPr>
              <a:t> students </a:t>
            </a:r>
            <a:r>
              <a:rPr lang="en-NZ" sz="1200" kern="1200" dirty="0" smtClean="0">
                <a:solidFill>
                  <a:schemeClr val="tx1"/>
                </a:solidFill>
                <a:latin typeface="Arial" charset="0"/>
                <a:ea typeface="ＭＳ Ｐゴシック" pitchFamily="1" charset="-128"/>
                <a:cs typeface="+mn-cs"/>
              </a:rPr>
              <a:t>students took part in the financial literacy component </a:t>
            </a:r>
          </a:p>
          <a:p>
            <a:pPr marL="0" marR="0" lvl="0"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NZ" sz="1200" kern="1200" dirty="0" smtClean="0">
                <a:solidFill>
                  <a:schemeClr val="tx1"/>
                </a:solidFill>
                <a:latin typeface="Arial" charset="0"/>
                <a:ea typeface="ＭＳ Ｐゴシック" pitchFamily="1" charset="-128"/>
                <a:cs typeface="+mn-cs"/>
              </a:rPr>
              <a:t>In the core PISA subjects Over half a million students from 65 countries and economies took part around the world.  Just over 4,000 (4,291) New Zealand students from 177 schools took part in core PISA subjects.</a:t>
            </a:r>
          </a:p>
          <a:p>
            <a:pPr>
              <a:lnSpc>
                <a:spcPct val="100000"/>
              </a:lnSpc>
              <a:buFont typeface="Arial" pitchFamily="34" charset="0"/>
              <a:buChar char="•"/>
            </a:pPr>
            <a:r>
              <a:rPr lang="en-NZ" sz="1200" kern="1200" baseline="0" dirty="0" smtClean="0">
                <a:solidFill>
                  <a:schemeClr val="tx1"/>
                </a:solidFill>
                <a:latin typeface="Arial" charset="0"/>
                <a:ea typeface="ＭＳ Ｐゴシック" pitchFamily="1" charset="-128"/>
                <a:cs typeface="+mn-cs"/>
              </a:rPr>
              <a:t>For us to</a:t>
            </a:r>
            <a:r>
              <a:rPr lang="en-NZ" sz="1200" kern="1200" dirty="0" smtClean="0">
                <a:solidFill>
                  <a:schemeClr val="tx1"/>
                </a:solidFill>
                <a:latin typeface="Arial" charset="0"/>
                <a:ea typeface="ＭＳ Ｐゴシック" pitchFamily="1" charset="-128"/>
                <a:cs typeface="+mn-cs"/>
              </a:rPr>
              <a:t> better understand student achievement within a country and across countries these results</a:t>
            </a:r>
            <a:r>
              <a:rPr lang="en-NZ" sz="1200" kern="1200" baseline="0" dirty="0" smtClean="0">
                <a:solidFill>
                  <a:schemeClr val="tx1"/>
                </a:solidFill>
                <a:latin typeface="Arial" charset="0"/>
                <a:ea typeface="ＭＳ Ｐゴシック" pitchFamily="1" charset="-128"/>
                <a:cs typeface="+mn-cs"/>
              </a:rPr>
              <a:t> were </a:t>
            </a:r>
            <a:r>
              <a:rPr lang="en-NZ" sz="1200" kern="1200" dirty="0" smtClean="0">
                <a:solidFill>
                  <a:schemeClr val="tx1"/>
                </a:solidFill>
                <a:latin typeface="Arial" charset="0"/>
                <a:ea typeface="ＭＳ Ｐゴシック" pitchFamily="1" charset="-128"/>
                <a:cs typeface="+mn-cs"/>
              </a:rPr>
              <a:t>related to student and family background factors; school-level factors; teaching and learning; and system-related factors. </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However  girls</a:t>
            </a:r>
            <a:r>
              <a:rPr lang="en-NZ" baseline="0" dirty="0" smtClean="0"/>
              <a:t> are less likely to be top performers (but also less likely to be among the poor performers)</a:t>
            </a:r>
          </a:p>
          <a:p>
            <a:endParaRPr lang="en-NZ" baseline="0" dirty="0" smtClean="0"/>
          </a:p>
          <a:p>
            <a:r>
              <a:rPr lang="en-NZ" baseline="0" dirty="0" smtClean="0"/>
              <a:t>This also means that boys are overrepresented among the poor performers and more likely to be top performers.</a:t>
            </a:r>
          </a:p>
          <a:p>
            <a:endParaRPr lang="en-NZ" baseline="0" dirty="0" smtClean="0"/>
          </a:p>
          <a:p>
            <a:r>
              <a:rPr lang="en-NZ" baseline="0" dirty="0" smtClean="0"/>
              <a:t>This pattern is similar to the OECD overall but slightly more prounced in New Zealand</a:t>
            </a:r>
            <a:endParaRPr lang="en-NZ" dirty="0"/>
          </a:p>
        </p:txBody>
      </p:sp>
      <p:sp>
        <p:nvSpPr>
          <p:cNvPr id="4" name="Slide Number Placeholder 3"/>
          <p:cNvSpPr>
            <a:spLocks noGrp="1"/>
          </p:cNvSpPr>
          <p:nvPr>
            <p:ph type="sldNum" sz="quarter" idx="10"/>
          </p:nvPr>
        </p:nvSpPr>
        <p:spPr/>
        <p:txBody>
          <a:bodyPr/>
          <a:lstStyle/>
          <a:p>
            <a:fld id="{04CB4E41-8BA3-45EA-BD68-25697D0FA88B}" type="slidenum">
              <a:rPr lang="en-NZ" smtClean="0"/>
              <a:pPr/>
              <a:t>10</a:t>
            </a:fld>
            <a:endParaRPr lang="en-NZ"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sz="1200" b="1" kern="1200" dirty="0" smtClean="0">
                <a:solidFill>
                  <a:schemeClr val="tx1"/>
                </a:solidFill>
                <a:latin typeface="Arial" charset="0"/>
                <a:ea typeface="ＭＳ Ｐゴシック" pitchFamily="1" charset="-128"/>
                <a:cs typeface="+mn-cs"/>
              </a:rPr>
              <a:t>SLIDE:</a:t>
            </a:r>
            <a:endParaRPr lang="en-NZ" dirty="0"/>
          </a:p>
        </p:txBody>
      </p:sp>
      <p:sp>
        <p:nvSpPr>
          <p:cNvPr id="4" name="Slide Number Placeholder 3"/>
          <p:cNvSpPr>
            <a:spLocks noGrp="1"/>
          </p:cNvSpPr>
          <p:nvPr>
            <p:ph type="sldNum" sz="quarter" idx="10"/>
          </p:nvPr>
        </p:nvSpPr>
        <p:spPr/>
        <p:txBody>
          <a:bodyPr/>
          <a:lstStyle/>
          <a:p>
            <a:fld id="{04CB4E41-8BA3-45EA-BD68-25697D0FA88B}" type="slidenum">
              <a:rPr lang="en-NZ" smtClean="0"/>
              <a:pPr/>
              <a:t>11</a:t>
            </a:fld>
            <a:endParaRPr lang="en-NZ"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NZ" sz="1200" kern="1200" dirty="0" smtClean="0">
                <a:solidFill>
                  <a:schemeClr val="tx1"/>
                </a:solidFill>
                <a:latin typeface="Arial" charset="0"/>
                <a:ea typeface="ＭＳ Ｐゴシック" pitchFamily="1" charset="-128"/>
                <a:cs typeface="+mn-cs"/>
              </a:rPr>
              <a:t>In New Zealand the relationship between ESCS and FL is the strongest among all 18 participating countries by a long stretch.  The slope representing the score point difference associated with a one-unit increase in the ESCS index is 64.  The closest is 50.  Australia is 42.  The lowest is 24.</a:t>
            </a:r>
          </a:p>
          <a:p>
            <a:endParaRPr lang="en-NZ" dirty="0"/>
          </a:p>
        </p:txBody>
      </p:sp>
      <p:sp>
        <p:nvSpPr>
          <p:cNvPr id="4" name="Slide Number Placeholder 3"/>
          <p:cNvSpPr>
            <a:spLocks noGrp="1"/>
          </p:cNvSpPr>
          <p:nvPr>
            <p:ph type="sldNum" sz="quarter" idx="10"/>
          </p:nvPr>
        </p:nvSpPr>
        <p:spPr/>
        <p:txBody>
          <a:bodyPr/>
          <a:lstStyle/>
          <a:p>
            <a:fld id="{04CB4E41-8BA3-45EA-BD68-25697D0FA88B}" type="slidenum">
              <a:rPr lang="en-NZ" smtClean="0"/>
              <a:pPr/>
              <a:t>12</a:t>
            </a:fld>
            <a:endParaRPr lang="en-NZ"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sz="1200" b="1" kern="1200" dirty="0" smtClean="0">
                <a:solidFill>
                  <a:schemeClr val="tx1"/>
                </a:solidFill>
                <a:latin typeface="Arial" charset="0"/>
                <a:ea typeface="ＭＳ Ｐゴシック" pitchFamily="1" charset="-128"/>
                <a:cs typeface="+mn-cs"/>
              </a:rPr>
              <a:t>SLIDE:</a:t>
            </a:r>
            <a:endParaRPr lang="en-NZ" dirty="0"/>
          </a:p>
        </p:txBody>
      </p:sp>
      <p:sp>
        <p:nvSpPr>
          <p:cNvPr id="4" name="Slide Number Placeholder 3"/>
          <p:cNvSpPr>
            <a:spLocks noGrp="1"/>
          </p:cNvSpPr>
          <p:nvPr>
            <p:ph type="sldNum" sz="quarter" idx="10"/>
          </p:nvPr>
        </p:nvSpPr>
        <p:spPr/>
        <p:txBody>
          <a:bodyPr/>
          <a:lstStyle/>
          <a:p>
            <a:fld id="{04CB4E41-8BA3-45EA-BD68-25697D0FA88B}" type="slidenum">
              <a:rPr lang="en-NZ" smtClean="0"/>
              <a:pPr/>
              <a:t>13</a:t>
            </a:fld>
            <a:endParaRPr lang="en-NZ"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NZ" sz="1200" kern="1200" dirty="0" smtClean="0">
                <a:solidFill>
                  <a:schemeClr val="tx1"/>
                </a:solidFill>
                <a:latin typeface="Arial" charset="0"/>
                <a:ea typeface="ＭＳ Ｐゴシック" pitchFamily="1" charset="-128"/>
                <a:cs typeface="+mn-cs"/>
              </a:rPr>
              <a:t>In New Zealand we can also look at the relationship between school decile and financial literacy achievement.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NZ" sz="1200" kern="1200" dirty="0" smtClean="0">
              <a:solidFill>
                <a:schemeClr val="tx1"/>
              </a:solidFill>
              <a:latin typeface="Arial" charset="0"/>
              <a:ea typeface="ＭＳ Ｐゴシック" pitchFamily="1" charset="-128"/>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NZ" sz="1200" kern="1200" dirty="0" smtClean="0">
                <a:solidFill>
                  <a:schemeClr val="tx1"/>
                </a:solidFill>
                <a:latin typeface="Arial" charset="0"/>
                <a:ea typeface="ＭＳ Ｐゴシック" pitchFamily="1" charset="-128"/>
                <a:cs typeface="+mn-cs"/>
              </a:rPr>
              <a:t>Students</a:t>
            </a:r>
            <a:r>
              <a:rPr lang="en-NZ" sz="1200" kern="1200" baseline="0" dirty="0" smtClean="0">
                <a:solidFill>
                  <a:schemeClr val="tx1"/>
                </a:solidFill>
                <a:latin typeface="Arial" charset="0"/>
                <a:ea typeface="ＭＳ Ｐゴシック" pitchFamily="1" charset="-128"/>
                <a:cs typeface="+mn-cs"/>
              </a:rPr>
              <a:t> in decile 1 and 2 schools was nearly 100 points below that of decile 3 and 4 schools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NZ" sz="1200" kern="1200" baseline="0" dirty="0" smtClean="0">
              <a:solidFill>
                <a:schemeClr val="tx1"/>
              </a:solidFill>
              <a:latin typeface="Arial" charset="0"/>
              <a:ea typeface="ＭＳ Ｐゴシック" pitchFamily="1" charset="-128"/>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NZ" sz="1200" kern="1200" baseline="0" dirty="0" smtClean="0">
                <a:solidFill>
                  <a:schemeClr val="tx1"/>
                </a:solidFill>
                <a:latin typeface="Arial" charset="0"/>
                <a:ea typeface="ＭＳ Ｐゴシック" pitchFamily="1" charset="-128"/>
                <a:cs typeface="+mn-cs"/>
              </a:rPr>
              <a:t>(note: error bars give an indication of the precision of the average (overlapping error bars usually mean that differences are not significant)</a:t>
            </a:r>
            <a:endParaRPr lang="en-NZ" sz="1200" kern="1200" dirty="0" smtClean="0">
              <a:solidFill>
                <a:schemeClr val="tx1"/>
              </a:solidFill>
              <a:latin typeface="Arial" charset="0"/>
              <a:ea typeface="ＭＳ Ｐゴシック" pitchFamily="1" charset="-128"/>
              <a:cs typeface="+mn-cs"/>
            </a:endParaRPr>
          </a:p>
          <a:p>
            <a:endParaRPr lang="en-NZ" dirty="0"/>
          </a:p>
        </p:txBody>
      </p:sp>
      <p:sp>
        <p:nvSpPr>
          <p:cNvPr id="4" name="Slide Number Placeholder 3"/>
          <p:cNvSpPr>
            <a:spLocks noGrp="1"/>
          </p:cNvSpPr>
          <p:nvPr>
            <p:ph type="sldNum" sz="quarter" idx="10"/>
          </p:nvPr>
        </p:nvSpPr>
        <p:spPr/>
        <p:txBody>
          <a:bodyPr/>
          <a:lstStyle/>
          <a:p>
            <a:fld id="{04CB4E41-8BA3-45EA-BD68-25697D0FA88B}" type="slidenum">
              <a:rPr lang="en-NZ" smtClean="0"/>
              <a:pPr/>
              <a:t>14</a:t>
            </a:fld>
            <a:endParaRPr lang="en-NZ"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sz="1200" b="1" kern="1200" dirty="0" smtClean="0">
                <a:solidFill>
                  <a:schemeClr val="tx1"/>
                </a:solidFill>
                <a:latin typeface="Arial" charset="0"/>
                <a:ea typeface="ＭＳ Ｐゴシック" pitchFamily="1" charset="-128"/>
                <a:cs typeface="+mn-cs"/>
              </a:rPr>
              <a:t>SLIDE:</a:t>
            </a:r>
            <a:endParaRPr lang="en-NZ" dirty="0"/>
          </a:p>
        </p:txBody>
      </p:sp>
      <p:sp>
        <p:nvSpPr>
          <p:cNvPr id="4" name="Slide Number Placeholder 3"/>
          <p:cNvSpPr>
            <a:spLocks noGrp="1"/>
          </p:cNvSpPr>
          <p:nvPr>
            <p:ph type="sldNum" sz="quarter" idx="10"/>
          </p:nvPr>
        </p:nvSpPr>
        <p:spPr/>
        <p:txBody>
          <a:bodyPr/>
          <a:lstStyle/>
          <a:p>
            <a:fld id="{04CB4E41-8BA3-45EA-BD68-25697D0FA88B}" type="slidenum">
              <a:rPr lang="en-NZ" smtClean="0"/>
              <a:pPr/>
              <a:t>15</a:t>
            </a:fld>
            <a:endParaRPr lang="en-NZ"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NZ" sz="1200" kern="1200" dirty="0" smtClean="0">
                <a:solidFill>
                  <a:schemeClr val="tx1"/>
                </a:solidFill>
                <a:latin typeface="Arial" charset="0"/>
                <a:ea typeface="ＭＳ Ｐゴシック" pitchFamily="1" charset="-128"/>
                <a:cs typeface="+mn-cs"/>
              </a:rPr>
              <a:t>27% of Maori and 44% of Pasifika are among</a:t>
            </a:r>
            <a:r>
              <a:rPr lang="en-NZ" sz="1200" kern="1200" baseline="0" dirty="0" smtClean="0">
                <a:solidFill>
                  <a:schemeClr val="tx1"/>
                </a:solidFill>
                <a:latin typeface="Arial" charset="0"/>
                <a:ea typeface="ＭＳ Ｐゴシック" pitchFamily="1" charset="-128"/>
                <a:cs typeface="+mn-cs"/>
              </a:rPr>
              <a:t> the poor performers (Level 1 and below) in financial literacy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NZ" sz="1200" kern="1200" baseline="0" dirty="0" smtClean="0">
              <a:solidFill>
                <a:schemeClr val="tx1"/>
              </a:solidFill>
              <a:latin typeface="Arial" charset="0"/>
              <a:ea typeface="ＭＳ Ｐゴシック" pitchFamily="1" charset="-128"/>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NZ" sz="1200" kern="1200" baseline="0" dirty="0" smtClean="0">
                <a:solidFill>
                  <a:schemeClr val="tx1"/>
                </a:solidFill>
                <a:latin typeface="Arial" charset="0"/>
                <a:ea typeface="ＭＳ Ｐゴシック" pitchFamily="1" charset="-128"/>
                <a:cs typeface="+mn-cs"/>
              </a:rPr>
              <a:t>25% of Asian and 23% of Pakeha are among the top performers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NZ" sz="1200" kern="1200" baseline="0" dirty="0" smtClean="0">
              <a:solidFill>
                <a:schemeClr val="tx1"/>
              </a:solidFill>
              <a:latin typeface="Arial" charset="0"/>
              <a:ea typeface="ＭＳ Ｐゴシック" pitchFamily="1" charset="-128"/>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NZ" sz="1200" kern="1200" baseline="0" dirty="0" smtClean="0">
                <a:solidFill>
                  <a:schemeClr val="tx1"/>
                </a:solidFill>
                <a:latin typeface="Arial" charset="0"/>
                <a:ea typeface="ＭＳ Ｐゴシック" pitchFamily="1" charset="-128"/>
                <a:cs typeface="+mn-cs"/>
              </a:rPr>
              <a:t>Note: ethnic identity is self- reported by the students and some students identify with and are reported for multiple ethnicities.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NZ" sz="1200" kern="1200" baseline="0" dirty="0" smtClean="0">
              <a:solidFill>
                <a:schemeClr val="tx1"/>
              </a:solidFill>
              <a:latin typeface="Arial" charset="0"/>
              <a:ea typeface="ＭＳ Ｐゴシック" pitchFamily="1" charset="-128"/>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NZ" sz="1200" kern="1200" baseline="0" dirty="0" smtClean="0">
                <a:solidFill>
                  <a:schemeClr val="tx1"/>
                </a:solidFill>
                <a:latin typeface="Arial" charset="0"/>
                <a:ea typeface="ＭＳ Ｐゴシック" pitchFamily="1" charset="-128"/>
                <a:cs typeface="+mn-cs"/>
              </a:rPr>
              <a:t>The proportion of Maori and Pasifika among the top performers is indicative only (due to small sample numbers for these groups)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NZ" sz="1200" kern="1200" dirty="0" smtClean="0">
              <a:solidFill>
                <a:schemeClr val="tx1"/>
              </a:solidFill>
              <a:latin typeface="Arial" charset="0"/>
              <a:ea typeface="ＭＳ Ｐゴシック" pitchFamily="1" charset="-128"/>
              <a:cs typeface="+mn-cs"/>
            </a:endParaRPr>
          </a:p>
          <a:p>
            <a:endParaRPr lang="en-NZ" dirty="0"/>
          </a:p>
        </p:txBody>
      </p:sp>
      <p:sp>
        <p:nvSpPr>
          <p:cNvPr id="4" name="Slide Number Placeholder 3"/>
          <p:cNvSpPr>
            <a:spLocks noGrp="1"/>
          </p:cNvSpPr>
          <p:nvPr>
            <p:ph type="sldNum" sz="quarter" idx="10"/>
          </p:nvPr>
        </p:nvSpPr>
        <p:spPr/>
        <p:txBody>
          <a:bodyPr/>
          <a:lstStyle/>
          <a:p>
            <a:fld id="{04CB4E41-8BA3-45EA-BD68-25697D0FA88B}" type="slidenum">
              <a:rPr lang="en-NZ" smtClean="0"/>
              <a:pPr/>
              <a:t>16</a:t>
            </a:fld>
            <a:endParaRPr lang="en-NZ"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sz="1200" b="1" kern="1200" dirty="0" smtClean="0">
                <a:solidFill>
                  <a:schemeClr val="tx1"/>
                </a:solidFill>
                <a:latin typeface="Arial" charset="0"/>
                <a:ea typeface="ＭＳ Ｐゴシック" pitchFamily="1" charset="-128"/>
                <a:cs typeface="+mn-cs"/>
              </a:rPr>
              <a:t>SLIDE:</a:t>
            </a:r>
            <a:endParaRPr lang="en-NZ" dirty="0"/>
          </a:p>
        </p:txBody>
      </p:sp>
      <p:sp>
        <p:nvSpPr>
          <p:cNvPr id="4" name="Slide Number Placeholder 3"/>
          <p:cNvSpPr>
            <a:spLocks noGrp="1"/>
          </p:cNvSpPr>
          <p:nvPr>
            <p:ph type="sldNum" sz="quarter" idx="10"/>
          </p:nvPr>
        </p:nvSpPr>
        <p:spPr/>
        <p:txBody>
          <a:bodyPr/>
          <a:lstStyle/>
          <a:p>
            <a:fld id="{04CB4E41-8BA3-45EA-BD68-25697D0FA88B}" type="slidenum">
              <a:rPr lang="en-NZ" smtClean="0"/>
              <a:pPr/>
              <a:t>17</a:t>
            </a:fld>
            <a:endParaRPr lang="en-NZ"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There is a 63</a:t>
            </a:r>
            <a:r>
              <a:rPr lang="en-NZ" baseline="0" dirty="0" smtClean="0"/>
              <a:t> score point difference between students where English is spoken at home most of the time and students where another language is spoken at home. In other countries the advantage of speakers of the language of instruction over another language is generally not as large ( Slovak republic and France are larger than NZ) (OECD difference 39 score points)</a:t>
            </a:r>
          </a:p>
          <a:p>
            <a:endParaRPr lang="en-NZ" baseline="0" dirty="0" smtClean="0"/>
          </a:p>
          <a:p>
            <a:r>
              <a:rPr lang="en-NZ" baseline="0" dirty="0" smtClean="0"/>
              <a:t>The advantage for non-immigrants over immigrants in New Zealand (29 score points) is not as large as the OECD average (37 score points)</a:t>
            </a:r>
            <a:endParaRPr lang="en-NZ" dirty="0"/>
          </a:p>
        </p:txBody>
      </p:sp>
      <p:sp>
        <p:nvSpPr>
          <p:cNvPr id="4" name="Slide Number Placeholder 3"/>
          <p:cNvSpPr>
            <a:spLocks noGrp="1"/>
          </p:cNvSpPr>
          <p:nvPr>
            <p:ph type="sldNum" sz="quarter" idx="10"/>
          </p:nvPr>
        </p:nvSpPr>
        <p:spPr/>
        <p:txBody>
          <a:bodyPr/>
          <a:lstStyle/>
          <a:p>
            <a:fld id="{04CB4E41-8BA3-45EA-BD68-25697D0FA88B}" type="slidenum">
              <a:rPr lang="en-NZ" smtClean="0"/>
              <a:pPr/>
              <a:t>18</a:t>
            </a:fld>
            <a:endParaRPr lang="en-NZ"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sz="1200" b="1" kern="1200" dirty="0" smtClean="0">
                <a:solidFill>
                  <a:schemeClr val="tx1"/>
                </a:solidFill>
                <a:latin typeface="Arial" charset="0"/>
                <a:ea typeface="ＭＳ Ｐゴシック" pitchFamily="1" charset="-128"/>
                <a:cs typeface="+mn-cs"/>
              </a:rPr>
              <a:t>SLIDE:</a:t>
            </a:r>
            <a:endParaRPr lang="en-NZ" dirty="0"/>
          </a:p>
        </p:txBody>
      </p:sp>
      <p:sp>
        <p:nvSpPr>
          <p:cNvPr id="4" name="Slide Number Placeholder 3"/>
          <p:cNvSpPr>
            <a:spLocks noGrp="1"/>
          </p:cNvSpPr>
          <p:nvPr>
            <p:ph type="sldNum" sz="quarter" idx="10"/>
          </p:nvPr>
        </p:nvSpPr>
        <p:spPr/>
        <p:txBody>
          <a:bodyPr/>
          <a:lstStyle/>
          <a:p>
            <a:fld id="{04CB4E41-8BA3-45EA-BD68-25697D0FA88B}" type="slidenum">
              <a:rPr lang="en-NZ" smtClean="0"/>
              <a:pPr/>
              <a:t>19</a:t>
            </a:fld>
            <a:endParaRPr lang="en-NZ"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03A894-287F-4812-83AF-C422150E96B3}" type="slidenum">
              <a:rPr lang="en-NZ"/>
              <a:pPr/>
              <a:t>2</a:t>
            </a:fld>
            <a:endParaRPr lang="en-NZ" dirty="0"/>
          </a:p>
        </p:txBody>
      </p:sp>
      <p:sp>
        <p:nvSpPr>
          <p:cNvPr id="151554" name="Rectangle 2"/>
          <p:cNvSpPr>
            <a:spLocks noGrp="1" noRot="1" noChangeAspect="1" noChangeArrowheads="1" noTextEdit="1"/>
          </p:cNvSpPr>
          <p:nvPr>
            <p:ph type="sldImg"/>
          </p:nvPr>
        </p:nvSpPr>
        <p:spPr>
          <a:xfrm>
            <a:off x="850900" y="744538"/>
            <a:ext cx="4960938" cy="3722687"/>
          </a:xfrm>
          <a:ln/>
        </p:spPr>
      </p:sp>
      <p:sp>
        <p:nvSpPr>
          <p:cNvPr id="151555" name="Rectangle 3"/>
          <p:cNvSpPr>
            <a:spLocks noGrp="1" noChangeArrowheads="1"/>
          </p:cNvSpPr>
          <p:nvPr>
            <p:ph type="body" idx="1"/>
          </p:nvPr>
        </p:nvSpPr>
        <p:spPr>
          <a:xfrm>
            <a:off x="888469" y="4714878"/>
            <a:ext cx="4885800" cy="2480690"/>
          </a:xfrm>
        </p:spPr>
        <p:txBody>
          <a:bodyPr/>
          <a:lstStyle/>
          <a:p>
            <a:r>
              <a:rPr lang="en-NZ" sz="1200" b="1" kern="1200" dirty="0" smtClean="0">
                <a:solidFill>
                  <a:schemeClr val="tx1"/>
                </a:solidFill>
                <a:latin typeface="Arial" charset="0"/>
                <a:ea typeface="ＭＳ Ｐゴシック" pitchFamily="1" charset="-128"/>
                <a:cs typeface="+mn-cs"/>
              </a:rPr>
              <a:t>SLIDE: Definition</a:t>
            </a:r>
            <a:endParaRPr lang="en-NZ" sz="1200" kern="1200" dirty="0" smtClean="0">
              <a:solidFill>
                <a:schemeClr val="tx1"/>
              </a:solidFill>
              <a:latin typeface="Arial" charset="0"/>
              <a:ea typeface="ＭＳ Ｐゴシック" pitchFamily="1" charset="-128"/>
              <a:cs typeface="+mn-cs"/>
            </a:endParaRPr>
          </a:p>
        </p:txBody>
      </p:sp>
      <p:sp>
        <p:nvSpPr>
          <p:cNvPr id="5" name="TextBox 4"/>
          <p:cNvSpPr txBox="1"/>
          <p:nvPr/>
        </p:nvSpPr>
        <p:spPr>
          <a:xfrm>
            <a:off x="883097" y="5107335"/>
            <a:ext cx="4464496" cy="2092881"/>
          </a:xfrm>
          <a:prstGeom prst="rect">
            <a:avLst/>
          </a:prstGeom>
          <a:noFill/>
        </p:spPr>
        <p:txBody>
          <a:bodyPr wrap="square" rtlCol="0">
            <a:spAutoFit/>
          </a:bodyPr>
          <a:lstStyle/>
          <a:p>
            <a:r>
              <a:rPr lang="en-NZ" sz="1000" b="1" dirty="0" smtClean="0"/>
              <a:t>Angela to cover slides 2-4</a:t>
            </a:r>
          </a:p>
          <a:p>
            <a:r>
              <a:rPr lang="en-NZ" sz="1000" dirty="0" smtClean="0"/>
              <a:t>The PISA FL definition aligns comfortably with the notion of </a:t>
            </a:r>
            <a:r>
              <a:rPr lang="en-NZ" sz="1000" b="1" i="1" dirty="0" smtClean="0"/>
              <a:t>financial capability </a:t>
            </a:r>
            <a:r>
              <a:rPr lang="en-NZ" sz="1000" dirty="0" smtClean="0"/>
              <a:t>which is captured in the NZC, and </a:t>
            </a:r>
            <a:r>
              <a:rPr lang="en-NZ" sz="1000" dirty="0" err="1" smtClean="0"/>
              <a:t>apirations</a:t>
            </a:r>
            <a:r>
              <a:rPr lang="en-NZ" sz="1000" dirty="0" smtClean="0"/>
              <a:t> for students expressed in the Graduate Profile of the Te Marautanga o Aotearoa (Māori-medium curriculum).</a:t>
            </a:r>
          </a:p>
          <a:p>
            <a:endParaRPr lang="en-NZ" sz="1000" dirty="0" smtClean="0"/>
          </a:p>
          <a:p>
            <a:r>
              <a:rPr lang="en-NZ" sz="1000" dirty="0" smtClean="0"/>
              <a:t>The NZC describes financial capability as the </a:t>
            </a:r>
            <a:r>
              <a:rPr lang="en-NZ" sz="1000" i="1" dirty="0" smtClean="0"/>
              <a:t>skills, knowledge and </a:t>
            </a:r>
            <a:r>
              <a:rPr lang="en-NZ" sz="1000" i="1" dirty="0" err="1" smtClean="0"/>
              <a:t>dispostions</a:t>
            </a:r>
            <a:r>
              <a:rPr lang="en-NZ" sz="1000" i="1" dirty="0" smtClean="0"/>
              <a:t> to make well informed financial decisions throughout life</a:t>
            </a:r>
            <a:r>
              <a:rPr lang="en-NZ" sz="1000" dirty="0" smtClean="0"/>
              <a:t>.</a:t>
            </a:r>
          </a:p>
          <a:p>
            <a:r>
              <a:rPr lang="en-NZ" sz="1000" dirty="0" smtClean="0"/>
              <a:t>By dispositions we mean things such as values, and key competencies of thinking and self-management and motivation, &amp; participating and contributing. FL is recognised as an important capability for citizenship to enable social and economic well-being.</a:t>
            </a:r>
          </a:p>
          <a:p>
            <a:endParaRPr lang="en-NZ" sz="10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sz="1200" b="1" kern="1200" dirty="0" smtClean="0">
                <a:solidFill>
                  <a:schemeClr val="tx1"/>
                </a:solidFill>
                <a:latin typeface="Arial" charset="0"/>
                <a:ea typeface="ＭＳ Ｐゴシック" pitchFamily="1" charset="-128"/>
                <a:cs typeface="+mn-cs"/>
              </a:rPr>
              <a:t>SLIDE:</a:t>
            </a:r>
            <a:endParaRPr lang="en-NZ" dirty="0"/>
          </a:p>
        </p:txBody>
      </p:sp>
      <p:sp>
        <p:nvSpPr>
          <p:cNvPr id="4" name="Slide Number Placeholder 3"/>
          <p:cNvSpPr>
            <a:spLocks noGrp="1"/>
          </p:cNvSpPr>
          <p:nvPr>
            <p:ph type="sldNum" sz="quarter" idx="10"/>
          </p:nvPr>
        </p:nvSpPr>
        <p:spPr/>
        <p:txBody>
          <a:bodyPr/>
          <a:lstStyle/>
          <a:p>
            <a:fld id="{04CB4E41-8BA3-45EA-BD68-25697D0FA88B}" type="slidenum">
              <a:rPr lang="en-NZ" smtClean="0"/>
              <a:pPr/>
              <a:t>20</a:t>
            </a:fld>
            <a:endParaRPr lang="en-NZ"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NZ" sz="1200" kern="1200" dirty="0" smtClean="0">
                <a:solidFill>
                  <a:schemeClr val="tx1"/>
                </a:solidFill>
                <a:latin typeface="Arial" charset="0"/>
                <a:ea typeface="ＭＳ Ｐゴシック" pitchFamily="1" charset="-128"/>
                <a:cs typeface="+mn-cs"/>
              </a:rPr>
              <a:t>Similar to the OECD average NZ students who have at least one parent with</a:t>
            </a:r>
            <a:r>
              <a:rPr lang="en-NZ" sz="1200" kern="1200" baseline="0" dirty="0" smtClean="0">
                <a:solidFill>
                  <a:schemeClr val="tx1"/>
                </a:solidFill>
                <a:latin typeface="Arial" charset="0"/>
                <a:ea typeface="ＭＳ Ｐゴシック" pitchFamily="1" charset="-128"/>
                <a:cs typeface="+mn-cs"/>
              </a:rPr>
              <a:t> a tertiary education have about a 40 score point advantage over students with no parent with a tertiary education.</a:t>
            </a:r>
          </a:p>
          <a:p>
            <a:pPr lvl="0"/>
            <a:endParaRPr lang="en-NZ" sz="1200" kern="1200" baseline="0" dirty="0" smtClean="0">
              <a:solidFill>
                <a:schemeClr val="tx1"/>
              </a:solidFill>
              <a:latin typeface="Arial" charset="0"/>
              <a:ea typeface="ＭＳ Ｐゴシック" pitchFamily="1" charset="-128"/>
              <a:cs typeface="+mn-cs"/>
            </a:endParaRPr>
          </a:p>
          <a:p>
            <a:pPr lvl="0"/>
            <a:r>
              <a:rPr lang="en-NZ" sz="1200" kern="1200" baseline="0" dirty="0" smtClean="0">
                <a:solidFill>
                  <a:schemeClr val="tx1"/>
                </a:solidFill>
                <a:latin typeface="Arial" charset="0"/>
                <a:ea typeface="ＭＳ Ｐゴシック" pitchFamily="1" charset="-128"/>
                <a:cs typeface="+mn-cs"/>
              </a:rPr>
              <a:t>The score point difference for students with at least one parent in a skilled occupation (eg professional  (doctor, nurse , teacher etc), or managerial ) for New Zealand (75 score points) is larger than most other countries (only Israel; has higher)</a:t>
            </a:r>
            <a:endParaRPr lang="en-NZ" sz="1200" kern="1200" dirty="0" smtClean="0">
              <a:solidFill>
                <a:schemeClr val="tx1"/>
              </a:solidFill>
              <a:latin typeface="Arial" charset="0"/>
              <a:ea typeface="ＭＳ Ｐゴシック" pitchFamily="1" charset="-128"/>
              <a:cs typeface="+mn-cs"/>
            </a:endParaRPr>
          </a:p>
          <a:p>
            <a:pPr lvl="0"/>
            <a:endParaRPr lang="en-NZ" sz="1200" kern="1200" dirty="0">
              <a:solidFill>
                <a:schemeClr val="tx1"/>
              </a:solidFill>
              <a:latin typeface="Arial" charset="0"/>
              <a:ea typeface="ＭＳ Ｐゴシック" pitchFamily="1" charset="-128"/>
              <a:cs typeface="+mn-cs"/>
            </a:endParaRPr>
          </a:p>
        </p:txBody>
      </p:sp>
      <p:sp>
        <p:nvSpPr>
          <p:cNvPr id="4" name="Slide Number Placeholder 3"/>
          <p:cNvSpPr>
            <a:spLocks noGrp="1"/>
          </p:cNvSpPr>
          <p:nvPr>
            <p:ph type="sldNum" sz="quarter" idx="10"/>
          </p:nvPr>
        </p:nvSpPr>
        <p:spPr/>
        <p:txBody>
          <a:bodyPr/>
          <a:lstStyle/>
          <a:p>
            <a:fld id="{04CB4E41-8BA3-45EA-BD68-25697D0FA88B}" type="slidenum">
              <a:rPr lang="en-NZ" smtClean="0"/>
              <a:pPr/>
              <a:t>21</a:t>
            </a:fld>
            <a:endParaRPr lang="en-NZ"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sz="1200" b="1" kern="1200" dirty="0" smtClean="0">
                <a:solidFill>
                  <a:schemeClr val="tx1"/>
                </a:solidFill>
                <a:latin typeface="Arial" charset="0"/>
                <a:ea typeface="ＭＳ Ｐゴシック" pitchFamily="1" charset="-128"/>
                <a:cs typeface="+mn-cs"/>
              </a:rPr>
              <a:t>SLIDE:</a:t>
            </a:r>
            <a:endParaRPr lang="en-NZ" dirty="0"/>
          </a:p>
        </p:txBody>
      </p:sp>
      <p:sp>
        <p:nvSpPr>
          <p:cNvPr id="4" name="Slide Number Placeholder 3"/>
          <p:cNvSpPr>
            <a:spLocks noGrp="1"/>
          </p:cNvSpPr>
          <p:nvPr>
            <p:ph type="sldNum" sz="quarter" idx="10"/>
          </p:nvPr>
        </p:nvSpPr>
        <p:spPr/>
        <p:txBody>
          <a:bodyPr/>
          <a:lstStyle/>
          <a:p>
            <a:fld id="{04CB4E41-8BA3-45EA-BD68-25697D0FA88B}" type="slidenum">
              <a:rPr lang="en-NZ" smtClean="0"/>
              <a:pPr/>
              <a:t>22</a:t>
            </a:fld>
            <a:endParaRPr lang="en-NZ"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NZ" sz="1200" kern="1200" dirty="0" smtClean="0">
                <a:solidFill>
                  <a:schemeClr val="tx1"/>
                </a:solidFill>
                <a:latin typeface="Arial" charset="0"/>
                <a:ea typeface="ＭＳ Ｐゴシック" pitchFamily="1" charset="-128"/>
                <a:cs typeface="+mn-cs"/>
              </a:rPr>
              <a:t>Unfortunately there was a large amount of missing data among some of the background</a:t>
            </a:r>
            <a:r>
              <a:rPr lang="en-NZ" sz="1200" kern="1200" baseline="0" dirty="0" smtClean="0">
                <a:solidFill>
                  <a:schemeClr val="tx1"/>
                </a:solidFill>
                <a:latin typeface="Arial" charset="0"/>
                <a:ea typeface="ＭＳ Ｐゴシック" pitchFamily="1" charset="-128"/>
                <a:cs typeface="+mn-cs"/>
              </a:rPr>
              <a:t> questions relating to financial literacy, one of the questions where there is sufficient data was how aften students discuss money matters with their parents.</a:t>
            </a:r>
          </a:p>
          <a:p>
            <a:pPr lvl="0"/>
            <a:endParaRPr lang="en-NZ" sz="1200" kern="1200" baseline="0" dirty="0" smtClean="0">
              <a:solidFill>
                <a:schemeClr val="tx1"/>
              </a:solidFill>
              <a:latin typeface="Arial" charset="0"/>
              <a:ea typeface="ＭＳ Ｐゴシック" pitchFamily="1" charset="-128"/>
              <a:cs typeface="+mn-cs"/>
            </a:endParaRPr>
          </a:p>
          <a:p>
            <a:pPr lvl="0"/>
            <a:r>
              <a:rPr lang="en-NZ" sz="1200" kern="1200" baseline="0" dirty="0" smtClean="0">
                <a:solidFill>
                  <a:schemeClr val="tx1"/>
                </a:solidFill>
                <a:latin typeface="Arial" charset="0"/>
                <a:ea typeface="ＭＳ Ｐゴシック" pitchFamily="1" charset="-128"/>
                <a:cs typeface="+mn-cs"/>
              </a:rPr>
              <a:t>The graph shows there is not a simple relationship between the frequency with which money matters are discussed and performance in financial literacy. </a:t>
            </a:r>
          </a:p>
          <a:p>
            <a:pPr lvl="0"/>
            <a:r>
              <a:rPr lang="en-NZ" sz="1200" kern="1200" baseline="0" dirty="0" smtClean="0">
                <a:solidFill>
                  <a:schemeClr val="tx1"/>
                </a:solidFill>
                <a:latin typeface="Arial" charset="0"/>
                <a:ea typeface="ＭＳ Ｐゴシック" pitchFamily="1" charset="-128"/>
                <a:cs typeface="+mn-cs"/>
              </a:rPr>
              <a:t>While there are no significant differences between the groups the graph indicates that students who never or hardly ever and students who discuss money matters every day tend to have slightly lower scores on average than students who discuss money matters at least once or twice a month</a:t>
            </a:r>
          </a:p>
          <a:p>
            <a:pPr lvl="0"/>
            <a:endParaRPr lang="en-NZ" sz="1200" kern="1200" dirty="0">
              <a:solidFill>
                <a:schemeClr val="tx1"/>
              </a:solidFill>
              <a:latin typeface="Arial" charset="0"/>
              <a:ea typeface="ＭＳ Ｐゴシック" pitchFamily="1" charset="-128"/>
              <a:cs typeface="+mn-cs"/>
            </a:endParaRPr>
          </a:p>
        </p:txBody>
      </p:sp>
      <p:sp>
        <p:nvSpPr>
          <p:cNvPr id="4" name="Slide Number Placeholder 3"/>
          <p:cNvSpPr>
            <a:spLocks noGrp="1"/>
          </p:cNvSpPr>
          <p:nvPr>
            <p:ph type="sldNum" sz="quarter" idx="10"/>
          </p:nvPr>
        </p:nvSpPr>
        <p:spPr/>
        <p:txBody>
          <a:bodyPr/>
          <a:lstStyle/>
          <a:p>
            <a:fld id="{04CB4E41-8BA3-45EA-BD68-25697D0FA88B}" type="slidenum">
              <a:rPr lang="en-NZ" smtClean="0"/>
              <a:pPr/>
              <a:t>23</a:t>
            </a:fld>
            <a:endParaRPr lang="en-NZ"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sz="1200" b="1" kern="1200" dirty="0" smtClean="0">
                <a:solidFill>
                  <a:schemeClr val="tx1"/>
                </a:solidFill>
                <a:latin typeface="Arial" charset="0"/>
                <a:ea typeface="ＭＳ Ｐゴシック" pitchFamily="1" charset="-128"/>
                <a:cs typeface="+mn-cs"/>
              </a:rPr>
              <a:t>SLIDE:</a:t>
            </a:r>
            <a:endParaRPr lang="en-NZ" dirty="0"/>
          </a:p>
        </p:txBody>
      </p:sp>
      <p:sp>
        <p:nvSpPr>
          <p:cNvPr id="4" name="Slide Number Placeholder 3"/>
          <p:cNvSpPr>
            <a:spLocks noGrp="1"/>
          </p:cNvSpPr>
          <p:nvPr>
            <p:ph type="sldNum" sz="quarter" idx="10"/>
          </p:nvPr>
        </p:nvSpPr>
        <p:spPr/>
        <p:txBody>
          <a:bodyPr/>
          <a:lstStyle/>
          <a:p>
            <a:fld id="{04CB4E41-8BA3-45EA-BD68-25697D0FA88B}" type="slidenum">
              <a:rPr lang="en-NZ" smtClean="0"/>
              <a:pPr/>
              <a:t>24</a:t>
            </a:fld>
            <a:endParaRPr lang="en-NZ"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NZ" sz="1200" kern="1200" dirty="0" smtClean="0">
                <a:solidFill>
                  <a:schemeClr val="tx1"/>
                </a:solidFill>
                <a:latin typeface="Arial" charset="0"/>
                <a:ea typeface="ＭＳ Ｐゴシック" pitchFamily="1" charset="-128"/>
                <a:cs typeface="+mn-cs"/>
              </a:rPr>
              <a:t>89% of New Zealand students reported holding a bank account. This was higher than all but one country (Slovenia) and similar to Australia (81%)</a:t>
            </a:r>
          </a:p>
          <a:p>
            <a:pPr lvl="0"/>
            <a:endParaRPr lang="en-NZ" sz="1200" kern="1200" dirty="0" smtClean="0">
              <a:solidFill>
                <a:schemeClr val="tx1"/>
              </a:solidFill>
              <a:latin typeface="Arial" charset="0"/>
              <a:ea typeface="ＭＳ Ｐゴシック" pitchFamily="1" charset="-128"/>
              <a:cs typeface="+mn-cs"/>
            </a:endParaRPr>
          </a:p>
          <a:p>
            <a:pPr lvl="0"/>
            <a:r>
              <a:rPr lang="en-NZ" sz="1200" kern="1200" dirty="0" smtClean="0">
                <a:solidFill>
                  <a:schemeClr val="tx1"/>
                </a:solidFill>
                <a:latin typeface="Arial" charset="0"/>
                <a:ea typeface="ＭＳ Ｐゴシック" pitchFamily="1" charset="-128"/>
                <a:cs typeface="+mn-cs"/>
              </a:rPr>
              <a:t>New Zealand stands out</a:t>
            </a:r>
            <a:r>
              <a:rPr lang="en-NZ" sz="1200" kern="1200" baseline="0" dirty="0" smtClean="0">
                <a:solidFill>
                  <a:schemeClr val="tx1"/>
                </a:solidFill>
                <a:latin typeface="Arial" charset="0"/>
                <a:ea typeface="ＭＳ Ｐゴシック" pitchFamily="1" charset="-128"/>
                <a:cs typeface="+mn-cs"/>
              </a:rPr>
              <a:t> as having the largest difference in financial literacy performance (106 score points) between students who own a bank account and those who do not. </a:t>
            </a:r>
          </a:p>
          <a:p>
            <a:pPr lvl="0"/>
            <a:r>
              <a:rPr lang="en-NZ" sz="1200" kern="1200" baseline="0" dirty="0" smtClean="0">
                <a:solidFill>
                  <a:schemeClr val="tx1"/>
                </a:solidFill>
                <a:latin typeface="Arial" charset="0"/>
                <a:ea typeface="ＭＳ Ｐゴシック" pitchFamily="1" charset="-128"/>
                <a:cs typeface="+mn-cs"/>
              </a:rPr>
              <a:t>Even after accounting for Socio-economic background this difference is still very large (76 score points)</a:t>
            </a:r>
          </a:p>
          <a:p>
            <a:pPr lvl="0"/>
            <a:endParaRPr lang="en-NZ" sz="1200" kern="1200" dirty="0">
              <a:solidFill>
                <a:schemeClr val="tx1"/>
              </a:solidFill>
              <a:latin typeface="Arial" charset="0"/>
              <a:ea typeface="ＭＳ Ｐゴシック" pitchFamily="1" charset="-128"/>
              <a:cs typeface="+mn-cs"/>
            </a:endParaRPr>
          </a:p>
        </p:txBody>
      </p:sp>
      <p:sp>
        <p:nvSpPr>
          <p:cNvPr id="4" name="Slide Number Placeholder 3"/>
          <p:cNvSpPr>
            <a:spLocks noGrp="1"/>
          </p:cNvSpPr>
          <p:nvPr>
            <p:ph type="sldNum" sz="quarter" idx="10"/>
          </p:nvPr>
        </p:nvSpPr>
        <p:spPr/>
        <p:txBody>
          <a:bodyPr/>
          <a:lstStyle/>
          <a:p>
            <a:fld id="{04CB4E41-8BA3-45EA-BD68-25697D0FA88B}" type="slidenum">
              <a:rPr lang="en-NZ" smtClean="0"/>
              <a:pPr/>
              <a:t>25</a:t>
            </a:fld>
            <a:endParaRPr lang="en-NZ"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sz="1200" b="1" kern="1200" dirty="0" smtClean="0">
                <a:solidFill>
                  <a:schemeClr val="tx1"/>
                </a:solidFill>
                <a:latin typeface="Arial" charset="0"/>
                <a:ea typeface="ＭＳ Ｐゴシック" pitchFamily="1" charset="-128"/>
                <a:cs typeface="+mn-cs"/>
              </a:rPr>
              <a:t>SLIDE:</a:t>
            </a:r>
            <a:endParaRPr lang="en-NZ" dirty="0"/>
          </a:p>
        </p:txBody>
      </p:sp>
      <p:sp>
        <p:nvSpPr>
          <p:cNvPr id="4" name="Slide Number Placeholder 3"/>
          <p:cNvSpPr>
            <a:spLocks noGrp="1"/>
          </p:cNvSpPr>
          <p:nvPr>
            <p:ph type="sldNum" sz="quarter" idx="10"/>
          </p:nvPr>
        </p:nvSpPr>
        <p:spPr/>
        <p:txBody>
          <a:bodyPr/>
          <a:lstStyle/>
          <a:p>
            <a:fld id="{04CB4E41-8BA3-45EA-BD68-25697D0FA88B}" type="slidenum">
              <a:rPr lang="en-NZ" smtClean="0"/>
              <a:pPr/>
              <a:t>26</a:t>
            </a:fld>
            <a:endParaRPr lang="en-NZ"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NZ" sz="1200" kern="1200" dirty="0" smtClean="0">
                <a:solidFill>
                  <a:schemeClr val="tx1"/>
                </a:solidFill>
                <a:latin typeface="Arial" charset="0"/>
                <a:ea typeface="ＭＳ Ｐゴシック" pitchFamily="1" charset="-128"/>
                <a:cs typeface="+mn-cs"/>
              </a:rPr>
              <a:t>This graph looks at some of the behaviours</a:t>
            </a:r>
            <a:r>
              <a:rPr lang="en-NZ" sz="1200" kern="1200" baseline="0" dirty="0" smtClean="0">
                <a:solidFill>
                  <a:schemeClr val="tx1"/>
                </a:solidFill>
                <a:latin typeface="Arial" charset="0"/>
                <a:ea typeface="ＭＳ Ｐゴシック" pitchFamily="1" charset="-128"/>
                <a:cs typeface="+mn-cs"/>
              </a:rPr>
              <a:t> and attitudes related to financial literacy</a:t>
            </a:r>
          </a:p>
          <a:p>
            <a:pPr lvl="0"/>
            <a:endParaRPr lang="en-NZ" sz="1200" kern="1200" baseline="0" dirty="0" smtClean="0">
              <a:solidFill>
                <a:schemeClr val="tx1"/>
              </a:solidFill>
              <a:latin typeface="Arial" charset="0"/>
              <a:ea typeface="ＭＳ Ｐゴシック" pitchFamily="1" charset="-128"/>
              <a:cs typeface="+mn-cs"/>
            </a:endParaRPr>
          </a:p>
          <a:p>
            <a:pPr lvl="0"/>
            <a:r>
              <a:rPr lang="en-NZ" sz="1200" kern="1200" baseline="0" dirty="0" smtClean="0">
                <a:solidFill>
                  <a:schemeClr val="tx1"/>
                </a:solidFill>
                <a:latin typeface="Arial" charset="0"/>
                <a:ea typeface="ＭＳ Ｐゴシック" pitchFamily="1" charset="-128"/>
                <a:cs typeface="+mn-cs"/>
              </a:rPr>
              <a:t>Students reported their response to two statements:</a:t>
            </a:r>
          </a:p>
          <a:p>
            <a:pPr lvl="0"/>
            <a:r>
              <a:rPr lang="en-NZ" sz="1200" kern="1200" baseline="0" dirty="0" smtClean="0">
                <a:solidFill>
                  <a:schemeClr val="tx1"/>
                </a:solidFill>
                <a:latin typeface="Arial" charset="0"/>
                <a:ea typeface="ＭＳ Ｐゴシック" pitchFamily="1" charset="-128"/>
                <a:cs typeface="+mn-cs"/>
              </a:rPr>
              <a:t>“When confronted with a problem, I give up easily” and</a:t>
            </a:r>
          </a:p>
          <a:p>
            <a:pPr lvl="0"/>
            <a:r>
              <a:rPr lang="en-NZ" sz="1200" kern="1200" baseline="0" dirty="0" smtClean="0">
                <a:solidFill>
                  <a:schemeClr val="tx1"/>
                </a:solidFill>
                <a:latin typeface="Arial" charset="0"/>
                <a:ea typeface="ＭＳ Ｐゴシック" pitchFamily="1" charset="-128"/>
                <a:cs typeface="+mn-cs"/>
              </a:rPr>
              <a:t>“I like to solve complex problems”</a:t>
            </a:r>
          </a:p>
          <a:p>
            <a:pPr lvl="0"/>
            <a:endParaRPr lang="en-NZ" sz="1200" kern="1200" baseline="0" dirty="0" smtClean="0">
              <a:solidFill>
                <a:schemeClr val="tx1"/>
              </a:solidFill>
              <a:latin typeface="Arial" charset="0"/>
              <a:ea typeface="ＭＳ Ｐゴシック" pitchFamily="1" charset="-128"/>
              <a:cs typeface="+mn-cs"/>
            </a:endParaRPr>
          </a:p>
          <a:p>
            <a:pPr lvl="0"/>
            <a:r>
              <a:rPr lang="en-NZ" sz="1200" kern="1200" baseline="0" dirty="0" smtClean="0">
                <a:solidFill>
                  <a:schemeClr val="tx1"/>
                </a:solidFill>
                <a:latin typeface="Arial" charset="0"/>
                <a:ea typeface="ＭＳ Ｐゴシック" pitchFamily="1" charset="-128"/>
                <a:cs typeface="+mn-cs"/>
              </a:rPr>
              <a:t>New Zealand students stood out as having one of the largest differences between students who do not give up easily on problems (78 score points)  and those who do not (only United states with similar difference (78 score points)</a:t>
            </a:r>
          </a:p>
          <a:p>
            <a:pPr lvl="0"/>
            <a:endParaRPr lang="en-NZ" sz="1200" kern="1200" baseline="0" dirty="0" smtClean="0">
              <a:solidFill>
                <a:schemeClr val="tx1"/>
              </a:solidFill>
              <a:latin typeface="Arial" charset="0"/>
              <a:ea typeface="ＭＳ Ｐゴシック" pitchFamily="1" charset="-128"/>
              <a:cs typeface="+mn-cs"/>
            </a:endParaRPr>
          </a:p>
          <a:p>
            <a:pPr lvl="0"/>
            <a:r>
              <a:rPr lang="en-NZ" sz="1200" kern="1200" baseline="0" dirty="0" smtClean="0">
                <a:solidFill>
                  <a:schemeClr val="tx1"/>
                </a:solidFill>
                <a:latin typeface="Arial" charset="0"/>
                <a:ea typeface="ＭＳ Ｐゴシック" pitchFamily="1" charset="-128"/>
                <a:cs typeface="+mn-cs"/>
              </a:rPr>
              <a:t>Similarly compared to other countries, New Zealand had the largest difference between students who liked to solve complex problems and those who do not (44 score points)</a:t>
            </a:r>
          </a:p>
          <a:p>
            <a:pPr lvl="0"/>
            <a:endParaRPr lang="en-NZ" sz="1200" kern="1200" baseline="0" dirty="0" smtClean="0">
              <a:solidFill>
                <a:schemeClr val="tx1"/>
              </a:solidFill>
              <a:latin typeface="Arial" charset="0"/>
              <a:ea typeface="ＭＳ Ｐゴシック" pitchFamily="1" charset="-128"/>
              <a:cs typeface="+mn-cs"/>
            </a:endParaRPr>
          </a:p>
          <a:p>
            <a:pPr lvl="0"/>
            <a:endParaRPr lang="en-NZ" sz="1200" kern="1200" dirty="0">
              <a:solidFill>
                <a:schemeClr val="tx1"/>
              </a:solidFill>
              <a:latin typeface="Arial" charset="0"/>
              <a:ea typeface="ＭＳ Ｐゴシック" pitchFamily="1" charset="-128"/>
              <a:cs typeface="+mn-cs"/>
            </a:endParaRPr>
          </a:p>
        </p:txBody>
      </p:sp>
      <p:sp>
        <p:nvSpPr>
          <p:cNvPr id="4" name="Slide Number Placeholder 3"/>
          <p:cNvSpPr>
            <a:spLocks noGrp="1"/>
          </p:cNvSpPr>
          <p:nvPr>
            <p:ph type="sldNum" sz="quarter" idx="10"/>
          </p:nvPr>
        </p:nvSpPr>
        <p:spPr/>
        <p:txBody>
          <a:bodyPr/>
          <a:lstStyle/>
          <a:p>
            <a:fld id="{04CB4E41-8BA3-45EA-BD68-25697D0FA88B}" type="slidenum">
              <a:rPr lang="en-NZ" smtClean="0"/>
              <a:pPr/>
              <a:t>27</a:t>
            </a:fld>
            <a:endParaRPr lang="en-NZ"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04CB4E41-8BA3-45EA-BD68-25697D0FA88B}" type="slidenum">
              <a:rPr lang="en-NZ" smtClean="0"/>
              <a:pPr/>
              <a:t>28</a:t>
            </a:fld>
            <a:endParaRPr lang="en-NZ"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b="1" dirty="0" smtClean="0"/>
              <a:t>The new NZC FC Progressions of Learning </a:t>
            </a:r>
          </a:p>
          <a:p>
            <a:r>
              <a:rPr lang="en-NZ" sz="1200" kern="1200" dirty="0" smtClean="0">
                <a:solidFill>
                  <a:schemeClr val="tx1"/>
                </a:solidFill>
                <a:latin typeface="Arial" charset="0"/>
                <a:ea typeface="ＭＳ Ｐゴシック" pitchFamily="1" charset="-128"/>
                <a:cs typeface="+mn-cs"/>
              </a:rPr>
              <a:t>The learning outcomes described in the Ministry’s new FC progressions of learning very much reflect the items in PISA.</a:t>
            </a:r>
          </a:p>
          <a:p>
            <a:endParaRPr lang="en-NZ" dirty="0" smtClean="0"/>
          </a:p>
          <a:p>
            <a:r>
              <a:rPr lang="en-NZ" sz="1200" kern="1200" dirty="0" smtClean="0">
                <a:solidFill>
                  <a:schemeClr val="tx1"/>
                </a:solidFill>
                <a:latin typeface="Arial" charset="0"/>
                <a:ea typeface="ＭＳ Ｐゴシック" pitchFamily="1" charset="-128"/>
                <a:cs typeface="+mn-cs"/>
              </a:rPr>
              <a:t>The development of the progressions were informed by the PISA 2012 framework and other models of effective financial literacy practice, as well as the broader desired outcomes of NZ curriculum policy and relevant subject curricular, like economics and mathematics. </a:t>
            </a:r>
          </a:p>
          <a:p>
            <a:endParaRPr lang="en-NZ" dirty="0" smtClean="0"/>
          </a:p>
          <a:p>
            <a:r>
              <a:rPr lang="en-NZ" sz="1200" kern="1200" dirty="0" smtClean="0">
                <a:solidFill>
                  <a:schemeClr val="tx1"/>
                </a:solidFill>
                <a:latin typeface="Arial" charset="0"/>
                <a:ea typeface="ＭＳ Ｐゴシック" pitchFamily="1" charset="-128"/>
                <a:cs typeface="+mn-cs"/>
              </a:rPr>
              <a:t>The 2 frameworks speak to each other in many respects – for example, “planning and managing finances” (PISA) is captured under the FC strand of Setting Goals, both identify money, income and risk as key items.</a:t>
            </a:r>
          </a:p>
          <a:p>
            <a:endParaRPr lang="en-NZ" dirty="0" smtClean="0"/>
          </a:p>
          <a:p>
            <a:r>
              <a:rPr lang="en-NZ" dirty="0" smtClean="0"/>
              <a:t>The  3 NZC FC strands are: </a:t>
            </a:r>
          </a:p>
          <a:p>
            <a:r>
              <a:rPr lang="en-NZ" dirty="0" smtClean="0"/>
              <a:t>Managing Money, Setting Goals, Managing Risk</a:t>
            </a:r>
            <a:endParaRPr lang="en-NZ" dirty="0"/>
          </a:p>
        </p:txBody>
      </p:sp>
      <p:sp>
        <p:nvSpPr>
          <p:cNvPr id="4" name="Slide Number Placeholder 3"/>
          <p:cNvSpPr>
            <a:spLocks noGrp="1"/>
          </p:cNvSpPr>
          <p:nvPr>
            <p:ph type="sldNum" sz="quarter" idx="10"/>
          </p:nvPr>
        </p:nvSpPr>
        <p:spPr/>
        <p:txBody>
          <a:bodyPr/>
          <a:lstStyle/>
          <a:p>
            <a:fld id="{04CB4E41-8BA3-45EA-BD68-25697D0FA88B}" type="slidenum">
              <a:rPr lang="en-NZ" smtClean="0"/>
              <a:pPr/>
              <a:t>3</a:t>
            </a:fld>
            <a:endParaRPr lang="en-NZ"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The Ministry of Education’s  collection of online resources to support schools to include financial literacy in cross-curricular contexts, for all students at all levels of schooling, is housed on TKI (Te Kete Ipurangi).</a:t>
            </a:r>
          </a:p>
          <a:p>
            <a:endParaRPr lang="en-NZ" dirty="0" smtClean="0"/>
          </a:p>
          <a:p>
            <a:r>
              <a:rPr lang="en-NZ" dirty="0" smtClean="0"/>
              <a:t>The collection includes tools and resources to help schools understand how this is an important life-skill or competency that all students should be given opportunity to develop, as well as how they design programmes which embed financial capability in the wider school curriculum. </a:t>
            </a:r>
          </a:p>
          <a:p>
            <a:endParaRPr lang="en-NZ" dirty="0" smtClean="0"/>
          </a:p>
          <a:p>
            <a:r>
              <a:rPr lang="en-NZ" dirty="0" smtClean="0"/>
              <a:t>A central feature is the FC Learning Progressions –these are a description of the big ideas and skills and knowledge, they are like a roadmap which details desired learning outcomes specific to students becoming financially capable. The progressions are not a programme of learning. They are PART of the wider collection.</a:t>
            </a:r>
          </a:p>
          <a:p>
            <a:endParaRPr lang="en-NZ" dirty="0" smtClean="0"/>
          </a:p>
          <a:p>
            <a:r>
              <a:rPr lang="en-NZ" dirty="0" smtClean="0"/>
              <a:t>Acknowledge input and expertise that contributed to their development who are attending today, and historical investment of NZBA.</a:t>
            </a:r>
          </a:p>
          <a:p>
            <a:endParaRPr lang="en-NZ" dirty="0" smtClean="0"/>
          </a:p>
          <a:p>
            <a:endParaRPr lang="en-NZ" dirty="0" smtClean="0"/>
          </a:p>
          <a:p>
            <a:endParaRPr lang="en-NZ" dirty="0" smtClean="0"/>
          </a:p>
        </p:txBody>
      </p:sp>
      <p:sp>
        <p:nvSpPr>
          <p:cNvPr id="4" name="Slide Number Placeholder 3"/>
          <p:cNvSpPr>
            <a:spLocks noGrp="1"/>
          </p:cNvSpPr>
          <p:nvPr>
            <p:ph type="sldNum" sz="quarter" idx="10"/>
          </p:nvPr>
        </p:nvSpPr>
        <p:spPr/>
        <p:txBody>
          <a:bodyPr/>
          <a:lstStyle/>
          <a:p>
            <a:fld id="{04CB4E41-8BA3-45EA-BD68-25697D0FA88B}" type="slidenum">
              <a:rPr lang="en-NZ" smtClean="0"/>
              <a:pPr/>
              <a:t>4</a:t>
            </a:fld>
            <a:endParaRPr lang="en-NZ"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sz="1200" b="1" kern="1200" smtClean="0">
                <a:solidFill>
                  <a:schemeClr val="tx1"/>
                </a:solidFill>
                <a:latin typeface="Arial" charset="0"/>
                <a:ea typeface="ＭＳ Ｐゴシック" pitchFamily="1" charset="-128"/>
                <a:cs typeface="+mn-cs"/>
              </a:rPr>
              <a:t>Lynne </a:t>
            </a:r>
            <a:r>
              <a:rPr lang="en-NZ" sz="1200" b="1" kern="1200" dirty="0" smtClean="0">
                <a:solidFill>
                  <a:schemeClr val="tx1"/>
                </a:solidFill>
                <a:latin typeface="Arial" charset="0"/>
                <a:ea typeface="ＭＳ Ｐゴシック" pitchFamily="1" charset="-128"/>
                <a:cs typeface="+mn-cs"/>
              </a:rPr>
              <a:t>to do remainder of data slides (5-28)</a:t>
            </a:r>
            <a:endParaRPr lang="en-NZ" dirty="0"/>
          </a:p>
        </p:txBody>
      </p:sp>
      <p:sp>
        <p:nvSpPr>
          <p:cNvPr id="4" name="Slide Number Placeholder 3"/>
          <p:cNvSpPr>
            <a:spLocks noGrp="1"/>
          </p:cNvSpPr>
          <p:nvPr>
            <p:ph type="sldNum" sz="quarter" idx="10"/>
          </p:nvPr>
        </p:nvSpPr>
        <p:spPr/>
        <p:txBody>
          <a:bodyPr/>
          <a:lstStyle/>
          <a:p>
            <a:fld id="{04CB4E41-8BA3-45EA-BD68-25697D0FA88B}" type="slidenum">
              <a:rPr lang="en-NZ" smtClean="0"/>
              <a:pPr/>
              <a:t>5</a:t>
            </a:fld>
            <a:endParaRPr lang="en-NZ"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r>
              <a:rPr lang="en-NZ" sz="1200" kern="1200" dirty="0" smtClean="0">
                <a:solidFill>
                  <a:schemeClr val="tx1"/>
                </a:solidFill>
                <a:latin typeface="Arial" charset="0"/>
                <a:ea typeface="ＭＳ Ｐゴシック" pitchFamily="1" charset="-128"/>
                <a:cs typeface="+mn-cs"/>
              </a:rPr>
              <a:t>New Zealand’s average score is 520.  The scores range from 379 to 603 across the 18 countries taking part in this financial literacy option.  New Zealand’s average score is above the OECD average (13 OECD countries).  The average score for Australia is 526.</a:t>
            </a:r>
          </a:p>
          <a:p>
            <a:r>
              <a:rPr lang="en-NZ" sz="1200" kern="1200" dirty="0" smtClean="0">
                <a:solidFill>
                  <a:schemeClr val="tx1"/>
                </a:solidFill>
                <a:latin typeface="Arial" charset="0"/>
                <a:ea typeface="ＭＳ Ｐゴシック" pitchFamily="1" charset="-128"/>
                <a:cs typeface="+mn-cs"/>
              </a:rPr>
              <a:t> </a:t>
            </a:r>
          </a:p>
          <a:p>
            <a:pPr lvl="0"/>
            <a:r>
              <a:rPr lang="en-NZ" sz="1200" kern="1200" dirty="0" smtClean="0">
                <a:solidFill>
                  <a:schemeClr val="tx1"/>
                </a:solidFill>
                <a:latin typeface="Arial" charset="0"/>
                <a:ea typeface="ＭＳ Ｐゴシック" pitchFamily="1" charset="-128"/>
                <a:cs typeface="+mn-cs"/>
              </a:rPr>
              <a:t>New Zealand ranks between 4</a:t>
            </a:r>
            <a:r>
              <a:rPr lang="en-NZ" sz="1200" kern="1200" baseline="30000" dirty="0" smtClean="0">
                <a:solidFill>
                  <a:schemeClr val="tx1"/>
                </a:solidFill>
                <a:latin typeface="Arial" charset="0"/>
                <a:ea typeface="ＭＳ Ｐゴシック" pitchFamily="1" charset="-128"/>
                <a:cs typeface="+mn-cs"/>
              </a:rPr>
              <a:t>th</a:t>
            </a:r>
            <a:r>
              <a:rPr lang="en-NZ" sz="1200" kern="1200" dirty="0" smtClean="0">
                <a:solidFill>
                  <a:schemeClr val="tx1"/>
                </a:solidFill>
                <a:latin typeface="Arial" charset="0"/>
                <a:ea typeface="ＭＳ Ｐゴシック" pitchFamily="1" charset="-128"/>
                <a:cs typeface="+mn-cs"/>
              </a:rPr>
              <a:t> and 6</a:t>
            </a:r>
            <a:r>
              <a:rPr lang="en-NZ" sz="1200" kern="1200" baseline="30000" dirty="0" smtClean="0">
                <a:solidFill>
                  <a:schemeClr val="tx1"/>
                </a:solidFill>
                <a:latin typeface="Arial" charset="0"/>
                <a:ea typeface="ＭＳ Ｐゴシック" pitchFamily="1" charset="-128"/>
                <a:cs typeface="+mn-cs"/>
              </a:rPr>
              <a:t>th</a:t>
            </a:r>
            <a:r>
              <a:rPr lang="en-NZ" sz="1200" kern="1200" dirty="0" smtClean="0">
                <a:solidFill>
                  <a:schemeClr val="tx1"/>
                </a:solidFill>
                <a:latin typeface="Arial" charset="0"/>
                <a:ea typeface="ＭＳ Ｐゴシック" pitchFamily="1" charset="-128"/>
                <a:cs typeface="+mn-cs"/>
              </a:rPr>
              <a:t> among the 18 countries.  Shanghai-China is the top performing country.</a:t>
            </a:r>
          </a:p>
          <a:p>
            <a:r>
              <a:rPr lang="en-NZ" sz="1200" kern="1200" dirty="0" smtClean="0">
                <a:solidFill>
                  <a:schemeClr val="tx1"/>
                </a:solidFill>
                <a:latin typeface="Arial" charset="0"/>
                <a:ea typeface="ＭＳ Ｐゴシック" pitchFamily="1" charset="-128"/>
                <a:cs typeface="+mn-cs"/>
              </a:rPr>
              <a:t> </a:t>
            </a:r>
          </a:p>
          <a:p>
            <a:pPr lvl="0"/>
            <a:r>
              <a:rPr lang="en-NZ" sz="1200" kern="1200" dirty="0" smtClean="0">
                <a:solidFill>
                  <a:schemeClr val="tx1"/>
                </a:solidFill>
                <a:latin typeface="Arial" charset="0"/>
                <a:ea typeface="ＭＳ Ｐゴシック" pitchFamily="1" charset="-128"/>
                <a:cs typeface="+mn-cs"/>
              </a:rPr>
              <a:t>There are five levels of financial literacy proficiency.  New Zealand has:</a:t>
            </a:r>
          </a:p>
          <a:p>
            <a:pPr lvl="1"/>
            <a:r>
              <a:rPr lang="en-NZ" sz="1200" kern="1200" dirty="0" smtClean="0">
                <a:solidFill>
                  <a:schemeClr val="tx1"/>
                </a:solidFill>
                <a:latin typeface="Arial" charset="0"/>
                <a:ea typeface="ＭＳ Ｐゴシック" pitchFamily="1" charset="-128"/>
                <a:cs typeface="+mn-cs"/>
              </a:rPr>
              <a:t>19% top performers (Level 5). Only two countries have a higher proportion)</a:t>
            </a:r>
          </a:p>
          <a:p>
            <a:pPr lvl="1"/>
            <a:endParaRPr lang="en-NZ" sz="1200" kern="1200" dirty="0" smtClean="0">
              <a:solidFill>
                <a:schemeClr val="tx1"/>
              </a:solidFill>
              <a:latin typeface="Arial" charset="0"/>
              <a:ea typeface="ＭＳ Ｐゴシック" pitchFamily="1" charset="-128"/>
              <a:cs typeface="+mn-cs"/>
            </a:endParaRPr>
          </a:p>
          <a:p>
            <a:pPr lvl="1"/>
            <a:endParaRPr lang="en-NZ" sz="1200" kern="1200" dirty="0" smtClean="0">
              <a:solidFill>
                <a:schemeClr val="tx1"/>
              </a:solidFill>
              <a:latin typeface="Arial" charset="0"/>
              <a:ea typeface="ＭＳ Ｐゴシック" pitchFamily="1" charset="-128"/>
              <a:cs typeface="+mn-cs"/>
            </a:endParaRPr>
          </a:p>
          <a:p>
            <a:pPr lvl="1"/>
            <a:r>
              <a:rPr lang="en-NZ" sz="1200" kern="1200" dirty="0" smtClean="0">
                <a:solidFill>
                  <a:schemeClr val="tx1"/>
                </a:solidFill>
                <a:latin typeface="Arial" charset="0"/>
                <a:ea typeface="ＭＳ Ｐゴシック" pitchFamily="1" charset="-128"/>
                <a:cs typeface="+mn-cs"/>
              </a:rPr>
              <a:t>23% of students at Level 4</a:t>
            </a:r>
          </a:p>
          <a:p>
            <a:pPr lvl="1"/>
            <a:r>
              <a:rPr lang="en-NZ" sz="1200" kern="1200" dirty="0" smtClean="0">
                <a:solidFill>
                  <a:schemeClr val="tx1"/>
                </a:solidFill>
                <a:latin typeface="Arial" charset="0"/>
                <a:ea typeface="ＭＳ Ｐゴシック" pitchFamily="1" charset="-128"/>
                <a:cs typeface="+mn-cs"/>
              </a:rPr>
              <a:t>23% of students at Level 3</a:t>
            </a:r>
          </a:p>
          <a:p>
            <a:pPr lvl="1"/>
            <a:r>
              <a:rPr lang="en-NZ" sz="1200" kern="1200" dirty="0" smtClean="0">
                <a:solidFill>
                  <a:schemeClr val="tx1"/>
                </a:solidFill>
                <a:latin typeface="Arial" charset="0"/>
                <a:ea typeface="ＭＳ Ｐゴシック" pitchFamily="1" charset="-128"/>
                <a:cs typeface="+mn-cs"/>
              </a:rPr>
              <a:t>18% of students at Level 2</a:t>
            </a:r>
          </a:p>
          <a:p>
            <a:endParaRPr lang="en-NZ" sz="1200" kern="1200" dirty="0" smtClean="0">
              <a:solidFill>
                <a:schemeClr val="tx1"/>
              </a:solidFill>
              <a:latin typeface="Arial" charset="0"/>
              <a:ea typeface="ＭＳ Ｐゴシック" pitchFamily="1" charset="-128"/>
              <a:cs typeface="+mn-cs"/>
            </a:endParaRPr>
          </a:p>
          <a:p>
            <a:r>
              <a:rPr lang="en-NZ" sz="1200" kern="1200" dirty="0" smtClean="0">
                <a:solidFill>
                  <a:schemeClr val="tx1"/>
                </a:solidFill>
                <a:latin typeface="Arial" charset="0"/>
                <a:ea typeface="ＭＳ Ｐゴシック" pitchFamily="1" charset="-128"/>
                <a:cs typeface="+mn-cs"/>
              </a:rPr>
              <a:t>          16% with poor skills and knowledge (Level 1 and below).  This is relatively high for a country above the OECD average in financial literacy</a:t>
            </a:r>
            <a:endParaRPr lang="en-NZ" dirty="0"/>
          </a:p>
        </p:txBody>
      </p:sp>
      <p:sp>
        <p:nvSpPr>
          <p:cNvPr id="4" name="Slide Number Placeholder 3"/>
          <p:cNvSpPr>
            <a:spLocks noGrp="1"/>
          </p:cNvSpPr>
          <p:nvPr>
            <p:ph type="sldNum" sz="quarter" idx="10"/>
          </p:nvPr>
        </p:nvSpPr>
        <p:spPr/>
        <p:txBody>
          <a:bodyPr/>
          <a:lstStyle/>
          <a:p>
            <a:fld id="{04CB4E41-8BA3-45EA-BD68-25697D0FA88B}" type="slidenum">
              <a:rPr lang="en-NZ" smtClean="0"/>
              <a:pPr/>
              <a:t>6</a:t>
            </a:fld>
            <a:endParaRPr lang="en-NZ"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NZ" sz="1200" b="1" kern="1200" dirty="0" smtClean="0">
                <a:solidFill>
                  <a:schemeClr val="tx1"/>
                </a:solidFill>
                <a:latin typeface="Arial" charset="0"/>
                <a:ea typeface="ＭＳ Ｐゴシック" pitchFamily="1" charset="-128"/>
                <a:cs typeface="+mn-cs"/>
              </a:rPr>
              <a:t>SLIDE:</a:t>
            </a:r>
            <a:r>
              <a:rPr lang="en-NZ" sz="1200" kern="1200" dirty="0" smtClean="0">
                <a:solidFill>
                  <a:schemeClr val="tx1"/>
                </a:solidFill>
                <a:latin typeface="Arial" charset="0"/>
                <a:ea typeface="ＭＳ Ｐゴシック" pitchFamily="1" charset="-128"/>
                <a:cs typeface="+mn-cs"/>
              </a:rPr>
              <a:t>Consistent with maths, reading and science the spread of performance among New Zealand students in financial literacy is relatively wide.  There is a difference of 306 score points between those students at the 10</a:t>
            </a:r>
            <a:r>
              <a:rPr lang="en-NZ" sz="1200" kern="1200" baseline="30000" dirty="0" smtClean="0">
                <a:solidFill>
                  <a:schemeClr val="tx1"/>
                </a:solidFill>
                <a:latin typeface="Arial" charset="0"/>
                <a:ea typeface="ＭＳ Ｐゴシック" pitchFamily="1" charset="-128"/>
                <a:cs typeface="+mn-cs"/>
              </a:rPr>
              <a:t>th</a:t>
            </a:r>
            <a:r>
              <a:rPr lang="en-NZ" sz="1200" kern="1200" dirty="0" smtClean="0">
                <a:solidFill>
                  <a:schemeClr val="tx1"/>
                </a:solidFill>
                <a:latin typeface="Arial" charset="0"/>
                <a:ea typeface="ＭＳ Ｐゴシック" pitchFamily="1" charset="-128"/>
                <a:cs typeface="+mn-cs"/>
              </a:rPr>
              <a:t> percentile and those at the 90</a:t>
            </a:r>
            <a:r>
              <a:rPr lang="en-NZ" sz="1200" kern="1200" baseline="30000" dirty="0" smtClean="0">
                <a:solidFill>
                  <a:schemeClr val="tx1"/>
                </a:solidFill>
                <a:latin typeface="Arial" charset="0"/>
                <a:ea typeface="ＭＳ Ｐゴシック" pitchFamily="1" charset="-128"/>
                <a:cs typeface="+mn-cs"/>
              </a:rPr>
              <a:t>th</a:t>
            </a:r>
            <a:r>
              <a:rPr lang="en-NZ" sz="1200" kern="1200" dirty="0" smtClean="0">
                <a:solidFill>
                  <a:schemeClr val="tx1"/>
                </a:solidFill>
                <a:latin typeface="Arial" charset="0"/>
                <a:ea typeface="ＭＳ Ｐゴシック" pitchFamily="1" charset="-128"/>
                <a:cs typeface="+mn-cs"/>
              </a:rPr>
              <a:t> percentile.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NZ" dirty="0"/>
          </a:p>
        </p:txBody>
      </p:sp>
      <p:sp>
        <p:nvSpPr>
          <p:cNvPr id="4" name="Slide Number Placeholder 3"/>
          <p:cNvSpPr>
            <a:spLocks noGrp="1"/>
          </p:cNvSpPr>
          <p:nvPr>
            <p:ph type="sldNum" sz="quarter" idx="10"/>
          </p:nvPr>
        </p:nvSpPr>
        <p:spPr/>
        <p:txBody>
          <a:bodyPr/>
          <a:lstStyle/>
          <a:p>
            <a:fld id="{04CB4E41-8BA3-45EA-BD68-25697D0FA88B}" type="slidenum">
              <a:rPr lang="en-NZ" smtClean="0"/>
              <a:pPr/>
              <a:t>7</a:t>
            </a:fld>
            <a:endParaRPr lang="en-NZ"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sz="1200" b="1" kern="1200" dirty="0" smtClean="0">
                <a:solidFill>
                  <a:schemeClr val="tx1"/>
                </a:solidFill>
                <a:latin typeface="Arial" charset="0"/>
                <a:ea typeface="ＭＳ Ｐゴシック" pitchFamily="1" charset="-128"/>
                <a:cs typeface="+mn-cs"/>
              </a:rPr>
              <a:t>SLIDE:</a:t>
            </a:r>
            <a:endParaRPr lang="en-NZ" dirty="0"/>
          </a:p>
        </p:txBody>
      </p:sp>
      <p:sp>
        <p:nvSpPr>
          <p:cNvPr id="4" name="Slide Number Placeholder 3"/>
          <p:cNvSpPr>
            <a:spLocks noGrp="1"/>
          </p:cNvSpPr>
          <p:nvPr>
            <p:ph type="sldNum" sz="quarter" idx="10"/>
          </p:nvPr>
        </p:nvSpPr>
        <p:spPr/>
        <p:txBody>
          <a:bodyPr/>
          <a:lstStyle/>
          <a:p>
            <a:fld id="{04CB4E41-8BA3-45EA-BD68-25697D0FA88B}" type="slidenum">
              <a:rPr lang="en-NZ" smtClean="0"/>
              <a:pPr/>
              <a:t>8</a:t>
            </a:fld>
            <a:endParaRPr lang="en-NZ"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sz="1200" kern="1200" dirty="0" smtClean="0">
                <a:solidFill>
                  <a:schemeClr val="tx1"/>
                </a:solidFill>
                <a:latin typeface="Arial" charset="0"/>
                <a:ea typeface="ＭＳ Ｐゴシック" pitchFamily="1" charset="-128"/>
                <a:cs typeface="+mn-cs"/>
              </a:rPr>
              <a:t>There is no difference between the performance of boys (521) and girls (519).  This is consistent across most participating countries. (only Italy has a significant</a:t>
            </a:r>
            <a:r>
              <a:rPr lang="en-NZ" sz="1200" kern="1200" baseline="0" dirty="0" smtClean="0">
                <a:solidFill>
                  <a:schemeClr val="tx1"/>
                </a:solidFill>
                <a:latin typeface="Arial" charset="0"/>
                <a:ea typeface="ＭＳ Ｐゴシック" pitchFamily="1" charset="-128"/>
                <a:cs typeface="+mn-cs"/>
              </a:rPr>
              <a:t> gender difference)</a:t>
            </a:r>
            <a:endParaRPr lang="en-NZ" dirty="0"/>
          </a:p>
        </p:txBody>
      </p:sp>
      <p:sp>
        <p:nvSpPr>
          <p:cNvPr id="4" name="Slide Number Placeholder 3"/>
          <p:cNvSpPr>
            <a:spLocks noGrp="1"/>
          </p:cNvSpPr>
          <p:nvPr>
            <p:ph type="sldNum" sz="quarter" idx="10"/>
          </p:nvPr>
        </p:nvSpPr>
        <p:spPr/>
        <p:txBody>
          <a:bodyPr/>
          <a:lstStyle/>
          <a:p>
            <a:fld id="{04CB4E41-8BA3-45EA-BD68-25697D0FA88B}" type="slidenum">
              <a:rPr lang="en-NZ" smtClean="0"/>
              <a:pPr/>
              <a:t>9</a:t>
            </a:fld>
            <a:endParaRPr lang="en-NZ"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 name="Picture 1" descr="PISA-PP_1st-pag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46435" name="Rectangle 3"/>
          <p:cNvSpPr>
            <a:spLocks noGrp="1" noChangeArrowheads="1"/>
          </p:cNvSpPr>
          <p:nvPr>
            <p:ph type="ctrTitle"/>
          </p:nvPr>
        </p:nvSpPr>
        <p:spPr>
          <a:xfrm>
            <a:off x="974725" y="2286000"/>
            <a:ext cx="7331075" cy="1143000"/>
          </a:xfrm>
        </p:spPr>
        <p:txBody>
          <a:bodyPr/>
          <a:lstStyle>
            <a:lvl1pPr>
              <a:defRPr sz="4600" b="1">
                <a:solidFill>
                  <a:schemeClr val="tx1"/>
                </a:solidFill>
              </a:defRPr>
            </a:lvl1pPr>
          </a:lstStyle>
          <a:p>
            <a:r>
              <a:rPr lang="en-US" smtClean="0"/>
              <a:t>Click to edit Master title style</a:t>
            </a:r>
            <a:endParaRPr lang="en-NZ" dirty="0"/>
          </a:p>
        </p:txBody>
      </p:sp>
      <p:sp>
        <p:nvSpPr>
          <p:cNvPr id="146436" name="Rectangle 4"/>
          <p:cNvSpPr>
            <a:spLocks noGrp="1" noChangeArrowheads="1"/>
          </p:cNvSpPr>
          <p:nvPr>
            <p:ph type="dt" sz="half" idx="2"/>
          </p:nvPr>
        </p:nvSpPr>
        <p:spPr bwMode="auto">
          <a:xfrm>
            <a:off x="974725" y="5301208"/>
            <a:ext cx="19050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fld id="{3D08CE59-3343-4044-9E2F-3335D2746631}" type="datetime6">
              <a:rPr lang="en-NZ" smtClean="0"/>
              <a:pPr/>
              <a:t>August 14</a:t>
            </a:fld>
            <a:endParaRPr lang="en-NZ" dirty="0"/>
          </a:p>
        </p:txBody>
      </p:sp>
      <p:sp>
        <p:nvSpPr>
          <p:cNvPr id="146439" name="Rectangle 7"/>
          <p:cNvSpPr>
            <a:spLocks noGrp="1" noChangeArrowheads="1"/>
          </p:cNvSpPr>
          <p:nvPr>
            <p:ph type="subTitle" idx="1"/>
          </p:nvPr>
        </p:nvSpPr>
        <p:spPr>
          <a:xfrm>
            <a:off x="974725" y="3957638"/>
            <a:ext cx="6400800" cy="457200"/>
          </a:xfrm>
        </p:spPr>
        <p:txBody>
          <a:bodyPr/>
          <a:lstStyle>
            <a:lvl1pPr marL="0" indent="0">
              <a:defRPr sz="2400"/>
            </a:lvl1pPr>
          </a:lstStyle>
          <a:p>
            <a:r>
              <a:rPr lang="en-US" smtClean="0"/>
              <a:t>Click to edit Master subtitle style</a:t>
            </a:r>
            <a:endParaRPr lang="en-NZ"/>
          </a:p>
        </p:txBody>
      </p:sp>
      <p:pic>
        <p:nvPicPr>
          <p:cNvPr id="3" name="Picture 2" descr="MIE-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1600" y="404664"/>
            <a:ext cx="2719446" cy="695672"/>
          </a:xfrm>
          <a:prstGeom prst="rect">
            <a:avLst/>
          </a:prstGeom>
        </p:spPr>
      </p:pic>
      <p:pic>
        <p:nvPicPr>
          <p:cNvPr id="4" name="Picture 3" descr="All-of-government.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1600" y="6451121"/>
            <a:ext cx="1691680" cy="176433"/>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838200"/>
            <a:ext cx="1943100" cy="2925763"/>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685800" y="838200"/>
            <a:ext cx="5676900" cy="2925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685800" y="1752600"/>
            <a:ext cx="3810000" cy="2011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752600"/>
            <a:ext cx="3810000" cy="2011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NZ"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4741" y="41235"/>
            <a:ext cx="7772400" cy="6926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NZ" dirty="0" smtClean="0"/>
          </a:p>
        </p:txBody>
      </p:sp>
      <p:sp>
        <p:nvSpPr>
          <p:cNvPr id="1032" name="Rectangle 8"/>
          <p:cNvSpPr>
            <a:spLocks noGrp="1" noChangeArrowheads="1"/>
          </p:cNvSpPr>
          <p:nvPr>
            <p:ph type="body" idx="1"/>
          </p:nvPr>
        </p:nvSpPr>
        <p:spPr bwMode="auto">
          <a:xfrm>
            <a:off x="685800" y="1752600"/>
            <a:ext cx="7772400" cy="2011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smtClean="0"/>
          </a:p>
        </p:txBody>
      </p:sp>
      <p:pic>
        <p:nvPicPr>
          <p:cNvPr id="2" name="Picture 1" descr="MIE-logo.pn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51520" y="6453335"/>
            <a:ext cx="1312748" cy="335819"/>
          </a:xfrm>
          <a:prstGeom prst="rect">
            <a:avLst/>
          </a:prstGeom>
        </p:spPr>
      </p:pic>
      <p:pic>
        <p:nvPicPr>
          <p:cNvPr id="3" name="Picture 2" descr="All-of-government.png"/>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868144" y="6558332"/>
            <a:ext cx="1440161" cy="15020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rgbClr val="CC0000"/>
          </a:solidFill>
          <a:latin typeface="Arial" charset="0"/>
          <a:ea typeface="ＭＳ Ｐゴシック" pitchFamily="1" charset="-128"/>
        </a:defRPr>
      </a:lvl2pPr>
      <a:lvl3pPr algn="l" rtl="0" eaLnBrk="1" fontAlgn="base" hangingPunct="1">
        <a:spcBef>
          <a:spcPct val="0"/>
        </a:spcBef>
        <a:spcAft>
          <a:spcPct val="0"/>
        </a:spcAft>
        <a:defRPr sz="3200">
          <a:solidFill>
            <a:srgbClr val="CC0000"/>
          </a:solidFill>
          <a:latin typeface="Arial" charset="0"/>
          <a:ea typeface="ＭＳ Ｐゴシック" pitchFamily="1" charset="-128"/>
        </a:defRPr>
      </a:lvl3pPr>
      <a:lvl4pPr algn="l" rtl="0" eaLnBrk="1" fontAlgn="base" hangingPunct="1">
        <a:spcBef>
          <a:spcPct val="0"/>
        </a:spcBef>
        <a:spcAft>
          <a:spcPct val="0"/>
        </a:spcAft>
        <a:defRPr sz="3200">
          <a:solidFill>
            <a:srgbClr val="CC0000"/>
          </a:solidFill>
          <a:latin typeface="Arial" charset="0"/>
          <a:ea typeface="ＭＳ Ｐゴシック" pitchFamily="1" charset="-128"/>
        </a:defRPr>
      </a:lvl4pPr>
      <a:lvl5pPr algn="l" rtl="0" eaLnBrk="1" fontAlgn="base" hangingPunct="1">
        <a:spcBef>
          <a:spcPct val="0"/>
        </a:spcBef>
        <a:spcAft>
          <a:spcPct val="0"/>
        </a:spcAft>
        <a:defRPr sz="3200">
          <a:solidFill>
            <a:srgbClr val="CC0000"/>
          </a:solidFill>
          <a:latin typeface="Arial" charset="0"/>
          <a:ea typeface="ＭＳ Ｐゴシック" pitchFamily="1" charset="-128"/>
        </a:defRPr>
      </a:lvl5pPr>
      <a:lvl6pPr marL="457200" algn="l" rtl="0" eaLnBrk="1" fontAlgn="base" hangingPunct="1">
        <a:spcBef>
          <a:spcPct val="0"/>
        </a:spcBef>
        <a:spcAft>
          <a:spcPct val="0"/>
        </a:spcAft>
        <a:defRPr sz="3200">
          <a:solidFill>
            <a:srgbClr val="CC0000"/>
          </a:solidFill>
          <a:latin typeface="Arial" charset="0"/>
          <a:ea typeface="ＭＳ Ｐゴシック" pitchFamily="1" charset="-128"/>
        </a:defRPr>
      </a:lvl6pPr>
      <a:lvl7pPr marL="914400" algn="l" rtl="0" eaLnBrk="1" fontAlgn="base" hangingPunct="1">
        <a:spcBef>
          <a:spcPct val="0"/>
        </a:spcBef>
        <a:spcAft>
          <a:spcPct val="0"/>
        </a:spcAft>
        <a:defRPr sz="3200">
          <a:solidFill>
            <a:srgbClr val="CC0000"/>
          </a:solidFill>
          <a:latin typeface="Arial" charset="0"/>
          <a:ea typeface="ＭＳ Ｐゴシック" pitchFamily="1" charset="-128"/>
        </a:defRPr>
      </a:lvl7pPr>
      <a:lvl8pPr marL="1371600" algn="l" rtl="0" eaLnBrk="1" fontAlgn="base" hangingPunct="1">
        <a:spcBef>
          <a:spcPct val="0"/>
        </a:spcBef>
        <a:spcAft>
          <a:spcPct val="0"/>
        </a:spcAft>
        <a:defRPr sz="3200">
          <a:solidFill>
            <a:srgbClr val="CC0000"/>
          </a:solidFill>
          <a:latin typeface="Arial" charset="0"/>
          <a:ea typeface="ＭＳ Ｐゴシック" pitchFamily="1" charset="-128"/>
        </a:defRPr>
      </a:lvl8pPr>
      <a:lvl9pPr marL="1828800" algn="l" rtl="0" eaLnBrk="1" fontAlgn="base" hangingPunct="1">
        <a:spcBef>
          <a:spcPct val="0"/>
        </a:spcBef>
        <a:spcAft>
          <a:spcPct val="0"/>
        </a:spcAft>
        <a:defRPr sz="3200">
          <a:solidFill>
            <a:srgbClr val="CC0000"/>
          </a:solidFill>
          <a:latin typeface="Arial" charset="0"/>
          <a:ea typeface="ＭＳ Ｐゴシック" pitchFamily="1" charset="-128"/>
        </a:defRPr>
      </a:lvl9pPr>
    </p:titleStyle>
    <p:bodyStyle>
      <a:lvl1pPr marL="4763" indent="-4763" algn="l" defTabSz="1473200" rtl="0" eaLnBrk="1" fontAlgn="base" hangingPunct="1">
        <a:spcBef>
          <a:spcPct val="20000"/>
        </a:spcBef>
        <a:spcAft>
          <a:spcPct val="0"/>
        </a:spcAft>
        <a:defRPr sz="2000">
          <a:solidFill>
            <a:schemeClr val="tx1"/>
          </a:solidFill>
          <a:latin typeface="+mn-lt"/>
          <a:ea typeface="+mn-ea"/>
          <a:cs typeface="+mn-cs"/>
        </a:defRPr>
      </a:lvl1pPr>
      <a:lvl2pPr marL="568325" indent="-373063" algn="l" defTabSz="1473200" rtl="0" eaLnBrk="1" fontAlgn="base" hangingPunct="1">
        <a:spcBef>
          <a:spcPct val="80000"/>
        </a:spcBef>
        <a:spcAft>
          <a:spcPct val="0"/>
        </a:spcAft>
        <a:buClr>
          <a:srgbClr val="CC0000"/>
        </a:buClr>
        <a:buSzPct val="80000"/>
        <a:buFont typeface="Zapf Dingbats" pitchFamily="1" charset="2"/>
        <a:buChar char=""/>
        <a:defRPr sz="2000">
          <a:solidFill>
            <a:schemeClr val="tx1"/>
          </a:solidFill>
          <a:latin typeface="+mn-lt"/>
          <a:ea typeface="+mn-ea"/>
        </a:defRPr>
      </a:lvl2pPr>
      <a:lvl3pPr marL="987425" indent="-228600" algn="l" defTabSz="1473200" rtl="0" eaLnBrk="1" fontAlgn="base" hangingPunct="1">
        <a:spcBef>
          <a:spcPct val="10000"/>
        </a:spcBef>
        <a:spcAft>
          <a:spcPct val="0"/>
        </a:spcAft>
        <a:buChar char="–"/>
        <a:defRPr sz="2000">
          <a:solidFill>
            <a:schemeClr val="tx1"/>
          </a:solidFill>
          <a:latin typeface="+mn-lt"/>
          <a:ea typeface="+mn-ea"/>
        </a:defRPr>
      </a:lvl3pPr>
      <a:lvl4pPr marL="1406525" indent="-228600" algn="l" defTabSz="1473200" rtl="0" eaLnBrk="1" fontAlgn="base" hangingPunct="1">
        <a:spcBef>
          <a:spcPct val="20000"/>
        </a:spcBef>
        <a:spcAft>
          <a:spcPct val="0"/>
        </a:spcAft>
        <a:buChar char="–"/>
        <a:defRPr sz="2000">
          <a:solidFill>
            <a:schemeClr val="tx1"/>
          </a:solidFill>
          <a:latin typeface="+mn-lt"/>
          <a:ea typeface="+mn-ea"/>
        </a:defRPr>
      </a:lvl4pPr>
      <a:lvl5pPr marL="1825625" indent="-228600" algn="l" defTabSz="1473200" rtl="0" eaLnBrk="1" fontAlgn="base" hangingPunct="1">
        <a:spcBef>
          <a:spcPct val="20000"/>
        </a:spcBef>
        <a:spcAft>
          <a:spcPct val="0"/>
        </a:spcAft>
        <a:buChar char="»"/>
        <a:defRPr sz="2000">
          <a:solidFill>
            <a:schemeClr val="tx1"/>
          </a:solidFill>
          <a:latin typeface="+mn-lt"/>
          <a:ea typeface="+mn-ea"/>
        </a:defRPr>
      </a:lvl5pPr>
      <a:lvl6pPr marL="2282825" indent="-228600" algn="l" defTabSz="1473200" rtl="0" eaLnBrk="1" fontAlgn="base" hangingPunct="1">
        <a:spcBef>
          <a:spcPct val="20000"/>
        </a:spcBef>
        <a:spcAft>
          <a:spcPct val="0"/>
        </a:spcAft>
        <a:buChar char="»"/>
        <a:defRPr sz="2000">
          <a:solidFill>
            <a:schemeClr val="tx1"/>
          </a:solidFill>
          <a:latin typeface="+mn-lt"/>
          <a:ea typeface="+mn-ea"/>
        </a:defRPr>
      </a:lvl6pPr>
      <a:lvl7pPr marL="2740025" indent="-228600" algn="l" defTabSz="1473200" rtl="0" eaLnBrk="1" fontAlgn="base" hangingPunct="1">
        <a:spcBef>
          <a:spcPct val="20000"/>
        </a:spcBef>
        <a:spcAft>
          <a:spcPct val="0"/>
        </a:spcAft>
        <a:buChar char="»"/>
        <a:defRPr sz="2000">
          <a:solidFill>
            <a:schemeClr val="tx1"/>
          </a:solidFill>
          <a:latin typeface="+mn-lt"/>
          <a:ea typeface="+mn-ea"/>
        </a:defRPr>
      </a:lvl7pPr>
      <a:lvl8pPr marL="3197225" indent="-228600" algn="l" defTabSz="1473200" rtl="0" eaLnBrk="1" fontAlgn="base" hangingPunct="1">
        <a:spcBef>
          <a:spcPct val="20000"/>
        </a:spcBef>
        <a:spcAft>
          <a:spcPct val="0"/>
        </a:spcAft>
        <a:buChar char="»"/>
        <a:defRPr sz="2000">
          <a:solidFill>
            <a:schemeClr val="tx1"/>
          </a:solidFill>
          <a:latin typeface="+mn-lt"/>
          <a:ea typeface="+mn-ea"/>
        </a:defRPr>
      </a:lvl8pPr>
      <a:lvl9pPr marL="3654425" indent="-228600" algn="l" defTabSz="1473200"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hart" Target="../charts/char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hyperlink" Target="mailto:lynne.whitney@minedu.govt.nz" TargetMode="External"/><Relationship Id="rId4" Type="http://schemas.openxmlformats.org/officeDocument/2006/relationships/hyperlink" Target="mailto:angela.clemens@minedu.govt.nz" TargetMode="External"/><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half" idx="2"/>
          </p:nvPr>
        </p:nvSpPr>
        <p:spPr>
          <a:xfrm>
            <a:off x="683568" y="5301208"/>
            <a:ext cx="1905000" cy="457200"/>
          </a:xfrm>
          <a:ln/>
        </p:spPr>
        <p:txBody>
          <a:bodyPr/>
          <a:lstStyle/>
          <a:p>
            <a:r>
              <a:rPr lang="en-NZ" dirty="0" smtClean="0"/>
              <a:t>24 July 2014 </a:t>
            </a:r>
            <a:endParaRPr lang="en-NZ" dirty="0"/>
          </a:p>
        </p:txBody>
      </p:sp>
      <p:sp>
        <p:nvSpPr>
          <p:cNvPr id="147458" name="Rectangle 2"/>
          <p:cNvSpPr>
            <a:spLocks noGrp="1" noChangeArrowheads="1"/>
          </p:cNvSpPr>
          <p:nvPr>
            <p:ph type="ctrTitle"/>
          </p:nvPr>
        </p:nvSpPr>
        <p:spPr>
          <a:xfrm>
            <a:off x="611560" y="2276872"/>
            <a:ext cx="7331075" cy="1143000"/>
          </a:xfrm>
        </p:spPr>
        <p:txBody>
          <a:bodyPr/>
          <a:lstStyle/>
          <a:p>
            <a:r>
              <a:rPr lang="en-US" dirty="0" smtClean="0"/>
              <a:t>PISA 2012</a:t>
            </a:r>
            <a:br>
              <a:rPr lang="en-US" dirty="0" smtClean="0"/>
            </a:br>
            <a:endParaRPr lang="en-US" dirty="0"/>
          </a:p>
        </p:txBody>
      </p:sp>
      <p:sp>
        <p:nvSpPr>
          <p:cNvPr id="147459" name="Rectangle 3"/>
          <p:cNvSpPr>
            <a:spLocks noGrp="1" noChangeArrowheads="1"/>
          </p:cNvSpPr>
          <p:nvPr>
            <p:ph type="subTitle" idx="1"/>
          </p:nvPr>
        </p:nvSpPr>
        <p:spPr>
          <a:xfrm>
            <a:off x="683568" y="2996952"/>
            <a:ext cx="6691957" cy="1274195"/>
          </a:xfrm>
        </p:spPr>
        <p:txBody>
          <a:bodyPr/>
          <a:lstStyle/>
          <a:p>
            <a:r>
              <a:rPr lang="en-US" dirty="0" smtClean="0"/>
              <a:t>Financial Literacy results – New Zealand in an international context</a:t>
            </a:r>
          </a:p>
          <a:p>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2800" dirty="0" smtClean="0"/>
              <a:t>How did boys and girls perform - proficiency?</a:t>
            </a:r>
            <a:endParaRPr lang="en-NZ" sz="2800" dirty="0"/>
          </a:p>
        </p:txBody>
      </p:sp>
      <p:graphicFrame>
        <p:nvGraphicFramePr>
          <p:cNvPr id="4" name="Content Placeholder 3"/>
          <p:cNvGraphicFramePr>
            <a:graphicFrameLocks noGrp="1"/>
          </p:cNvGraphicFramePr>
          <p:nvPr>
            <p:ph idx="1"/>
          </p:nvPr>
        </p:nvGraphicFramePr>
        <p:xfrm>
          <a:off x="685800" y="1752600"/>
          <a:ext cx="7702624" cy="383664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2800" dirty="0" smtClean="0"/>
              <a:t>Relationship - SES &amp; achievement</a:t>
            </a:r>
            <a:endParaRPr lang="en-NZ" sz="2800" dirty="0"/>
          </a:p>
        </p:txBody>
      </p:sp>
      <p:sp>
        <p:nvSpPr>
          <p:cNvPr id="5" name="Content Placeholder 4"/>
          <p:cNvSpPr>
            <a:spLocks noGrp="1"/>
          </p:cNvSpPr>
          <p:nvPr>
            <p:ph idx="1"/>
          </p:nvPr>
        </p:nvSpPr>
        <p:spPr>
          <a:xfrm>
            <a:off x="683568" y="1556792"/>
            <a:ext cx="7772400" cy="3662541"/>
          </a:xfrm>
        </p:spPr>
        <p:txBody>
          <a:bodyPr/>
          <a:lstStyle/>
          <a:p>
            <a:pPr lvl="1">
              <a:buFont typeface="Arial" pitchFamily="34" charset="0"/>
              <a:buChar char="•"/>
            </a:pPr>
            <a:r>
              <a:rPr lang="en-NZ" dirty="0" smtClean="0"/>
              <a:t>In PISA socio-economic status is derived from students’ responses to questions about the parents’ occupations, education levels and possessions in the home</a:t>
            </a:r>
          </a:p>
          <a:p>
            <a:pPr lvl="1">
              <a:buFont typeface="Arial" pitchFamily="34" charset="0"/>
              <a:buChar char="•"/>
            </a:pPr>
            <a:r>
              <a:rPr lang="en-NZ" dirty="0" smtClean="0"/>
              <a:t>The relationship between New Zealand students’ socio-economic status and achievement in financial literacy is the strongest among the 18 countries participating in this international option by a relatively wide margin</a:t>
            </a:r>
          </a:p>
          <a:p>
            <a:pPr lvl="1">
              <a:buFont typeface="Arial" pitchFamily="34" charset="0"/>
              <a:buChar char="•"/>
            </a:pPr>
            <a:r>
              <a:rPr lang="en-NZ" dirty="0" smtClean="0"/>
              <a:t>Those students who are socio-economically disadvantaged score on average much lower than those students who are socio-economically advantaged </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2800" dirty="0" smtClean="0"/>
              <a:t> Relationship - SES &amp; achievement</a:t>
            </a:r>
            <a:endParaRPr lang="en-NZ" sz="2800" dirty="0"/>
          </a:p>
        </p:txBody>
      </p:sp>
      <p:pic>
        <p:nvPicPr>
          <p:cNvPr id="2051"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3568" y="692696"/>
            <a:ext cx="7200000" cy="551478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2800" dirty="0" smtClean="0"/>
              <a:t>Relationship - school </a:t>
            </a:r>
            <a:r>
              <a:rPr lang="en-NZ" sz="2800" dirty="0" err="1" smtClean="0"/>
              <a:t>decile</a:t>
            </a:r>
            <a:r>
              <a:rPr lang="en-NZ" sz="2800" dirty="0" smtClean="0"/>
              <a:t> &amp; achievement</a:t>
            </a:r>
            <a:endParaRPr lang="en-NZ" sz="2800" dirty="0"/>
          </a:p>
        </p:txBody>
      </p:sp>
      <p:sp>
        <p:nvSpPr>
          <p:cNvPr id="5" name="Content Placeholder 4"/>
          <p:cNvSpPr>
            <a:spLocks noGrp="1"/>
          </p:cNvSpPr>
          <p:nvPr>
            <p:ph idx="1"/>
          </p:nvPr>
        </p:nvSpPr>
        <p:spPr>
          <a:xfrm>
            <a:off x="683568" y="1556792"/>
            <a:ext cx="7772400" cy="4216539"/>
          </a:xfrm>
        </p:spPr>
        <p:txBody>
          <a:bodyPr/>
          <a:lstStyle/>
          <a:p>
            <a:pPr lvl="1">
              <a:buFont typeface="Arial" pitchFamily="34" charset="0"/>
              <a:buChar char="•"/>
            </a:pPr>
            <a:r>
              <a:rPr lang="en-NZ" dirty="0" smtClean="0"/>
              <a:t>The biggest achievement gap between schools of difference deciles occurs between decile 1 and 2 schools (average score 396 points) and deciles 3 and 4 schools (average score 492 points)</a:t>
            </a:r>
          </a:p>
          <a:p>
            <a:pPr lvl="1">
              <a:buFont typeface="Arial" pitchFamily="34" charset="0"/>
              <a:buChar char="•"/>
            </a:pPr>
            <a:r>
              <a:rPr lang="en-NZ" dirty="0" smtClean="0"/>
              <a:t>In PISA this difference of 96 points represents a difference of about 2 to 3 year’s progress in a subject</a:t>
            </a:r>
          </a:p>
          <a:p>
            <a:pPr lvl="1">
              <a:buFont typeface="Arial" pitchFamily="34" charset="0"/>
              <a:buChar char="•"/>
            </a:pPr>
            <a:r>
              <a:rPr lang="en-NZ" dirty="0" smtClean="0"/>
              <a:t>The achievement gaps between the remaining decile pairs is not as pronounced</a:t>
            </a:r>
          </a:p>
          <a:p>
            <a:pPr lvl="1">
              <a:buFont typeface="Arial" pitchFamily="34" charset="0"/>
              <a:buChar char="•"/>
            </a:pPr>
            <a:r>
              <a:rPr lang="en-NZ" dirty="0" smtClean="0"/>
              <a:t>The achievement gap between deciles 9 and 10 schools (average score 558) and independent schools (average score of 604) was equivalent to about one year’s progress</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2800" dirty="0" smtClean="0"/>
              <a:t>Relationship - </a:t>
            </a:r>
            <a:r>
              <a:rPr lang="en-NZ" sz="2800" dirty="0" err="1" smtClean="0"/>
              <a:t>decile</a:t>
            </a:r>
            <a:r>
              <a:rPr lang="en-NZ" sz="2800" dirty="0" smtClean="0"/>
              <a:t> &amp; achievement</a:t>
            </a:r>
            <a:endParaRPr lang="en-NZ" sz="2800" dirty="0"/>
          </a:p>
        </p:txBody>
      </p:sp>
      <p:pic>
        <p:nvPicPr>
          <p:cNvPr id="3074" name="Picture 2"/>
          <p:cNvPicPr>
            <a:picLocks noChangeAspect="1" noChangeArrowheads="1"/>
          </p:cNvPicPr>
          <p:nvPr/>
        </p:nvPicPr>
        <p:blipFill>
          <a:blip r:embed="rId3" cstate="print"/>
          <a:srcRect/>
          <a:stretch>
            <a:fillRect/>
          </a:stretch>
        </p:blipFill>
        <p:spPr bwMode="auto">
          <a:xfrm>
            <a:off x="755576" y="1124744"/>
            <a:ext cx="7643198" cy="4392488"/>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2800" dirty="0" smtClean="0"/>
              <a:t>Relationship - ethnicity &amp; achievement</a:t>
            </a:r>
            <a:endParaRPr lang="en-NZ" sz="2800" dirty="0"/>
          </a:p>
        </p:txBody>
      </p:sp>
      <p:sp>
        <p:nvSpPr>
          <p:cNvPr id="5" name="Content Placeholder 4"/>
          <p:cNvSpPr>
            <a:spLocks noGrp="1"/>
          </p:cNvSpPr>
          <p:nvPr>
            <p:ph idx="1"/>
          </p:nvPr>
        </p:nvSpPr>
        <p:spPr>
          <a:xfrm>
            <a:off x="683568" y="1556792"/>
            <a:ext cx="7772400" cy="3770263"/>
          </a:xfrm>
        </p:spPr>
        <p:txBody>
          <a:bodyPr/>
          <a:lstStyle/>
          <a:p>
            <a:pPr lvl="1">
              <a:buFont typeface="Arial" pitchFamily="34" charset="0"/>
              <a:buChar char="•"/>
            </a:pPr>
            <a:r>
              <a:rPr lang="en-NZ" dirty="0" smtClean="0"/>
              <a:t>On average Māori students (466 points) and Pasifika students (424 points) scored well below the average for all New Zealand students (520 points)</a:t>
            </a:r>
          </a:p>
          <a:p>
            <a:pPr lvl="1">
              <a:buFont typeface="Arial" pitchFamily="34" charset="0"/>
              <a:buChar char="•"/>
            </a:pPr>
            <a:r>
              <a:rPr lang="en-NZ" dirty="0" smtClean="0"/>
              <a:t>27 percent of Māori students</a:t>
            </a:r>
          </a:p>
          <a:p>
            <a:pPr lvl="1">
              <a:spcBef>
                <a:spcPts val="600"/>
              </a:spcBef>
              <a:buFont typeface="Arial" pitchFamily="34" charset="0"/>
              <a:buChar char="•"/>
            </a:pPr>
            <a:r>
              <a:rPr lang="en-NZ" dirty="0" smtClean="0"/>
              <a:t>44 percent of Pāsifika students</a:t>
            </a:r>
          </a:p>
          <a:p>
            <a:pPr lvl="2">
              <a:buFont typeface="Arial" pitchFamily="34" charset="0"/>
              <a:buChar char="•"/>
            </a:pPr>
            <a:r>
              <a:rPr lang="en-NZ" dirty="0" smtClean="0"/>
              <a:t>had scores that placed them at the most basic levels of financial skills and knowledge</a:t>
            </a:r>
          </a:p>
          <a:p>
            <a:pPr lvl="1">
              <a:buFont typeface="Arial" pitchFamily="34" charset="0"/>
              <a:buChar char="•"/>
            </a:pPr>
            <a:r>
              <a:rPr lang="en-NZ" dirty="0" smtClean="0"/>
              <a:t>Part of the above differences is likely to be explained by the confounding of ethnicity and socio-economic status in New Zealand</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2800" dirty="0" smtClean="0"/>
              <a:t>Relationship - ethnicity &amp; achievement</a:t>
            </a:r>
            <a:endParaRPr lang="en-NZ" sz="2800" dirty="0"/>
          </a:p>
        </p:txBody>
      </p:sp>
      <p:pic>
        <p:nvPicPr>
          <p:cNvPr id="4098" name="Picture 2"/>
          <p:cNvPicPr>
            <a:picLocks noChangeAspect="1" noChangeArrowheads="1"/>
          </p:cNvPicPr>
          <p:nvPr/>
        </p:nvPicPr>
        <p:blipFill>
          <a:blip r:embed="rId3" cstate="print"/>
          <a:srcRect/>
          <a:stretch>
            <a:fillRect/>
          </a:stretch>
        </p:blipFill>
        <p:spPr bwMode="auto">
          <a:xfrm>
            <a:off x="683568" y="1196752"/>
            <a:ext cx="7461015" cy="4032448"/>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2800" dirty="0" smtClean="0"/>
              <a:t>Home language &amp; immigrant status</a:t>
            </a:r>
            <a:endParaRPr lang="en-NZ" sz="2800" dirty="0"/>
          </a:p>
        </p:txBody>
      </p:sp>
      <p:sp>
        <p:nvSpPr>
          <p:cNvPr id="5" name="Content Placeholder 4"/>
          <p:cNvSpPr>
            <a:spLocks noGrp="1"/>
          </p:cNvSpPr>
          <p:nvPr>
            <p:ph idx="1"/>
          </p:nvPr>
        </p:nvSpPr>
        <p:spPr>
          <a:xfrm>
            <a:off x="683568" y="980728"/>
            <a:ext cx="7772400" cy="4770537"/>
          </a:xfrm>
        </p:spPr>
        <p:txBody>
          <a:bodyPr/>
          <a:lstStyle/>
          <a:p>
            <a:pPr lvl="1">
              <a:buFont typeface="Arial" pitchFamily="34" charset="0"/>
              <a:buChar char="•"/>
            </a:pPr>
            <a:r>
              <a:rPr lang="en-NZ" dirty="0" smtClean="0"/>
              <a:t>Fifteen percent of participating students in New Zealand spoke a language other than English most of the time</a:t>
            </a:r>
          </a:p>
          <a:p>
            <a:pPr lvl="1">
              <a:buFont typeface="Arial" pitchFamily="34" charset="0"/>
              <a:buChar char="•"/>
            </a:pPr>
            <a:r>
              <a:rPr lang="en-NZ" dirty="0" smtClean="0"/>
              <a:t>Those students who spoke English most of the time at home achieved higher on average (535 points) than those who spoke another language at home (472 points)</a:t>
            </a:r>
          </a:p>
          <a:p>
            <a:pPr lvl="1">
              <a:buFont typeface="Arial" pitchFamily="34" charset="0"/>
              <a:buChar char="•"/>
            </a:pPr>
            <a:r>
              <a:rPr lang="en-NZ" dirty="0" smtClean="0"/>
              <a:t>In New Zealand policy making immigration is a smaller consideration than other background characteristics, but in PISA it is reported on to allow international comparisons</a:t>
            </a:r>
          </a:p>
          <a:p>
            <a:pPr lvl="1">
              <a:buFont typeface="Arial" pitchFamily="34" charset="0"/>
              <a:buChar char="•"/>
            </a:pPr>
            <a:r>
              <a:rPr lang="en-NZ" dirty="0" smtClean="0"/>
              <a:t>About a quarter of participating students in New Zealand had an immigrant background</a:t>
            </a:r>
          </a:p>
          <a:p>
            <a:pPr lvl="1">
              <a:buFont typeface="Arial" pitchFamily="34" charset="0"/>
              <a:buChar char="•"/>
            </a:pPr>
            <a:r>
              <a:rPr lang="en-NZ" dirty="0" smtClean="0"/>
              <a:t>Students from an immigrant background (504 points) did not score as well on average as those who were not (533 points)</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2800" dirty="0" smtClean="0"/>
              <a:t>Home language &amp; immigrant status</a:t>
            </a:r>
            <a:endParaRPr lang="en-NZ" sz="2800" dirty="0"/>
          </a:p>
        </p:txBody>
      </p:sp>
      <p:pic>
        <p:nvPicPr>
          <p:cNvPr id="5122" name="Picture 2"/>
          <p:cNvPicPr>
            <a:picLocks noChangeAspect="1" noChangeArrowheads="1"/>
          </p:cNvPicPr>
          <p:nvPr/>
        </p:nvPicPr>
        <p:blipFill>
          <a:blip r:embed="rId3" cstate="print"/>
          <a:srcRect/>
          <a:stretch>
            <a:fillRect/>
          </a:stretch>
        </p:blipFill>
        <p:spPr bwMode="auto">
          <a:xfrm>
            <a:off x="683568" y="1412776"/>
            <a:ext cx="7792114" cy="4176464"/>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2800" dirty="0" smtClean="0"/>
              <a:t>PISA reading and maths &amp; financial literacy</a:t>
            </a:r>
            <a:endParaRPr lang="en-NZ" sz="2800" dirty="0"/>
          </a:p>
        </p:txBody>
      </p:sp>
      <p:sp>
        <p:nvSpPr>
          <p:cNvPr id="5" name="Content Placeholder 4"/>
          <p:cNvSpPr>
            <a:spLocks noGrp="1"/>
          </p:cNvSpPr>
          <p:nvPr>
            <p:ph idx="1"/>
          </p:nvPr>
        </p:nvSpPr>
        <p:spPr>
          <a:xfrm>
            <a:off x="611560" y="1340768"/>
            <a:ext cx="7772400" cy="6124754"/>
          </a:xfrm>
        </p:spPr>
        <p:txBody>
          <a:bodyPr/>
          <a:lstStyle/>
          <a:p>
            <a:pPr lvl="1">
              <a:buFont typeface="Arial" pitchFamily="34" charset="0"/>
              <a:buChar char="•"/>
            </a:pPr>
            <a:r>
              <a:rPr lang="en-NZ" dirty="0" smtClean="0"/>
              <a:t>Students were assessed in reading and maths as well as financial literacy</a:t>
            </a:r>
            <a:endParaRPr lang="en-NZ" b="1" dirty="0" smtClean="0"/>
          </a:p>
          <a:p>
            <a:pPr lvl="1">
              <a:buFont typeface="Arial" pitchFamily="34" charset="0"/>
              <a:buChar char="•"/>
            </a:pPr>
            <a:r>
              <a:rPr lang="en-NZ" dirty="0" smtClean="0"/>
              <a:t>The relationship between reading and financial literacy and maths and financial literacy is expressed as a correlation</a:t>
            </a:r>
          </a:p>
          <a:p>
            <a:pPr lvl="1">
              <a:buFont typeface="Arial" pitchFamily="34" charset="0"/>
              <a:buChar char="•"/>
            </a:pPr>
            <a:r>
              <a:rPr lang="en-NZ" dirty="0" smtClean="0"/>
              <a:t>In New Zealand the relationship between reading and financial literacy is very strong (0.86) and between maths and financial literacy is very strong (0.85)</a:t>
            </a:r>
          </a:p>
          <a:p>
            <a:pPr lvl="1">
              <a:buFont typeface="Arial" pitchFamily="34" charset="0"/>
              <a:buChar char="•"/>
            </a:pPr>
            <a:r>
              <a:rPr lang="en-NZ" dirty="0" smtClean="0"/>
              <a:t>This has implications for the types of resources that are used to build capability for students with poor financial skills and knowledge</a:t>
            </a:r>
          </a:p>
          <a:p>
            <a:pPr lvl="1">
              <a:buFont typeface="Arial" pitchFamily="34" charset="0"/>
              <a:buChar char="•"/>
            </a:pPr>
            <a:endParaRPr lang="en-NZ" dirty="0" smtClean="0"/>
          </a:p>
          <a:p>
            <a:pPr lvl="1">
              <a:buNone/>
            </a:pPr>
            <a:endParaRPr lang="en-NZ" dirty="0" smtClean="0"/>
          </a:p>
          <a:p>
            <a:pPr lvl="1">
              <a:buFont typeface="Arial" pitchFamily="34" charset="0"/>
              <a:buChar char="•"/>
            </a:pPr>
            <a:endParaRPr lang="en-NZ" dirty="0" smtClean="0"/>
          </a:p>
          <a:p>
            <a:pPr lvl="1">
              <a:buFont typeface="Arial" pitchFamily="34" charset="0"/>
              <a:buChar char="•"/>
            </a:pPr>
            <a:endParaRPr lang="en-NZ" dirty="0" smtClean="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en-US" sz="2800" dirty="0" smtClean="0"/>
              <a:t>PISA definition of financial literacy</a:t>
            </a:r>
            <a:r>
              <a:rPr lang="en-US" dirty="0" smtClean="0"/>
              <a:t/>
            </a:r>
            <a:br>
              <a:rPr lang="en-US" dirty="0" smtClean="0"/>
            </a:br>
            <a:endParaRPr lang="en-US" dirty="0"/>
          </a:p>
        </p:txBody>
      </p:sp>
      <p:sp>
        <p:nvSpPr>
          <p:cNvPr id="4" name="Rectangle 3"/>
          <p:cNvSpPr/>
          <p:nvPr/>
        </p:nvSpPr>
        <p:spPr>
          <a:xfrm>
            <a:off x="611560" y="1700808"/>
            <a:ext cx="7272808" cy="3416320"/>
          </a:xfrm>
          <a:prstGeom prst="rect">
            <a:avLst/>
          </a:prstGeom>
        </p:spPr>
        <p:txBody>
          <a:bodyPr wrap="square">
            <a:spAutoFit/>
          </a:bodyPr>
          <a:lstStyle/>
          <a:p>
            <a:r>
              <a:rPr lang="en-NZ" sz="2400" dirty="0" smtClean="0"/>
              <a:t>“the process by which financial consumers/investors improve their understanding of financial products, concepts and risks, and, through information, instruction and/or objective advice, develop the skills and confidence to become more aware of financial risks and opportunities, to make informed choices, to know where to go for help, and to take other effective actions to improve their financial wellbeing.”</a:t>
            </a:r>
            <a:endParaRPr lang="en-NZ" sz="2400"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2800" dirty="0" smtClean="0"/>
              <a:t>Parents’ education &amp; occupation</a:t>
            </a:r>
            <a:endParaRPr lang="en-NZ" sz="2800" dirty="0"/>
          </a:p>
        </p:txBody>
      </p:sp>
      <p:sp>
        <p:nvSpPr>
          <p:cNvPr id="5" name="Content Placeholder 4"/>
          <p:cNvSpPr>
            <a:spLocks noGrp="1"/>
          </p:cNvSpPr>
          <p:nvPr>
            <p:ph idx="1"/>
          </p:nvPr>
        </p:nvSpPr>
        <p:spPr>
          <a:xfrm>
            <a:off x="683568" y="1700808"/>
            <a:ext cx="7772400" cy="4462760"/>
          </a:xfrm>
        </p:spPr>
        <p:txBody>
          <a:bodyPr/>
          <a:lstStyle/>
          <a:p>
            <a:pPr lvl="1">
              <a:buFont typeface="Arial" pitchFamily="34" charset="0"/>
              <a:buChar char="•"/>
            </a:pPr>
            <a:r>
              <a:rPr lang="en-NZ" dirty="0" smtClean="0"/>
              <a:t>Those New Zealand students who had at least one parent with a tertiary education achieved higher on average (548 points) than those who did not (509 points)</a:t>
            </a:r>
          </a:p>
          <a:p>
            <a:pPr lvl="1">
              <a:buFont typeface="Arial" pitchFamily="34" charset="0"/>
              <a:buChar char="•"/>
            </a:pPr>
            <a:r>
              <a:rPr lang="en-NZ" dirty="0" smtClean="0"/>
              <a:t>Those New Zealand students who had at least one parent working in a skilled occupation achieved higher on average (552 points) than those who did not (477 points)</a:t>
            </a:r>
          </a:p>
          <a:p>
            <a:pPr lvl="1">
              <a:buFont typeface="Arial" pitchFamily="34" charset="0"/>
              <a:buChar char="•"/>
            </a:pPr>
            <a:r>
              <a:rPr lang="en-NZ" dirty="0" smtClean="0"/>
              <a:t>The advantage for New Zealand students who had at least one parent working in a skilled occupation was larger than that for OECD students</a:t>
            </a:r>
          </a:p>
          <a:p>
            <a:pPr lvl="1">
              <a:buFont typeface="Arial" pitchFamily="34" charset="0"/>
              <a:buChar char="•"/>
            </a:pPr>
            <a:endParaRPr lang="en-NZ" dirty="0" smtClean="0"/>
          </a:p>
          <a:p>
            <a:pPr lvl="1">
              <a:buFont typeface="Arial" pitchFamily="34" charset="0"/>
              <a:buChar char="•"/>
            </a:pPr>
            <a:endParaRPr lang="en-NZ" dirty="0" smtClean="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2800" dirty="0" smtClean="0"/>
              <a:t>Parents education &amp; occupation</a:t>
            </a:r>
            <a:endParaRPr lang="en-NZ" sz="2800" dirty="0"/>
          </a:p>
        </p:txBody>
      </p:sp>
      <p:pic>
        <p:nvPicPr>
          <p:cNvPr id="7170" name="Picture 2"/>
          <p:cNvPicPr>
            <a:picLocks noChangeAspect="1" noChangeArrowheads="1"/>
          </p:cNvPicPr>
          <p:nvPr/>
        </p:nvPicPr>
        <p:blipFill>
          <a:blip r:embed="rId3" cstate="print"/>
          <a:srcRect/>
          <a:stretch>
            <a:fillRect/>
          </a:stretch>
        </p:blipFill>
        <p:spPr bwMode="auto">
          <a:xfrm>
            <a:off x="611560" y="1124744"/>
            <a:ext cx="7792115" cy="4176464"/>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2800" dirty="0" smtClean="0"/>
              <a:t>Talking with parents about money matters</a:t>
            </a:r>
            <a:endParaRPr lang="en-NZ" sz="2800" dirty="0"/>
          </a:p>
        </p:txBody>
      </p:sp>
      <p:sp>
        <p:nvSpPr>
          <p:cNvPr id="5" name="Content Placeholder 4"/>
          <p:cNvSpPr>
            <a:spLocks noGrp="1"/>
          </p:cNvSpPr>
          <p:nvPr>
            <p:ph idx="1"/>
          </p:nvPr>
        </p:nvSpPr>
        <p:spPr>
          <a:xfrm>
            <a:off x="683568" y="1700808"/>
            <a:ext cx="7772400" cy="3600986"/>
          </a:xfrm>
        </p:spPr>
        <p:txBody>
          <a:bodyPr/>
          <a:lstStyle/>
          <a:p>
            <a:pPr lvl="1">
              <a:buFont typeface="Arial" pitchFamily="34" charset="0"/>
              <a:buChar char="•"/>
            </a:pPr>
            <a:r>
              <a:rPr lang="en-NZ" dirty="0" smtClean="0"/>
              <a:t>New Zealand students vary quite a bit in the extent to which they discuss money matters with their parents</a:t>
            </a:r>
          </a:p>
          <a:p>
            <a:pPr lvl="1">
              <a:buFont typeface="Arial" pitchFamily="34" charset="0"/>
              <a:buChar char="•"/>
            </a:pPr>
            <a:r>
              <a:rPr lang="en-NZ" dirty="0" smtClean="0"/>
              <a:t>On the whole ... those students who discuss money matters with their parents about once a month (551 points on average) or once a week (541 points) tend to achieve better than those students who hardly ever do (502 points) or who discuss them almost every day (521 points)</a:t>
            </a:r>
          </a:p>
          <a:p>
            <a:pPr lvl="1">
              <a:buFont typeface="Arial" pitchFamily="34" charset="0"/>
              <a:buChar char="•"/>
            </a:pPr>
            <a:endParaRPr lang="en-NZ" dirty="0" smtClean="0"/>
          </a:p>
          <a:p>
            <a:pPr lvl="1">
              <a:buFont typeface="Arial" pitchFamily="34" charset="0"/>
              <a:buChar char="•"/>
            </a:pPr>
            <a:endParaRPr lang="en-NZ" dirty="0" smtClean="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2800" dirty="0" smtClean="0"/>
              <a:t>Talking with parents about money matters</a:t>
            </a:r>
            <a:endParaRPr lang="en-NZ" sz="2800" dirty="0"/>
          </a:p>
        </p:txBody>
      </p:sp>
      <p:pic>
        <p:nvPicPr>
          <p:cNvPr id="8194" name="Picture 2"/>
          <p:cNvPicPr>
            <a:picLocks noChangeAspect="1" noChangeArrowheads="1"/>
          </p:cNvPicPr>
          <p:nvPr/>
        </p:nvPicPr>
        <p:blipFill>
          <a:blip r:embed="rId3" cstate="print"/>
          <a:srcRect/>
          <a:stretch>
            <a:fillRect/>
          </a:stretch>
        </p:blipFill>
        <p:spPr bwMode="auto">
          <a:xfrm>
            <a:off x="323528" y="1196752"/>
            <a:ext cx="8187894" cy="4608512"/>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2800" dirty="0" smtClean="0"/>
              <a:t>Students’ experience with money - </a:t>
            </a:r>
            <a:r>
              <a:rPr lang="en-NZ" sz="2000" dirty="0" smtClean="0"/>
              <a:t>bank accounts</a:t>
            </a:r>
            <a:endParaRPr lang="en-NZ" sz="2800" dirty="0"/>
          </a:p>
        </p:txBody>
      </p:sp>
      <p:sp>
        <p:nvSpPr>
          <p:cNvPr id="5" name="Content Placeholder 4"/>
          <p:cNvSpPr>
            <a:spLocks noGrp="1"/>
          </p:cNvSpPr>
          <p:nvPr>
            <p:ph idx="1"/>
          </p:nvPr>
        </p:nvSpPr>
        <p:spPr>
          <a:xfrm>
            <a:off x="611560" y="1340768"/>
            <a:ext cx="7772400" cy="4955203"/>
          </a:xfrm>
        </p:spPr>
        <p:txBody>
          <a:bodyPr/>
          <a:lstStyle/>
          <a:p>
            <a:pPr lvl="1">
              <a:buFont typeface="Arial" pitchFamily="34" charset="0"/>
              <a:buChar char="•"/>
            </a:pPr>
            <a:r>
              <a:rPr lang="en-NZ" dirty="0" smtClean="0"/>
              <a:t>About 90 percent of New Zealand students reported they had a </a:t>
            </a:r>
            <a:r>
              <a:rPr lang="en-NZ" b="1" dirty="0" smtClean="0"/>
              <a:t>bank account</a:t>
            </a:r>
          </a:p>
          <a:p>
            <a:pPr lvl="1">
              <a:buFont typeface="Arial" pitchFamily="34" charset="0"/>
              <a:buChar char="•"/>
            </a:pPr>
            <a:r>
              <a:rPr lang="en-NZ" dirty="0" smtClean="0"/>
              <a:t>This was higher than in all but one of the 18 countries</a:t>
            </a:r>
          </a:p>
          <a:p>
            <a:pPr lvl="1">
              <a:buFont typeface="Arial" pitchFamily="34" charset="0"/>
              <a:buChar char="•"/>
            </a:pPr>
            <a:r>
              <a:rPr lang="en-NZ" dirty="0" smtClean="0"/>
              <a:t>The difference in score between New Zealand students who held a bank account (543 points) and those who did not hold a bank account (437 points) was by far and away the biggest difference (106 points) among the 18 countries</a:t>
            </a:r>
          </a:p>
          <a:p>
            <a:pPr lvl="1">
              <a:buFont typeface="Arial" pitchFamily="34" charset="0"/>
              <a:buChar char="•"/>
            </a:pPr>
            <a:r>
              <a:rPr lang="en-NZ" dirty="0" smtClean="0"/>
              <a:t>The next biggest difference was 54 points (Slovenia)</a:t>
            </a:r>
          </a:p>
          <a:p>
            <a:pPr lvl="1">
              <a:buFont typeface="Arial" pitchFamily="34" charset="0"/>
              <a:buChar char="•"/>
            </a:pPr>
            <a:r>
              <a:rPr lang="en-NZ" dirty="0" smtClean="0"/>
              <a:t>In Australia the difference was 26 points</a:t>
            </a:r>
          </a:p>
          <a:p>
            <a:pPr lvl="1">
              <a:buFont typeface="Arial" pitchFamily="34" charset="0"/>
              <a:buChar char="•"/>
            </a:pPr>
            <a:endParaRPr lang="en-NZ" dirty="0" smtClean="0"/>
          </a:p>
          <a:p>
            <a:pPr lvl="1">
              <a:buFont typeface="Arial" pitchFamily="34" charset="0"/>
              <a:buChar char="•"/>
            </a:pPr>
            <a:endParaRPr lang="en-NZ" dirty="0" smtClean="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2800" dirty="0" smtClean="0"/>
              <a:t>Students’ experience with  money - </a:t>
            </a:r>
            <a:r>
              <a:rPr lang="en-NZ" sz="2000" dirty="0" smtClean="0"/>
              <a:t>bank accounts</a:t>
            </a:r>
            <a:endParaRPr lang="en-NZ" sz="2000" dirty="0"/>
          </a:p>
        </p:txBody>
      </p:sp>
      <p:pic>
        <p:nvPicPr>
          <p:cNvPr id="9218" name="Picture 2"/>
          <p:cNvPicPr>
            <a:picLocks noChangeAspect="1" noChangeArrowheads="1"/>
          </p:cNvPicPr>
          <p:nvPr/>
        </p:nvPicPr>
        <p:blipFill>
          <a:blip r:embed="rId3" cstate="print"/>
          <a:srcRect/>
          <a:stretch>
            <a:fillRect/>
          </a:stretch>
        </p:blipFill>
        <p:spPr bwMode="auto">
          <a:xfrm>
            <a:off x="611560" y="980728"/>
            <a:ext cx="6696744" cy="4917492"/>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2800" dirty="0" smtClean="0"/>
              <a:t>How student attributes relate to achievement</a:t>
            </a:r>
            <a:endParaRPr lang="en-NZ" sz="2800" dirty="0"/>
          </a:p>
        </p:txBody>
      </p:sp>
      <p:sp>
        <p:nvSpPr>
          <p:cNvPr id="5" name="Content Placeholder 4"/>
          <p:cNvSpPr>
            <a:spLocks noGrp="1"/>
          </p:cNvSpPr>
          <p:nvPr>
            <p:ph idx="1"/>
          </p:nvPr>
        </p:nvSpPr>
        <p:spPr>
          <a:xfrm>
            <a:off x="611560" y="1340768"/>
            <a:ext cx="7772400" cy="5940088"/>
          </a:xfrm>
        </p:spPr>
        <p:txBody>
          <a:bodyPr/>
          <a:lstStyle/>
          <a:p>
            <a:pPr lvl="1">
              <a:buFont typeface="Arial" pitchFamily="34" charset="0"/>
              <a:buChar char="•"/>
            </a:pPr>
            <a:r>
              <a:rPr lang="en-NZ" dirty="0" smtClean="0"/>
              <a:t>We can look a the relationship between attributes - such as not giving up easily when confronted with a problem (perseverance) and liking to solve complex problems (openness to problem solving) – and achievement in financial literacy</a:t>
            </a:r>
            <a:endParaRPr lang="en-NZ" b="1" dirty="0" smtClean="0"/>
          </a:p>
          <a:p>
            <a:pPr lvl="1">
              <a:buFont typeface="Arial" pitchFamily="34" charset="0"/>
              <a:buChar char="•"/>
            </a:pPr>
            <a:r>
              <a:rPr lang="en-NZ" dirty="0" smtClean="0"/>
              <a:t>Not only was there an achievement advantage for those students who did not give up easily on problems and who like to solve complex problems over those who did not – but this advantage was bigger than in the OECD on average, particularly in the case of perseverance.  </a:t>
            </a:r>
          </a:p>
          <a:p>
            <a:pPr lvl="1">
              <a:buFont typeface="Arial" pitchFamily="34" charset="0"/>
              <a:buChar char="•"/>
            </a:pPr>
            <a:r>
              <a:rPr lang="en-NZ" dirty="0" smtClean="0"/>
              <a:t>This finding is consistent with other findings on the relationship between achievement and perseverance.</a:t>
            </a:r>
          </a:p>
          <a:p>
            <a:pPr lvl="1">
              <a:buNone/>
            </a:pPr>
            <a:endParaRPr lang="en-NZ" dirty="0" smtClean="0"/>
          </a:p>
          <a:p>
            <a:pPr lvl="1">
              <a:buFont typeface="Arial" pitchFamily="34" charset="0"/>
              <a:buChar char="•"/>
            </a:pPr>
            <a:endParaRPr lang="en-NZ" dirty="0" smtClean="0"/>
          </a:p>
          <a:p>
            <a:pPr lvl="1">
              <a:buFont typeface="Arial" pitchFamily="34" charset="0"/>
              <a:buChar char="•"/>
            </a:pPr>
            <a:endParaRPr lang="en-NZ" dirty="0" smtClean="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2800" dirty="0" smtClean="0"/>
              <a:t>Perseverance and openness to problem solving</a:t>
            </a:r>
            <a:endParaRPr lang="en-NZ" sz="2800" dirty="0"/>
          </a:p>
        </p:txBody>
      </p:sp>
      <p:pic>
        <p:nvPicPr>
          <p:cNvPr id="10242" name="Picture 2"/>
          <p:cNvPicPr>
            <a:picLocks noChangeAspect="1" noChangeArrowheads="1"/>
          </p:cNvPicPr>
          <p:nvPr/>
        </p:nvPicPr>
        <p:blipFill>
          <a:blip r:embed="rId3" cstate="print"/>
          <a:srcRect/>
          <a:stretch>
            <a:fillRect/>
          </a:stretch>
        </p:blipFill>
        <p:spPr bwMode="auto">
          <a:xfrm>
            <a:off x="539552" y="1052736"/>
            <a:ext cx="7837516" cy="4464496"/>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Contact Details</a:t>
            </a:r>
            <a:endParaRPr lang="en-NZ" dirty="0"/>
          </a:p>
        </p:txBody>
      </p:sp>
      <p:sp>
        <p:nvSpPr>
          <p:cNvPr id="3" name="Content Placeholder 2"/>
          <p:cNvSpPr>
            <a:spLocks noGrp="1"/>
          </p:cNvSpPr>
          <p:nvPr>
            <p:ph idx="1"/>
          </p:nvPr>
        </p:nvSpPr>
        <p:spPr>
          <a:xfrm>
            <a:off x="685800" y="1752600"/>
            <a:ext cx="7772400" cy="5001369"/>
          </a:xfrm>
        </p:spPr>
        <p:txBody>
          <a:bodyPr/>
          <a:lstStyle/>
          <a:p>
            <a:r>
              <a:rPr lang="en-NZ" sz="2500" dirty="0" smtClean="0"/>
              <a:t>Lynne Whitney</a:t>
            </a:r>
          </a:p>
          <a:p>
            <a:r>
              <a:rPr lang="en-NZ" sz="2500" dirty="0" smtClean="0"/>
              <a:t>Research, evidence, data and knowledge group.</a:t>
            </a:r>
          </a:p>
          <a:p>
            <a:r>
              <a:rPr lang="en-NZ" sz="2500" dirty="0" smtClean="0"/>
              <a:t>Mobile:  	027 249 5372</a:t>
            </a:r>
          </a:p>
          <a:p>
            <a:r>
              <a:rPr lang="en-NZ" sz="2500" dirty="0" smtClean="0"/>
              <a:t>Email:    	</a:t>
            </a:r>
            <a:r>
              <a:rPr lang="en-NZ" sz="2500" u="sng" dirty="0" smtClean="0">
                <a:hlinkClick r:id="rId3"/>
              </a:rPr>
              <a:t>lynne.whitney@minedu.govt.nz</a:t>
            </a:r>
            <a:endParaRPr lang="en-NZ" sz="2500" u="sng" dirty="0" smtClean="0"/>
          </a:p>
          <a:p>
            <a:endParaRPr lang="en-NZ" sz="2500" u="sng" dirty="0" smtClean="0"/>
          </a:p>
          <a:p>
            <a:r>
              <a:rPr lang="en-NZ" sz="2500" dirty="0" smtClean="0"/>
              <a:t>Angela Clemens</a:t>
            </a:r>
          </a:p>
          <a:p>
            <a:r>
              <a:rPr lang="en-NZ" sz="2500" dirty="0" smtClean="0"/>
              <a:t>Curriculum, teaching and learning group.</a:t>
            </a:r>
          </a:p>
          <a:p>
            <a:r>
              <a:rPr lang="en-NZ" sz="2500" dirty="0" smtClean="0"/>
              <a:t>Mobile: 	027 208 8803</a:t>
            </a:r>
          </a:p>
          <a:p>
            <a:r>
              <a:rPr lang="en-NZ" sz="2500" dirty="0" smtClean="0"/>
              <a:t>Email: 	</a:t>
            </a:r>
            <a:r>
              <a:rPr lang="en-NZ" sz="2500" dirty="0" smtClean="0">
                <a:hlinkClick r:id="rId4"/>
              </a:rPr>
              <a:t>angela.clemens@minedu.govt.nz</a:t>
            </a:r>
            <a:endParaRPr lang="en-NZ" sz="2500" dirty="0" smtClean="0"/>
          </a:p>
          <a:p>
            <a:endParaRPr lang="en-NZ" sz="2500" dirty="0" smtClean="0"/>
          </a:p>
          <a:p>
            <a:endParaRPr lang="en-NZ"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2800" dirty="0" smtClean="0"/>
              <a:t>What did students do in this option?</a:t>
            </a:r>
            <a:endParaRPr lang="en-NZ" sz="2800" dirty="0"/>
          </a:p>
        </p:txBody>
      </p:sp>
      <p:sp>
        <p:nvSpPr>
          <p:cNvPr id="5" name="Content Placeholder 4"/>
          <p:cNvSpPr>
            <a:spLocks noGrp="1"/>
          </p:cNvSpPr>
          <p:nvPr>
            <p:ph idx="1"/>
          </p:nvPr>
        </p:nvSpPr>
        <p:spPr>
          <a:xfrm>
            <a:off x="755576" y="1340768"/>
            <a:ext cx="7772400" cy="3908762"/>
          </a:xfrm>
        </p:spPr>
        <p:txBody>
          <a:bodyPr/>
          <a:lstStyle/>
          <a:p>
            <a:r>
              <a:rPr lang="en-NZ" dirty="0" smtClean="0"/>
              <a:t>A subset of the students participating in PISA 2012 answered:</a:t>
            </a:r>
          </a:p>
          <a:p>
            <a:pPr lvl="1">
              <a:buFont typeface="Arial" pitchFamily="34" charset="0"/>
              <a:buChar char="•"/>
            </a:pPr>
            <a:r>
              <a:rPr lang="en-NZ" dirty="0" smtClean="0"/>
              <a:t>financial literacy items (on money and transactions; planning and managing finances; risk and reward; financial landscape) in diverse formats including prose, diagrams, tables, charts and illustrations</a:t>
            </a:r>
          </a:p>
          <a:p>
            <a:pPr lvl="1">
              <a:buFont typeface="Arial" pitchFamily="34" charset="0"/>
              <a:buChar char="•"/>
            </a:pPr>
            <a:r>
              <a:rPr lang="en-NZ" dirty="0" smtClean="0"/>
              <a:t>a background questionnaire that sought information about themselves, their homes, their school and learning experiences including attitudes.  Questions on students’ behaviour towards money matters were also included.</a:t>
            </a:r>
          </a:p>
          <a:p>
            <a:pPr lvl="1">
              <a:buFont typeface="Arial" pitchFamily="34" charset="0"/>
              <a:buChar char="•"/>
            </a:pPr>
            <a:r>
              <a:rPr lang="en-NZ" dirty="0" smtClean="0"/>
              <a:t>In New Zealand 957 students took part in this option</a:t>
            </a:r>
            <a:endParaRPr lang="en-NZ"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41" y="41235"/>
            <a:ext cx="7772400" cy="723470"/>
          </a:xfrm>
        </p:spPr>
        <p:txBody>
          <a:bodyPr/>
          <a:lstStyle/>
          <a:p>
            <a:r>
              <a:rPr lang="en-NZ" dirty="0" smtClean="0"/>
              <a:t>Financial Capability Progressions  Learning</a:t>
            </a:r>
            <a:endParaRPr lang="en-NZ" dirty="0"/>
          </a:p>
        </p:txBody>
      </p:sp>
      <p:pic>
        <p:nvPicPr>
          <p:cNvPr id="1026" name="Picture 2"/>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467544" y="836712"/>
            <a:ext cx="8208911" cy="5400576"/>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2800" dirty="0" smtClean="0"/>
              <a:t>How did New Zealand students perform?</a:t>
            </a:r>
            <a:endParaRPr lang="en-NZ" sz="2800" dirty="0"/>
          </a:p>
        </p:txBody>
      </p:sp>
      <p:sp>
        <p:nvSpPr>
          <p:cNvPr id="5" name="Content Placeholder 4"/>
          <p:cNvSpPr>
            <a:spLocks noGrp="1"/>
          </p:cNvSpPr>
          <p:nvPr>
            <p:ph idx="1"/>
          </p:nvPr>
        </p:nvSpPr>
        <p:spPr>
          <a:xfrm>
            <a:off x="683568" y="1124744"/>
            <a:ext cx="7772400" cy="5324535"/>
          </a:xfrm>
        </p:spPr>
        <p:txBody>
          <a:bodyPr/>
          <a:lstStyle/>
          <a:p>
            <a:pPr lvl="1">
              <a:buFont typeface="Arial" pitchFamily="34" charset="0"/>
              <a:buChar char="•"/>
            </a:pPr>
            <a:r>
              <a:rPr lang="en-NZ" dirty="0" smtClean="0"/>
              <a:t>On average New Zealand students demonstrate higher financial skills and knowledge compared with the average performance of students in all participating countries</a:t>
            </a:r>
          </a:p>
          <a:p>
            <a:pPr lvl="1">
              <a:buFont typeface="Arial" pitchFamily="34" charset="0"/>
              <a:buChar char="•"/>
            </a:pPr>
            <a:r>
              <a:rPr lang="en-NZ" dirty="0" smtClean="0"/>
              <a:t>New Zealand’s average score is 520 points compared to the average score of the 13 participating OECD countries – 500</a:t>
            </a:r>
          </a:p>
          <a:p>
            <a:pPr lvl="1">
              <a:buFont typeface="Arial" pitchFamily="34" charset="0"/>
              <a:buChar char="•"/>
            </a:pPr>
            <a:r>
              <a:rPr lang="en-NZ" dirty="0" smtClean="0"/>
              <a:t>New Zealand has 1 in 5 students in the most advanced level of proficiency for financial literacy compared with the OECD average of 1 in 10</a:t>
            </a:r>
          </a:p>
          <a:p>
            <a:pPr lvl="1">
              <a:buFont typeface="Arial" pitchFamily="34" charset="0"/>
              <a:buChar char="•"/>
            </a:pPr>
            <a:r>
              <a:rPr lang="en-NZ" dirty="0" smtClean="0"/>
              <a:t>New Zealand has 16 percent of students in the lowest level of proficiency compared with the OECD average of 15 percent</a:t>
            </a:r>
          </a:p>
          <a:p>
            <a:pPr lvl="1">
              <a:buFont typeface="Arial" pitchFamily="34" charset="0"/>
              <a:buChar char="•"/>
            </a:pPr>
            <a:r>
              <a:rPr lang="en-NZ" dirty="0" smtClean="0"/>
              <a:t>New Zealand’s challenge is the wide spread of achievement in financial literacy</a:t>
            </a:r>
          </a:p>
          <a:p>
            <a:pPr lvl="1">
              <a:buFont typeface="Arial" pitchFamily="34" charset="0"/>
              <a:buChar char="•"/>
            </a:pPr>
            <a:endParaRPr lang="en-NZ" dirty="0" smtClean="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40" y="41235"/>
            <a:ext cx="8363683" cy="692696"/>
          </a:xfrm>
        </p:spPr>
        <p:txBody>
          <a:bodyPr/>
          <a:lstStyle/>
          <a:p>
            <a:r>
              <a:rPr lang="en-NZ" sz="2800" dirty="0" smtClean="0"/>
              <a:t>New Zealand results in an international contex</a:t>
            </a:r>
            <a:r>
              <a:rPr lang="en-NZ" sz="2400" dirty="0" smtClean="0"/>
              <a:t>t</a:t>
            </a:r>
            <a:endParaRPr lang="en-NZ" sz="2400" dirty="0"/>
          </a:p>
        </p:txBody>
      </p:sp>
      <p:sp>
        <p:nvSpPr>
          <p:cNvPr id="4" name="Right Arrow 3"/>
          <p:cNvSpPr/>
          <p:nvPr/>
        </p:nvSpPr>
        <p:spPr bwMode="auto">
          <a:xfrm>
            <a:off x="179512" y="1772816"/>
            <a:ext cx="1656184" cy="288032"/>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000" b="0" i="0" u="none" strike="noStrike" cap="none" normalizeH="0" baseline="0" dirty="0" smtClean="0">
              <a:ln>
                <a:noFill/>
              </a:ln>
              <a:solidFill>
                <a:schemeClr val="tx1"/>
              </a:solidFill>
              <a:effectLst/>
              <a:latin typeface="Arial" charset="0"/>
              <a:ea typeface="ＭＳ Ｐゴシック" pitchFamily="1" charset="-128"/>
            </a:endParaRPr>
          </a:p>
        </p:txBody>
      </p: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87624" y="620688"/>
            <a:ext cx="5928641" cy="5772866"/>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2800" dirty="0" smtClean="0"/>
              <a:t>The spread of scores was one of the widest</a:t>
            </a:r>
            <a:endParaRPr lang="en-NZ" sz="2800" dirty="0"/>
          </a:p>
        </p:txBody>
      </p:sp>
      <p:pic>
        <p:nvPicPr>
          <p:cNvPr id="3074" name="Picture 2"/>
          <p:cNvPicPr>
            <a:picLocks noChangeAspect="1" noChangeArrowheads="1"/>
          </p:cNvPicPr>
          <p:nvPr/>
        </p:nvPicPr>
        <p:blipFill>
          <a:blip r:embed="rId3" cstate="print"/>
          <a:srcRect/>
          <a:stretch>
            <a:fillRect/>
          </a:stretch>
        </p:blipFill>
        <p:spPr bwMode="auto">
          <a:xfrm>
            <a:off x="1763688" y="836712"/>
            <a:ext cx="5413375" cy="5413375"/>
          </a:xfrm>
          <a:prstGeom prst="rect">
            <a:avLst/>
          </a:prstGeom>
          <a:noFill/>
          <a:ln w="9525">
            <a:noFill/>
            <a:miter lim="800000"/>
            <a:headEnd/>
            <a:tailEnd/>
          </a:ln>
          <a:effectLst/>
        </p:spPr>
      </p:pic>
      <p:sp>
        <p:nvSpPr>
          <p:cNvPr id="10" name="Right Arrow 9"/>
          <p:cNvSpPr/>
          <p:nvPr/>
        </p:nvSpPr>
        <p:spPr bwMode="auto">
          <a:xfrm>
            <a:off x="611560" y="4653136"/>
            <a:ext cx="1008112" cy="288032"/>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000" b="0" i="0" u="none" strike="noStrike" cap="none" normalizeH="0" baseline="0" dirty="0" smtClean="0">
              <a:ln>
                <a:noFill/>
              </a:ln>
              <a:solidFill>
                <a:schemeClr val="tx1"/>
              </a:solidFill>
              <a:effectLst/>
              <a:latin typeface="Arial" charset="0"/>
              <a:ea typeface="ＭＳ Ｐゴシック" pitchFamily="1" charset="-128"/>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2800" dirty="0" smtClean="0"/>
              <a:t>Was there a gender difference?</a:t>
            </a:r>
            <a:endParaRPr lang="en-NZ" sz="2800" dirty="0"/>
          </a:p>
        </p:txBody>
      </p:sp>
      <p:sp>
        <p:nvSpPr>
          <p:cNvPr id="5" name="Content Placeholder 4"/>
          <p:cNvSpPr>
            <a:spLocks noGrp="1"/>
          </p:cNvSpPr>
          <p:nvPr>
            <p:ph idx="1"/>
          </p:nvPr>
        </p:nvSpPr>
        <p:spPr>
          <a:xfrm>
            <a:off x="683568" y="1556792"/>
            <a:ext cx="7772400" cy="3539430"/>
          </a:xfrm>
        </p:spPr>
        <p:txBody>
          <a:bodyPr/>
          <a:lstStyle/>
          <a:p>
            <a:pPr lvl="1">
              <a:buFont typeface="Arial" pitchFamily="34" charset="0"/>
              <a:buChar char="•"/>
            </a:pPr>
            <a:r>
              <a:rPr lang="en-NZ" dirty="0" smtClean="0"/>
              <a:t>There is no difference between the average performance of boys and girls in New Zealand</a:t>
            </a:r>
          </a:p>
          <a:p>
            <a:pPr lvl="1">
              <a:buFont typeface="Arial" pitchFamily="34" charset="0"/>
              <a:buChar char="•"/>
            </a:pPr>
            <a:r>
              <a:rPr lang="en-NZ" dirty="0" smtClean="0"/>
              <a:t>Boys achieved an average of 521 points and girls 519 points</a:t>
            </a:r>
          </a:p>
          <a:p>
            <a:pPr lvl="1">
              <a:buFont typeface="Arial" pitchFamily="34" charset="0"/>
              <a:buChar char="•"/>
            </a:pPr>
            <a:r>
              <a:rPr lang="en-NZ" dirty="0" smtClean="0"/>
              <a:t>however ...</a:t>
            </a:r>
          </a:p>
          <a:p>
            <a:pPr lvl="1">
              <a:buFont typeface="Arial" pitchFamily="34" charset="0"/>
              <a:buChar char="•"/>
            </a:pPr>
            <a:r>
              <a:rPr lang="en-NZ" dirty="0" smtClean="0"/>
              <a:t>a higher proportion of boys (22%) than girls (16%) have advanced skills and knowledge</a:t>
            </a:r>
          </a:p>
          <a:p>
            <a:pPr lvl="1">
              <a:buFont typeface="Arial" pitchFamily="34" charset="0"/>
              <a:buChar char="•"/>
            </a:pPr>
            <a:r>
              <a:rPr lang="en-NZ" dirty="0" smtClean="0"/>
              <a:t>a higher proportion of boys (18%) than girls (14%) have relatively poor financial skills and knowledge</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2800" dirty="0" smtClean="0"/>
              <a:t>How did girls and boys perform – on average?</a:t>
            </a:r>
            <a:endParaRPr lang="en-NZ" sz="2800" dirty="0"/>
          </a:p>
        </p:txBody>
      </p:sp>
      <p:pic>
        <p:nvPicPr>
          <p:cNvPr id="2051" name="Picture 3"/>
          <p:cNvPicPr>
            <a:picLocks noChangeAspect="1" noChangeArrowheads="1"/>
          </p:cNvPicPr>
          <p:nvPr/>
        </p:nvPicPr>
        <p:blipFill>
          <a:blip r:embed="rId3" cstate="print"/>
          <a:srcRect/>
          <a:stretch>
            <a:fillRect/>
          </a:stretch>
        </p:blipFill>
        <p:spPr bwMode="auto">
          <a:xfrm>
            <a:off x="1475656" y="1124744"/>
            <a:ext cx="5413375" cy="5413375"/>
          </a:xfrm>
          <a:prstGeom prst="rect">
            <a:avLst/>
          </a:prstGeom>
          <a:noFill/>
          <a:ln w="9525">
            <a:noFill/>
            <a:miter lim="800000"/>
            <a:headEnd/>
            <a:tailEnd/>
          </a:ln>
          <a:effectLst/>
        </p:spPr>
      </p:pic>
      <p:sp>
        <p:nvSpPr>
          <p:cNvPr id="7" name="Right Arrow 6"/>
          <p:cNvSpPr/>
          <p:nvPr/>
        </p:nvSpPr>
        <p:spPr bwMode="auto">
          <a:xfrm>
            <a:off x="611560" y="2708920"/>
            <a:ext cx="1008112" cy="288032"/>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000" b="0" i="0" u="none" strike="noStrike" cap="none" normalizeH="0" baseline="0" dirty="0" smtClean="0">
              <a:ln>
                <a:noFill/>
              </a:ln>
              <a:solidFill>
                <a:schemeClr val="tx1"/>
              </a:solidFill>
              <a:effectLst/>
              <a:latin typeface="Arial" charset="0"/>
              <a:ea typeface="ＭＳ Ｐゴシック" pitchFamily="1" charset="-128"/>
            </a:endParaRPr>
          </a:p>
        </p:txBody>
      </p:sp>
      <p:sp>
        <p:nvSpPr>
          <p:cNvPr id="9" name="TextBox 8"/>
          <p:cNvSpPr txBox="1"/>
          <p:nvPr/>
        </p:nvSpPr>
        <p:spPr>
          <a:xfrm>
            <a:off x="5364088" y="2780928"/>
            <a:ext cx="1008112" cy="246221"/>
          </a:xfrm>
          <a:prstGeom prst="rect">
            <a:avLst/>
          </a:prstGeom>
          <a:solidFill>
            <a:schemeClr val="bg1"/>
          </a:solidFill>
        </p:spPr>
        <p:txBody>
          <a:bodyPr wrap="square" rtlCol="0">
            <a:spAutoFit/>
          </a:bodyPr>
          <a:lstStyle/>
          <a:p>
            <a:r>
              <a:rPr lang="en-NZ" sz="1000" dirty="0" smtClean="0"/>
              <a:t>Boys do better</a:t>
            </a:r>
            <a:endParaRPr lang="en-NZ" sz="1000" dirty="0"/>
          </a:p>
        </p:txBody>
      </p:sp>
      <p:sp>
        <p:nvSpPr>
          <p:cNvPr id="10" name="TextBox 9"/>
          <p:cNvSpPr txBox="1"/>
          <p:nvPr/>
        </p:nvSpPr>
        <p:spPr>
          <a:xfrm>
            <a:off x="2843808" y="4293096"/>
            <a:ext cx="1008112" cy="246221"/>
          </a:xfrm>
          <a:prstGeom prst="rect">
            <a:avLst/>
          </a:prstGeom>
          <a:solidFill>
            <a:schemeClr val="bg1"/>
          </a:solidFill>
        </p:spPr>
        <p:txBody>
          <a:bodyPr wrap="square" rtlCol="0">
            <a:spAutoFit/>
          </a:bodyPr>
          <a:lstStyle/>
          <a:p>
            <a:r>
              <a:rPr lang="en-NZ" sz="1000" dirty="0" smtClean="0"/>
              <a:t>Girls do better</a:t>
            </a:r>
            <a:endParaRPr lang="en-NZ" sz="1000" dirty="0"/>
          </a:p>
        </p:txBody>
      </p:sp>
    </p:spTree>
  </p:cSld>
  <p:clrMapOvr>
    <a:masterClrMapping/>
  </p:clrMapOvr>
</p:sld>
</file>

<file path=ppt/theme/theme1.xml><?xml version="1.0" encoding="utf-8"?>
<a:theme xmlns:a="http://schemas.openxmlformats.org/drawingml/2006/main" name="PISA 2012 presentation v03">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808080"/>
      </a:folHlink>
    </a:clrScheme>
    <a:fontScheme name="MOE-MASTER-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NZ" sz="20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NZ" sz="20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MOE-MASTER-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E-MASTER-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E-MASTER-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E-MASTER-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E-MASTER-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E-MASTER-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E-MASTER-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E-MASTER-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E-MASTER-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E-MASTER-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E-MASTER-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E-MASTER-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PISA 2012 presentation v03</Template>
  <TotalTime>1332</TotalTime>
  <Words>2902</Words>
  <Application>Microsoft Macintosh PowerPoint</Application>
  <PresentationFormat>On-screen Show (4:3)</PresentationFormat>
  <Paragraphs>220</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PISA 2012 presentation v03</vt:lpstr>
      <vt:lpstr>PISA 2012 </vt:lpstr>
      <vt:lpstr>PISA definition of financial literacy </vt:lpstr>
      <vt:lpstr>What did students do in this option?</vt:lpstr>
      <vt:lpstr>Financial Capability Progressions  Learning</vt:lpstr>
      <vt:lpstr>How did New Zealand students perform?</vt:lpstr>
      <vt:lpstr>New Zealand results in an international context</vt:lpstr>
      <vt:lpstr>The spread of scores was one of the widest</vt:lpstr>
      <vt:lpstr>Was there a gender difference?</vt:lpstr>
      <vt:lpstr>How did girls and boys perform – on average?</vt:lpstr>
      <vt:lpstr>How did boys and girls perform - proficiency?</vt:lpstr>
      <vt:lpstr>Relationship - SES &amp; achievement</vt:lpstr>
      <vt:lpstr> Relationship - SES &amp; achievement</vt:lpstr>
      <vt:lpstr>Relationship - school decile &amp; achievement</vt:lpstr>
      <vt:lpstr>Relationship - decile &amp; achievement</vt:lpstr>
      <vt:lpstr>Relationship - ethnicity &amp; achievement</vt:lpstr>
      <vt:lpstr>Relationship - ethnicity &amp; achievement</vt:lpstr>
      <vt:lpstr>Home language &amp; immigrant status</vt:lpstr>
      <vt:lpstr>Home language &amp; immigrant status</vt:lpstr>
      <vt:lpstr>PISA reading and maths &amp; financial literacy</vt:lpstr>
      <vt:lpstr>Parents’ education &amp; occupation</vt:lpstr>
      <vt:lpstr>Parents education &amp; occupation</vt:lpstr>
      <vt:lpstr>Talking with parents about money matters</vt:lpstr>
      <vt:lpstr>Talking with parents about money matters</vt:lpstr>
      <vt:lpstr>Students’ experience with money - bank accounts</vt:lpstr>
      <vt:lpstr>Students’ experience with  money - bank accounts</vt:lpstr>
      <vt:lpstr>How student attributes relate to achievement</vt:lpstr>
      <vt:lpstr>Perseverance and openness to problem solving</vt:lpstr>
      <vt:lpstr>Contact Details</vt:lpstr>
    </vt:vector>
  </TitlesOfParts>
  <Company>Ministry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PISA 2012</dc:title>
  <dc:creator>Steve May</dc:creator>
  <cp:lastModifiedBy>Josie Brennan</cp:lastModifiedBy>
  <cp:revision>60</cp:revision>
  <dcterms:created xsi:type="dcterms:W3CDTF">2014-03-04T05:14:05Z</dcterms:created>
  <dcterms:modified xsi:type="dcterms:W3CDTF">2014-08-04T01:35:23Z</dcterms:modified>
</cp:coreProperties>
</file>