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9"/>
  </p:notesMasterIdLst>
  <p:sldIdLst>
    <p:sldId id="256" r:id="rId2"/>
    <p:sldId id="257" r:id="rId3"/>
    <p:sldId id="258" r:id="rId4"/>
    <p:sldId id="259" r:id="rId5"/>
    <p:sldId id="262" r:id="rId6"/>
    <p:sldId id="260" r:id="rId7"/>
    <p:sldId id="268" r:id="rId8"/>
    <p:sldId id="269" r:id="rId9"/>
    <p:sldId id="270" r:id="rId10"/>
    <p:sldId id="261" r:id="rId11"/>
    <p:sldId id="263" r:id="rId12"/>
    <p:sldId id="264" r:id="rId13"/>
    <p:sldId id="266" r:id="rId14"/>
    <p:sldId id="267" r:id="rId15"/>
    <p:sldId id="265" r:id="rId16"/>
    <p:sldId id="271"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0606"/>
    <a:srgbClr val="00C8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6426" autoAdjust="0"/>
    <p:restoredTop sz="59630" autoAdjust="0"/>
  </p:normalViewPr>
  <p:slideViewPr>
    <p:cSldViewPr snapToGrid="0">
      <p:cViewPr varScale="1">
        <p:scale>
          <a:sx n="74" d="100"/>
          <a:sy n="74" d="100"/>
        </p:scale>
        <p:origin x="205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96245C-A76B-409B-A64B-3CC18C475223}" type="datetimeFigureOut">
              <a:rPr lang="en-NZ" smtClean="0"/>
              <a:t>26/06/2020</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4664F0-C07E-417A-AE96-73DD528D7ADF}" type="slidenum">
              <a:rPr lang="en-NZ" smtClean="0"/>
              <a:t>‹#›</a:t>
            </a:fld>
            <a:endParaRPr lang="en-NZ"/>
          </a:p>
        </p:txBody>
      </p:sp>
    </p:spTree>
    <p:extLst>
      <p:ext uri="{BB962C8B-B14F-4D97-AF65-F5344CB8AC3E}">
        <p14:creationId xmlns:p14="http://schemas.microsoft.com/office/powerpoint/2010/main" val="1172232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764664F0-C07E-417A-AE96-73DD528D7ADF}" type="slidenum">
              <a:rPr lang="en-NZ" smtClean="0"/>
              <a:t>1</a:t>
            </a:fld>
            <a:endParaRPr lang="en-NZ"/>
          </a:p>
        </p:txBody>
      </p:sp>
    </p:spTree>
    <p:extLst>
      <p:ext uri="{BB962C8B-B14F-4D97-AF65-F5344CB8AC3E}">
        <p14:creationId xmlns:p14="http://schemas.microsoft.com/office/powerpoint/2010/main" val="2304705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764664F0-C07E-417A-AE96-73DD528D7ADF}" type="slidenum">
              <a:rPr lang="en-NZ" smtClean="0"/>
              <a:t>14</a:t>
            </a:fld>
            <a:endParaRPr lang="en-NZ"/>
          </a:p>
        </p:txBody>
      </p:sp>
    </p:spTree>
    <p:extLst>
      <p:ext uri="{BB962C8B-B14F-4D97-AF65-F5344CB8AC3E}">
        <p14:creationId xmlns:p14="http://schemas.microsoft.com/office/powerpoint/2010/main" val="3722514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NZ" b="1" cap="none" dirty="0" smtClean="0"/>
          </a:p>
        </p:txBody>
      </p:sp>
      <p:sp>
        <p:nvSpPr>
          <p:cNvPr id="4" name="Slide Number Placeholder 3"/>
          <p:cNvSpPr>
            <a:spLocks noGrp="1"/>
          </p:cNvSpPr>
          <p:nvPr>
            <p:ph type="sldNum" sz="quarter" idx="10"/>
          </p:nvPr>
        </p:nvSpPr>
        <p:spPr/>
        <p:txBody>
          <a:bodyPr/>
          <a:lstStyle/>
          <a:p>
            <a:fld id="{764664F0-C07E-417A-AE96-73DD528D7ADF}" type="slidenum">
              <a:rPr lang="en-NZ" smtClean="0"/>
              <a:t>15</a:t>
            </a:fld>
            <a:endParaRPr lang="en-NZ"/>
          </a:p>
        </p:txBody>
      </p:sp>
    </p:spTree>
    <p:extLst>
      <p:ext uri="{BB962C8B-B14F-4D97-AF65-F5344CB8AC3E}">
        <p14:creationId xmlns:p14="http://schemas.microsoft.com/office/powerpoint/2010/main" val="1724604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b="0" dirty="0"/>
          </a:p>
        </p:txBody>
      </p:sp>
      <p:sp>
        <p:nvSpPr>
          <p:cNvPr id="4" name="Slide Number Placeholder 3"/>
          <p:cNvSpPr>
            <a:spLocks noGrp="1"/>
          </p:cNvSpPr>
          <p:nvPr>
            <p:ph type="sldNum" sz="quarter" idx="10"/>
          </p:nvPr>
        </p:nvSpPr>
        <p:spPr/>
        <p:txBody>
          <a:bodyPr/>
          <a:lstStyle/>
          <a:p>
            <a:fld id="{764664F0-C07E-417A-AE96-73DD528D7ADF}" type="slidenum">
              <a:rPr lang="en-NZ" smtClean="0"/>
              <a:t>2</a:t>
            </a:fld>
            <a:endParaRPr lang="en-NZ"/>
          </a:p>
        </p:txBody>
      </p:sp>
    </p:spTree>
    <p:extLst>
      <p:ext uri="{BB962C8B-B14F-4D97-AF65-F5344CB8AC3E}">
        <p14:creationId xmlns:p14="http://schemas.microsoft.com/office/powerpoint/2010/main" val="4089228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b="0" baseline="0" dirty="0" smtClean="0"/>
          </a:p>
        </p:txBody>
      </p:sp>
      <p:sp>
        <p:nvSpPr>
          <p:cNvPr id="4" name="Slide Number Placeholder 3"/>
          <p:cNvSpPr>
            <a:spLocks noGrp="1"/>
          </p:cNvSpPr>
          <p:nvPr>
            <p:ph type="sldNum" sz="quarter" idx="10"/>
          </p:nvPr>
        </p:nvSpPr>
        <p:spPr/>
        <p:txBody>
          <a:bodyPr/>
          <a:lstStyle/>
          <a:p>
            <a:fld id="{764664F0-C07E-417A-AE96-73DD528D7ADF}" type="slidenum">
              <a:rPr lang="en-NZ" smtClean="0"/>
              <a:t>3</a:t>
            </a:fld>
            <a:endParaRPr lang="en-NZ"/>
          </a:p>
        </p:txBody>
      </p:sp>
    </p:spTree>
    <p:extLst>
      <p:ext uri="{BB962C8B-B14F-4D97-AF65-F5344CB8AC3E}">
        <p14:creationId xmlns:p14="http://schemas.microsoft.com/office/powerpoint/2010/main" val="3404128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764664F0-C07E-417A-AE96-73DD528D7ADF}" type="slidenum">
              <a:rPr lang="en-NZ" smtClean="0"/>
              <a:t>4</a:t>
            </a:fld>
            <a:endParaRPr lang="en-NZ"/>
          </a:p>
        </p:txBody>
      </p:sp>
    </p:spTree>
    <p:extLst>
      <p:ext uri="{BB962C8B-B14F-4D97-AF65-F5344CB8AC3E}">
        <p14:creationId xmlns:p14="http://schemas.microsoft.com/office/powerpoint/2010/main" val="3376374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764664F0-C07E-417A-AE96-73DD528D7ADF}" type="slidenum">
              <a:rPr lang="en-NZ" smtClean="0"/>
              <a:t>5</a:t>
            </a:fld>
            <a:endParaRPr lang="en-NZ"/>
          </a:p>
        </p:txBody>
      </p:sp>
    </p:spTree>
    <p:extLst>
      <p:ext uri="{BB962C8B-B14F-4D97-AF65-F5344CB8AC3E}">
        <p14:creationId xmlns:p14="http://schemas.microsoft.com/office/powerpoint/2010/main" val="1615665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764664F0-C07E-417A-AE96-73DD528D7ADF}" type="slidenum">
              <a:rPr lang="en-NZ" smtClean="0"/>
              <a:t>6</a:t>
            </a:fld>
            <a:endParaRPr lang="en-NZ"/>
          </a:p>
        </p:txBody>
      </p:sp>
    </p:spTree>
    <p:extLst>
      <p:ext uri="{BB962C8B-B14F-4D97-AF65-F5344CB8AC3E}">
        <p14:creationId xmlns:p14="http://schemas.microsoft.com/office/powerpoint/2010/main" val="3116102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764664F0-C07E-417A-AE96-73DD528D7ADF}" type="slidenum">
              <a:rPr lang="en-NZ" smtClean="0"/>
              <a:t>8</a:t>
            </a:fld>
            <a:endParaRPr lang="en-NZ"/>
          </a:p>
        </p:txBody>
      </p:sp>
    </p:spTree>
    <p:extLst>
      <p:ext uri="{BB962C8B-B14F-4D97-AF65-F5344CB8AC3E}">
        <p14:creationId xmlns:p14="http://schemas.microsoft.com/office/powerpoint/2010/main" val="780661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764664F0-C07E-417A-AE96-73DD528D7ADF}" type="slidenum">
              <a:rPr lang="en-NZ" smtClean="0"/>
              <a:t>9</a:t>
            </a:fld>
            <a:endParaRPr lang="en-NZ"/>
          </a:p>
        </p:txBody>
      </p:sp>
    </p:spTree>
    <p:extLst>
      <p:ext uri="{BB962C8B-B14F-4D97-AF65-F5344CB8AC3E}">
        <p14:creationId xmlns:p14="http://schemas.microsoft.com/office/powerpoint/2010/main" val="262155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b="1" dirty="0"/>
          </a:p>
        </p:txBody>
      </p:sp>
      <p:sp>
        <p:nvSpPr>
          <p:cNvPr id="4" name="Slide Number Placeholder 3"/>
          <p:cNvSpPr>
            <a:spLocks noGrp="1"/>
          </p:cNvSpPr>
          <p:nvPr>
            <p:ph type="sldNum" sz="quarter" idx="10"/>
          </p:nvPr>
        </p:nvSpPr>
        <p:spPr/>
        <p:txBody>
          <a:bodyPr/>
          <a:lstStyle/>
          <a:p>
            <a:fld id="{764664F0-C07E-417A-AE96-73DD528D7ADF}" type="slidenum">
              <a:rPr lang="en-NZ" smtClean="0"/>
              <a:t>11</a:t>
            </a:fld>
            <a:endParaRPr lang="en-NZ"/>
          </a:p>
        </p:txBody>
      </p:sp>
    </p:spTree>
    <p:extLst>
      <p:ext uri="{BB962C8B-B14F-4D97-AF65-F5344CB8AC3E}">
        <p14:creationId xmlns:p14="http://schemas.microsoft.com/office/powerpoint/2010/main" val="17245311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6/26/2020</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6/26/2020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6/26/2020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6/26/2020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6/26/2020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6/26/2020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6/26/2020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6/26/2020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6/26/2020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6/26/2020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6/26/2020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6/26/2020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6/26/2020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6/26/2020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6/26/2020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6/26/2020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6/26/2020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6/26/2020</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420000">
            <a:off x="360523" y="-243579"/>
            <a:ext cx="9755187" cy="2766528"/>
          </a:xfrm>
        </p:spPr>
        <p:txBody>
          <a:bodyPr>
            <a:normAutofit/>
          </a:bodyPr>
          <a:lstStyle/>
          <a:p>
            <a:pPr algn="l"/>
            <a:r>
              <a:rPr lang="en-NZ" sz="3600" cap="none" dirty="0" smtClean="0"/>
              <a:t>Perspectives of a living wage’s impacts: </a:t>
            </a:r>
            <a:br>
              <a:rPr lang="en-NZ" sz="3600" cap="none" dirty="0" smtClean="0"/>
            </a:br>
            <a:r>
              <a:rPr lang="en-NZ" sz="3600" cap="none" dirty="0" smtClean="0"/>
              <a:t>The New Zealand case</a:t>
            </a:r>
            <a:br>
              <a:rPr lang="en-NZ" sz="3600" cap="none" dirty="0" smtClean="0"/>
            </a:br>
            <a:r>
              <a:rPr lang="en-NZ" sz="4000" cap="none" dirty="0"/>
              <a:t/>
            </a:r>
            <a:br>
              <a:rPr lang="en-NZ" sz="4000" cap="none" dirty="0"/>
            </a:br>
            <a:r>
              <a:rPr lang="en-NZ" sz="3000" cap="none" dirty="0" smtClean="0"/>
              <a:t>ILERA 2020, 24-27 June</a:t>
            </a:r>
            <a:endParaRPr lang="en-NZ" sz="3000" cap="none" dirty="0"/>
          </a:p>
        </p:txBody>
      </p:sp>
      <p:sp>
        <p:nvSpPr>
          <p:cNvPr id="3" name="Subtitle 2"/>
          <p:cNvSpPr>
            <a:spLocks noGrp="1"/>
          </p:cNvSpPr>
          <p:nvPr>
            <p:ph type="subTitle" idx="1"/>
          </p:nvPr>
        </p:nvSpPr>
        <p:spPr>
          <a:xfrm rot="21420000">
            <a:off x="301988" y="3560381"/>
            <a:ext cx="10544841" cy="550333"/>
          </a:xfrm>
        </p:spPr>
        <p:txBody>
          <a:bodyPr/>
          <a:lstStyle/>
          <a:p>
            <a:pPr algn="l"/>
            <a:r>
              <a:rPr lang="en-NZ" sz="1700" cap="none" dirty="0" smtClean="0"/>
              <a:t>Jane Parker, James Arrowsmith, Amanda Young-Hauser, Jarrod Haar, Stu Carr, Darrin Hodgetts and </a:t>
            </a:r>
            <a:r>
              <a:rPr lang="en-NZ" sz="1700" cap="none" dirty="0" err="1" smtClean="0"/>
              <a:t>Siautu</a:t>
            </a:r>
            <a:r>
              <a:rPr lang="en-NZ" sz="1700" cap="none" dirty="0" smtClean="0"/>
              <a:t> </a:t>
            </a:r>
            <a:r>
              <a:rPr lang="en-NZ" sz="1700" cap="none" dirty="0" err="1" smtClean="0"/>
              <a:t>Tugia-Alefaio</a:t>
            </a:r>
            <a:endParaRPr lang="en-NZ" sz="1700" cap="none" dirty="0" smtClean="0"/>
          </a:p>
          <a:p>
            <a:pPr algn="l"/>
            <a:r>
              <a:rPr lang="en-NZ" sz="1700" cap="none" dirty="0" smtClean="0"/>
              <a:t>Massey University and Auckland University of Technology</a:t>
            </a:r>
            <a:endParaRPr lang="en-NZ" sz="1700" cap="none" dirty="0"/>
          </a:p>
        </p:txBody>
      </p:sp>
      <p:pic>
        <p:nvPicPr>
          <p:cNvPr id="4" name="Picture 3">
            <a:extLst>
              <a:ext uri="{FF2B5EF4-FFF2-40B4-BE49-F238E27FC236}">
                <a16:creationId xmlns:a16="http://schemas.microsoft.com/office/drawing/2014/main" id="{CCFB58D6-7E15-449F-91BE-38AFBE5D013D}"/>
              </a:ext>
            </a:extLst>
          </p:cNvPr>
          <p:cNvPicPr>
            <a:picLocks noChangeAspect="1"/>
          </p:cNvPicPr>
          <p:nvPr/>
        </p:nvPicPr>
        <p:blipFill>
          <a:blip r:embed="rId3"/>
          <a:stretch>
            <a:fillRect/>
          </a:stretch>
        </p:blipFill>
        <p:spPr>
          <a:xfrm rot="21427918">
            <a:off x="691049" y="4788603"/>
            <a:ext cx="6745601" cy="1180480"/>
          </a:xfrm>
          <a:prstGeom prst="rect">
            <a:avLst/>
          </a:prstGeom>
        </p:spPr>
      </p:pic>
      <p:pic>
        <p:nvPicPr>
          <p:cNvPr id="1026" name="Picture 2" descr="AUT – Top 1% of universities world-wi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429306">
            <a:off x="7932288" y="4612061"/>
            <a:ext cx="995589" cy="110353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ROJECT GLOW FACT SHE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373963">
            <a:off x="9430258" y="4499719"/>
            <a:ext cx="1094608" cy="111414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Employment Rights | Work in New Zealand | New Zealand No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398881">
            <a:off x="6773526" y="1166227"/>
            <a:ext cx="3313112" cy="18118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40667156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587527" y="643466"/>
            <a:ext cx="10394707" cy="5132009"/>
          </a:xfrm>
        </p:spPr>
        <p:txBody>
          <a:bodyPr>
            <a:normAutofit fontScale="85000" lnSpcReduction="10000"/>
          </a:bodyPr>
          <a:lstStyle/>
          <a:p>
            <a:pPr marL="0" indent="0">
              <a:buNone/>
            </a:pPr>
            <a:r>
              <a:rPr lang="en-NZ" sz="3500" cap="none" dirty="0" smtClean="0">
                <a:solidFill>
                  <a:srgbClr val="C00000"/>
                </a:solidFill>
              </a:rPr>
              <a:t>Contingencies informing perceptions of a living wage’s effects</a:t>
            </a:r>
          </a:p>
          <a:p>
            <a:endParaRPr lang="en-NZ" sz="1000" cap="none" dirty="0"/>
          </a:p>
          <a:p>
            <a:pPr lvl="1"/>
            <a:r>
              <a:rPr lang="en-NZ" cap="none" dirty="0" smtClean="0"/>
              <a:t>living wage’s ‘complexity’</a:t>
            </a:r>
          </a:p>
          <a:p>
            <a:pPr lvl="1"/>
            <a:endParaRPr lang="en-NZ" sz="800" cap="none" dirty="0" smtClean="0"/>
          </a:p>
          <a:p>
            <a:pPr lvl="2"/>
            <a:r>
              <a:rPr lang="en-NZ" cap="none" dirty="0" smtClean="0"/>
              <a:t>calculation – method, relevance for diverse labour (e.g. </a:t>
            </a:r>
            <a:r>
              <a:rPr lang="en-NZ" cap="none" dirty="0" err="1" smtClean="0"/>
              <a:t>Ressia</a:t>
            </a:r>
            <a:r>
              <a:rPr lang="en-NZ" cap="none" dirty="0" smtClean="0"/>
              <a:t> et al., 2018)</a:t>
            </a:r>
          </a:p>
          <a:p>
            <a:pPr lvl="2"/>
            <a:r>
              <a:rPr lang="en-NZ" cap="none" dirty="0" smtClean="0"/>
              <a:t>unknown interactive effects of macro-initiatives and other workplace factors</a:t>
            </a:r>
          </a:p>
          <a:p>
            <a:pPr lvl="2"/>
            <a:r>
              <a:rPr lang="en-NZ" cap="none" dirty="0" smtClean="0"/>
              <a:t>NZ context: recent pay and regulatory (employment and wider) initiatives</a:t>
            </a:r>
          </a:p>
          <a:p>
            <a:pPr lvl="2"/>
            <a:endParaRPr lang="en-NZ" cap="none" dirty="0" smtClean="0"/>
          </a:p>
          <a:p>
            <a:pPr lvl="1"/>
            <a:r>
              <a:rPr lang="en-NZ" cap="none" dirty="0" smtClean="0"/>
              <a:t>organisational </a:t>
            </a:r>
          </a:p>
          <a:p>
            <a:pPr lvl="1"/>
            <a:endParaRPr lang="en-NZ" sz="700" cap="none" dirty="0" smtClean="0"/>
          </a:p>
          <a:p>
            <a:pPr lvl="2">
              <a:lnSpc>
                <a:spcPct val="110000"/>
              </a:lnSpc>
              <a:spcBef>
                <a:spcPts val="0"/>
              </a:spcBef>
            </a:pPr>
            <a:r>
              <a:rPr lang="en-NZ" cap="none" dirty="0" smtClean="0"/>
              <a:t>scale: micro- and small workplaces form backbone of much private sector in NZ</a:t>
            </a:r>
          </a:p>
          <a:p>
            <a:pPr lvl="3"/>
            <a:r>
              <a:rPr lang="en-NZ" cap="none" dirty="0" smtClean="0"/>
              <a:t>many low margin, low paying, unprotected</a:t>
            </a:r>
          </a:p>
          <a:p>
            <a:pPr lvl="3"/>
            <a:endParaRPr lang="en-NZ" sz="800" cap="none" dirty="0" smtClean="0"/>
          </a:p>
          <a:p>
            <a:pPr lvl="2"/>
            <a:r>
              <a:rPr lang="en-NZ" cap="none" dirty="0" smtClean="0"/>
              <a:t>purpose</a:t>
            </a:r>
          </a:p>
          <a:p>
            <a:pPr lvl="2"/>
            <a:r>
              <a:rPr lang="en-NZ" cap="none" dirty="0" smtClean="0"/>
              <a:t>management agency</a:t>
            </a:r>
          </a:p>
          <a:p>
            <a:pPr lvl="2"/>
            <a:r>
              <a:rPr lang="en-NZ" cap="none" dirty="0" smtClean="0"/>
              <a:t>calibre of employment relations </a:t>
            </a:r>
          </a:p>
          <a:p>
            <a:pPr lvl="2"/>
            <a:r>
              <a:rPr lang="en-NZ" cap="none" dirty="0" smtClean="0"/>
              <a:t>work force and cultural diversity</a:t>
            </a:r>
          </a:p>
          <a:p>
            <a:pPr marL="914400" lvl="2" indent="0">
              <a:buNone/>
            </a:pPr>
            <a:endParaRPr lang="en-NZ" cap="none" dirty="0"/>
          </a:p>
          <a:p>
            <a:endParaRPr lang="en-NZ" cap="none" dirty="0"/>
          </a:p>
        </p:txBody>
      </p:sp>
      <p:pic>
        <p:nvPicPr>
          <p:cNvPr id="6146" name="Picture 2" descr="The Lid to Our Jigsaw Puzzle | Tarmangan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5400" y="3501117"/>
            <a:ext cx="2603500" cy="1843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5924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fade">
                                      <p:cBhvr>
                                        <p:cTn id="26" dur="500"/>
                                        <p:tgtEl>
                                          <p:spTgt spid="3">
                                            <p:txEl>
                                              <p:pRg st="8" end="8"/>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11" end="11"/>
                                            </p:txEl>
                                          </p:spTgt>
                                        </p:tgtEl>
                                        <p:attrNameLst>
                                          <p:attrName>style.visibility</p:attrName>
                                        </p:attrNameLst>
                                      </p:cBhvr>
                                      <p:to>
                                        <p:strVal val="visible"/>
                                      </p:to>
                                    </p:set>
                                    <p:animEffect transition="in" filter="fade">
                                      <p:cBhvr>
                                        <p:cTn id="34" dur="500"/>
                                        <p:tgtEl>
                                          <p:spTgt spid="3">
                                            <p:txEl>
                                              <p:pRg st="11" end="11"/>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animEffect transition="in" filter="fade">
                                      <p:cBhvr>
                                        <p:cTn id="37" dur="500"/>
                                        <p:tgtEl>
                                          <p:spTgt spid="3">
                                            <p:txEl>
                                              <p:pRg st="13" end="13"/>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14" end="14"/>
                                            </p:txEl>
                                          </p:spTgt>
                                        </p:tgtEl>
                                        <p:attrNameLst>
                                          <p:attrName>style.visibility</p:attrName>
                                        </p:attrNameLst>
                                      </p:cBhvr>
                                      <p:to>
                                        <p:strVal val="visible"/>
                                      </p:to>
                                    </p:set>
                                    <p:animEffect transition="in" filter="fade">
                                      <p:cBhvr>
                                        <p:cTn id="40" dur="500"/>
                                        <p:tgtEl>
                                          <p:spTgt spid="3">
                                            <p:txEl>
                                              <p:pRg st="14" end="14"/>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5" end="15"/>
                                            </p:txEl>
                                          </p:spTgt>
                                        </p:tgtEl>
                                        <p:attrNameLst>
                                          <p:attrName>style.visibility</p:attrName>
                                        </p:attrNameLst>
                                      </p:cBhvr>
                                      <p:to>
                                        <p:strVal val="visible"/>
                                      </p:to>
                                    </p:set>
                                    <p:animEffect transition="in" filter="fade">
                                      <p:cBhvr>
                                        <p:cTn id="43" dur="500"/>
                                        <p:tgtEl>
                                          <p:spTgt spid="3">
                                            <p:txEl>
                                              <p:pRg st="15" end="15"/>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3">
                                            <p:txEl>
                                              <p:pRg st="16" end="16"/>
                                            </p:txEl>
                                          </p:spTgt>
                                        </p:tgtEl>
                                        <p:attrNameLst>
                                          <p:attrName>style.visibility</p:attrName>
                                        </p:attrNameLst>
                                      </p:cBhvr>
                                      <p:to>
                                        <p:strVal val="visible"/>
                                      </p:to>
                                    </p:set>
                                    <p:animEffect transition="in" filter="fade">
                                      <p:cBhvr>
                                        <p:cTn id="46" dur="5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60400" y="738424"/>
            <a:ext cx="10394707" cy="4705114"/>
          </a:xfrm>
        </p:spPr>
        <p:txBody>
          <a:bodyPr>
            <a:normAutofit lnSpcReduction="10000"/>
          </a:bodyPr>
          <a:lstStyle/>
          <a:p>
            <a:pPr lvl="1"/>
            <a:r>
              <a:rPr lang="en-NZ" cap="none" dirty="0"/>
              <a:t>sector-level </a:t>
            </a:r>
            <a:r>
              <a:rPr lang="en-NZ" cap="none" dirty="0" smtClean="0"/>
              <a:t>factors (</a:t>
            </a:r>
            <a:r>
              <a:rPr lang="en-NZ" cap="none" dirty="0" err="1" smtClean="0"/>
              <a:t>eg</a:t>
            </a:r>
            <a:r>
              <a:rPr lang="en-NZ" cap="none" dirty="0" smtClean="0"/>
              <a:t>)</a:t>
            </a:r>
          </a:p>
          <a:p>
            <a:pPr lvl="1"/>
            <a:endParaRPr lang="en-NZ" sz="1000" cap="none" dirty="0"/>
          </a:p>
          <a:p>
            <a:pPr lvl="2">
              <a:spcBef>
                <a:spcPts val="0"/>
              </a:spcBef>
            </a:pPr>
            <a:r>
              <a:rPr lang="en-NZ" cap="none" dirty="0"/>
              <a:t>public / </a:t>
            </a:r>
            <a:r>
              <a:rPr lang="en-NZ" cap="none" dirty="0" smtClean="0"/>
              <a:t>private: funding arrangements, accountability, competitiveness, </a:t>
            </a:r>
          </a:p>
          <a:p>
            <a:pPr marL="914400" lvl="2" indent="0">
              <a:spcBef>
                <a:spcPts val="0"/>
              </a:spcBef>
              <a:buNone/>
            </a:pPr>
            <a:r>
              <a:rPr lang="en-NZ" cap="none" dirty="0"/>
              <a:t> </a:t>
            </a:r>
            <a:r>
              <a:rPr lang="en-NZ" cap="none" dirty="0" smtClean="0"/>
              <a:t>      external and internal goals</a:t>
            </a:r>
          </a:p>
          <a:p>
            <a:pPr lvl="3">
              <a:spcBef>
                <a:spcPts val="0"/>
              </a:spcBef>
            </a:pPr>
            <a:r>
              <a:rPr lang="en-NZ" cap="none" dirty="0"/>
              <a:t>industry capacity to absorb or pass-on associated costs</a:t>
            </a:r>
          </a:p>
          <a:p>
            <a:pPr lvl="3">
              <a:spcBef>
                <a:spcPts val="0"/>
              </a:spcBef>
            </a:pPr>
            <a:endParaRPr lang="en-NZ" cap="none" dirty="0" smtClean="0"/>
          </a:p>
          <a:p>
            <a:pPr lvl="2">
              <a:lnSpc>
                <a:spcPct val="110000"/>
              </a:lnSpc>
              <a:spcBef>
                <a:spcPts val="0"/>
              </a:spcBef>
            </a:pPr>
            <a:r>
              <a:rPr lang="en-NZ" cap="none" dirty="0" smtClean="0"/>
              <a:t>5 economic sectors (manufacturing: low productivity, labour substitution concerns)</a:t>
            </a:r>
          </a:p>
          <a:p>
            <a:pPr marL="914400" lvl="2" indent="0">
              <a:lnSpc>
                <a:spcPct val="110000"/>
              </a:lnSpc>
              <a:spcBef>
                <a:spcPts val="0"/>
              </a:spcBef>
              <a:buNone/>
            </a:pPr>
            <a:endParaRPr lang="en-NZ" sz="600" cap="none" dirty="0"/>
          </a:p>
          <a:p>
            <a:pPr lvl="2"/>
            <a:r>
              <a:rPr lang="en-NZ" cap="none" dirty="0" smtClean="0"/>
              <a:t>sector body </a:t>
            </a:r>
            <a:r>
              <a:rPr lang="en-NZ" cap="none" dirty="0"/>
              <a:t>agency and information</a:t>
            </a:r>
          </a:p>
          <a:p>
            <a:pPr marL="914400" lvl="2" indent="0">
              <a:buNone/>
            </a:pPr>
            <a:endParaRPr lang="en-NZ" cap="none" dirty="0"/>
          </a:p>
          <a:p>
            <a:pPr lvl="1"/>
            <a:r>
              <a:rPr lang="en-NZ" cap="none" dirty="0"/>
              <a:t>regional </a:t>
            </a:r>
            <a:r>
              <a:rPr lang="en-NZ" cap="none" dirty="0" smtClean="0"/>
              <a:t>factors (</a:t>
            </a:r>
            <a:r>
              <a:rPr lang="en-NZ" cap="none" dirty="0" err="1" smtClean="0"/>
              <a:t>eg</a:t>
            </a:r>
            <a:r>
              <a:rPr lang="en-NZ" cap="none" dirty="0" smtClean="0"/>
              <a:t>)</a:t>
            </a:r>
          </a:p>
          <a:p>
            <a:pPr lvl="1"/>
            <a:endParaRPr lang="en-NZ" sz="1000" cap="none" dirty="0"/>
          </a:p>
          <a:p>
            <a:pPr lvl="2"/>
            <a:r>
              <a:rPr lang="en-NZ" cap="none" dirty="0" smtClean="0"/>
              <a:t>cost-of-living </a:t>
            </a:r>
            <a:r>
              <a:rPr lang="en-NZ" cap="none" dirty="0"/>
              <a:t>(higher in Auckland, Queenstown)</a:t>
            </a:r>
          </a:p>
          <a:p>
            <a:pPr lvl="2"/>
            <a:r>
              <a:rPr lang="en-NZ" cap="none" dirty="0"/>
              <a:t>labour </a:t>
            </a:r>
            <a:r>
              <a:rPr lang="en-NZ" cap="none" dirty="0" smtClean="0"/>
              <a:t>supply/shortages </a:t>
            </a:r>
            <a:r>
              <a:rPr lang="en-NZ" cap="none" dirty="0"/>
              <a:t>and skill </a:t>
            </a:r>
            <a:r>
              <a:rPr lang="en-NZ" cap="none" dirty="0" smtClean="0"/>
              <a:t>levels/relevance, migration patterns</a:t>
            </a:r>
          </a:p>
          <a:p>
            <a:pPr lvl="2"/>
            <a:r>
              <a:rPr lang="en-NZ" cap="none" dirty="0" smtClean="0"/>
              <a:t>business scale and emphasis</a:t>
            </a:r>
          </a:p>
          <a:p>
            <a:pPr lvl="2"/>
            <a:r>
              <a:rPr lang="en-NZ" cap="none" dirty="0" smtClean="0"/>
              <a:t>regional body agency and information</a:t>
            </a:r>
            <a:endParaRPr lang="en-NZ" cap="none" dirty="0"/>
          </a:p>
        </p:txBody>
      </p:sp>
      <p:sp>
        <p:nvSpPr>
          <p:cNvPr id="4" name="Rectangle 3"/>
          <p:cNvSpPr/>
          <p:nvPr/>
        </p:nvSpPr>
        <p:spPr>
          <a:xfrm>
            <a:off x="660400" y="176503"/>
            <a:ext cx="3214341" cy="369332"/>
          </a:xfrm>
          <a:prstGeom prst="rect">
            <a:avLst/>
          </a:prstGeom>
        </p:spPr>
        <p:txBody>
          <a:bodyPr wrap="none">
            <a:spAutoFit/>
          </a:bodyPr>
          <a:lstStyle/>
          <a:p>
            <a:pPr marL="285750" indent="-285750">
              <a:buClr>
                <a:schemeClr val="accent1"/>
              </a:buClr>
              <a:buSzPct val="150000"/>
              <a:buFont typeface="Arial" panose="020B0604020202020204" pitchFamily="34" charset="0"/>
              <a:buChar char="•"/>
            </a:pPr>
            <a:r>
              <a:rPr lang="en-NZ" dirty="0" smtClean="0"/>
              <a:t>Contingencies … (continued) </a:t>
            </a:r>
            <a:endParaRPr lang="en-NZ" dirty="0"/>
          </a:p>
        </p:txBody>
      </p:sp>
      <p:sp>
        <p:nvSpPr>
          <p:cNvPr id="2" name="AutoShape 2" descr="Pie Are Square - Charting with SVG - Article - CodeStor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7174" name="Picture 6" descr="h39r.html"/>
          <p:cNvPicPr>
            <a:picLocks noChangeAspect="1" noChangeArrowheads="1"/>
          </p:cNvPicPr>
          <p:nvPr/>
        </p:nvPicPr>
        <p:blipFill rotWithShape="1">
          <a:blip r:embed="rId3">
            <a:extLst>
              <a:ext uri="{28A0092B-C50C-407E-A947-70E740481C1C}">
                <a14:useLocalDpi xmlns:a14="http://schemas.microsoft.com/office/drawing/2010/main" val="0"/>
              </a:ext>
            </a:extLst>
          </a:blip>
          <a:srcRect l="9469" r="10882"/>
          <a:stretch/>
        </p:blipFill>
        <p:spPr bwMode="auto">
          <a:xfrm>
            <a:off x="9300680" y="361169"/>
            <a:ext cx="2043112" cy="190708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Map of New Zealand Regions No Labels Illustration - Twinkl"/>
          <p:cNvPicPr>
            <a:picLocks noChangeAspect="1" noChangeArrowheads="1"/>
          </p:cNvPicPr>
          <p:nvPr/>
        </p:nvPicPr>
        <p:blipFill rotWithShape="1">
          <a:blip r:embed="rId4">
            <a:extLst>
              <a:ext uri="{28A0092B-C50C-407E-A947-70E740481C1C}">
                <a14:useLocalDpi xmlns:a14="http://schemas.microsoft.com/office/drawing/2010/main" val="0"/>
              </a:ext>
            </a:extLst>
          </a:blip>
          <a:srcRect l="32490" t="3972" r="33858" b="4410"/>
          <a:stretch/>
        </p:blipFill>
        <p:spPr bwMode="auto">
          <a:xfrm>
            <a:off x="9272104" y="2645504"/>
            <a:ext cx="2071688" cy="2671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2376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animEffect transition="in" filter="fade">
                                      <p:cBhvr>
                                        <p:cTn id="35" dur="500"/>
                                        <p:tgtEl>
                                          <p:spTgt spid="3">
                                            <p:txEl>
                                              <p:pRg st="12" end="12"/>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13" end="13"/>
                                            </p:txEl>
                                          </p:spTgt>
                                        </p:tgtEl>
                                        <p:attrNameLst>
                                          <p:attrName>style.visibility</p:attrName>
                                        </p:attrNameLst>
                                      </p:cBhvr>
                                      <p:to>
                                        <p:strVal val="visible"/>
                                      </p:to>
                                    </p:set>
                                    <p:animEffect transition="in" filter="fade">
                                      <p:cBhvr>
                                        <p:cTn id="38" dur="500"/>
                                        <p:tgtEl>
                                          <p:spTgt spid="3">
                                            <p:txEl>
                                              <p:pRg st="13" end="13"/>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4" end="14"/>
                                            </p:txEl>
                                          </p:spTgt>
                                        </p:tgtEl>
                                        <p:attrNameLst>
                                          <p:attrName>style.visibility</p:attrName>
                                        </p:attrNameLst>
                                      </p:cBhvr>
                                      <p:to>
                                        <p:strVal val="visible"/>
                                      </p:to>
                                    </p:set>
                                    <p:animEffect transition="in" filter="fade">
                                      <p:cBhvr>
                                        <p:cTn id="41" dur="500"/>
                                        <p:tgtEl>
                                          <p:spTgt spid="3">
                                            <p:txEl>
                                              <p:pRg st="14" end="14"/>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
                                            <p:txEl>
                                              <p:pRg st="15" end="15"/>
                                            </p:txEl>
                                          </p:spTgt>
                                        </p:tgtEl>
                                        <p:attrNameLst>
                                          <p:attrName>style.visibility</p:attrName>
                                        </p:attrNameLst>
                                      </p:cBhvr>
                                      <p:to>
                                        <p:strVal val="visible"/>
                                      </p:to>
                                    </p:set>
                                    <p:animEffect transition="in" filter="fade">
                                      <p:cBhvr>
                                        <p:cTn id="44"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666" y="155122"/>
            <a:ext cx="10396882" cy="1151965"/>
          </a:xfrm>
        </p:spPr>
        <p:txBody>
          <a:bodyPr>
            <a:normAutofit/>
          </a:bodyPr>
          <a:lstStyle/>
          <a:p>
            <a:r>
              <a:rPr lang="en-NZ" sz="3600" cap="none" dirty="0" smtClean="0"/>
              <a:t>Implications for macro-policy (initiatives)</a:t>
            </a:r>
            <a:endParaRPr lang="en-NZ" sz="3600" cap="none" dirty="0"/>
          </a:p>
        </p:txBody>
      </p:sp>
      <p:sp>
        <p:nvSpPr>
          <p:cNvPr id="3" name="Content Placeholder 2"/>
          <p:cNvSpPr>
            <a:spLocks noGrp="1"/>
          </p:cNvSpPr>
          <p:nvPr>
            <p:ph sz="quarter" idx="13"/>
          </p:nvPr>
        </p:nvSpPr>
        <p:spPr>
          <a:xfrm>
            <a:off x="579666" y="1307087"/>
            <a:ext cx="10892667" cy="4065013"/>
          </a:xfrm>
        </p:spPr>
        <p:txBody>
          <a:bodyPr>
            <a:normAutofit/>
          </a:bodyPr>
          <a:lstStyle/>
          <a:p>
            <a:r>
              <a:rPr lang="en-NZ" cap="none" dirty="0" smtClean="0"/>
              <a:t>scope to further examine a living wage’s short and longer-term impacts, direct and indirect effects</a:t>
            </a:r>
          </a:p>
          <a:p>
            <a:pPr lvl="1"/>
            <a:r>
              <a:rPr lang="en-NZ" cap="none" dirty="0" smtClean="0"/>
              <a:t>links to upskilling, work reorganisation, development, productivity and domestic/int’l competitiveness</a:t>
            </a:r>
          </a:p>
          <a:p>
            <a:pPr lvl="1"/>
            <a:endParaRPr lang="en-NZ" sz="1100" cap="none" dirty="0" smtClean="0"/>
          </a:p>
          <a:p>
            <a:r>
              <a:rPr lang="en-NZ" cap="none" dirty="0" smtClean="0"/>
              <a:t>need for context-sensitive, rather than purely econometric, analysis; ongoing assessment</a:t>
            </a:r>
          </a:p>
          <a:p>
            <a:endParaRPr lang="en-NZ" sz="1100" cap="none" dirty="0" smtClean="0"/>
          </a:p>
          <a:p>
            <a:r>
              <a:rPr lang="en-NZ" cap="none" dirty="0" smtClean="0"/>
              <a:t>adoption of a cross-policy and –agency approach to address linked workplace and wider concerns</a:t>
            </a:r>
          </a:p>
          <a:p>
            <a:pPr lvl="1"/>
            <a:r>
              <a:rPr lang="en-NZ" cap="none" dirty="0" smtClean="0"/>
              <a:t>help to ascertain what a living wage and employers (and in tandem with others) can effectively change</a:t>
            </a:r>
          </a:p>
          <a:p>
            <a:pPr lvl="1"/>
            <a:endParaRPr lang="en-NZ" sz="1400" cap="none" dirty="0" smtClean="0"/>
          </a:p>
          <a:p>
            <a:r>
              <a:rPr lang="en-NZ" cap="none" dirty="0" smtClean="0"/>
              <a:t>promote debate on continued voluntary approach and regionalisation of accredited living wage</a:t>
            </a:r>
          </a:p>
        </p:txBody>
      </p:sp>
    </p:spTree>
    <p:extLst>
      <p:ext uri="{BB962C8B-B14F-4D97-AF65-F5344CB8AC3E}">
        <p14:creationId xmlns:p14="http://schemas.microsoft.com/office/powerpoint/2010/main" val="22317690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82" y="-85239"/>
            <a:ext cx="10396882" cy="1151965"/>
          </a:xfrm>
        </p:spPr>
        <p:txBody>
          <a:bodyPr>
            <a:normAutofit/>
          </a:bodyPr>
          <a:lstStyle/>
          <a:p>
            <a:r>
              <a:rPr lang="en-NZ" sz="3600" cap="none" dirty="0" smtClean="0"/>
              <a:t>Implications for sector/regional policy (initiatives)</a:t>
            </a:r>
            <a:endParaRPr lang="en-NZ" sz="3600" cap="none" dirty="0"/>
          </a:p>
        </p:txBody>
      </p:sp>
      <p:sp>
        <p:nvSpPr>
          <p:cNvPr id="3" name="Content Placeholder 2"/>
          <p:cNvSpPr>
            <a:spLocks noGrp="1"/>
          </p:cNvSpPr>
          <p:nvPr>
            <p:ph sz="quarter" idx="13"/>
          </p:nvPr>
        </p:nvSpPr>
        <p:spPr>
          <a:xfrm>
            <a:off x="340963" y="1515534"/>
            <a:ext cx="11073539" cy="4148666"/>
          </a:xfrm>
        </p:spPr>
        <p:txBody>
          <a:bodyPr>
            <a:normAutofit/>
          </a:bodyPr>
          <a:lstStyle/>
          <a:p>
            <a:r>
              <a:rPr lang="en-NZ" cap="none" dirty="0" smtClean="0"/>
              <a:t>greater sector agency provision of empirical evidence and advice ►inform members’ LW decisions</a:t>
            </a:r>
          </a:p>
          <a:p>
            <a:endParaRPr lang="en-NZ" sz="1100" cap="none" dirty="0"/>
          </a:p>
          <a:p>
            <a:r>
              <a:rPr lang="en-NZ" cap="none" dirty="0" smtClean="0"/>
              <a:t>systematic consideration of why employer responses to a LW vary along sector, regional lines to inform sub-national policy developments</a:t>
            </a:r>
          </a:p>
          <a:p>
            <a:pPr lvl="1"/>
            <a:r>
              <a:rPr lang="en-NZ" cap="none" dirty="0" smtClean="0"/>
              <a:t>greater consultation (e.g. town hall meetings?)</a:t>
            </a:r>
          </a:p>
          <a:p>
            <a:endParaRPr lang="en-NZ" sz="1100" cap="none" dirty="0" smtClean="0"/>
          </a:p>
          <a:p>
            <a:r>
              <a:rPr lang="en-NZ" cap="none" dirty="0" smtClean="0"/>
              <a:t>exploration of a transitioned approach to the LW rate, awareness of annual license renewal (flexibility)</a:t>
            </a:r>
          </a:p>
          <a:p>
            <a:endParaRPr lang="en-NZ" sz="1100" cap="none" dirty="0" smtClean="0"/>
          </a:p>
          <a:p>
            <a:r>
              <a:rPr lang="en-NZ" cap="none" dirty="0" smtClean="0"/>
              <a:t>cross- and intra-regional benchmarking by organisations</a:t>
            </a:r>
          </a:p>
          <a:p>
            <a:endParaRPr lang="en-NZ" cap="none" dirty="0" smtClean="0"/>
          </a:p>
        </p:txBody>
      </p:sp>
    </p:spTree>
    <p:extLst>
      <p:ext uri="{BB962C8B-B14F-4D97-AF65-F5344CB8AC3E}">
        <p14:creationId xmlns:p14="http://schemas.microsoft.com/office/powerpoint/2010/main" val="12823398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666" y="78923"/>
            <a:ext cx="10396882" cy="816428"/>
          </a:xfrm>
        </p:spPr>
        <p:txBody>
          <a:bodyPr>
            <a:normAutofit/>
          </a:bodyPr>
          <a:lstStyle/>
          <a:p>
            <a:r>
              <a:rPr lang="en-NZ" sz="3600" cap="none" dirty="0" smtClean="0"/>
              <a:t>Implications for HR (workplace) (initiatives)</a:t>
            </a:r>
            <a:endParaRPr lang="en-NZ" sz="3600" cap="none" dirty="0"/>
          </a:p>
        </p:txBody>
      </p:sp>
      <p:sp>
        <p:nvSpPr>
          <p:cNvPr id="3" name="Content Placeholder 2"/>
          <p:cNvSpPr>
            <a:spLocks noGrp="1"/>
          </p:cNvSpPr>
          <p:nvPr>
            <p:ph sz="quarter" idx="13"/>
          </p:nvPr>
        </p:nvSpPr>
        <p:spPr>
          <a:xfrm>
            <a:off x="579666" y="1001712"/>
            <a:ext cx="10787228" cy="4829175"/>
          </a:xfrm>
        </p:spPr>
        <p:txBody>
          <a:bodyPr>
            <a:normAutofit fontScale="70000" lnSpcReduction="20000"/>
          </a:bodyPr>
          <a:lstStyle/>
          <a:p>
            <a:r>
              <a:rPr lang="en-NZ" sz="2300" cap="none" dirty="0" smtClean="0"/>
              <a:t>linking motivations to ‘go living wage’ with impacts to assess progress</a:t>
            </a:r>
          </a:p>
          <a:p>
            <a:pPr lvl="1"/>
            <a:r>
              <a:rPr lang="en-NZ" cap="none" dirty="0" smtClean="0"/>
              <a:t>explore inter-organisational impacts</a:t>
            </a:r>
          </a:p>
          <a:p>
            <a:pPr lvl="1"/>
            <a:endParaRPr lang="en-NZ" sz="900" cap="none" dirty="0" smtClean="0"/>
          </a:p>
          <a:p>
            <a:r>
              <a:rPr lang="en-NZ" sz="2300" cap="none" dirty="0" smtClean="0"/>
              <a:t>framing a business case for LW as an investment approach and its relationship to broader organisational/corporate strategy</a:t>
            </a:r>
          </a:p>
          <a:p>
            <a:endParaRPr lang="en-NZ" sz="900" cap="none" dirty="0"/>
          </a:p>
          <a:p>
            <a:r>
              <a:rPr lang="en-NZ" sz="2300" cap="none" dirty="0" smtClean="0"/>
              <a:t>shifting employer/manager mind-set from cost to investment mentality), via constructive/partnership employment relations </a:t>
            </a:r>
          </a:p>
          <a:p>
            <a:endParaRPr lang="en-NZ" sz="900" cap="none" dirty="0"/>
          </a:p>
          <a:p>
            <a:r>
              <a:rPr lang="en-NZ" sz="2300" cap="none" dirty="0" smtClean="0"/>
              <a:t>seeking greater LW traction and ‘buy-in’ via employee participation (also Brown, Newman and Blair, 2014)</a:t>
            </a:r>
          </a:p>
          <a:p>
            <a:endParaRPr lang="en-NZ" sz="900" cap="none" dirty="0"/>
          </a:p>
          <a:p>
            <a:r>
              <a:rPr lang="en-NZ" sz="2300" cap="none" dirty="0" smtClean="0"/>
              <a:t>small organisations in NZ with no HR function ►representative bodies, LWMANZ, external HR: foster their engagement</a:t>
            </a:r>
          </a:p>
          <a:p>
            <a:endParaRPr lang="en-NZ" sz="900" cap="none" dirty="0" smtClean="0"/>
          </a:p>
          <a:p>
            <a:r>
              <a:rPr lang="en-NZ" sz="2300" cap="none" dirty="0" err="1" smtClean="0"/>
              <a:t>strategising</a:t>
            </a:r>
            <a:r>
              <a:rPr lang="en-NZ" sz="2300" cap="none" dirty="0" smtClean="0"/>
              <a:t> for higher quality management and leadership to encourage living wage conversations and analyses</a:t>
            </a:r>
            <a:endParaRPr lang="en-NZ" sz="2300" cap="none" dirty="0"/>
          </a:p>
          <a:p>
            <a:endParaRPr lang="en-NZ" cap="none" dirty="0" smtClean="0"/>
          </a:p>
        </p:txBody>
      </p:sp>
    </p:spTree>
    <p:extLst>
      <p:ext uri="{BB962C8B-B14F-4D97-AF65-F5344CB8AC3E}">
        <p14:creationId xmlns:p14="http://schemas.microsoft.com/office/powerpoint/2010/main" val="29065674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661" y="-128781"/>
            <a:ext cx="10396882" cy="1151965"/>
          </a:xfrm>
        </p:spPr>
        <p:txBody>
          <a:bodyPr>
            <a:normAutofit/>
          </a:bodyPr>
          <a:lstStyle/>
          <a:p>
            <a:r>
              <a:rPr lang="en-NZ" sz="3600" cap="none" dirty="0" smtClean="0"/>
              <a:t>A few final remarks</a:t>
            </a:r>
            <a:endParaRPr lang="en-NZ" sz="3600" cap="none" dirty="0"/>
          </a:p>
        </p:txBody>
      </p:sp>
      <p:sp>
        <p:nvSpPr>
          <p:cNvPr id="3" name="Content Placeholder 2"/>
          <p:cNvSpPr>
            <a:spLocks noGrp="1"/>
          </p:cNvSpPr>
          <p:nvPr>
            <p:ph sz="quarter" idx="13"/>
          </p:nvPr>
        </p:nvSpPr>
        <p:spPr>
          <a:xfrm>
            <a:off x="129396" y="897146"/>
            <a:ext cx="11602528" cy="4865299"/>
          </a:xfrm>
        </p:spPr>
        <p:txBody>
          <a:bodyPr>
            <a:normAutofit/>
          </a:bodyPr>
          <a:lstStyle/>
          <a:p>
            <a:endParaRPr lang="en-NZ" sz="1000" cap="none" dirty="0"/>
          </a:p>
          <a:p>
            <a:r>
              <a:rPr lang="en-NZ" cap="none" dirty="0"/>
              <a:t>living wage widely supported in principle but a challenge due to structural constraints and/or </a:t>
            </a:r>
            <a:r>
              <a:rPr lang="en-NZ" cap="none" dirty="0" smtClean="0"/>
              <a:t>agency</a:t>
            </a:r>
          </a:p>
          <a:p>
            <a:endParaRPr lang="en-NZ" sz="200" cap="none" dirty="0"/>
          </a:p>
          <a:p>
            <a:r>
              <a:rPr lang="en-NZ" cap="none" dirty="0"/>
              <a:t>LW likely to improve </a:t>
            </a:r>
            <a:r>
              <a:rPr lang="en-NZ" cap="none" dirty="0" smtClean="0"/>
              <a:t>well-being, </a:t>
            </a:r>
            <a:r>
              <a:rPr lang="en-NZ" cap="none" dirty="0"/>
              <a:t>job </a:t>
            </a:r>
            <a:r>
              <a:rPr lang="en-NZ" cap="none" dirty="0" smtClean="0"/>
              <a:t>commitment; </a:t>
            </a:r>
            <a:r>
              <a:rPr lang="en-NZ" cap="none" dirty="0"/>
              <a:t>esp. in poorest households and where jobs of poor quality</a:t>
            </a:r>
          </a:p>
          <a:p>
            <a:r>
              <a:rPr lang="en-NZ" cap="none" dirty="0" smtClean="0"/>
              <a:t>living wage impacts traverse many levels within and beyond workplace – no “silver bullet”</a:t>
            </a:r>
          </a:p>
          <a:p>
            <a:pPr lvl="1"/>
            <a:r>
              <a:rPr lang="en-NZ" cap="none" dirty="0" smtClean="0"/>
              <a:t>multi-stakeholder &amp; -initiative approach and analysis to help position LW initiatives to intended effect; context-aware analysis</a:t>
            </a:r>
          </a:p>
          <a:p>
            <a:endParaRPr lang="en-NZ" sz="200" cap="none" dirty="0" smtClean="0"/>
          </a:p>
          <a:p>
            <a:pPr>
              <a:lnSpc>
                <a:spcPct val="110000"/>
              </a:lnSpc>
              <a:spcBef>
                <a:spcPts val="0"/>
              </a:spcBef>
            </a:pPr>
            <a:r>
              <a:rPr lang="en-NZ" cap="none" dirty="0" smtClean="0"/>
              <a:t>couch living wage initiatives as part wider workplace initiatives; awareness</a:t>
            </a:r>
          </a:p>
          <a:p>
            <a:pPr marL="0" indent="0">
              <a:lnSpc>
                <a:spcPct val="110000"/>
              </a:lnSpc>
              <a:spcBef>
                <a:spcPts val="0"/>
              </a:spcBef>
              <a:buNone/>
            </a:pPr>
            <a:r>
              <a:rPr lang="en-NZ" cap="none" dirty="0"/>
              <a:t> </a:t>
            </a:r>
            <a:r>
              <a:rPr lang="en-NZ" cap="none" dirty="0" smtClean="0"/>
              <a:t>     of socio-economic environment</a:t>
            </a:r>
          </a:p>
          <a:p>
            <a:pPr lvl="1"/>
            <a:r>
              <a:rPr lang="en-NZ" cap="none" dirty="0" smtClean="0"/>
              <a:t>linked to automation, work intensification, upskilling, revised hiring patterns</a:t>
            </a:r>
          </a:p>
          <a:p>
            <a:r>
              <a:rPr lang="en-NZ" cap="none" dirty="0" smtClean="0"/>
              <a:t>much </a:t>
            </a:r>
            <a:r>
              <a:rPr lang="en-NZ" cap="none" dirty="0"/>
              <a:t>research </a:t>
            </a:r>
            <a:r>
              <a:rPr lang="en-NZ" cap="none" dirty="0" smtClean="0"/>
              <a:t>to </a:t>
            </a:r>
            <a:r>
              <a:rPr lang="en-NZ" cap="none" dirty="0"/>
              <a:t>be </a:t>
            </a:r>
            <a:r>
              <a:rPr lang="en-NZ" cap="none" dirty="0" smtClean="0"/>
              <a:t>done</a:t>
            </a:r>
          </a:p>
          <a:p>
            <a:endParaRPr lang="en-NZ" sz="700" cap="none" dirty="0"/>
          </a:p>
          <a:p>
            <a:endParaRPr lang="en-NZ" dirty="0"/>
          </a:p>
        </p:txBody>
      </p:sp>
      <p:pic>
        <p:nvPicPr>
          <p:cNvPr id="1026" name="Picture 2" descr="New Zealand's minimum wage will rise to $18.90 in 2020 | Stuff.co.n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0460" y="3884667"/>
            <a:ext cx="2650603" cy="14932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7818310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601" y="-93133"/>
            <a:ext cx="10396882" cy="1151965"/>
          </a:xfrm>
        </p:spPr>
        <p:txBody>
          <a:bodyPr>
            <a:normAutofit/>
          </a:bodyPr>
          <a:lstStyle/>
          <a:p>
            <a:r>
              <a:rPr lang="en-NZ" sz="3600" cap="none" dirty="0" smtClean="0"/>
              <a:t>Some of the wider project outputs</a:t>
            </a:r>
            <a:endParaRPr lang="en-NZ" sz="3600" cap="none" dirty="0"/>
          </a:p>
        </p:txBody>
      </p:sp>
      <p:sp>
        <p:nvSpPr>
          <p:cNvPr id="3" name="Content Placeholder 2"/>
          <p:cNvSpPr>
            <a:spLocks noGrp="1"/>
          </p:cNvSpPr>
          <p:nvPr>
            <p:ph sz="quarter" idx="13"/>
          </p:nvPr>
        </p:nvSpPr>
        <p:spPr>
          <a:xfrm>
            <a:off x="740780" y="902825"/>
            <a:ext cx="10138703" cy="4572000"/>
          </a:xfrm>
        </p:spPr>
        <p:txBody>
          <a:bodyPr>
            <a:normAutofit fontScale="85000" lnSpcReduction="10000"/>
          </a:bodyPr>
          <a:lstStyle/>
          <a:p>
            <a:pPr algn="just"/>
            <a:r>
              <a:rPr lang="en-NZ" cap="none" dirty="0" smtClean="0"/>
              <a:t>Carr, S., Haar, J. et al. (2019). An Employee’s Living Wage and Their Quality of Work Life: How Important are Household Size and Household Income? </a:t>
            </a:r>
            <a:r>
              <a:rPr lang="en-NZ" i="1" cap="none" dirty="0" smtClean="0"/>
              <a:t>Journal of Sustainability Research</a:t>
            </a:r>
            <a:r>
              <a:rPr lang="en-NZ" cap="none" dirty="0" smtClean="0"/>
              <a:t>, open access. </a:t>
            </a:r>
          </a:p>
          <a:p>
            <a:pPr algn="just"/>
            <a:r>
              <a:rPr lang="en-NZ" cap="none" dirty="0" smtClean="0"/>
              <a:t>Carr, S., Parker, J., et al. (2015). The living wage: Theoretical integration and an applied research agenda. </a:t>
            </a:r>
            <a:r>
              <a:rPr lang="en-NZ" i="1" cap="none" dirty="0" smtClean="0"/>
              <a:t>International Labour Review</a:t>
            </a:r>
            <a:r>
              <a:rPr lang="en-NZ" cap="none" dirty="0" smtClean="0"/>
              <a:t>, 155(1): 1-24. </a:t>
            </a:r>
          </a:p>
          <a:p>
            <a:pPr algn="just"/>
            <a:r>
              <a:rPr lang="en-NZ" cap="none" dirty="0" smtClean="0"/>
              <a:t>Carr, S., Parker, J. et al. (2016). Can a ‘living wage’ springboard human capability’? An exploratory study from New Zealand. </a:t>
            </a:r>
            <a:r>
              <a:rPr lang="en-NZ" i="1" cap="none" dirty="0" smtClean="0"/>
              <a:t>Labour and Industry</a:t>
            </a:r>
            <a:r>
              <a:rPr lang="en-NZ" cap="none" dirty="0" smtClean="0"/>
              <a:t>, 26(1): 24-39.</a:t>
            </a:r>
          </a:p>
          <a:p>
            <a:pPr algn="just"/>
            <a:r>
              <a:rPr lang="en-NZ" cap="none" dirty="0" smtClean="0"/>
              <a:t>Parker, J., Arrowsmith, J. et al. (2016). The living wage: concepts, contexts and future.</a:t>
            </a:r>
            <a:r>
              <a:rPr lang="en-NZ" i="1" cap="none" dirty="0" smtClean="0"/>
              <a:t> Labour and Industry</a:t>
            </a:r>
            <a:r>
              <a:rPr lang="en-NZ" cap="none" dirty="0" smtClean="0"/>
              <a:t>, 26(1), 1-7.</a:t>
            </a:r>
          </a:p>
          <a:p>
            <a:pPr algn="just"/>
            <a:r>
              <a:rPr lang="en-NZ" cap="none" dirty="0" smtClean="0"/>
              <a:t>Parker, J., </a:t>
            </a:r>
            <a:r>
              <a:rPr lang="en-NZ" cap="none" dirty="0" err="1" smtClean="0"/>
              <a:t>Eastgate</a:t>
            </a:r>
            <a:r>
              <a:rPr lang="en-NZ" cap="none" dirty="0" smtClean="0"/>
              <a:t>, L. et al. (2015). The Logic of ‘Going Living Wage’: A firm-level analysis. Paper presented at the Australian and New Zealand Academy of Management (ANZAM) conference, Queenstown, New Zealand, 2-4 December. </a:t>
            </a:r>
          </a:p>
          <a:p>
            <a:pPr algn="just"/>
            <a:r>
              <a:rPr lang="en-NZ" cap="none" dirty="0" smtClean="0"/>
              <a:t>Yao, C., Parker, J. et al. (2017). The living wage as an income range for decent work and life. </a:t>
            </a:r>
            <a:r>
              <a:rPr lang="en-NZ" i="1" cap="none" dirty="0" smtClean="0"/>
              <a:t>Employee Relations</a:t>
            </a:r>
            <a:r>
              <a:rPr lang="en-NZ" cap="none" dirty="0" smtClean="0"/>
              <a:t>, 39(6): 875-887.</a:t>
            </a:r>
            <a:endParaRPr lang="en-NZ" cap="none" dirty="0"/>
          </a:p>
        </p:txBody>
      </p:sp>
    </p:spTree>
    <p:extLst>
      <p:ext uri="{BB962C8B-B14F-4D97-AF65-F5344CB8AC3E}">
        <p14:creationId xmlns:p14="http://schemas.microsoft.com/office/powerpoint/2010/main" val="39980001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cap="none" dirty="0" smtClean="0"/>
              <a:t>Kia </a:t>
            </a:r>
            <a:r>
              <a:rPr lang="en-NZ" cap="none" dirty="0" err="1" smtClean="0"/>
              <a:t>ora</a:t>
            </a:r>
            <a:r>
              <a:rPr lang="en-NZ" cap="none" dirty="0" smtClean="0"/>
              <a:t> from </a:t>
            </a:r>
            <a:r>
              <a:rPr lang="en-NZ" cap="none" dirty="0" err="1" smtClean="0"/>
              <a:t>Aotearoa</a:t>
            </a:r>
            <a:r>
              <a:rPr lang="en-NZ" cap="none" dirty="0" smtClean="0"/>
              <a:t>/New Zealand</a:t>
            </a:r>
            <a:endParaRPr lang="en-NZ" cap="none" dirty="0"/>
          </a:p>
        </p:txBody>
      </p:sp>
      <p:pic>
        <p:nvPicPr>
          <p:cNvPr id="2050" name="Picture 2" descr="Kiwi Tattoo Designs New Zealand - Best Tattoo Ide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9514" y="2056232"/>
            <a:ext cx="2257063" cy="316410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WORLD, COME TO MY HOME!: 0975 NEW ZEALAND - The map and the flag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4807" y="2173756"/>
            <a:ext cx="3971604" cy="2929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34748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cap="none" baseline="30000" dirty="0" smtClean="0"/>
              <a:t>Living wage: definition and background</a:t>
            </a:r>
            <a:endParaRPr lang="en-NZ" cap="none" baseline="30000" dirty="0"/>
          </a:p>
        </p:txBody>
      </p:sp>
      <p:sp>
        <p:nvSpPr>
          <p:cNvPr id="3" name="Content Placeholder 2"/>
          <p:cNvSpPr>
            <a:spLocks noGrp="1"/>
          </p:cNvSpPr>
          <p:nvPr>
            <p:ph sz="quarter" idx="13"/>
          </p:nvPr>
        </p:nvSpPr>
        <p:spPr>
          <a:xfrm>
            <a:off x="685801" y="1716834"/>
            <a:ext cx="10394707" cy="3311189"/>
          </a:xfrm>
        </p:spPr>
        <p:txBody>
          <a:bodyPr/>
          <a:lstStyle/>
          <a:p>
            <a:r>
              <a:rPr lang="en-NZ" cap="none" dirty="0" smtClean="0"/>
              <a:t>living wage definition</a:t>
            </a:r>
          </a:p>
          <a:p>
            <a:endParaRPr lang="en-NZ" sz="1000" cap="none" dirty="0" smtClean="0"/>
          </a:p>
          <a:p>
            <a:r>
              <a:rPr lang="en-NZ" cap="none" dirty="0" smtClean="0"/>
              <a:t>renewed interest</a:t>
            </a:r>
          </a:p>
          <a:p>
            <a:endParaRPr lang="en-NZ" sz="1000" cap="none" dirty="0" smtClean="0"/>
          </a:p>
          <a:p>
            <a:r>
              <a:rPr lang="en-NZ" cap="none" dirty="0" smtClean="0"/>
              <a:t>New Zealand context </a:t>
            </a:r>
          </a:p>
          <a:p>
            <a:endParaRPr lang="en-NZ" sz="1000" cap="none" dirty="0" smtClean="0"/>
          </a:p>
          <a:p>
            <a:pPr>
              <a:lnSpc>
                <a:spcPct val="100000"/>
              </a:lnSpc>
              <a:spcBef>
                <a:spcPts val="0"/>
              </a:spcBef>
            </a:pPr>
            <a:r>
              <a:rPr lang="en-NZ" cap="none" dirty="0" smtClean="0"/>
              <a:t>shifting scholarly focus to consider a living wage in </a:t>
            </a:r>
            <a:endParaRPr lang="en-NZ" cap="none" dirty="0"/>
          </a:p>
          <a:p>
            <a:pPr marL="0" indent="0">
              <a:lnSpc>
                <a:spcPct val="100000"/>
              </a:lnSpc>
              <a:spcBef>
                <a:spcPts val="0"/>
              </a:spcBef>
              <a:buNone/>
            </a:pPr>
            <a:r>
              <a:rPr lang="en-NZ" cap="none" dirty="0" smtClean="0"/>
              <a:t>     wider context</a:t>
            </a:r>
            <a:endParaRPr lang="en-NZ" cap="none" dirty="0"/>
          </a:p>
        </p:txBody>
      </p:sp>
      <p:pic>
        <p:nvPicPr>
          <p:cNvPr id="2050" name="Picture 2" descr="Retail workers share their shocking secrets - NZ Hera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1544" y="1837765"/>
            <a:ext cx="2877495" cy="30693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6945230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1643"/>
            <a:ext cx="10396882" cy="1151965"/>
          </a:xfrm>
        </p:spPr>
        <p:txBody>
          <a:bodyPr>
            <a:normAutofit/>
          </a:bodyPr>
          <a:lstStyle/>
          <a:p>
            <a:r>
              <a:rPr lang="en-NZ" cap="none" baseline="30000" dirty="0" smtClean="0"/>
              <a:t>This study</a:t>
            </a:r>
            <a:endParaRPr lang="en-NZ" cap="none" baseline="30000" dirty="0"/>
          </a:p>
        </p:txBody>
      </p:sp>
      <p:sp>
        <p:nvSpPr>
          <p:cNvPr id="3" name="Content Placeholder 2"/>
          <p:cNvSpPr>
            <a:spLocks noGrp="1"/>
          </p:cNvSpPr>
          <p:nvPr>
            <p:ph sz="quarter" idx="13"/>
          </p:nvPr>
        </p:nvSpPr>
        <p:spPr>
          <a:xfrm>
            <a:off x="685800" y="857500"/>
            <a:ext cx="10997293" cy="4643437"/>
          </a:xfrm>
        </p:spPr>
        <p:txBody>
          <a:bodyPr>
            <a:normAutofit fontScale="85000" lnSpcReduction="20000"/>
          </a:bodyPr>
          <a:lstStyle/>
          <a:p>
            <a:r>
              <a:rPr lang="en-NZ" cap="none" dirty="0"/>
              <a:t>r</a:t>
            </a:r>
            <a:r>
              <a:rPr lang="en-NZ" cap="none" dirty="0" smtClean="0"/>
              <a:t>esearch questions</a:t>
            </a:r>
          </a:p>
          <a:p>
            <a:endParaRPr lang="en-NZ" sz="700" cap="none" dirty="0" smtClean="0"/>
          </a:p>
          <a:p>
            <a:pPr lvl="1"/>
            <a:r>
              <a:rPr lang="en-NZ" cap="none" dirty="0" smtClean="0"/>
              <a:t>how do key stakeholders perceive the impacts of a living wage?</a:t>
            </a:r>
          </a:p>
          <a:p>
            <a:pPr lvl="1"/>
            <a:r>
              <a:rPr lang="en-NZ" cap="none" dirty="0" smtClean="0"/>
              <a:t>what contingencies shape their perceptions to help account for their variation?</a:t>
            </a:r>
          </a:p>
          <a:p>
            <a:pPr lvl="1"/>
            <a:endParaRPr lang="en-NZ" sz="1100" cap="none" dirty="0" smtClean="0"/>
          </a:p>
          <a:p>
            <a:r>
              <a:rPr lang="en-NZ" cap="none" dirty="0" smtClean="0"/>
              <a:t>qualitative inquiry as part of a wider mixed-method, Marsden-funded project (Royal Society of NZ)</a:t>
            </a:r>
          </a:p>
          <a:p>
            <a:endParaRPr lang="en-NZ" sz="1100" cap="none" dirty="0" smtClean="0"/>
          </a:p>
          <a:p>
            <a:r>
              <a:rPr lang="en-NZ" cap="none" dirty="0" smtClean="0"/>
              <a:t>several evidence sources</a:t>
            </a:r>
          </a:p>
          <a:p>
            <a:endParaRPr lang="en-NZ" sz="700" cap="none" dirty="0" smtClean="0"/>
          </a:p>
          <a:p>
            <a:pPr lvl="1"/>
            <a:r>
              <a:rPr lang="en-NZ" cap="none" dirty="0" smtClean="0"/>
              <a:t>22 sector-level semi-structured interviews</a:t>
            </a:r>
          </a:p>
          <a:p>
            <a:pPr lvl="1"/>
            <a:r>
              <a:rPr lang="en-NZ" cap="none" dirty="0" smtClean="0"/>
              <a:t>2 case organisations (large </a:t>
            </a:r>
            <a:r>
              <a:rPr lang="en-NZ" cap="none" dirty="0" smtClean="0"/>
              <a:t>council</a:t>
            </a:r>
            <a:r>
              <a:rPr lang="en-NZ" cap="none" dirty="0" smtClean="0"/>
              <a:t>, SME food manufacturer)</a:t>
            </a:r>
          </a:p>
          <a:p>
            <a:pPr lvl="1"/>
            <a:r>
              <a:rPr lang="en-NZ" cap="none" dirty="0" smtClean="0"/>
              <a:t>narratives from low paid respondents of a nationally-representative </a:t>
            </a:r>
          </a:p>
          <a:p>
            <a:pPr marL="457200" lvl="1" indent="0">
              <a:buNone/>
            </a:pPr>
            <a:r>
              <a:rPr lang="en-NZ" cap="none" dirty="0"/>
              <a:t> </a:t>
            </a:r>
            <a:r>
              <a:rPr lang="en-NZ" cap="none" dirty="0" smtClean="0"/>
              <a:t>      survey (n=1,011; 960 usable narratives)</a:t>
            </a:r>
          </a:p>
          <a:p>
            <a:pPr lvl="1"/>
            <a:endParaRPr lang="en-NZ" sz="1100" cap="none" dirty="0" smtClean="0"/>
          </a:p>
          <a:p>
            <a:r>
              <a:rPr lang="en-NZ" cap="none" dirty="0" smtClean="0"/>
              <a:t>manual thematic content analysis</a:t>
            </a:r>
            <a:endParaRPr lang="en-NZ" cap="none" dirty="0"/>
          </a:p>
        </p:txBody>
      </p:sp>
      <p:pic>
        <p:nvPicPr>
          <p:cNvPr id="1028" name="Picture 4" descr="Research - New Zealand College of Midwives - New Zealand Colleg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3444" y="242887"/>
            <a:ext cx="2549444" cy="13716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30" name="Picture 6" descr="How to Write Materials and Methods in Research - Helping Research ..."/>
          <p:cNvPicPr>
            <a:picLocks noChangeAspect="1" noChangeArrowheads="1"/>
          </p:cNvPicPr>
          <p:nvPr/>
        </p:nvPicPr>
        <p:blipFill rotWithShape="1">
          <a:blip r:embed="rId4">
            <a:extLst>
              <a:ext uri="{28A0092B-C50C-407E-A947-70E740481C1C}">
                <a14:useLocalDpi xmlns:a14="http://schemas.microsoft.com/office/drawing/2010/main" val="0"/>
              </a:ext>
            </a:extLst>
          </a:blip>
          <a:srcRect t="6974" b="5516"/>
          <a:stretch/>
        </p:blipFill>
        <p:spPr bwMode="auto">
          <a:xfrm>
            <a:off x="8833444" y="3743324"/>
            <a:ext cx="2549444" cy="14859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7554281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625" y="269422"/>
            <a:ext cx="10396882" cy="1151965"/>
          </a:xfrm>
        </p:spPr>
        <p:txBody>
          <a:bodyPr>
            <a:normAutofit/>
          </a:bodyPr>
          <a:lstStyle/>
          <a:p>
            <a:r>
              <a:rPr lang="en-NZ" sz="3600" cap="none" dirty="0" smtClean="0"/>
              <a:t>Key findings</a:t>
            </a:r>
            <a:endParaRPr lang="en-NZ" sz="3600" cap="none" dirty="0"/>
          </a:p>
        </p:txBody>
      </p:sp>
      <p:sp>
        <p:nvSpPr>
          <p:cNvPr id="3" name="Content Placeholder 2"/>
          <p:cNvSpPr>
            <a:spLocks noGrp="1"/>
          </p:cNvSpPr>
          <p:nvPr>
            <p:ph sz="quarter" idx="13"/>
          </p:nvPr>
        </p:nvSpPr>
        <p:spPr>
          <a:xfrm>
            <a:off x="683625" y="1421387"/>
            <a:ext cx="10394707" cy="3967042"/>
          </a:xfrm>
        </p:spPr>
        <p:txBody>
          <a:bodyPr>
            <a:normAutofit/>
          </a:bodyPr>
          <a:lstStyle/>
          <a:p>
            <a:pPr>
              <a:lnSpc>
                <a:spcPct val="100000"/>
              </a:lnSpc>
              <a:spcBef>
                <a:spcPts val="0"/>
              </a:spcBef>
            </a:pPr>
            <a:r>
              <a:rPr lang="en-NZ" cap="none" dirty="0" smtClean="0"/>
              <a:t>living wage effects are perceived to be many and varied but broadly</a:t>
            </a:r>
          </a:p>
          <a:p>
            <a:pPr marL="0" indent="0">
              <a:lnSpc>
                <a:spcPct val="100000"/>
              </a:lnSpc>
              <a:spcBef>
                <a:spcPts val="0"/>
              </a:spcBef>
              <a:buNone/>
            </a:pPr>
            <a:r>
              <a:rPr lang="en-NZ" cap="none" dirty="0"/>
              <a:t> </a:t>
            </a:r>
            <a:r>
              <a:rPr lang="en-NZ" cap="none" dirty="0" smtClean="0"/>
              <a:t>    patterned</a:t>
            </a:r>
          </a:p>
          <a:p>
            <a:endParaRPr lang="en-NZ" sz="1100" cap="none" dirty="0" smtClean="0"/>
          </a:p>
          <a:p>
            <a:pPr>
              <a:lnSpc>
                <a:spcPct val="100000"/>
              </a:lnSpc>
              <a:spcBef>
                <a:spcPts val="0"/>
              </a:spcBef>
            </a:pPr>
            <a:r>
              <a:rPr lang="en-NZ" cap="none" dirty="0" smtClean="0"/>
              <a:t>largely based on anticipated effects for sector interviewees and</a:t>
            </a:r>
          </a:p>
          <a:p>
            <a:pPr marL="0" indent="0">
              <a:lnSpc>
                <a:spcPct val="100000"/>
              </a:lnSpc>
              <a:spcBef>
                <a:spcPts val="0"/>
              </a:spcBef>
              <a:buNone/>
            </a:pPr>
            <a:r>
              <a:rPr lang="en-NZ" cap="none" dirty="0" smtClean="0"/>
              <a:t>     most employee respondents (while case informants discussed experienced impacts)</a:t>
            </a:r>
          </a:p>
          <a:p>
            <a:pPr marL="0" indent="0">
              <a:buNone/>
            </a:pPr>
            <a:endParaRPr lang="en-NZ" sz="1000" cap="none" dirty="0"/>
          </a:p>
          <a:p>
            <a:pPr>
              <a:lnSpc>
                <a:spcPct val="100000"/>
              </a:lnSpc>
              <a:spcBef>
                <a:spcPts val="0"/>
              </a:spcBef>
            </a:pPr>
            <a:r>
              <a:rPr lang="en-NZ" cap="none" dirty="0" smtClean="0"/>
              <a:t>impacts assessed to link to organisations’ raison d’être (</a:t>
            </a:r>
            <a:r>
              <a:rPr lang="en-NZ" cap="none" dirty="0" err="1" smtClean="0"/>
              <a:t>nb</a:t>
            </a:r>
            <a:r>
              <a:rPr lang="en-NZ" cap="none" dirty="0" smtClean="0"/>
              <a:t>: conflation of living wage rationales and perceived outcomes)</a:t>
            </a:r>
          </a:p>
          <a:p>
            <a:endParaRPr lang="en-NZ" sz="1100" cap="none" dirty="0" smtClean="0"/>
          </a:p>
        </p:txBody>
      </p:sp>
      <p:pic>
        <p:nvPicPr>
          <p:cNvPr id="4098" name="Picture 2" descr="Two Orderlies Pushing An Empty Bed Down A Hospital Corridor Stock ..."/>
          <p:cNvPicPr>
            <a:picLocks noChangeAspect="1" noChangeArrowheads="1"/>
          </p:cNvPicPr>
          <p:nvPr/>
        </p:nvPicPr>
        <p:blipFill rotWithShape="1">
          <a:blip r:embed="rId3">
            <a:extLst>
              <a:ext uri="{28A0092B-C50C-407E-A947-70E740481C1C}">
                <a14:useLocalDpi xmlns:a14="http://schemas.microsoft.com/office/drawing/2010/main" val="0"/>
              </a:ext>
            </a:extLst>
          </a:blip>
          <a:srcRect l="23495" b="12758"/>
          <a:stretch/>
        </p:blipFill>
        <p:spPr bwMode="auto">
          <a:xfrm>
            <a:off x="8386763" y="387305"/>
            <a:ext cx="2979735" cy="24987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9821047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 y="240845"/>
            <a:ext cx="11630024" cy="5359854"/>
          </a:xfrm>
        </p:spPr>
        <p:txBody>
          <a:bodyPr>
            <a:normAutofit/>
          </a:bodyPr>
          <a:lstStyle/>
          <a:p>
            <a:r>
              <a:rPr lang="en-NZ" cap="none" dirty="0" smtClean="0"/>
              <a:t>sector/national reps: </a:t>
            </a:r>
            <a:r>
              <a:rPr lang="en-NZ" cap="none" dirty="0"/>
              <a:t>most employers  </a:t>
            </a:r>
            <a:r>
              <a:rPr lang="en-NZ" cap="none" dirty="0" smtClean="0"/>
              <a:t>support a living wage ‘in principle’ but some concerned </a:t>
            </a:r>
            <a:r>
              <a:rPr lang="en-NZ" cap="none" dirty="0"/>
              <a:t>about</a:t>
            </a:r>
          </a:p>
          <a:p>
            <a:endParaRPr lang="en-NZ" sz="1100" cap="none" dirty="0"/>
          </a:p>
          <a:p>
            <a:pPr lvl="1">
              <a:lnSpc>
                <a:spcPct val="100000"/>
              </a:lnSpc>
              <a:spcBef>
                <a:spcPts val="0"/>
              </a:spcBef>
            </a:pPr>
            <a:r>
              <a:rPr lang="en-NZ" cap="none" dirty="0" smtClean="0"/>
              <a:t>needs-based, </a:t>
            </a:r>
            <a:r>
              <a:rPr lang="en-NZ" cap="none" dirty="0"/>
              <a:t>relativist calculation of NZ’s </a:t>
            </a:r>
            <a:r>
              <a:rPr lang="en-NZ" cap="none" dirty="0" smtClean="0"/>
              <a:t>(voluntary</a:t>
            </a:r>
            <a:r>
              <a:rPr lang="en-NZ" cap="none" dirty="0"/>
              <a:t>) living </a:t>
            </a:r>
            <a:r>
              <a:rPr lang="en-NZ" cap="none" dirty="0" smtClean="0"/>
              <a:t>wage</a:t>
            </a:r>
          </a:p>
          <a:p>
            <a:pPr lvl="1"/>
            <a:endParaRPr lang="en-NZ" sz="1100" cap="none" dirty="0"/>
          </a:p>
          <a:p>
            <a:pPr lvl="1">
              <a:lnSpc>
                <a:spcPct val="100000"/>
              </a:lnSpc>
              <a:spcBef>
                <a:spcPts val="0"/>
              </a:spcBef>
            </a:pPr>
            <a:r>
              <a:rPr lang="en-NZ" cap="none" dirty="0" smtClean="0"/>
              <a:t>uncertainty around affordability and impacts on (indirect) costs, relativities, </a:t>
            </a:r>
            <a:r>
              <a:rPr lang="en-NZ" cap="none" dirty="0"/>
              <a:t>jobs, restructuring, work </a:t>
            </a:r>
            <a:r>
              <a:rPr lang="en-NZ" cap="none" dirty="0" smtClean="0"/>
              <a:t>organisation, offsetting capacity, and competitiveness </a:t>
            </a:r>
            <a:r>
              <a:rPr lang="en-NZ" cap="none" dirty="0"/>
              <a:t>amid acute labour market </a:t>
            </a:r>
            <a:r>
              <a:rPr lang="en-NZ" cap="none" dirty="0" smtClean="0"/>
              <a:t>pressures </a:t>
            </a:r>
            <a:r>
              <a:rPr lang="en-NZ" cap="none" dirty="0"/>
              <a:t>(i.e. economic focus</a:t>
            </a:r>
            <a:r>
              <a:rPr lang="en-NZ" cap="none" dirty="0" smtClean="0"/>
              <a:t>)</a:t>
            </a:r>
          </a:p>
          <a:p>
            <a:pPr lvl="2"/>
            <a:r>
              <a:rPr lang="en-NZ" cap="none" dirty="0" err="1" smtClean="0"/>
              <a:t>nb</a:t>
            </a:r>
            <a:r>
              <a:rPr lang="en-NZ" cap="none" dirty="0" smtClean="0"/>
              <a:t>: annual accreditation license can be renewed (or not)</a:t>
            </a:r>
          </a:p>
          <a:p>
            <a:pPr lvl="1"/>
            <a:endParaRPr lang="en-NZ" sz="1100" cap="none" dirty="0"/>
          </a:p>
          <a:p>
            <a:pPr lvl="1">
              <a:lnSpc>
                <a:spcPct val="100000"/>
              </a:lnSpc>
              <a:spcBef>
                <a:spcPts val="0"/>
              </a:spcBef>
            </a:pPr>
            <a:r>
              <a:rPr lang="en-NZ" cap="none" dirty="0" smtClean="0"/>
              <a:t>how to link </a:t>
            </a:r>
            <a:r>
              <a:rPr lang="en-NZ" cap="none" dirty="0"/>
              <a:t>a </a:t>
            </a:r>
            <a:r>
              <a:rPr lang="en-NZ" cap="none" dirty="0" smtClean="0"/>
              <a:t>needs-based living </a:t>
            </a:r>
            <a:r>
              <a:rPr lang="en-NZ" cap="none" dirty="0"/>
              <a:t>wage rate to employee ‘value</a:t>
            </a:r>
            <a:r>
              <a:rPr lang="en-NZ" cap="none" dirty="0" smtClean="0"/>
              <a:t>’ (skills, productivity)</a:t>
            </a:r>
          </a:p>
          <a:p>
            <a:pPr lvl="1">
              <a:lnSpc>
                <a:spcPct val="100000"/>
              </a:lnSpc>
              <a:spcBef>
                <a:spcPts val="0"/>
              </a:spcBef>
            </a:pPr>
            <a:endParaRPr lang="en-NZ" sz="1100" cap="none" dirty="0"/>
          </a:p>
          <a:p>
            <a:pPr lvl="1"/>
            <a:r>
              <a:rPr lang="en-NZ" cap="none" dirty="0" smtClean="0"/>
              <a:t>how to delineate LW </a:t>
            </a:r>
            <a:r>
              <a:rPr lang="en-NZ" cap="none" dirty="0"/>
              <a:t>impacts </a:t>
            </a:r>
            <a:r>
              <a:rPr lang="en-NZ" cap="none" dirty="0" smtClean="0"/>
              <a:t>from those of </a:t>
            </a:r>
            <a:r>
              <a:rPr lang="en-NZ" cap="none" dirty="0"/>
              <a:t>other workplace </a:t>
            </a:r>
            <a:r>
              <a:rPr lang="en-NZ" cap="none" dirty="0" smtClean="0"/>
              <a:t>initiatives, regulation</a:t>
            </a:r>
          </a:p>
          <a:p>
            <a:pPr lvl="1"/>
            <a:endParaRPr lang="en-NZ" sz="1000" cap="none" dirty="0" smtClean="0"/>
          </a:p>
          <a:p>
            <a:pPr lvl="1"/>
            <a:r>
              <a:rPr lang="en-NZ" cap="none" dirty="0" smtClean="0"/>
              <a:t>early ‘effect’: tailored organisational–level analyses and initiatives</a:t>
            </a:r>
          </a:p>
        </p:txBody>
      </p:sp>
      <p:pic>
        <p:nvPicPr>
          <p:cNvPr id="5122" name="Picture 2" descr="Women in construction"/>
          <p:cNvPicPr>
            <a:picLocks noChangeAspect="1" noChangeArrowheads="1"/>
          </p:cNvPicPr>
          <p:nvPr/>
        </p:nvPicPr>
        <p:blipFill rotWithShape="1">
          <a:blip r:embed="rId3">
            <a:extLst>
              <a:ext uri="{28A0092B-C50C-407E-A947-70E740481C1C}">
                <a14:useLocalDpi xmlns:a14="http://schemas.microsoft.com/office/drawing/2010/main" val="0"/>
              </a:ext>
            </a:extLst>
          </a:blip>
          <a:srcRect l="24137" r="16131" b="7249"/>
          <a:stretch/>
        </p:blipFill>
        <p:spPr bwMode="auto">
          <a:xfrm>
            <a:off x="9413865" y="3614737"/>
            <a:ext cx="2044710" cy="17859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9046476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52926" y="405616"/>
            <a:ext cx="11085095" cy="5249226"/>
          </a:xfrm>
        </p:spPr>
        <p:txBody>
          <a:bodyPr>
            <a:normAutofit fontScale="92500" lnSpcReduction="10000"/>
          </a:bodyPr>
          <a:lstStyle/>
          <a:p>
            <a:r>
              <a:rPr lang="en-NZ" cap="none" dirty="0" smtClean="0"/>
              <a:t>HR, employees, LW advocates: viewed effects more positively, reference to social and economic impacts</a:t>
            </a:r>
          </a:p>
          <a:p>
            <a:endParaRPr lang="en-NZ" sz="1000" cap="none" dirty="0" smtClean="0"/>
          </a:p>
          <a:p>
            <a:pPr lvl="1"/>
            <a:r>
              <a:rPr lang="en-NZ" cap="none" dirty="0" smtClean="0"/>
              <a:t>one of an array of investments in employee value to assist recruitment, engagement, skillsets, growth, productivity, retention, equity; employer reputation</a:t>
            </a:r>
          </a:p>
          <a:p>
            <a:pPr lvl="2"/>
            <a:r>
              <a:rPr lang="en-NZ" cap="none" dirty="0" smtClean="0">
                <a:solidFill>
                  <a:srgbClr val="C00000"/>
                </a:solidFill>
              </a:rPr>
              <a:t>large council case </a:t>
            </a:r>
            <a:r>
              <a:rPr lang="en-NZ" cap="none" dirty="0" smtClean="0"/>
              <a:t>(tailored living wage)</a:t>
            </a:r>
          </a:p>
          <a:p>
            <a:pPr lvl="3"/>
            <a:r>
              <a:rPr lang="en-NZ" cap="none" dirty="0" smtClean="0"/>
              <a:t>linked to performance management/reward, skills and training, job roles and deployment, working time and employment contracts</a:t>
            </a:r>
          </a:p>
          <a:p>
            <a:pPr lvl="3"/>
            <a:r>
              <a:rPr lang="en-NZ" cap="none" dirty="0" smtClean="0"/>
              <a:t>recruitment and retention expected to improve</a:t>
            </a:r>
          </a:p>
          <a:p>
            <a:pPr lvl="3"/>
            <a:r>
              <a:rPr lang="en-NZ" cap="none" dirty="0" smtClean="0"/>
              <a:t>‘win-win’, with constructive employment relations helping to manage wider HR change, employee expectations around differentials</a:t>
            </a:r>
          </a:p>
          <a:p>
            <a:pPr lvl="1"/>
            <a:endParaRPr lang="en-NZ" cap="none" dirty="0" smtClean="0"/>
          </a:p>
          <a:p>
            <a:pPr lvl="1"/>
            <a:r>
              <a:rPr lang="en-NZ" cap="none" dirty="0" smtClean="0"/>
              <a:t>links to employees’ personal/family well-being, work/life ‘capabilities’, inter-organisational behaviours</a:t>
            </a:r>
          </a:p>
          <a:p>
            <a:pPr lvl="2"/>
            <a:r>
              <a:rPr lang="en-NZ" cap="none" dirty="0" smtClean="0">
                <a:solidFill>
                  <a:srgbClr val="C00000"/>
                </a:solidFill>
              </a:rPr>
              <a:t>small food manufacturer case</a:t>
            </a:r>
            <a:r>
              <a:rPr lang="en-NZ" cap="none" dirty="0" smtClean="0"/>
              <a:t> (accredited living wage) – </a:t>
            </a:r>
            <a:r>
              <a:rPr lang="en-NZ" cap="none" dirty="0" err="1" smtClean="0"/>
              <a:t>nb</a:t>
            </a:r>
            <a:r>
              <a:rPr lang="en-NZ" cap="none" dirty="0" smtClean="0"/>
              <a:t>: likely a stand out ‘positive’ case in manufacturing</a:t>
            </a:r>
          </a:p>
          <a:p>
            <a:pPr lvl="3"/>
            <a:r>
              <a:rPr lang="en-NZ" cap="none" dirty="0" smtClean="0"/>
              <a:t>linked to better recruitment, retention, engagement, well-being, equity, inclusivity, social and care ethos of firm</a:t>
            </a:r>
          </a:p>
          <a:p>
            <a:pPr lvl="3"/>
            <a:r>
              <a:rPr lang="en-NZ" cap="none" dirty="0" smtClean="0"/>
              <a:t>more widely, impacts on employees and their family’s quality of life and capabilities; hope to lead others in sector</a:t>
            </a:r>
          </a:p>
          <a:p>
            <a:pPr lvl="3"/>
            <a:r>
              <a:rPr lang="en-NZ" cap="none" dirty="0" smtClean="0"/>
              <a:t>works in tandem with other organisational initiatives (e.g. flexible working) and high-trust, collaborative employment relations</a:t>
            </a:r>
          </a:p>
          <a:p>
            <a:pPr lvl="1"/>
            <a:endParaRPr lang="en-NZ" cap="none" dirty="0"/>
          </a:p>
          <a:p>
            <a:pPr lvl="1"/>
            <a:r>
              <a:rPr lang="en-NZ" cap="none" dirty="0" smtClean="0"/>
              <a:t>societal effects in terms of more social(</a:t>
            </a:r>
            <a:r>
              <a:rPr lang="en-NZ" cap="none" dirty="0" err="1" smtClean="0"/>
              <a:t>ising</a:t>
            </a:r>
            <a:r>
              <a:rPr lang="en-NZ" cap="none" dirty="0" smtClean="0"/>
              <a:t>) cohesive behaviour; welfare; redistributive and community effects</a:t>
            </a:r>
          </a:p>
          <a:p>
            <a:pPr lvl="1"/>
            <a:endParaRPr lang="en-NZ" cap="none" dirty="0"/>
          </a:p>
        </p:txBody>
      </p:sp>
    </p:spTree>
    <p:extLst>
      <p:ext uri="{BB962C8B-B14F-4D97-AF65-F5344CB8AC3E}">
        <p14:creationId xmlns:p14="http://schemas.microsoft.com/office/powerpoint/2010/main" val="35254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500"/>
                                        <p:tgtEl>
                                          <p:spTgt spid="3">
                                            <p:txEl>
                                              <p:pRg st="10" end="10"/>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fade">
                                      <p:cBhvr>
                                        <p:cTn id="42" dur="500"/>
                                        <p:tgtEl>
                                          <p:spTgt spid="3">
                                            <p:txEl>
                                              <p:pRg st="11" end="11"/>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animEffect transition="in" filter="fade">
                                      <p:cBhvr>
                                        <p:cTn id="45" dur="500"/>
                                        <p:tgtEl>
                                          <p:spTgt spid="3">
                                            <p:txEl>
                                              <p:pRg st="12" end="1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14" end="14"/>
                                            </p:txEl>
                                          </p:spTgt>
                                        </p:tgtEl>
                                        <p:attrNameLst>
                                          <p:attrName>style.visibility</p:attrName>
                                        </p:attrNameLst>
                                      </p:cBhvr>
                                      <p:to>
                                        <p:strVal val="visible"/>
                                      </p:to>
                                    </p:set>
                                    <p:animEffect transition="in" filter="fade">
                                      <p:cBhvr>
                                        <p:cTn id="50"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336" y="-57162"/>
            <a:ext cx="10858500" cy="909089"/>
          </a:xfrm>
        </p:spPr>
        <p:txBody>
          <a:bodyPr>
            <a:normAutofit/>
          </a:bodyPr>
          <a:lstStyle/>
          <a:p>
            <a:pPr algn="ctr"/>
            <a:r>
              <a:rPr lang="en-NZ" sz="3000" cap="none" dirty="0"/>
              <a:t>L</a:t>
            </a:r>
            <a:r>
              <a:rPr lang="en-NZ" sz="3000" cap="none" dirty="0" smtClean="0"/>
              <a:t>iving wage impacts – employer rep, HR &amp; LWMANZ perspectives</a:t>
            </a:r>
            <a:endParaRPr lang="en-NZ" sz="3000" cap="none" dirty="0"/>
          </a:p>
        </p:txBody>
      </p:sp>
      <p:sp>
        <p:nvSpPr>
          <p:cNvPr id="4" name="Flowchart: Sequential Access Storage 3"/>
          <p:cNvSpPr/>
          <p:nvPr/>
        </p:nvSpPr>
        <p:spPr>
          <a:xfrm flipH="1">
            <a:off x="689372" y="3100389"/>
            <a:ext cx="3096814" cy="2328861"/>
          </a:xfrm>
          <a:prstGeom prst="flowChartMagneticTape">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500" dirty="0" smtClean="0">
                <a:latin typeface="Calibri" panose="020F0502020204030204" pitchFamily="34" charset="0"/>
              </a:rPr>
              <a:t>If people want to earn more money, they should be able to by adding more value – more productivity, </a:t>
            </a:r>
            <a:r>
              <a:rPr lang="en-NZ" sz="1500" dirty="0" err="1" smtClean="0">
                <a:latin typeface="Calibri" panose="020F0502020204030204" pitchFamily="34" charset="0"/>
              </a:rPr>
              <a:t>owkring</a:t>
            </a:r>
            <a:r>
              <a:rPr lang="en-NZ" sz="1500" dirty="0" smtClean="0">
                <a:latin typeface="Calibri" panose="020F0502020204030204" pitchFamily="34" charset="0"/>
              </a:rPr>
              <a:t> longer, working harder … showing initiative … </a:t>
            </a:r>
          </a:p>
          <a:p>
            <a:pPr algn="ctr"/>
            <a:endParaRPr lang="en-NZ" sz="600" dirty="0">
              <a:latin typeface="Calibri" panose="020F0502020204030204" pitchFamily="34" charset="0"/>
            </a:endParaRPr>
          </a:p>
          <a:p>
            <a:pPr algn="ctr"/>
            <a:r>
              <a:rPr lang="en-NZ" sz="1400" i="1" dirty="0" smtClean="0">
                <a:latin typeface="Calibri" panose="020F0502020204030204" pitchFamily="34" charset="0"/>
              </a:rPr>
              <a:t>- pay expert</a:t>
            </a:r>
            <a:endParaRPr lang="en-NZ" sz="1400" i="1" dirty="0">
              <a:latin typeface="Calibri" panose="020F0502020204030204" pitchFamily="34" charset="0"/>
            </a:endParaRPr>
          </a:p>
        </p:txBody>
      </p:sp>
      <p:sp>
        <p:nvSpPr>
          <p:cNvPr id="5" name="Flowchart: Sequential Access Storage 4"/>
          <p:cNvSpPr/>
          <p:nvPr/>
        </p:nvSpPr>
        <p:spPr>
          <a:xfrm>
            <a:off x="3636176" y="700083"/>
            <a:ext cx="3579017" cy="2266398"/>
          </a:xfrm>
          <a:prstGeom prst="flowChartMagneticTap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500" dirty="0" smtClean="0">
              <a:latin typeface="Calibri" panose="020F0502020204030204" pitchFamily="34" charset="0"/>
            </a:endParaRPr>
          </a:p>
          <a:p>
            <a:pPr algn="ctr"/>
            <a:r>
              <a:rPr lang="en-NZ" sz="1500" dirty="0" smtClean="0">
                <a:latin typeface="Calibri" panose="020F0502020204030204" pitchFamily="34" charset="0"/>
              </a:rPr>
              <a:t>The inherent shortage of skilled employees … and of labour … that’s also driving automation. Because it’s not just about wages …</a:t>
            </a:r>
          </a:p>
          <a:p>
            <a:pPr algn="ctr"/>
            <a:endParaRPr lang="en-NZ" sz="600" dirty="0">
              <a:latin typeface="Calibri" panose="020F0502020204030204" pitchFamily="34" charset="0"/>
            </a:endParaRPr>
          </a:p>
          <a:p>
            <a:pPr algn="ctr"/>
            <a:r>
              <a:rPr lang="en-NZ" sz="1400" i="1" dirty="0" smtClean="0">
                <a:latin typeface="Calibri" panose="020F0502020204030204" pitchFamily="34" charset="0"/>
              </a:rPr>
              <a:t>- chamber of commerce rep</a:t>
            </a:r>
          </a:p>
          <a:p>
            <a:pPr algn="ctr"/>
            <a:endParaRPr lang="en-NZ" sz="1600" dirty="0">
              <a:latin typeface="Calibri" panose="020F0502020204030204" pitchFamily="34" charset="0"/>
            </a:endParaRPr>
          </a:p>
        </p:txBody>
      </p:sp>
      <p:sp>
        <p:nvSpPr>
          <p:cNvPr id="6" name="Flowchart: Sequential Access Storage 5"/>
          <p:cNvSpPr/>
          <p:nvPr/>
        </p:nvSpPr>
        <p:spPr>
          <a:xfrm>
            <a:off x="7629525" y="2966481"/>
            <a:ext cx="3886200" cy="2462769"/>
          </a:xfrm>
          <a:prstGeom prst="flowChartMagneticTape">
            <a:avLst/>
          </a:prstGeom>
          <a:solidFill>
            <a:srgbClr val="00C85A"/>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500" dirty="0" smtClean="0">
                <a:latin typeface="Calibri" panose="020F0502020204030204" pitchFamily="34" charset="0"/>
              </a:rPr>
              <a:t>We need to get better </a:t>
            </a:r>
          </a:p>
          <a:p>
            <a:pPr algn="ctr"/>
            <a:r>
              <a:rPr lang="en-NZ" sz="1500" dirty="0" smtClean="0">
                <a:latin typeface="Calibri" panose="020F0502020204030204" pitchFamily="34" charset="0"/>
              </a:rPr>
              <a:t>qualified managers … a lack of ambition is a real issue …  high wage, high growth, high productivity businesses – there’s just not enough of them. … </a:t>
            </a:r>
          </a:p>
          <a:p>
            <a:pPr algn="ctr"/>
            <a:endParaRPr lang="en-NZ" sz="1600" i="1" dirty="0">
              <a:latin typeface="Calibri" panose="020F0502020204030204" pitchFamily="34" charset="0"/>
            </a:endParaRPr>
          </a:p>
          <a:p>
            <a:pPr algn="ctr"/>
            <a:r>
              <a:rPr lang="en-NZ" sz="1400" i="1" dirty="0" smtClean="0">
                <a:latin typeface="Calibri" panose="020F0502020204030204" pitchFamily="34" charset="0"/>
              </a:rPr>
              <a:t>- national employer body rep</a:t>
            </a:r>
            <a:endParaRPr lang="en-NZ" sz="1400" i="1" dirty="0">
              <a:latin typeface="Calibri" panose="020F0502020204030204" pitchFamily="34" charset="0"/>
            </a:endParaRPr>
          </a:p>
        </p:txBody>
      </p:sp>
      <p:sp>
        <p:nvSpPr>
          <p:cNvPr id="7" name="Flowchart: Sequential Access Storage 6"/>
          <p:cNvSpPr/>
          <p:nvPr/>
        </p:nvSpPr>
        <p:spPr>
          <a:xfrm flipH="1">
            <a:off x="150010" y="853674"/>
            <a:ext cx="3221840" cy="2112807"/>
          </a:xfrm>
          <a:prstGeom prst="flowChartMagneticTap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500" dirty="0" smtClean="0">
                <a:latin typeface="Calibri" panose="020F0502020204030204" pitchFamily="34" charset="0"/>
              </a:rPr>
              <a:t>… you compress the margin between the lowest paid and the next one … then everything ratchets up … it becomes [HR’s] concern as to how to manage that …</a:t>
            </a:r>
          </a:p>
          <a:p>
            <a:pPr algn="ctr"/>
            <a:endParaRPr lang="en-NZ" sz="600" dirty="0">
              <a:latin typeface="Calibri" panose="020F0502020204030204" pitchFamily="34" charset="0"/>
            </a:endParaRPr>
          </a:p>
          <a:p>
            <a:pPr algn="ctr"/>
            <a:r>
              <a:rPr lang="en-NZ" sz="1400" i="1" dirty="0" smtClean="0">
                <a:latin typeface="Calibri" panose="020F0502020204030204" pitchFamily="34" charset="0"/>
              </a:rPr>
              <a:t>- HRNZ rep</a:t>
            </a:r>
            <a:endParaRPr lang="en-NZ" sz="1400" i="1" dirty="0">
              <a:latin typeface="Calibri" panose="020F0502020204030204" pitchFamily="34" charset="0"/>
            </a:endParaRPr>
          </a:p>
        </p:txBody>
      </p:sp>
      <p:sp>
        <p:nvSpPr>
          <p:cNvPr id="8" name="Flowchart: Sequential Access Storage 7"/>
          <p:cNvSpPr/>
          <p:nvPr/>
        </p:nvSpPr>
        <p:spPr>
          <a:xfrm>
            <a:off x="7758112" y="853675"/>
            <a:ext cx="3779049" cy="1960964"/>
          </a:xfrm>
          <a:prstGeom prst="flowChartMagneticTap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500" dirty="0" smtClean="0">
                <a:latin typeface="Calibri" panose="020F0502020204030204" pitchFamily="34" charset="0"/>
              </a:rPr>
              <a:t>Here is an initiative </a:t>
            </a:r>
          </a:p>
          <a:p>
            <a:pPr algn="ctr"/>
            <a:r>
              <a:rPr lang="en-NZ" sz="1500" dirty="0" smtClean="0">
                <a:latin typeface="Calibri" panose="020F0502020204030204" pitchFamily="34" charset="0"/>
              </a:rPr>
              <a:t>that can make an enormous difference to the well-being of the people in an organisation which [senior HR] have a duty of care to promote and support </a:t>
            </a:r>
          </a:p>
          <a:p>
            <a:pPr algn="ctr"/>
            <a:endParaRPr lang="en-NZ" sz="600" dirty="0">
              <a:latin typeface="Calibri" panose="020F0502020204030204" pitchFamily="34" charset="0"/>
            </a:endParaRPr>
          </a:p>
          <a:p>
            <a:pPr algn="ctr"/>
            <a:r>
              <a:rPr lang="en-NZ" sz="1400" i="1" dirty="0" smtClean="0">
                <a:latin typeface="Calibri" panose="020F0502020204030204" pitchFamily="34" charset="0"/>
              </a:rPr>
              <a:t>- HRNZ rep</a:t>
            </a:r>
            <a:endParaRPr lang="en-NZ" sz="1400" i="1" dirty="0">
              <a:latin typeface="Calibri" panose="020F0502020204030204" pitchFamily="34" charset="0"/>
            </a:endParaRPr>
          </a:p>
        </p:txBody>
      </p:sp>
      <p:sp>
        <p:nvSpPr>
          <p:cNvPr id="9" name="Flowchart: Sequential Access Storage 8"/>
          <p:cNvSpPr/>
          <p:nvPr/>
        </p:nvSpPr>
        <p:spPr>
          <a:xfrm flipH="1">
            <a:off x="4329118" y="3114678"/>
            <a:ext cx="2900361" cy="2400302"/>
          </a:xfrm>
          <a:prstGeom prst="flowChartMagneticTape">
            <a:avLst/>
          </a:prstGeom>
          <a:solidFill>
            <a:srgbClr val="5206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500" dirty="0" smtClean="0">
                <a:latin typeface="Calibri" panose="020F0502020204030204" pitchFamily="34" charset="0"/>
              </a:rPr>
              <a:t>To pay people enough to live, to survive, is the right thing to do … relationship … with their staff improved [too]</a:t>
            </a:r>
          </a:p>
          <a:p>
            <a:pPr algn="ctr"/>
            <a:endParaRPr lang="en-NZ" sz="1600" dirty="0">
              <a:latin typeface="Calibri" panose="020F0502020204030204" pitchFamily="34" charset="0"/>
            </a:endParaRPr>
          </a:p>
          <a:p>
            <a:pPr algn="ctr"/>
            <a:r>
              <a:rPr lang="en-NZ" sz="1400" i="1" dirty="0" smtClean="0">
                <a:latin typeface="Calibri" panose="020F0502020204030204" pitchFamily="34" charset="0"/>
              </a:rPr>
              <a:t>- LWMANZ rep</a:t>
            </a:r>
            <a:endParaRPr lang="en-NZ" sz="1400" i="1" dirty="0">
              <a:latin typeface="Calibri" panose="020F0502020204030204" pitchFamily="34" charset="0"/>
            </a:endParaRPr>
          </a:p>
        </p:txBody>
      </p:sp>
    </p:spTree>
    <p:extLst>
      <p:ext uri="{BB962C8B-B14F-4D97-AF65-F5344CB8AC3E}">
        <p14:creationId xmlns:p14="http://schemas.microsoft.com/office/powerpoint/2010/main" val="18507800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336" y="-57162"/>
            <a:ext cx="10858500" cy="909089"/>
          </a:xfrm>
        </p:spPr>
        <p:txBody>
          <a:bodyPr>
            <a:normAutofit/>
          </a:bodyPr>
          <a:lstStyle/>
          <a:p>
            <a:pPr algn="ctr"/>
            <a:r>
              <a:rPr lang="en-NZ" sz="3000" cap="none" dirty="0"/>
              <a:t>L</a:t>
            </a:r>
            <a:r>
              <a:rPr lang="en-NZ" sz="3000" cap="none" dirty="0" smtClean="0"/>
              <a:t>iving wage impacts – employer, union reps &amp; employees</a:t>
            </a:r>
            <a:endParaRPr lang="en-NZ" sz="3000" cap="none" dirty="0"/>
          </a:p>
        </p:txBody>
      </p:sp>
      <p:sp>
        <p:nvSpPr>
          <p:cNvPr id="4" name="Flowchart: Sequential Access Storage 3"/>
          <p:cNvSpPr/>
          <p:nvPr/>
        </p:nvSpPr>
        <p:spPr>
          <a:xfrm flipH="1">
            <a:off x="414336" y="3057528"/>
            <a:ext cx="3071816" cy="2328861"/>
          </a:xfrm>
          <a:prstGeom prst="flowChartMagneticTape">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500" dirty="0" smtClean="0">
                <a:latin typeface="Calibri" panose="020F0502020204030204" pitchFamily="34" charset="0"/>
              </a:rPr>
              <a:t>… story-telling[of successful living wage effects] … a living wage is now a part of our language … it’s a good, fair thing to do, so that’s quite a different cultural shift</a:t>
            </a:r>
          </a:p>
          <a:p>
            <a:pPr algn="ctr"/>
            <a:endParaRPr lang="en-NZ" sz="600" dirty="0">
              <a:latin typeface="Calibri" panose="020F0502020204030204" pitchFamily="34" charset="0"/>
            </a:endParaRPr>
          </a:p>
          <a:p>
            <a:pPr algn="ctr"/>
            <a:r>
              <a:rPr lang="en-NZ" sz="1400" i="1" dirty="0" smtClean="0">
                <a:latin typeface="Calibri" panose="020F0502020204030204" pitchFamily="34" charset="0"/>
              </a:rPr>
              <a:t>- union rep</a:t>
            </a:r>
            <a:endParaRPr lang="en-NZ" sz="1400" i="1" dirty="0">
              <a:latin typeface="Calibri" panose="020F0502020204030204" pitchFamily="34" charset="0"/>
            </a:endParaRPr>
          </a:p>
        </p:txBody>
      </p:sp>
      <p:sp>
        <p:nvSpPr>
          <p:cNvPr id="5" name="Flowchart: Sequential Access Storage 4"/>
          <p:cNvSpPr/>
          <p:nvPr/>
        </p:nvSpPr>
        <p:spPr>
          <a:xfrm>
            <a:off x="2900364" y="846603"/>
            <a:ext cx="2857495" cy="2114556"/>
          </a:xfrm>
          <a:prstGeom prst="flowChartMagneticTap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500" dirty="0" smtClean="0">
              <a:latin typeface="Calibri" panose="020F0502020204030204" pitchFamily="34" charset="0"/>
            </a:endParaRPr>
          </a:p>
          <a:p>
            <a:pPr algn="ctr"/>
            <a:r>
              <a:rPr lang="en-NZ" sz="1500" dirty="0" smtClean="0">
                <a:latin typeface="Calibri" panose="020F0502020204030204" pitchFamily="34" charset="0"/>
              </a:rPr>
              <a:t>Spill-over effects into other firms, then that’s lifting the wages and conditions for a whole lot of people really, which is a positive … </a:t>
            </a:r>
          </a:p>
          <a:p>
            <a:pPr algn="ctr"/>
            <a:endParaRPr lang="en-NZ" sz="600" dirty="0">
              <a:latin typeface="Calibri" panose="020F0502020204030204" pitchFamily="34" charset="0"/>
            </a:endParaRPr>
          </a:p>
          <a:p>
            <a:pPr algn="ctr"/>
            <a:r>
              <a:rPr lang="en-NZ" sz="1400" i="1" dirty="0" smtClean="0">
                <a:latin typeface="Calibri" panose="020F0502020204030204" pitchFamily="34" charset="0"/>
              </a:rPr>
              <a:t>- union rep</a:t>
            </a:r>
          </a:p>
          <a:p>
            <a:pPr algn="ctr"/>
            <a:endParaRPr lang="en-NZ" sz="1600" dirty="0">
              <a:latin typeface="Calibri" panose="020F0502020204030204" pitchFamily="34" charset="0"/>
            </a:endParaRPr>
          </a:p>
        </p:txBody>
      </p:sp>
      <p:sp>
        <p:nvSpPr>
          <p:cNvPr id="6" name="Flowchart: Sequential Access Storage 5"/>
          <p:cNvSpPr/>
          <p:nvPr/>
        </p:nvSpPr>
        <p:spPr>
          <a:xfrm>
            <a:off x="8801101" y="3057528"/>
            <a:ext cx="2714622" cy="2328862"/>
          </a:xfrm>
          <a:prstGeom prst="flowChartMagneticTape">
            <a:avLst/>
          </a:prstGeom>
          <a:solidFill>
            <a:srgbClr val="00C85A"/>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500" dirty="0" smtClean="0">
                <a:latin typeface="Calibri" panose="020F0502020204030204" pitchFamily="34" charset="0"/>
              </a:rPr>
              <a:t>… trying to address cost-of-living pressures for particular parts of the country … it’s better to address those at the supply level  </a:t>
            </a:r>
          </a:p>
          <a:p>
            <a:pPr algn="ctr"/>
            <a:endParaRPr lang="en-NZ" sz="600" i="1" dirty="0">
              <a:latin typeface="Calibri" panose="020F0502020204030204" pitchFamily="34" charset="0"/>
            </a:endParaRPr>
          </a:p>
          <a:p>
            <a:pPr algn="ctr"/>
            <a:r>
              <a:rPr lang="en-NZ" sz="1400" i="1" dirty="0" smtClean="0">
                <a:latin typeface="Calibri" panose="020F0502020204030204" pitchFamily="34" charset="0"/>
              </a:rPr>
              <a:t>- peak union body rep</a:t>
            </a:r>
            <a:endParaRPr lang="en-NZ" sz="1400" i="1" dirty="0">
              <a:latin typeface="Calibri" panose="020F0502020204030204" pitchFamily="34" charset="0"/>
            </a:endParaRPr>
          </a:p>
        </p:txBody>
      </p:sp>
      <p:sp>
        <p:nvSpPr>
          <p:cNvPr id="7" name="Flowchart: Sequential Access Storage 6"/>
          <p:cNvSpPr/>
          <p:nvPr/>
        </p:nvSpPr>
        <p:spPr>
          <a:xfrm flipH="1">
            <a:off x="150010" y="851928"/>
            <a:ext cx="2707488" cy="2114554"/>
          </a:xfrm>
          <a:prstGeom prst="flowChartMagneticTap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500" dirty="0" smtClean="0">
                <a:latin typeface="Calibri" panose="020F0502020204030204" pitchFamily="34" charset="0"/>
              </a:rPr>
              <a:t>need to be profitable but also have wider goals … [from] accredited employers … that’s a big part of their identity as a firm</a:t>
            </a:r>
          </a:p>
          <a:p>
            <a:pPr algn="ctr"/>
            <a:endParaRPr lang="en-NZ" sz="600" dirty="0">
              <a:latin typeface="Calibri" panose="020F0502020204030204" pitchFamily="34" charset="0"/>
            </a:endParaRPr>
          </a:p>
          <a:p>
            <a:pPr algn="ctr"/>
            <a:r>
              <a:rPr lang="en-NZ" sz="1400" i="1" dirty="0" smtClean="0">
                <a:latin typeface="Calibri" panose="020F0502020204030204" pitchFamily="34" charset="0"/>
              </a:rPr>
              <a:t>- peak union body rep</a:t>
            </a:r>
            <a:endParaRPr lang="en-NZ" sz="1400" i="1" dirty="0">
              <a:latin typeface="Calibri" panose="020F0502020204030204" pitchFamily="34" charset="0"/>
            </a:endParaRPr>
          </a:p>
        </p:txBody>
      </p:sp>
      <p:sp>
        <p:nvSpPr>
          <p:cNvPr id="8" name="Flowchart: Sequential Access Storage 7"/>
          <p:cNvSpPr/>
          <p:nvPr/>
        </p:nvSpPr>
        <p:spPr>
          <a:xfrm>
            <a:off x="8508213" y="700083"/>
            <a:ext cx="3057524" cy="2114556"/>
          </a:xfrm>
          <a:prstGeom prst="flowChartMagneticTap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400" dirty="0" smtClean="0">
                <a:latin typeface="Calibri" panose="020F0502020204030204" pitchFamily="34" charset="0"/>
              </a:rPr>
              <a:t>… a living wage, it’s a big part of it. But equally working in an environment that is supportive, a good company culture, enjoy going to work, massively valuable as well</a:t>
            </a:r>
          </a:p>
          <a:p>
            <a:pPr algn="ctr"/>
            <a:endParaRPr lang="en-NZ" sz="600" i="1" dirty="0">
              <a:latin typeface="Calibri" panose="020F0502020204030204" pitchFamily="34" charset="0"/>
            </a:endParaRPr>
          </a:p>
          <a:p>
            <a:pPr algn="ctr"/>
            <a:r>
              <a:rPr lang="en-NZ" sz="1400" i="1" dirty="0" smtClean="0">
                <a:latin typeface="Calibri" panose="020F0502020204030204" pitchFamily="34" charset="0"/>
              </a:rPr>
              <a:t>- retail sector rep</a:t>
            </a:r>
            <a:endParaRPr lang="en-NZ" sz="1400" i="1" dirty="0">
              <a:latin typeface="Calibri" panose="020F0502020204030204" pitchFamily="34" charset="0"/>
            </a:endParaRPr>
          </a:p>
        </p:txBody>
      </p:sp>
      <p:sp>
        <p:nvSpPr>
          <p:cNvPr id="9" name="Flowchart: Sequential Access Storage 8"/>
          <p:cNvSpPr/>
          <p:nvPr/>
        </p:nvSpPr>
        <p:spPr>
          <a:xfrm flipH="1">
            <a:off x="3586167" y="3171824"/>
            <a:ext cx="2771770" cy="2257425"/>
          </a:xfrm>
          <a:prstGeom prst="flowChartMagneticTape">
            <a:avLst/>
          </a:prstGeom>
          <a:solidFill>
            <a:srgbClr val="5206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500" dirty="0" smtClean="0">
              <a:latin typeface="Calibri" panose="020F0502020204030204" pitchFamily="34" charset="0"/>
            </a:endParaRPr>
          </a:p>
          <a:p>
            <a:pPr algn="ctr"/>
            <a:r>
              <a:rPr lang="en-NZ" sz="1500" dirty="0" smtClean="0">
                <a:latin typeface="Calibri" panose="020F0502020204030204" pitchFamily="34" charset="0"/>
              </a:rPr>
              <a:t>Parts of local government … they do pay down around this level … [while many] highly-paid public servants … the impact will be limited … </a:t>
            </a:r>
          </a:p>
          <a:p>
            <a:pPr algn="ctr"/>
            <a:endParaRPr lang="en-NZ" sz="600" dirty="0">
              <a:latin typeface="Calibri" panose="020F0502020204030204" pitchFamily="34" charset="0"/>
            </a:endParaRPr>
          </a:p>
          <a:p>
            <a:pPr algn="ctr"/>
            <a:r>
              <a:rPr lang="en-NZ" sz="1400" i="1" dirty="0" smtClean="0">
                <a:latin typeface="Calibri" panose="020F0502020204030204" pitchFamily="34" charset="0"/>
              </a:rPr>
              <a:t>- pay expert</a:t>
            </a:r>
            <a:endParaRPr lang="en-NZ" sz="1400" i="1" dirty="0">
              <a:latin typeface="Calibri" panose="020F0502020204030204" pitchFamily="34" charset="0"/>
            </a:endParaRPr>
          </a:p>
        </p:txBody>
      </p:sp>
      <p:sp>
        <p:nvSpPr>
          <p:cNvPr id="3" name="Flowchart: Sequential Access Storage 2"/>
          <p:cNvSpPr/>
          <p:nvPr/>
        </p:nvSpPr>
        <p:spPr>
          <a:xfrm>
            <a:off x="6022185" y="1075200"/>
            <a:ext cx="2221702" cy="1900242"/>
          </a:xfrm>
          <a:prstGeom prst="flowChartMagneticTap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500" dirty="0" smtClean="0">
                <a:latin typeface="Calibri" panose="020F0502020204030204" pitchFamily="34" charset="0"/>
              </a:rPr>
              <a:t>$20 is not a living wage, especially when … planning children and buying a home … </a:t>
            </a:r>
          </a:p>
          <a:p>
            <a:pPr algn="ctr"/>
            <a:endParaRPr lang="en-NZ" sz="600" dirty="0">
              <a:latin typeface="Calibri" panose="020F0502020204030204" pitchFamily="34" charset="0"/>
            </a:endParaRPr>
          </a:p>
          <a:p>
            <a:pPr algn="ctr"/>
            <a:r>
              <a:rPr lang="en-NZ" sz="1500" i="1" dirty="0" smtClean="0">
                <a:latin typeface="Calibri" panose="020F0502020204030204" pitchFamily="34" charset="0"/>
              </a:rPr>
              <a:t>- retail employee</a:t>
            </a:r>
            <a:endParaRPr lang="en-NZ" sz="1500" i="1" dirty="0">
              <a:latin typeface="Calibri" panose="020F0502020204030204" pitchFamily="34" charset="0"/>
            </a:endParaRPr>
          </a:p>
        </p:txBody>
      </p:sp>
      <p:sp>
        <p:nvSpPr>
          <p:cNvPr id="10" name="Flowchart: Sequential Access Storage 9"/>
          <p:cNvSpPr/>
          <p:nvPr/>
        </p:nvSpPr>
        <p:spPr>
          <a:xfrm>
            <a:off x="6404376" y="3286126"/>
            <a:ext cx="2285997" cy="2028819"/>
          </a:xfrm>
          <a:prstGeom prst="flowChartMagneticTap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500" dirty="0" smtClean="0">
                <a:latin typeface="Calibri" panose="020F0502020204030204" pitchFamily="34" charset="0"/>
              </a:rPr>
              <a:t>It’s time to end the low wage culture that exists for most New Zealanders</a:t>
            </a:r>
          </a:p>
          <a:p>
            <a:pPr algn="ctr"/>
            <a:endParaRPr lang="en-NZ" sz="1500" dirty="0">
              <a:latin typeface="Calibri" panose="020F0502020204030204" pitchFamily="34" charset="0"/>
            </a:endParaRPr>
          </a:p>
          <a:p>
            <a:pPr algn="ctr"/>
            <a:r>
              <a:rPr lang="en-NZ" sz="1400" i="1" dirty="0" smtClean="0">
                <a:latin typeface="Calibri" panose="020F0502020204030204" pitchFamily="34" charset="0"/>
              </a:rPr>
              <a:t>- private sector employee</a:t>
            </a:r>
            <a:endParaRPr lang="en-NZ" sz="1400" i="1" dirty="0">
              <a:latin typeface="Calibri" panose="020F0502020204030204" pitchFamily="34" charset="0"/>
            </a:endParaRPr>
          </a:p>
        </p:txBody>
      </p:sp>
    </p:spTree>
    <p:extLst>
      <p:ext uri="{BB962C8B-B14F-4D97-AF65-F5344CB8AC3E}">
        <p14:creationId xmlns:p14="http://schemas.microsoft.com/office/powerpoint/2010/main" val="42815855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778" y="-134444"/>
            <a:ext cx="10858500" cy="909089"/>
          </a:xfrm>
        </p:spPr>
        <p:txBody>
          <a:bodyPr>
            <a:normAutofit/>
          </a:bodyPr>
          <a:lstStyle/>
          <a:p>
            <a:pPr algn="ctr"/>
            <a:r>
              <a:rPr lang="en-NZ" sz="3000" cap="none" dirty="0"/>
              <a:t>L</a:t>
            </a:r>
            <a:r>
              <a:rPr lang="en-NZ" sz="3000" cap="none" dirty="0" smtClean="0"/>
              <a:t>iving wage impacts – case organisations</a:t>
            </a:r>
            <a:endParaRPr lang="en-NZ" sz="3000" cap="none" dirty="0"/>
          </a:p>
        </p:txBody>
      </p:sp>
      <p:sp>
        <p:nvSpPr>
          <p:cNvPr id="4" name="Flowchart: Sequential Access Storage 3"/>
          <p:cNvSpPr/>
          <p:nvPr/>
        </p:nvSpPr>
        <p:spPr>
          <a:xfrm flipH="1">
            <a:off x="372048" y="2075722"/>
            <a:ext cx="3496877" cy="1274311"/>
          </a:xfrm>
          <a:prstGeom prst="flowChartMagneticTape">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500" dirty="0" smtClean="0">
                <a:latin typeface="Calibri" panose="020F0502020204030204" pitchFamily="34" charset="0"/>
              </a:rPr>
              <a:t>I would prefer that our people were paid better and there were less of them …</a:t>
            </a:r>
          </a:p>
          <a:p>
            <a:pPr algn="ctr"/>
            <a:endParaRPr lang="en-NZ" sz="600" i="1" dirty="0">
              <a:latin typeface="Calibri" panose="020F0502020204030204" pitchFamily="34" charset="0"/>
            </a:endParaRPr>
          </a:p>
          <a:p>
            <a:pPr algn="ctr"/>
            <a:r>
              <a:rPr lang="en-NZ" sz="1400" i="1" dirty="0" smtClean="0">
                <a:latin typeface="Calibri" panose="020F0502020204030204" pitchFamily="34" charset="0"/>
              </a:rPr>
              <a:t>- director</a:t>
            </a:r>
            <a:endParaRPr lang="en-NZ" sz="1400" i="1" dirty="0">
              <a:latin typeface="Calibri" panose="020F0502020204030204" pitchFamily="34" charset="0"/>
            </a:endParaRPr>
          </a:p>
        </p:txBody>
      </p:sp>
      <p:sp>
        <p:nvSpPr>
          <p:cNvPr id="5" name="Flowchart: Sequential Access Storage 4"/>
          <p:cNvSpPr/>
          <p:nvPr/>
        </p:nvSpPr>
        <p:spPr>
          <a:xfrm>
            <a:off x="600074" y="3404282"/>
            <a:ext cx="5076825" cy="2124984"/>
          </a:xfrm>
          <a:prstGeom prst="flowChartMagneticTap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500" i="1" dirty="0" smtClean="0">
              <a:latin typeface="Calibri" panose="020F0502020204030204" pitchFamily="34" charset="0"/>
            </a:endParaRPr>
          </a:p>
          <a:p>
            <a:pPr algn="ctr"/>
            <a:r>
              <a:rPr lang="en-NZ" sz="1500" dirty="0" smtClean="0">
                <a:latin typeface="Calibri" panose="020F0502020204030204" pitchFamily="34" charset="0"/>
              </a:rPr>
              <a:t>With the unions and the living </a:t>
            </a:r>
          </a:p>
          <a:p>
            <a:pPr algn="ctr"/>
            <a:r>
              <a:rPr lang="en-NZ" sz="1500" dirty="0" smtClean="0">
                <a:latin typeface="Calibri" panose="020F0502020204030204" pitchFamily="34" charset="0"/>
              </a:rPr>
              <a:t>wage, what we’ve done is we’ve said, ‘Here’s what it is. We are going to move these people up, but you need to partner with us to manage that expectation that it’s not going to go all the way up … they’ve been quite receptive about that</a:t>
            </a:r>
          </a:p>
          <a:p>
            <a:pPr algn="ctr"/>
            <a:endParaRPr lang="en-NZ" sz="600" i="1" dirty="0" smtClean="0">
              <a:latin typeface="Calibri" panose="020F0502020204030204" pitchFamily="34" charset="0"/>
            </a:endParaRPr>
          </a:p>
          <a:p>
            <a:pPr algn="ctr"/>
            <a:r>
              <a:rPr lang="en-NZ" sz="1500" i="1" dirty="0" smtClean="0">
                <a:latin typeface="Calibri" panose="020F0502020204030204" pitchFamily="34" charset="0"/>
              </a:rPr>
              <a:t>- manager</a:t>
            </a:r>
            <a:endParaRPr lang="en-NZ" sz="1500" i="1" dirty="0">
              <a:latin typeface="Calibri" panose="020F0502020204030204" pitchFamily="34" charset="0"/>
            </a:endParaRPr>
          </a:p>
          <a:p>
            <a:pPr algn="ctr"/>
            <a:endParaRPr lang="en-NZ" sz="600" dirty="0">
              <a:latin typeface="Calibri" panose="020F0502020204030204" pitchFamily="34" charset="0"/>
            </a:endParaRPr>
          </a:p>
          <a:p>
            <a:pPr algn="ctr"/>
            <a:r>
              <a:rPr lang="en-NZ" sz="1400" dirty="0" smtClean="0">
                <a:latin typeface="Calibri" panose="020F0502020204030204" pitchFamily="34" charset="0"/>
              </a:rPr>
              <a:t>-</a:t>
            </a:r>
            <a:endParaRPr lang="en-NZ" sz="1400" i="1" dirty="0" smtClean="0">
              <a:latin typeface="Calibri" panose="020F0502020204030204" pitchFamily="34" charset="0"/>
            </a:endParaRPr>
          </a:p>
        </p:txBody>
      </p:sp>
      <p:sp>
        <p:nvSpPr>
          <p:cNvPr id="6" name="Flowchart: Sequential Access Storage 5"/>
          <p:cNvSpPr/>
          <p:nvPr/>
        </p:nvSpPr>
        <p:spPr>
          <a:xfrm>
            <a:off x="5572125" y="2674777"/>
            <a:ext cx="4721413" cy="1274312"/>
          </a:xfrm>
          <a:prstGeom prst="flowChartMagneticTape">
            <a:avLst/>
          </a:prstGeom>
          <a:solidFill>
            <a:srgbClr val="00C85A"/>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400" dirty="0" smtClean="0">
                <a:latin typeface="Calibri" panose="020F0502020204030204" pitchFamily="34" charset="0"/>
              </a:rPr>
              <a:t>The living wage … 100% fits with our values and that we do care for our people … [and for] overall engagement and low turnover</a:t>
            </a:r>
          </a:p>
          <a:p>
            <a:pPr algn="ctr"/>
            <a:endParaRPr lang="en-NZ" sz="600" i="1" dirty="0">
              <a:latin typeface="Calibri" panose="020F0502020204030204" pitchFamily="34" charset="0"/>
            </a:endParaRPr>
          </a:p>
          <a:p>
            <a:pPr algn="ctr"/>
            <a:r>
              <a:rPr lang="en-NZ" sz="1400" i="1" dirty="0" smtClean="0">
                <a:latin typeface="Calibri" panose="020F0502020204030204" pitchFamily="34" charset="0"/>
              </a:rPr>
              <a:t>- manager</a:t>
            </a:r>
            <a:endParaRPr lang="en-NZ" sz="1400" i="1" dirty="0">
              <a:latin typeface="Calibri" panose="020F0502020204030204" pitchFamily="34" charset="0"/>
            </a:endParaRPr>
          </a:p>
        </p:txBody>
      </p:sp>
      <p:sp>
        <p:nvSpPr>
          <p:cNvPr id="7" name="Flowchart: Sequential Access Storage 6"/>
          <p:cNvSpPr/>
          <p:nvPr/>
        </p:nvSpPr>
        <p:spPr>
          <a:xfrm flipH="1">
            <a:off x="1773686" y="704438"/>
            <a:ext cx="3237328" cy="1192579"/>
          </a:xfrm>
          <a:prstGeom prst="flowChartMagneticTap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500" dirty="0" smtClean="0">
                <a:latin typeface="Calibri" panose="020F0502020204030204" pitchFamily="34" charset="0"/>
              </a:rPr>
              <a:t>Living wage is … a really effective way of valuing our people</a:t>
            </a:r>
          </a:p>
          <a:p>
            <a:pPr algn="ctr"/>
            <a:endParaRPr lang="en-NZ" sz="600" i="1" dirty="0">
              <a:latin typeface="Calibri" panose="020F0502020204030204" pitchFamily="34" charset="0"/>
            </a:endParaRPr>
          </a:p>
          <a:p>
            <a:pPr algn="ctr"/>
            <a:r>
              <a:rPr lang="en-NZ" sz="1400" i="1" dirty="0" smtClean="0">
                <a:latin typeface="Calibri" panose="020F0502020204030204" pitchFamily="34" charset="0"/>
              </a:rPr>
              <a:t>- manager</a:t>
            </a:r>
            <a:endParaRPr lang="en-NZ" sz="1400" i="1" dirty="0">
              <a:latin typeface="Calibri" panose="020F0502020204030204" pitchFamily="34" charset="0"/>
            </a:endParaRPr>
          </a:p>
        </p:txBody>
      </p:sp>
      <p:sp>
        <p:nvSpPr>
          <p:cNvPr id="8" name="Flowchart: Sequential Access Storage 7"/>
          <p:cNvSpPr/>
          <p:nvPr/>
        </p:nvSpPr>
        <p:spPr>
          <a:xfrm>
            <a:off x="5298880" y="1008747"/>
            <a:ext cx="6318633" cy="1591579"/>
          </a:xfrm>
          <a:prstGeom prst="flowChartMagneticTap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400" dirty="0" smtClean="0">
                <a:latin typeface="Calibri" panose="020F0502020204030204" pitchFamily="34" charset="0"/>
              </a:rPr>
              <a:t>I would recommend living wage, especially for those who’ve got big families who struggle with the rent market going up … putting food on the table, and clothing on their kids … I can actually save some money … it’s a huge difference</a:t>
            </a:r>
          </a:p>
          <a:p>
            <a:pPr algn="ctr"/>
            <a:endParaRPr lang="en-NZ" sz="600" i="1" dirty="0">
              <a:latin typeface="Calibri" panose="020F0502020204030204" pitchFamily="34" charset="0"/>
            </a:endParaRPr>
          </a:p>
          <a:p>
            <a:pPr algn="ctr"/>
            <a:r>
              <a:rPr lang="en-NZ" sz="1400" i="1" dirty="0" smtClean="0">
                <a:latin typeface="Calibri" panose="020F0502020204030204" pitchFamily="34" charset="0"/>
              </a:rPr>
              <a:t>- production assistant</a:t>
            </a:r>
            <a:endParaRPr lang="en-NZ" sz="1400" i="1" dirty="0">
              <a:latin typeface="Calibri" panose="020F0502020204030204" pitchFamily="34" charset="0"/>
            </a:endParaRPr>
          </a:p>
        </p:txBody>
      </p:sp>
      <p:sp>
        <p:nvSpPr>
          <p:cNvPr id="9" name="Flowchart: Sequential Access Storage 8"/>
          <p:cNvSpPr/>
          <p:nvPr/>
        </p:nvSpPr>
        <p:spPr>
          <a:xfrm flipH="1">
            <a:off x="5895975" y="4017514"/>
            <a:ext cx="5750112" cy="1496799"/>
          </a:xfrm>
          <a:prstGeom prst="flowChartMagneticTape">
            <a:avLst/>
          </a:prstGeom>
          <a:solidFill>
            <a:srgbClr val="5206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400" dirty="0" smtClean="0">
                <a:latin typeface="Calibri" panose="020F0502020204030204" pitchFamily="34" charset="0"/>
              </a:rPr>
              <a:t>We introduced it, having worked with the staff on the factory floor and knowing their background and history and … how much they need to work to support themselves and their wider families</a:t>
            </a:r>
          </a:p>
          <a:p>
            <a:pPr algn="ctr"/>
            <a:endParaRPr lang="en-NZ" sz="600" dirty="0">
              <a:latin typeface="Calibri" panose="020F0502020204030204" pitchFamily="34" charset="0"/>
            </a:endParaRPr>
          </a:p>
          <a:p>
            <a:pPr algn="ctr"/>
            <a:r>
              <a:rPr lang="en-NZ" sz="1400" i="1" dirty="0" smtClean="0">
                <a:latin typeface="Calibri" panose="020F0502020204030204" pitchFamily="34" charset="0"/>
              </a:rPr>
              <a:t>- HR Manager</a:t>
            </a:r>
          </a:p>
        </p:txBody>
      </p:sp>
      <p:sp>
        <p:nvSpPr>
          <p:cNvPr id="10" name="TextBox 9"/>
          <p:cNvSpPr txBox="1"/>
          <p:nvPr/>
        </p:nvSpPr>
        <p:spPr>
          <a:xfrm>
            <a:off x="568508" y="809873"/>
            <a:ext cx="1957388" cy="430887"/>
          </a:xfrm>
          <a:prstGeom prst="rect">
            <a:avLst/>
          </a:prstGeom>
          <a:noFill/>
        </p:spPr>
        <p:txBody>
          <a:bodyPr wrap="square" rtlCol="0">
            <a:spAutoFit/>
          </a:bodyPr>
          <a:lstStyle/>
          <a:p>
            <a:r>
              <a:rPr lang="en-NZ" sz="2200" dirty="0" smtClean="0"/>
              <a:t>Council</a:t>
            </a:r>
            <a:endParaRPr lang="en-NZ" sz="2200" dirty="0"/>
          </a:p>
        </p:txBody>
      </p:sp>
      <p:sp>
        <p:nvSpPr>
          <p:cNvPr id="11" name="TextBox 10"/>
          <p:cNvSpPr txBox="1"/>
          <p:nvPr/>
        </p:nvSpPr>
        <p:spPr>
          <a:xfrm>
            <a:off x="8771031" y="540634"/>
            <a:ext cx="3111108" cy="430887"/>
          </a:xfrm>
          <a:prstGeom prst="rect">
            <a:avLst/>
          </a:prstGeom>
          <a:noFill/>
        </p:spPr>
        <p:txBody>
          <a:bodyPr wrap="square" rtlCol="0">
            <a:spAutoFit/>
          </a:bodyPr>
          <a:lstStyle/>
          <a:p>
            <a:r>
              <a:rPr lang="en-NZ" sz="2200" dirty="0" smtClean="0"/>
              <a:t>SME food manufacturer</a:t>
            </a:r>
            <a:endParaRPr lang="en-NZ" sz="2200" dirty="0"/>
          </a:p>
        </p:txBody>
      </p:sp>
    </p:spTree>
    <p:extLst>
      <p:ext uri="{BB962C8B-B14F-4D97-AF65-F5344CB8AC3E}">
        <p14:creationId xmlns:p14="http://schemas.microsoft.com/office/powerpoint/2010/main" val="67624684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TM04033927[[fn=Main Event]]</Template>
  <TotalTime>785</TotalTime>
  <Words>2019</Words>
  <Application>Microsoft Office PowerPoint</Application>
  <PresentationFormat>Widescreen</PresentationFormat>
  <Paragraphs>234</Paragraphs>
  <Slides>17</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Impact</vt:lpstr>
      <vt:lpstr>Main Event</vt:lpstr>
      <vt:lpstr>Perspectives of a living wage’s impacts:  The New Zealand case  ILERA 2020, 24-27 June</vt:lpstr>
      <vt:lpstr>Living wage: definition and background</vt:lpstr>
      <vt:lpstr>This study</vt:lpstr>
      <vt:lpstr>Key findings</vt:lpstr>
      <vt:lpstr>PowerPoint Presentation</vt:lpstr>
      <vt:lpstr>PowerPoint Presentation</vt:lpstr>
      <vt:lpstr>Living wage impacts – employer rep, HR &amp; LWMANZ perspectives</vt:lpstr>
      <vt:lpstr>Living wage impacts – employer, union reps &amp; employees</vt:lpstr>
      <vt:lpstr>Living wage impacts – case organisations</vt:lpstr>
      <vt:lpstr>PowerPoint Presentation</vt:lpstr>
      <vt:lpstr>PowerPoint Presentation</vt:lpstr>
      <vt:lpstr>Implications for macro-policy (initiatives)</vt:lpstr>
      <vt:lpstr>Implications for sector/regional policy (initiatives)</vt:lpstr>
      <vt:lpstr>Implications for HR (workplace) (initiatives)</vt:lpstr>
      <vt:lpstr>A few final remarks</vt:lpstr>
      <vt:lpstr>Some of the wider project outputs</vt:lpstr>
      <vt:lpstr>Kia ora from Aotearoa/New Zealand</vt:lpstr>
    </vt:vector>
  </TitlesOfParts>
  <Company>Massey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Perspectives of a lIving Wage’s Impact:  The New Zealand case  ILERA 2020, 24-27 June</dc:title>
  <dc:creator>Parker, Jane</dc:creator>
  <cp:lastModifiedBy>Parker, Jane</cp:lastModifiedBy>
  <cp:revision>52</cp:revision>
  <dcterms:created xsi:type="dcterms:W3CDTF">2020-06-22T22:49:57Z</dcterms:created>
  <dcterms:modified xsi:type="dcterms:W3CDTF">2020-06-26T06:25:26Z</dcterms:modified>
</cp:coreProperties>
</file>