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76" r:id="rId5"/>
    <p:sldId id="301" r:id="rId6"/>
    <p:sldId id="302" r:id="rId7"/>
    <p:sldId id="284" r:id="rId8"/>
    <p:sldId id="286" r:id="rId9"/>
    <p:sldId id="287" r:id="rId10"/>
    <p:sldId id="303" r:id="rId11"/>
    <p:sldId id="288" r:id="rId12"/>
    <p:sldId id="304" r:id="rId13"/>
    <p:sldId id="291" r:id="rId14"/>
    <p:sldId id="292" r:id="rId15"/>
    <p:sldId id="260" r:id="rId16"/>
    <p:sldId id="282" r:id="rId17"/>
    <p:sldId id="263" r:id="rId18"/>
    <p:sldId id="298" r:id="rId19"/>
    <p:sldId id="297" r:id="rId20"/>
    <p:sldId id="275" r:id="rId21"/>
    <p:sldId id="299" r:id="rId22"/>
    <p:sldId id="306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32C5C-7FF4-9945-8F64-3ED1F37BB555}" type="datetimeFigureOut">
              <a:rPr lang="en-US" smtClean="0"/>
              <a:t>23/10/13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64A54-A325-4D46-BC34-8F49282C7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3CC9-A4FC-FA43-B20F-57A9EB2EBE87}" type="datetimeFigureOut">
              <a:rPr lang="en-US" smtClean="0"/>
              <a:t>23/10/13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E0E93-7481-284C-BE64-B49989800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my role at Vic – Clinical teaching Fellow – but speaking today as PhD student.</a:t>
            </a:r>
          </a:p>
          <a:p>
            <a:r>
              <a:rPr lang="en-US" baseline="0" dirty="0" smtClean="0"/>
              <a:t>Run resilience training in my role as MD at Umbrella.</a:t>
            </a:r>
          </a:p>
          <a:p>
            <a:r>
              <a:rPr lang="en-US" baseline="0" dirty="0" smtClean="0"/>
              <a:t>I also have a personal interest in resilience – 11 year old twins!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be focusing on how</a:t>
            </a:r>
            <a:r>
              <a:rPr lang="en-US" baseline="0" dirty="0" smtClean="0"/>
              <a:t> to improve individual resilience – what can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 do to support/strengthen.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this research is focused on individual</a:t>
            </a:r>
            <a:r>
              <a:rPr lang="en-US" baseline="0" dirty="0" smtClean="0"/>
              <a:t>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 to face groups facilitated by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psychs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 to face groups facilitated by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psychs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very positive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Individual,</a:t>
            </a:r>
            <a:r>
              <a:rPr lang="en-US" baseline="0" dirty="0" smtClean="0"/>
              <a:t> team and </a:t>
            </a:r>
            <a:r>
              <a:rPr lang="en-US" baseline="0" dirty="0" err="1" smtClean="0"/>
              <a:t>organisational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E0E93-7481-284C-BE64-B499898004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4" y="-21511"/>
            <a:ext cx="9158733" cy="208788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4" y="-21511"/>
            <a:ext cx="9158733" cy="208788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75077"/>
            <a:ext cx="2843808" cy="950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tx2">
                <a:lumMod val="60000"/>
                <a:lumOff val="40000"/>
              </a:schemeClr>
            </a:gs>
            <a:gs pos="100000">
              <a:schemeClr val="tx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4" y="-21511"/>
            <a:ext cx="9158733" cy="2087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4" y="-21511"/>
            <a:ext cx="9158733" cy="208788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13536"/>
            <a:ext cx="2168648" cy="208605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5A3775-0AB7-45B7-9242-D14C78646182}" type="datetimeFigureOut">
              <a:rPr lang="en-NZ" smtClean="0"/>
              <a:pPr/>
              <a:t>23/10/13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41AA83E-80EF-4110-BD9D-8709E9901AEF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413536"/>
            <a:ext cx="2168648" cy="2086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1872208"/>
          </a:xfrm>
        </p:spPr>
        <p:txBody>
          <a:bodyPr>
            <a:normAutofit/>
          </a:bodyPr>
          <a:lstStyle/>
          <a:p>
            <a:r>
              <a:rPr lang="en-NZ" sz="2800" dirty="0" smtClean="0"/>
              <a:t>From stress to strength: building resilience under pressure</a:t>
            </a:r>
            <a:endParaRPr lang="en-NZ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4509120"/>
            <a:ext cx="3255144" cy="1368152"/>
          </a:xfrm>
        </p:spPr>
        <p:txBody>
          <a:bodyPr>
            <a:normAutofit/>
          </a:bodyPr>
          <a:lstStyle/>
          <a:p>
            <a:r>
              <a:rPr lang="en-NZ" sz="2000" dirty="0" smtClean="0"/>
              <a:t>Gaynor Parkin</a:t>
            </a:r>
          </a:p>
          <a:p>
            <a:r>
              <a:rPr lang="en-NZ" sz="2000" dirty="0" smtClean="0"/>
              <a:t>Psychology @ Victoria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27467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Cognitive flexibility</a:t>
            </a:r>
          </a:p>
          <a:p>
            <a:r>
              <a:rPr lang="en-US" sz="3200" dirty="0" smtClean="0"/>
              <a:t>Realistic optimism</a:t>
            </a:r>
          </a:p>
          <a:p>
            <a:r>
              <a:rPr lang="en-US" sz="3200" dirty="0" smtClean="0"/>
              <a:t>Problem solving skills</a:t>
            </a:r>
          </a:p>
          <a:p>
            <a:r>
              <a:rPr lang="en-US" sz="3200" dirty="0" smtClean="0"/>
              <a:t>Connectedness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(Thanks MSI R&amp;D $)!</a:t>
            </a:r>
          </a:p>
          <a:p>
            <a:r>
              <a:rPr lang="en-US" sz="3200" dirty="0" smtClean="0"/>
              <a:t>6 participating </a:t>
            </a:r>
            <a:r>
              <a:rPr lang="en-US" sz="3200" dirty="0" smtClean="0"/>
              <a:t>organisations</a:t>
            </a:r>
            <a:r>
              <a:rPr lang="en-US" sz="3200" dirty="0" smtClean="0"/>
              <a:t>: all under </a:t>
            </a:r>
            <a:r>
              <a:rPr lang="en-US" sz="3200" dirty="0" smtClean="0"/>
              <a:t>pressure</a:t>
            </a:r>
          </a:p>
          <a:p>
            <a:r>
              <a:rPr lang="en-US" sz="3200" dirty="0" smtClean="0"/>
              <a:t>Does resilience training make a difference?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Face to face vs. </a:t>
            </a:r>
            <a:r>
              <a:rPr lang="en-US" sz="3200" dirty="0" err="1" smtClean="0"/>
              <a:t>etraining</a:t>
            </a:r>
            <a:endParaRPr lang="en-US" sz="3200" dirty="0" smtClean="0"/>
          </a:p>
          <a:p>
            <a:r>
              <a:rPr lang="en-US" sz="3200" dirty="0" smtClean="0"/>
              <a:t>Block vs. spaced</a:t>
            </a:r>
          </a:p>
          <a:p>
            <a:r>
              <a:rPr lang="en-US" sz="3200" dirty="0" smtClean="0"/>
              <a:t>Impact of follow 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2295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Perceived </a:t>
            </a:r>
            <a:r>
              <a:rPr lang="en-US" dirty="0"/>
              <a:t>Stress Scale </a:t>
            </a:r>
            <a:endParaRPr lang="en-US" dirty="0" smtClean="0"/>
          </a:p>
          <a:p>
            <a:r>
              <a:rPr lang="en-US" dirty="0" smtClean="0"/>
              <a:t>Brief Mindfulness Measure</a:t>
            </a:r>
          </a:p>
          <a:p>
            <a:r>
              <a:rPr lang="en-US" dirty="0" smtClean="0"/>
              <a:t>Work and Well-Being Survey (UWES)</a:t>
            </a:r>
          </a:p>
          <a:p>
            <a:r>
              <a:rPr lang="en-US" dirty="0" smtClean="0"/>
              <a:t>Connor-Davidson Resilience  Scale </a:t>
            </a:r>
          </a:p>
          <a:p>
            <a:r>
              <a:rPr lang="en-US" dirty="0" smtClean="0"/>
              <a:t>Life Orientation Test Revised </a:t>
            </a:r>
          </a:p>
          <a:p>
            <a:r>
              <a:rPr lang="en-US" dirty="0" smtClean="0"/>
              <a:t>Adult Coping Scale</a:t>
            </a:r>
          </a:p>
          <a:p>
            <a:r>
              <a:rPr lang="en-US" dirty="0" smtClean="0"/>
              <a:t>Health measures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Tricky!</a:t>
            </a:r>
          </a:p>
          <a:p>
            <a:r>
              <a:rPr lang="en-US" sz="3200" dirty="0" smtClean="0"/>
              <a:t>Each </a:t>
            </a:r>
            <a:r>
              <a:rPr lang="en-US" sz="3200" dirty="0" smtClean="0"/>
              <a:t>organisation</a:t>
            </a:r>
            <a:r>
              <a:rPr lang="en-US" sz="3200" dirty="0" smtClean="0"/>
              <a:t> uses different </a:t>
            </a:r>
            <a:r>
              <a:rPr lang="en-US" sz="3200" dirty="0" smtClean="0"/>
              <a:t>measures – or not</a:t>
            </a:r>
            <a:endParaRPr lang="en-US" sz="3200" dirty="0" smtClean="0"/>
          </a:p>
          <a:p>
            <a:r>
              <a:rPr lang="en-US" sz="3200" dirty="0" smtClean="0"/>
              <a:t>Suggestions welcome</a:t>
            </a:r>
          </a:p>
          <a:p>
            <a:r>
              <a:rPr lang="en-US" sz="3200" dirty="0" smtClean="0"/>
              <a:t>More focus on this in phase 2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modules 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Stress – mind-emotion-body responses</a:t>
            </a:r>
          </a:p>
          <a:p>
            <a:r>
              <a:rPr lang="en-US" sz="3200" dirty="0" smtClean="0"/>
              <a:t>Resilience – from psychological research</a:t>
            </a:r>
          </a:p>
          <a:p>
            <a:r>
              <a:rPr lang="en-US" sz="3200" dirty="0" smtClean="0"/>
              <a:t>Physical wellbeing</a:t>
            </a:r>
          </a:p>
          <a:p>
            <a:r>
              <a:rPr lang="en-US" sz="3200" dirty="0" smtClean="0"/>
              <a:t>Flexible thinking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modules 5-8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Realistic optimism</a:t>
            </a:r>
          </a:p>
          <a:p>
            <a:r>
              <a:rPr lang="en-US" sz="3200" dirty="0" smtClean="0"/>
              <a:t>Strong relationships</a:t>
            </a:r>
          </a:p>
          <a:p>
            <a:r>
              <a:rPr lang="en-US" sz="3200" dirty="0" smtClean="0"/>
              <a:t>Emotion regulation and positive emotion</a:t>
            </a:r>
          </a:p>
          <a:p>
            <a:r>
              <a:rPr lang="en-US" sz="3200" dirty="0" smtClean="0"/>
              <a:t>Recovery and mindfulness tools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289 participants completed training (face to face) </a:t>
            </a:r>
          </a:p>
          <a:p>
            <a:r>
              <a:rPr lang="en-US" sz="3200" dirty="0" smtClean="0"/>
              <a:t>269 completed pre and post measures</a:t>
            </a:r>
          </a:p>
          <a:p>
            <a:r>
              <a:rPr lang="en-US" sz="3200" dirty="0" smtClean="0"/>
              <a:t>Poor response rate at follow up</a:t>
            </a:r>
          </a:p>
          <a:p>
            <a:r>
              <a:rPr lang="en-US" sz="3200" dirty="0" smtClean="0"/>
              <a:t>More focus on this in phase 2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Request for more follow up</a:t>
            </a:r>
          </a:p>
          <a:p>
            <a:r>
              <a:rPr lang="en-US" sz="3200" dirty="0" smtClean="0"/>
              <a:t>Helpful to understand science behind tools</a:t>
            </a:r>
          </a:p>
          <a:p>
            <a:r>
              <a:rPr lang="en-US" sz="3200" dirty="0" smtClean="0"/>
              <a:t>Want leadership support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Has the training helped improve your resilience?</a:t>
            </a:r>
          </a:p>
          <a:p>
            <a:r>
              <a:rPr lang="en-US" sz="2800" dirty="0" smtClean="0"/>
              <a:t>Health?</a:t>
            </a:r>
          </a:p>
          <a:p>
            <a:r>
              <a:rPr lang="en-US" sz="2800" dirty="0" smtClean="0"/>
              <a:t>Performance at work?</a:t>
            </a:r>
          </a:p>
          <a:p>
            <a:r>
              <a:rPr lang="en-US" sz="2800" dirty="0" smtClean="0"/>
              <a:t>Coping with stress at work/home</a:t>
            </a:r>
          </a:p>
          <a:p>
            <a:r>
              <a:rPr lang="en-US" sz="2800" dirty="0" smtClean="0"/>
              <a:t>Relationships with others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What promotes psychological resilience?</a:t>
            </a:r>
          </a:p>
          <a:p>
            <a:r>
              <a:rPr lang="en-NZ" sz="3200" dirty="0" smtClean="0"/>
              <a:t>Current </a:t>
            </a:r>
            <a:r>
              <a:rPr lang="en-NZ" sz="3200" dirty="0" smtClean="0"/>
              <a:t>study</a:t>
            </a:r>
            <a:endParaRPr lang="en-NZ" sz="3200" dirty="0" smtClean="0"/>
          </a:p>
          <a:p>
            <a:r>
              <a:rPr lang="en-NZ" sz="3200" dirty="0" smtClean="0"/>
              <a:t>Observations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400831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Changing org. priorities</a:t>
            </a:r>
          </a:p>
          <a:p>
            <a:r>
              <a:rPr lang="en-US" sz="3200" dirty="0" smtClean="0"/>
              <a:t>High staff turnover</a:t>
            </a:r>
          </a:p>
          <a:p>
            <a:r>
              <a:rPr lang="en-US" sz="3200" dirty="0" smtClean="0"/>
              <a:t>Perceptions of resilience training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SLT engagement and participation</a:t>
            </a:r>
          </a:p>
          <a:p>
            <a:r>
              <a:rPr lang="en-US" sz="3200" dirty="0" smtClean="0"/>
              <a:t>Invite to participate in training and who attends first important</a:t>
            </a:r>
          </a:p>
          <a:p>
            <a:r>
              <a:rPr lang="en-US" sz="3200" dirty="0" smtClean="0"/>
              <a:t>Feedback and changing attitudes</a:t>
            </a:r>
          </a:p>
        </p:txBody>
      </p:sp>
    </p:spTree>
    <p:extLst>
      <p:ext uri="{BB962C8B-B14F-4D97-AF65-F5344CB8AC3E}">
        <p14:creationId xmlns:p14="http://schemas.microsoft.com/office/powerpoint/2010/main" val="346232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36277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3200" dirty="0"/>
          </a:p>
          <a:p>
            <a:r>
              <a:rPr lang="en-US" sz="3200" dirty="0"/>
              <a:t>Follow up at all levels critical</a:t>
            </a:r>
          </a:p>
          <a:p>
            <a:r>
              <a:rPr lang="en-US" sz="3200" dirty="0"/>
              <a:t>Make resilience habits routine</a:t>
            </a:r>
          </a:p>
          <a:p>
            <a:r>
              <a:rPr lang="en-US" sz="3200" dirty="0"/>
              <a:t>Address disconnect between performance/productivity and well-being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364373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/>
              <a:t>Your comments and suggestions are very welcome!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875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7350" y="-2203450"/>
            <a:ext cx="14998700" cy="11264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Ability to </a:t>
            </a:r>
            <a:r>
              <a:rPr lang="en-US" sz="3200" b="1" dirty="0" smtClean="0"/>
              <a:t>adapt</a:t>
            </a:r>
            <a:r>
              <a:rPr lang="en-US" sz="3200" dirty="0" smtClean="0"/>
              <a:t> and </a:t>
            </a:r>
            <a:r>
              <a:rPr lang="en-US" sz="3200" b="1" dirty="0" smtClean="0"/>
              <a:t>recover</a:t>
            </a:r>
            <a:r>
              <a:rPr lang="en-US" sz="3200" dirty="0" smtClean="0"/>
              <a:t> well after stress, adversity or change</a:t>
            </a:r>
          </a:p>
          <a:p>
            <a:r>
              <a:rPr lang="en-US" sz="3200" dirty="0" smtClean="0"/>
              <a:t>“Bouncing back”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85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3200" i="1" dirty="0" smtClean="0"/>
              <a:t>“You </a:t>
            </a:r>
            <a:r>
              <a:rPr lang="en-US" sz="3200" i="1" dirty="0"/>
              <a:t>can’t stop the waves but you can learn to surf “ </a:t>
            </a:r>
            <a:endParaRPr lang="en-US" sz="3200" i="1" dirty="0" smtClean="0"/>
          </a:p>
          <a:p>
            <a:endParaRPr lang="en-US" sz="3200" i="1" dirty="0"/>
          </a:p>
          <a:p>
            <a:pPr marL="68580" indent="0">
              <a:buNone/>
            </a:pPr>
            <a:r>
              <a:rPr lang="en-US" sz="2800" dirty="0" smtClean="0"/>
              <a:t>Jon </a:t>
            </a:r>
            <a:r>
              <a:rPr lang="en-US" sz="2800" dirty="0" err="1"/>
              <a:t>Kabat-Zinn</a:t>
            </a:r>
            <a:endParaRPr lang="en-AU" sz="2800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2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AU" sz="3200" b="1" dirty="0" smtClean="0"/>
              <a:t>“</a:t>
            </a:r>
            <a:r>
              <a:rPr lang="en-AU" sz="3200" i="1" dirty="0"/>
              <a:t>Resilience is built through the everyday, every minute habits and exercises that punctuate our daily lives.</a:t>
            </a:r>
            <a:r>
              <a:rPr lang="en-AU" b="1" dirty="0" smtClean="0"/>
              <a:t>”</a:t>
            </a:r>
          </a:p>
          <a:p>
            <a:pPr marL="68580" indent="0">
              <a:buNone/>
            </a:pPr>
            <a:endParaRPr lang="en-AU" dirty="0"/>
          </a:p>
          <a:p>
            <a:pPr marL="68580" indent="0">
              <a:buNone/>
            </a:pPr>
            <a:r>
              <a:rPr lang="en-AU" dirty="0" smtClean="0"/>
              <a:t>Lynda </a:t>
            </a:r>
            <a:r>
              <a:rPr lang="en-AU" dirty="0" err="1"/>
              <a:t>Gratton</a:t>
            </a:r>
            <a:r>
              <a:rPr lang="en-AU" dirty="0"/>
              <a:t>, Professor, London Business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9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Child development</a:t>
            </a:r>
          </a:p>
          <a:p>
            <a:r>
              <a:rPr lang="en-US" sz="3200" dirty="0" smtClean="0"/>
              <a:t>Trauma – post traumatic growth</a:t>
            </a:r>
          </a:p>
          <a:p>
            <a:r>
              <a:rPr lang="en-US" sz="3200" dirty="0" smtClean="0"/>
              <a:t>Neuroscience</a:t>
            </a:r>
          </a:p>
          <a:p>
            <a:r>
              <a:rPr lang="en-US" sz="3200" dirty="0" smtClean="0"/>
              <a:t>Positive Psychology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fitness and recovery – role of stress hormones</a:t>
            </a:r>
          </a:p>
          <a:p>
            <a:r>
              <a:rPr lang="en-US" sz="3200" dirty="0" smtClean="0"/>
              <a:t>Meditation/Mindfulness</a:t>
            </a:r>
          </a:p>
          <a:p>
            <a:r>
              <a:rPr lang="en-US" sz="3200" dirty="0" smtClean="0"/>
              <a:t>Emotion regulation skills</a:t>
            </a:r>
          </a:p>
          <a:p>
            <a:r>
              <a:rPr lang="en-US" sz="3200" dirty="0" smtClean="0"/>
              <a:t>Experiencing positive emotions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Cognitive flexibility</a:t>
            </a:r>
          </a:p>
          <a:p>
            <a:r>
              <a:rPr lang="en-US" sz="3200" dirty="0" smtClean="0"/>
              <a:t>Realistic optimism</a:t>
            </a:r>
          </a:p>
          <a:p>
            <a:r>
              <a:rPr lang="en-US" sz="3200" dirty="0" smtClean="0"/>
              <a:t>Problem solving skills</a:t>
            </a:r>
          </a:p>
          <a:p>
            <a:r>
              <a:rPr lang="en-US" sz="3200" dirty="0" smtClean="0"/>
              <a:t>Connectedness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werPoint Template">
  <a:themeElements>
    <a:clrScheme name="VUW">
      <a:dk1>
        <a:srgbClr val="004730"/>
      </a:dk1>
      <a:lt1>
        <a:sysClr val="window" lastClr="FFFFFF"/>
      </a:lt1>
      <a:dk2>
        <a:srgbClr val="967140"/>
      </a:dk2>
      <a:lt2>
        <a:srgbClr val="EDE3D5"/>
      </a:lt2>
      <a:accent1>
        <a:srgbClr val="00473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CAF278"/>
      </a:accent6>
      <a:hlink>
        <a:srgbClr val="00473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Template.potx</Template>
  <TotalTime>2770</TotalTime>
  <Words>511</Words>
  <Application>Microsoft Macintosh PowerPoint</Application>
  <PresentationFormat>On-screen Show (4:3)</PresentationFormat>
  <Paragraphs>113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 Template</vt:lpstr>
      <vt:lpstr>From stress to strength: building resilience under pressure</vt:lpstr>
      <vt:lpstr>Overview</vt:lpstr>
      <vt:lpstr>PowerPoint Presentation</vt:lpstr>
      <vt:lpstr>Psychological resilience</vt:lpstr>
      <vt:lpstr>PowerPoint Presentation</vt:lpstr>
      <vt:lpstr>PowerPoint Presentation</vt:lpstr>
      <vt:lpstr>Previous research</vt:lpstr>
      <vt:lpstr>Evidence to date</vt:lpstr>
      <vt:lpstr>Evidence to date</vt:lpstr>
      <vt:lpstr>Evidence to date</vt:lpstr>
      <vt:lpstr>Current study</vt:lpstr>
      <vt:lpstr>Current study</vt:lpstr>
      <vt:lpstr>Study measures</vt:lpstr>
      <vt:lpstr>Measures of performance</vt:lpstr>
      <vt:lpstr>Training modules 1-4</vt:lpstr>
      <vt:lpstr>Training modules 5-8</vt:lpstr>
      <vt:lpstr>Progress to date</vt:lpstr>
      <vt:lpstr>Participant feedback</vt:lpstr>
      <vt:lpstr>Participant feedback</vt:lpstr>
      <vt:lpstr>Barriers</vt:lpstr>
      <vt:lpstr>Solutions?</vt:lpstr>
      <vt:lpstr>Solutions?</vt:lpstr>
      <vt:lpstr>Questions?</vt:lpstr>
    </vt:vector>
  </TitlesOfParts>
  <Company>Umbrella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Gaynor Parkin</dc:creator>
  <cp:lastModifiedBy>Gaynor Parkin</cp:lastModifiedBy>
  <cp:revision>26</cp:revision>
  <cp:lastPrinted>2012-09-27T02:35:26Z</cp:lastPrinted>
  <dcterms:created xsi:type="dcterms:W3CDTF">2012-09-26T22:09:16Z</dcterms:created>
  <dcterms:modified xsi:type="dcterms:W3CDTF">2013-10-22T18:51:51Z</dcterms:modified>
</cp:coreProperties>
</file>