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70" r:id="rId9"/>
    <p:sldId id="262" r:id="rId10"/>
    <p:sldId id="268" r:id="rId11"/>
    <p:sldId id="269" r:id="rId12"/>
    <p:sldId id="263" r:id="rId13"/>
    <p:sldId id="267" r:id="rId14"/>
    <p:sldId id="260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4BD97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062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823-52B7-4E4F-8ECB-E5EF4B81FFD2}" type="datetimeFigureOut">
              <a:rPr lang="en-NZ" smtClean="0"/>
              <a:t>22/10/2013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0BAA-2B10-4FAE-9CF7-E7B66A8380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281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823-52B7-4E4F-8ECB-E5EF4B81FFD2}" type="datetimeFigureOut">
              <a:rPr lang="en-NZ" smtClean="0"/>
              <a:t>22/10/2013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0BAA-2B10-4FAE-9CF7-E7B66A8380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336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823-52B7-4E4F-8ECB-E5EF4B81FFD2}" type="datetimeFigureOut">
              <a:rPr lang="en-NZ" smtClean="0"/>
              <a:t>22/10/2013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0BAA-2B10-4FAE-9CF7-E7B66A8380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581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823-52B7-4E4F-8ECB-E5EF4B81FFD2}" type="datetimeFigureOut">
              <a:rPr lang="en-NZ" smtClean="0"/>
              <a:t>22/10/2013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0BAA-2B10-4FAE-9CF7-E7B66A8380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442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823-52B7-4E4F-8ECB-E5EF4B81FFD2}" type="datetimeFigureOut">
              <a:rPr lang="en-NZ" smtClean="0"/>
              <a:t>22/10/2013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0BAA-2B10-4FAE-9CF7-E7B66A8380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090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823-52B7-4E4F-8ECB-E5EF4B81FFD2}" type="datetimeFigureOut">
              <a:rPr lang="en-NZ" smtClean="0"/>
              <a:t>22/10/2013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0BAA-2B10-4FAE-9CF7-E7B66A8380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42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823-52B7-4E4F-8ECB-E5EF4B81FFD2}" type="datetimeFigureOut">
              <a:rPr lang="en-NZ" smtClean="0"/>
              <a:t>22/10/2013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0BAA-2B10-4FAE-9CF7-E7B66A8380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417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823-52B7-4E4F-8ECB-E5EF4B81FFD2}" type="datetimeFigureOut">
              <a:rPr lang="en-NZ" smtClean="0"/>
              <a:t>22/10/2013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0BAA-2B10-4FAE-9CF7-E7B66A8380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103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823-52B7-4E4F-8ECB-E5EF4B81FFD2}" type="datetimeFigureOut">
              <a:rPr lang="en-NZ" smtClean="0"/>
              <a:t>22/10/2013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0BAA-2B10-4FAE-9CF7-E7B66A8380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678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823-52B7-4E4F-8ECB-E5EF4B81FFD2}" type="datetimeFigureOut">
              <a:rPr lang="en-NZ" smtClean="0"/>
              <a:t>22/10/2013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0BAA-2B10-4FAE-9CF7-E7B66A8380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541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823-52B7-4E4F-8ECB-E5EF4B81FFD2}" type="datetimeFigureOut">
              <a:rPr lang="en-NZ" smtClean="0"/>
              <a:t>22/10/2013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0BAA-2B10-4FAE-9CF7-E7B66A8380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005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68823-52B7-4E4F-8ECB-E5EF4B81FFD2}" type="datetimeFigureOut">
              <a:rPr lang="en-NZ" smtClean="0"/>
              <a:t>22/10/2013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30BAA-2B10-4FAE-9CF7-E7B66A83807C}" type="slidenum">
              <a:rPr lang="en-NZ" smtClean="0"/>
              <a:t>‹#›</a:t>
            </a:fld>
            <a:endParaRPr lang="en-NZ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1" t="65579" r="5040" b="20433"/>
          <a:stretch/>
        </p:blipFill>
        <p:spPr bwMode="auto">
          <a:xfrm>
            <a:off x="0" y="5589240"/>
            <a:ext cx="9144000" cy="102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3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MP900433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44" y="1054193"/>
            <a:ext cx="7523972" cy="417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-99392"/>
            <a:ext cx="9217024" cy="1042635"/>
          </a:xfrm>
        </p:spPr>
        <p:txBody>
          <a:bodyPr>
            <a:normAutofit/>
          </a:bodyPr>
          <a:lstStyle/>
          <a:p>
            <a:r>
              <a:rPr lang="en-NZ" sz="4000" b="1" dirty="0" smtClean="0"/>
              <a:t>Can organisational resilience be taught?</a:t>
            </a:r>
            <a:endParaRPr lang="en-NZ" sz="40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488832" cy="1152128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chemeClr val="tx1"/>
                </a:solidFill>
              </a:rPr>
              <a:t>Angela Atkins, GM, Elephant &amp;        Auckland HRINZ Branch President</a:t>
            </a:r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04" y="173708"/>
            <a:ext cx="5472608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000" b="1" dirty="0" smtClean="0"/>
              <a:t>Case study 3: Hanover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016" y="1124744"/>
            <a:ext cx="4572000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800" dirty="0" smtClean="0">
                <a:solidFill>
                  <a:srgbClr val="0070C0"/>
                </a:solidFill>
              </a:rPr>
              <a:t>Freeze on funds</a:t>
            </a:r>
          </a:p>
          <a:p>
            <a:pPr algn="l"/>
            <a:endParaRPr lang="en-NZ" sz="1200" dirty="0">
              <a:solidFill>
                <a:srgbClr val="0070C0"/>
              </a:solidFill>
            </a:endParaRPr>
          </a:p>
          <a:p>
            <a:pPr algn="l"/>
            <a:r>
              <a:rPr lang="en-NZ" sz="2800" dirty="0" smtClean="0">
                <a:solidFill>
                  <a:schemeClr val="tx2">
                    <a:lumMod val="75000"/>
                  </a:schemeClr>
                </a:solidFill>
              </a:rPr>
              <a:t>Leadership made the call to divest businesses &amp; propose options to investors</a:t>
            </a:r>
          </a:p>
          <a:p>
            <a:pPr algn="l"/>
            <a:endParaRPr lang="en-NZ" sz="16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NZ" sz="2800" dirty="0" smtClean="0">
                <a:solidFill>
                  <a:srgbClr val="0070C0"/>
                </a:solidFill>
              </a:rPr>
              <a:t>Came up with a new repayment plan – new processes &amp; managers had to drive this</a:t>
            </a:r>
          </a:p>
          <a:p>
            <a:pPr algn="l"/>
            <a:endParaRPr lang="en-NZ" sz="1400" dirty="0">
              <a:solidFill>
                <a:srgbClr val="0070C0"/>
              </a:solidFill>
            </a:endParaRPr>
          </a:p>
          <a:p>
            <a:pPr algn="l"/>
            <a:r>
              <a:rPr lang="en-NZ" sz="2800" dirty="0" smtClean="0">
                <a:solidFill>
                  <a:schemeClr val="tx2">
                    <a:lumMod val="75000"/>
                  </a:schemeClr>
                </a:solidFill>
              </a:rPr>
              <a:t>Very strong in group as hated by media/public</a:t>
            </a:r>
          </a:p>
        </p:txBody>
      </p:sp>
      <p:pic>
        <p:nvPicPr>
          <p:cNvPr id="8194" name="Picture 2" descr="C:\Users\Angela\AppData\Local\Microsoft\Windows\Temporary Internet Files\Content.IE5\99N5PWW4\MP900385978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3" r="12416"/>
          <a:stretch/>
        </p:blipFill>
        <p:spPr bwMode="auto">
          <a:xfrm>
            <a:off x="4716016" y="908720"/>
            <a:ext cx="425334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09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04" y="173708"/>
            <a:ext cx="5472608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000" b="1" dirty="0" smtClean="0"/>
              <a:t>Case study 3: Hanover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016" y="1124744"/>
            <a:ext cx="4572000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800" dirty="0" smtClean="0">
                <a:solidFill>
                  <a:srgbClr val="0070C0"/>
                </a:solidFill>
              </a:rPr>
              <a:t>Couldn’t continue making repayments so came up with share plan</a:t>
            </a:r>
          </a:p>
          <a:p>
            <a:pPr algn="l"/>
            <a:endParaRPr lang="en-NZ" sz="1200" dirty="0">
              <a:solidFill>
                <a:srgbClr val="0070C0"/>
              </a:solidFill>
            </a:endParaRPr>
          </a:p>
          <a:p>
            <a:pPr algn="l"/>
            <a:r>
              <a:rPr lang="en-NZ" sz="2800" dirty="0" smtClean="0">
                <a:solidFill>
                  <a:schemeClr val="tx2">
                    <a:lumMod val="75000"/>
                  </a:schemeClr>
                </a:solidFill>
              </a:rPr>
              <a:t>This ended up failing too and Hanover reached the end of the road</a:t>
            </a:r>
          </a:p>
          <a:p>
            <a:pPr algn="l"/>
            <a:endParaRPr lang="en-NZ" sz="16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NZ" sz="2800" dirty="0" smtClean="0">
                <a:solidFill>
                  <a:srgbClr val="0070C0"/>
                </a:solidFill>
              </a:rPr>
              <a:t>Hanover was far more resilient than many other finance companies</a:t>
            </a:r>
          </a:p>
        </p:txBody>
      </p:sp>
      <p:pic>
        <p:nvPicPr>
          <p:cNvPr id="9218" name="Picture 2" descr="C:\Users\Angela\AppData\Local\Microsoft\Windows\Temporary Internet Files\Content.IE5\EP5CKEF9\MP900442518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r="25303"/>
          <a:stretch/>
        </p:blipFill>
        <p:spPr bwMode="auto">
          <a:xfrm>
            <a:off x="5580112" y="921436"/>
            <a:ext cx="3371767" cy="44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5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04" y="173708"/>
            <a:ext cx="7200800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000" b="1" dirty="0" smtClean="0"/>
              <a:t>Case study 4: Manufacturing</a:t>
            </a:r>
          </a:p>
        </p:txBody>
      </p:sp>
      <p:pic>
        <p:nvPicPr>
          <p:cNvPr id="5122" name="Picture 2" descr="C:\Users\Angela\AppData\Local\Microsoft\Windows\Temporary Internet Files\Content.IE5\2P390SDA\MP9003901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84" y="1052736"/>
            <a:ext cx="3070595" cy="430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4016" y="1124744"/>
            <a:ext cx="4788024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800" dirty="0" smtClean="0">
                <a:solidFill>
                  <a:srgbClr val="0070C0"/>
                </a:solidFill>
              </a:rPr>
              <a:t>Company going to start manufacturing product in Asia</a:t>
            </a:r>
          </a:p>
          <a:p>
            <a:pPr algn="l"/>
            <a:endParaRPr lang="en-NZ" sz="1200" dirty="0">
              <a:solidFill>
                <a:srgbClr val="0070C0"/>
              </a:solidFill>
            </a:endParaRPr>
          </a:p>
          <a:p>
            <a:pPr algn="l"/>
            <a:r>
              <a:rPr lang="en-NZ" sz="2800" dirty="0" smtClean="0">
                <a:solidFill>
                  <a:schemeClr val="tx2">
                    <a:lumMod val="75000"/>
                  </a:schemeClr>
                </a:solidFill>
              </a:rPr>
              <a:t>Leadership made hard decision to make 4/5ths of the organisation redundant</a:t>
            </a:r>
          </a:p>
          <a:p>
            <a:pPr algn="l"/>
            <a:endParaRPr lang="en-NZ" sz="18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NZ" sz="2800" dirty="0" smtClean="0">
                <a:solidFill>
                  <a:srgbClr val="0070C0"/>
                </a:solidFill>
              </a:rPr>
              <a:t>2 year structured process to map all processes, change them and support staff leaving with gradual shut down </a:t>
            </a:r>
          </a:p>
        </p:txBody>
      </p:sp>
    </p:spTree>
    <p:extLst>
      <p:ext uri="{BB962C8B-B14F-4D97-AF65-F5344CB8AC3E}">
        <p14:creationId xmlns:p14="http://schemas.microsoft.com/office/powerpoint/2010/main" val="12903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04" y="173708"/>
            <a:ext cx="7200800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000" b="1" dirty="0" smtClean="0"/>
              <a:t>Case study 4: Manufacturing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016" y="1124744"/>
            <a:ext cx="4788024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800" dirty="0" smtClean="0">
                <a:solidFill>
                  <a:srgbClr val="0070C0"/>
                </a:solidFill>
              </a:rPr>
              <a:t>Elephant came on board to help with HR strategy going forward</a:t>
            </a:r>
          </a:p>
          <a:p>
            <a:pPr algn="l"/>
            <a:endParaRPr lang="en-NZ" sz="1200" dirty="0">
              <a:solidFill>
                <a:srgbClr val="0070C0"/>
              </a:solidFill>
            </a:endParaRPr>
          </a:p>
          <a:p>
            <a:pPr algn="l"/>
            <a:r>
              <a:rPr lang="en-NZ" sz="2800" dirty="0" smtClean="0">
                <a:solidFill>
                  <a:schemeClr val="tx2">
                    <a:lumMod val="75000"/>
                  </a:schemeClr>
                </a:solidFill>
              </a:rPr>
              <a:t>Leaders training for new structure and scope of roles</a:t>
            </a:r>
          </a:p>
          <a:p>
            <a:pPr algn="l"/>
            <a:endParaRPr lang="en-NZ" sz="16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NZ" sz="2800" dirty="0" smtClean="0">
                <a:solidFill>
                  <a:srgbClr val="0070C0"/>
                </a:solidFill>
              </a:rPr>
              <a:t>Employees given training, new vision, reviews &amp; celebrated</a:t>
            </a:r>
          </a:p>
          <a:p>
            <a:pPr algn="l"/>
            <a:endParaRPr lang="en-NZ" sz="2000" dirty="0">
              <a:solidFill>
                <a:srgbClr val="0070C0"/>
              </a:solidFill>
            </a:endParaRPr>
          </a:p>
          <a:p>
            <a:pPr algn="l"/>
            <a:r>
              <a:rPr lang="en-NZ" sz="2800" dirty="0" smtClean="0">
                <a:solidFill>
                  <a:schemeClr val="tx2">
                    <a:lumMod val="75000"/>
                  </a:schemeClr>
                </a:solidFill>
              </a:rPr>
              <a:t>New culture built. Company continues to grow sales in new environment.</a:t>
            </a:r>
            <a:endParaRPr lang="en-NZ" sz="2800" dirty="0" smtClean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Angela\AppData\Local\Microsoft\Windows\Temporary Internet Files\Content.IE5\99N5PWW4\MP9004014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731" y="1124744"/>
            <a:ext cx="3417789" cy="427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30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MP90043080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8"/>
          <a:stretch>
            <a:fillRect/>
          </a:stretch>
        </p:blipFill>
        <p:spPr bwMode="auto">
          <a:xfrm>
            <a:off x="179512" y="104939"/>
            <a:ext cx="8748464" cy="498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79512" y="260648"/>
            <a:ext cx="5472608" cy="1368152"/>
          </a:xfrm>
          <a:prstGeom prst="rect">
            <a:avLst/>
          </a:prstGeom>
          <a:solidFill>
            <a:srgbClr val="C4BD97">
              <a:alpha val="65882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000" dirty="0" smtClean="0"/>
              <a:t>So can organisational resilience be taught?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47256" y="2420888"/>
            <a:ext cx="6480720" cy="2134934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3200" dirty="0" smtClean="0">
                <a:solidFill>
                  <a:srgbClr val="0070C0"/>
                </a:solidFill>
              </a:rPr>
              <a:t>No-one was standing teaching</a:t>
            </a:r>
          </a:p>
          <a:p>
            <a:pPr algn="r"/>
            <a:r>
              <a:rPr lang="en-NZ" sz="3200" dirty="0" smtClean="0">
                <a:solidFill>
                  <a:srgbClr val="0070C0"/>
                </a:solidFill>
              </a:rPr>
              <a:t>Leaders made hard decisions </a:t>
            </a:r>
          </a:p>
          <a:p>
            <a:pPr algn="r"/>
            <a:r>
              <a:rPr lang="en-NZ" sz="3200" dirty="0">
                <a:solidFill>
                  <a:srgbClr val="0070C0"/>
                </a:solidFill>
              </a:rPr>
              <a:t>M</a:t>
            </a:r>
            <a:r>
              <a:rPr lang="en-NZ" sz="3200" dirty="0" smtClean="0">
                <a:solidFill>
                  <a:srgbClr val="0070C0"/>
                </a:solidFill>
              </a:rPr>
              <a:t>anagers put those into place </a:t>
            </a:r>
          </a:p>
          <a:p>
            <a:pPr algn="r"/>
            <a:r>
              <a:rPr lang="en-NZ" sz="3200" dirty="0" smtClean="0">
                <a:solidFill>
                  <a:srgbClr val="0070C0"/>
                </a:solidFill>
              </a:rPr>
              <a:t>The company learned to be resilient</a:t>
            </a:r>
            <a:endParaRPr lang="en-N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ngela\AppData\Local\Microsoft\Windows\Temporary Internet Files\Content.IE5\KV7CC904\MP9004485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3708"/>
            <a:ext cx="7589390" cy="505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ngela\AppData\Local\Microsoft\Windows\Temporary Internet Files\Content.IE5\KV7CC904\MP900448528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70"/>
          <a:stretch/>
        </p:blipFill>
        <p:spPr bwMode="auto">
          <a:xfrm flipH="1">
            <a:off x="0" y="174987"/>
            <a:ext cx="1554610" cy="505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07504" y="541214"/>
            <a:ext cx="5472608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000" dirty="0" smtClean="0"/>
              <a:t>And who is responsible for making this happen?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1969530"/>
            <a:ext cx="5133281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000" b="1" dirty="0" smtClean="0">
                <a:solidFill>
                  <a:srgbClr val="0070C0"/>
                </a:solidFill>
              </a:rPr>
              <a:t>The HR team of course!</a:t>
            </a:r>
            <a:endParaRPr lang="en-NZ" sz="4000" b="1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5351" y="5589240"/>
            <a:ext cx="5682793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800" dirty="0" smtClean="0">
                <a:solidFill>
                  <a:srgbClr val="0070C0"/>
                </a:solidFill>
              </a:rPr>
              <a:t>That’s my opinion. Feel free to email me on </a:t>
            </a:r>
            <a:r>
              <a:rPr lang="en-NZ" sz="2800" dirty="0" smtClean="0"/>
              <a:t>angela@elephanthr.co.nz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05207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6934" y="15255"/>
            <a:ext cx="8178164" cy="89396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/>
              <a:t>What is organisational resilience?</a:t>
            </a:r>
            <a:endParaRPr lang="en-NZ" dirty="0"/>
          </a:p>
        </p:txBody>
      </p:sp>
      <p:pic>
        <p:nvPicPr>
          <p:cNvPr id="4" name="Picture 5" descr="C:\Users\Angela\AppData\Local\Microsoft\Windows\Temporary Internet Files\Content.IE5\90JSH9TY\MP90044236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192688" cy="411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2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2008" y="35394"/>
            <a:ext cx="8204448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/>
              <a:t>An organisation cannot be taught, but the people in it can learn</a:t>
            </a:r>
            <a:endParaRPr lang="en-NZ" dirty="0"/>
          </a:p>
        </p:txBody>
      </p:sp>
      <p:pic>
        <p:nvPicPr>
          <p:cNvPr id="4" name="Picture 3" descr="MP90043130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"/>
          <a:stretch>
            <a:fillRect/>
          </a:stretch>
        </p:blipFill>
        <p:spPr bwMode="auto">
          <a:xfrm>
            <a:off x="1691680" y="1476610"/>
            <a:ext cx="6028184" cy="362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6024" y="35395"/>
            <a:ext cx="8676456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000" dirty="0" smtClean="0"/>
              <a:t>There are 2 key factors for this to occur:</a:t>
            </a:r>
            <a:endParaRPr lang="en-NZ" sz="4000" dirty="0"/>
          </a:p>
        </p:txBody>
      </p:sp>
      <p:pic>
        <p:nvPicPr>
          <p:cNvPr id="5" name="Picture 2" descr="MP90044234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7"/>
          <a:stretch>
            <a:fillRect/>
          </a:stretch>
        </p:blipFill>
        <p:spPr bwMode="auto">
          <a:xfrm>
            <a:off x="0" y="763233"/>
            <a:ext cx="7236296" cy="439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MP900442343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6" b="9087"/>
          <a:stretch/>
        </p:blipFill>
        <p:spPr bwMode="auto">
          <a:xfrm>
            <a:off x="5940152" y="763232"/>
            <a:ext cx="3205960" cy="439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80112" y="1268760"/>
            <a:ext cx="3566000" cy="1200329"/>
          </a:xfrm>
          <a:prstGeom prst="rect">
            <a:avLst/>
          </a:prstGeom>
          <a:solidFill>
            <a:schemeClr val="tx2">
              <a:lumMod val="20000"/>
              <a:lumOff val="80000"/>
              <a:alpha val="41961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NZ" altLang="en-US" sz="2400" dirty="0" smtClean="0"/>
              <a:t>1. The Leaders at the top, their strategy        and decisions</a:t>
            </a:r>
            <a:endParaRPr lang="en-NZ" altLang="en-US" sz="24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80112" y="2852936"/>
            <a:ext cx="3566000" cy="1200329"/>
          </a:xfrm>
          <a:prstGeom prst="rect">
            <a:avLst/>
          </a:prstGeom>
          <a:solidFill>
            <a:srgbClr val="00B0F0">
              <a:alpha val="41961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NZ" altLang="en-US" sz="2400" dirty="0" smtClean="0"/>
              <a:t>2. Rigorous processes and managers who can drive these processes</a:t>
            </a:r>
            <a:endParaRPr lang="en-N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410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04" y="173708"/>
            <a:ext cx="5472608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000" b="1" dirty="0" smtClean="0"/>
              <a:t>Case study 1: PPGL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4016" y="1124744"/>
            <a:ext cx="2555776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800" dirty="0" smtClean="0">
                <a:solidFill>
                  <a:srgbClr val="0070C0"/>
                </a:solidFill>
              </a:rPr>
              <a:t>Family business</a:t>
            </a:r>
          </a:p>
          <a:p>
            <a:pPr algn="l"/>
            <a:endParaRPr lang="en-NZ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NZ" sz="2800" dirty="0" smtClean="0">
                <a:solidFill>
                  <a:schemeClr val="tx2">
                    <a:lumMod val="75000"/>
                  </a:schemeClr>
                </a:solidFill>
              </a:rPr>
              <a:t>Mail order dropping off – retail much stronger</a:t>
            </a:r>
          </a:p>
          <a:p>
            <a:pPr algn="l"/>
            <a:endParaRPr lang="en-NZ" sz="1600" dirty="0">
              <a:solidFill>
                <a:srgbClr val="0070C0"/>
              </a:solidFill>
            </a:endParaRPr>
          </a:p>
          <a:p>
            <a:pPr algn="l"/>
            <a:r>
              <a:rPr lang="en-NZ" sz="2800" dirty="0" smtClean="0">
                <a:solidFill>
                  <a:srgbClr val="0070C0"/>
                </a:solidFill>
              </a:rPr>
              <a:t>Family wanting to retire</a:t>
            </a:r>
          </a:p>
        </p:txBody>
      </p:sp>
      <p:pic>
        <p:nvPicPr>
          <p:cNvPr id="1026" name="Picture 2" descr="C:\Users\Angela\AppData\Local\Microsoft\Windows\Temporary Internet Files\Content.IE5\2P390SDA\MP90039016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52138"/>
            <a:ext cx="5824736" cy="415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2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04" y="173708"/>
            <a:ext cx="5472608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000" b="1" dirty="0" smtClean="0"/>
              <a:t>Case study 1: PPGL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4016" y="1124744"/>
            <a:ext cx="4788024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800" dirty="0" smtClean="0">
                <a:solidFill>
                  <a:srgbClr val="0070C0"/>
                </a:solidFill>
              </a:rPr>
              <a:t>Leadership made the decision to list &amp; change the business model</a:t>
            </a:r>
          </a:p>
          <a:p>
            <a:pPr algn="l"/>
            <a:endParaRPr lang="en-NZ" sz="1200" dirty="0">
              <a:solidFill>
                <a:srgbClr val="0070C0"/>
              </a:solidFill>
            </a:endParaRPr>
          </a:p>
          <a:p>
            <a:pPr algn="l"/>
            <a:r>
              <a:rPr lang="en-NZ" sz="2800" dirty="0" smtClean="0">
                <a:solidFill>
                  <a:schemeClr val="tx2">
                    <a:lumMod val="75000"/>
                  </a:schemeClr>
                </a:solidFill>
              </a:rPr>
              <a:t>Structured process: new IT systems, management team, shut down mail order, purchase two other businesses.</a:t>
            </a:r>
          </a:p>
        </p:txBody>
      </p:sp>
      <p:pic>
        <p:nvPicPr>
          <p:cNvPr id="2050" name="Picture 2" descr="C:\Users\Angela\AppData\Local\Microsoft\Windows\Temporary Internet Files\Content.IE5\EP5CKEF9\MP9003826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3708"/>
            <a:ext cx="3468989" cy="48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05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04" y="173708"/>
            <a:ext cx="5472608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000" b="1" dirty="0" smtClean="0"/>
              <a:t>Case study 1: PPGL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4016" y="1124744"/>
            <a:ext cx="4788024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800" dirty="0" smtClean="0">
                <a:solidFill>
                  <a:srgbClr val="0070C0"/>
                </a:solidFill>
              </a:rPr>
              <a:t>Shares have dropped significantly since listing but dividends have been paid</a:t>
            </a:r>
          </a:p>
          <a:p>
            <a:pPr algn="l"/>
            <a:endParaRPr lang="en-NZ" sz="1200" dirty="0">
              <a:solidFill>
                <a:srgbClr val="0070C0"/>
              </a:solidFill>
            </a:endParaRPr>
          </a:p>
          <a:p>
            <a:pPr algn="l"/>
            <a:r>
              <a:rPr lang="en-NZ" sz="2800" dirty="0" smtClean="0">
                <a:solidFill>
                  <a:schemeClr val="tx2">
                    <a:lumMod val="75000"/>
                  </a:schemeClr>
                </a:solidFill>
              </a:rPr>
              <a:t>Company have continued to evolve – consolidating Support Office and gone back to core </a:t>
            </a:r>
          </a:p>
          <a:p>
            <a:pPr algn="l"/>
            <a:endParaRPr lang="en-NZ" sz="28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NZ" sz="2800" dirty="0" smtClean="0">
                <a:solidFill>
                  <a:srgbClr val="0070C0"/>
                </a:solidFill>
              </a:rPr>
              <a:t>So has been resilient</a:t>
            </a:r>
          </a:p>
        </p:txBody>
      </p:sp>
      <p:pic>
        <p:nvPicPr>
          <p:cNvPr id="3074" name="Picture 2" descr="C:\Users\Angela\AppData\Local\Microsoft\Windows\Temporary Internet Files\Content.IE5\EP5CKEF9\MP9004306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78904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0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04" y="173708"/>
            <a:ext cx="5472608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000" b="1" dirty="0" smtClean="0"/>
              <a:t>Case study 2: </a:t>
            </a:r>
            <a:r>
              <a:rPr lang="en-NZ" sz="4000" b="1" dirty="0" err="1" smtClean="0"/>
              <a:t>Rendells</a:t>
            </a:r>
            <a:endParaRPr lang="en-NZ" sz="4000" b="1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4016" y="1124744"/>
            <a:ext cx="8028384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800" dirty="0" smtClean="0">
                <a:solidFill>
                  <a:srgbClr val="0070C0"/>
                </a:solidFill>
              </a:rPr>
              <a:t>Leaders weren’t given authority to make decisions</a:t>
            </a:r>
            <a:endParaRPr lang="en-NZ" sz="2800" dirty="0">
              <a:solidFill>
                <a:srgbClr val="0070C0"/>
              </a:solidFill>
            </a:endParaRPr>
          </a:p>
          <a:p>
            <a:pPr algn="l"/>
            <a:r>
              <a:rPr lang="en-NZ" sz="2800" dirty="0" smtClean="0">
                <a:solidFill>
                  <a:schemeClr val="tx2">
                    <a:lumMod val="75000"/>
                  </a:schemeClr>
                </a:solidFill>
              </a:rPr>
              <a:t>Processes were a little archaic!</a:t>
            </a:r>
            <a:endParaRPr lang="en-NZ" sz="28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NZ" sz="2800" dirty="0" smtClean="0">
                <a:solidFill>
                  <a:srgbClr val="0070C0"/>
                </a:solidFill>
              </a:rPr>
              <a:t>The company did not bounce back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36508" r="44950" b="13167"/>
          <a:stretch/>
        </p:blipFill>
        <p:spPr bwMode="auto">
          <a:xfrm>
            <a:off x="251521" y="2636912"/>
            <a:ext cx="5595098" cy="368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04" y="173708"/>
            <a:ext cx="5472608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000" b="1" dirty="0" smtClean="0"/>
              <a:t>Case study 3: Hanover</a:t>
            </a:r>
          </a:p>
        </p:txBody>
      </p:sp>
      <p:pic>
        <p:nvPicPr>
          <p:cNvPr id="7170" name="Picture 2" descr="C:\Users\Angela\AppData\Local\Microsoft\Windows\Temporary Internet Files\Content.IE5\4IOVGI15\MP90038728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24" y="980727"/>
            <a:ext cx="3145755" cy="44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4016" y="1124744"/>
            <a:ext cx="4788024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800" dirty="0" smtClean="0">
                <a:solidFill>
                  <a:srgbClr val="0070C0"/>
                </a:solidFill>
              </a:rPr>
              <a:t>Before GFC business doing well as economy boomed</a:t>
            </a:r>
          </a:p>
          <a:p>
            <a:pPr algn="l"/>
            <a:endParaRPr lang="en-NZ" sz="1200" dirty="0">
              <a:solidFill>
                <a:srgbClr val="0070C0"/>
              </a:solidFill>
            </a:endParaRPr>
          </a:p>
          <a:p>
            <a:pPr algn="l"/>
            <a:r>
              <a:rPr lang="en-NZ" sz="2800" dirty="0" smtClean="0">
                <a:solidFill>
                  <a:schemeClr val="tx2">
                    <a:lumMod val="75000"/>
                  </a:schemeClr>
                </a:solidFill>
              </a:rPr>
              <a:t>Still got a lot of press coverage due to shareholders</a:t>
            </a:r>
          </a:p>
          <a:p>
            <a:pPr algn="l"/>
            <a:endParaRPr lang="en-NZ" sz="18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NZ" sz="2800" dirty="0" smtClean="0">
                <a:solidFill>
                  <a:srgbClr val="0070C0"/>
                </a:solidFill>
              </a:rPr>
              <a:t>Then GFC hit…..</a:t>
            </a:r>
          </a:p>
        </p:txBody>
      </p:sp>
    </p:spTree>
    <p:extLst>
      <p:ext uri="{BB962C8B-B14F-4D97-AF65-F5344CB8AC3E}">
        <p14:creationId xmlns:p14="http://schemas.microsoft.com/office/powerpoint/2010/main" val="11310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433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Can organisational resilience be taught?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organisational resilience be taught?</dc:title>
  <dc:creator>Angela</dc:creator>
  <cp:lastModifiedBy>labuser</cp:lastModifiedBy>
  <cp:revision>10</cp:revision>
  <dcterms:created xsi:type="dcterms:W3CDTF">2013-10-21T00:51:56Z</dcterms:created>
  <dcterms:modified xsi:type="dcterms:W3CDTF">2013-10-21T22:03:53Z</dcterms:modified>
</cp:coreProperties>
</file>