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60" r:id="rId3"/>
    <p:sldId id="375" r:id="rId4"/>
    <p:sldId id="367" r:id="rId5"/>
    <p:sldId id="365" r:id="rId6"/>
    <p:sldId id="364" r:id="rId7"/>
    <p:sldId id="361" r:id="rId8"/>
    <p:sldId id="362" r:id="rId9"/>
    <p:sldId id="363" r:id="rId10"/>
    <p:sldId id="366" r:id="rId11"/>
    <p:sldId id="368" r:id="rId12"/>
    <p:sldId id="369" r:id="rId13"/>
    <p:sldId id="263" r:id="rId14"/>
    <p:sldId id="370" r:id="rId15"/>
    <p:sldId id="372" r:id="rId16"/>
    <p:sldId id="373" r:id="rId17"/>
    <p:sldId id="316" r:id="rId18"/>
    <p:sldId id="3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15" autoAdjust="0"/>
    <p:restoredTop sz="82079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DA597-725A-4D11-80D1-11D20A4E8424}" type="datetimeFigureOut">
              <a:rPr lang="en-US" smtClean="0"/>
              <a:pPr/>
              <a:t>10/22/2013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C4690-2504-4C58-AB14-0E78675A5EF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54645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C4690-2504-4C58-AB14-0E78675A5EF2}" type="slidenum">
              <a:rPr lang="en-NZ" smtClean="0"/>
              <a:pPr/>
              <a:t>1</a:t>
            </a:fld>
            <a:endParaRPr lang="en-N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Purposeful</a:t>
            </a:r>
            <a:r>
              <a:rPr lang="en-NZ" baseline="0" dirty="0" smtClean="0"/>
              <a:t> sampling due to NZ Maori making up only 13% of the workforce – hence, selected a region with high concentration and 11 orgs with high Maori workforce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C4690-2504-4C58-AB14-0E78675A5EF2}" type="slidenum">
              <a:rPr lang="en-NZ" smtClean="0"/>
              <a:pPr/>
              <a:t>14</a:t>
            </a:fld>
            <a:endParaRPr lang="en-N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4CDA9D-0B8D-490D-A345-66F713D89C4C}" type="slidenum">
              <a:rPr lang="en-NZ" altLang="en-US" smtClean="0"/>
              <a:pPr eaLnBrk="1" hangingPunct="1"/>
              <a:t>2</a:t>
            </a:fld>
            <a:endParaRPr lang="en-NZ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4CDA9D-0B8D-490D-A345-66F713D89C4C}" type="slidenum">
              <a:rPr lang="en-NZ" altLang="en-US" smtClean="0"/>
              <a:pPr eaLnBrk="1" hangingPunct="1"/>
              <a:t>3</a:t>
            </a:fld>
            <a:endParaRPr lang="en-NZ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4CDA9D-0B8D-490D-A345-66F713D89C4C}" type="slidenum">
              <a:rPr lang="en-NZ" altLang="en-US" smtClean="0"/>
              <a:pPr eaLnBrk="1" hangingPunct="1"/>
              <a:t>4</a:t>
            </a:fld>
            <a:endParaRPr lang="en-NZ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4CDA9D-0B8D-490D-A345-66F713D89C4C}" type="slidenum">
              <a:rPr lang="en-NZ" altLang="en-US" smtClean="0"/>
              <a:pPr eaLnBrk="1" hangingPunct="1"/>
              <a:t>5</a:t>
            </a:fld>
            <a:endParaRPr lang="en-NZ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4CDA9D-0B8D-490D-A345-66F713D89C4C}" type="slidenum">
              <a:rPr lang="en-NZ" altLang="en-US" smtClean="0"/>
              <a:pPr eaLnBrk="1" hangingPunct="1"/>
              <a:t>6</a:t>
            </a:fld>
            <a:endParaRPr lang="en-NZ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4CDA9D-0B8D-490D-A345-66F713D89C4C}" type="slidenum">
              <a:rPr lang="en-NZ" altLang="en-US" smtClean="0"/>
              <a:pPr eaLnBrk="1" hangingPunct="1"/>
              <a:t>10</a:t>
            </a:fld>
            <a:endParaRPr lang="en-NZ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4CDA9D-0B8D-490D-A345-66F713D89C4C}" type="slidenum">
              <a:rPr lang="en-NZ" altLang="en-US" smtClean="0"/>
              <a:pPr eaLnBrk="1" hangingPunct="1"/>
              <a:t>11</a:t>
            </a:fld>
            <a:endParaRPr lang="en-NZ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Purposeful</a:t>
            </a:r>
            <a:r>
              <a:rPr lang="en-NZ" baseline="0" dirty="0" smtClean="0"/>
              <a:t> sampling due to NZ Maori making up only 13% of the workforce – hence, selected a region with high concentration and 11 orgs with high Maori workforce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C4690-2504-4C58-AB14-0E78675A5EF2}" type="slidenum">
              <a:rPr lang="en-NZ" smtClean="0"/>
              <a:pPr/>
              <a:t>13</a:t>
            </a:fld>
            <a:endParaRPr lang="en-N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A761-B452-4311-973E-6B893AD4E7E3}" type="datetimeFigureOut">
              <a:rPr lang="en-US" smtClean="0"/>
              <a:pPr/>
              <a:t>10/22/2013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FDFF-7A1C-4095-8D60-9B3E82A83CD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A761-B452-4311-973E-6B893AD4E7E3}" type="datetimeFigureOut">
              <a:rPr lang="en-US" smtClean="0"/>
              <a:pPr/>
              <a:t>10/22/2013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FDFF-7A1C-4095-8D60-9B3E82A83CD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A761-B452-4311-973E-6B893AD4E7E3}" type="datetimeFigureOut">
              <a:rPr lang="en-US" smtClean="0"/>
              <a:pPr/>
              <a:t>10/22/2013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FDFF-7A1C-4095-8D60-9B3E82A83CD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A761-B452-4311-973E-6B893AD4E7E3}" type="datetimeFigureOut">
              <a:rPr lang="en-US" smtClean="0"/>
              <a:pPr/>
              <a:t>10/22/2013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FDFF-7A1C-4095-8D60-9B3E82A83CD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A761-B452-4311-973E-6B893AD4E7E3}" type="datetimeFigureOut">
              <a:rPr lang="en-US" smtClean="0"/>
              <a:pPr/>
              <a:t>10/22/2013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FDFF-7A1C-4095-8D60-9B3E82A83CD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A761-B452-4311-973E-6B893AD4E7E3}" type="datetimeFigureOut">
              <a:rPr lang="en-US" smtClean="0"/>
              <a:pPr/>
              <a:t>10/22/2013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FDFF-7A1C-4095-8D60-9B3E82A83CD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A761-B452-4311-973E-6B893AD4E7E3}" type="datetimeFigureOut">
              <a:rPr lang="en-US" smtClean="0"/>
              <a:pPr/>
              <a:t>10/22/2013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FDFF-7A1C-4095-8D60-9B3E82A83CD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A761-B452-4311-973E-6B893AD4E7E3}" type="datetimeFigureOut">
              <a:rPr lang="en-US" smtClean="0"/>
              <a:pPr/>
              <a:t>10/22/2013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FDFF-7A1C-4095-8D60-9B3E82A83CD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A761-B452-4311-973E-6B893AD4E7E3}" type="datetimeFigureOut">
              <a:rPr lang="en-US" smtClean="0"/>
              <a:pPr/>
              <a:t>10/22/2013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FDFF-7A1C-4095-8D60-9B3E82A83CD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A761-B452-4311-973E-6B893AD4E7E3}" type="datetimeFigureOut">
              <a:rPr lang="en-US" smtClean="0"/>
              <a:pPr/>
              <a:t>10/22/2013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FDFF-7A1C-4095-8D60-9B3E82A83CD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A761-B452-4311-973E-6B893AD4E7E3}" type="datetimeFigureOut">
              <a:rPr lang="en-US" smtClean="0"/>
              <a:pPr/>
              <a:t>10/22/2013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FDFF-7A1C-4095-8D60-9B3E82A83CD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6A761-B452-4311-973E-6B893AD4E7E3}" type="datetimeFigureOut">
              <a:rPr lang="en-US" smtClean="0"/>
              <a:pPr/>
              <a:t>10/22/2013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3FDFF-7A1C-4095-8D60-9B3E82A83CD5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3672408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Organisation</a:t>
            </a:r>
            <a:r>
              <a:rPr lang="en-US" sz="4800" b="1" dirty="0">
                <a:solidFill>
                  <a:srgbClr val="FF0000"/>
                </a:solidFill>
              </a:rPr>
              <a:t> Resilience and the Clarian Employment Survey </a:t>
            </a:r>
            <a:endParaRPr lang="en-NZ" sz="4800" b="1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8280920" cy="17750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b="1" dirty="0">
                <a:solidFill>
                  <a:schemeClr val="tx1"/>
                </a:solidFill>
              </a:rPr>
              <a:t>Professor Jarrod Haar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b="1" dirty="0">
                <a:solidFill>
                  <a:schemeClr val="tx1"/>
                </a:solidFill>
              </a:rPr>
              <a:t>College of Business (Albany)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b="1" dirty="0">
                <a:solidFill>
                  <a:schemeClr val="tx1"/>
                </a:solidFill>
              </a:rPr>
              <a:t>Massey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584200"/>
          </a:xfrm>
        </p:spPr>
        <p:txBody>
          <a:bodyPr>
            <a:noAutofit/>
          </a:bodyPr>
          <a:lstStyle/>
          <a:p>
            <a:pPr algn="ctr"/>
            <a:r>
              <a:rPr lang="en-NZ" altLang="en-US" b="1" dirty="0" smtClean="0">
                <a:solidFill>
                  <a:srgbClr val="FF0000"/>
                </a:solidFill>
              </a:rPr>
              <a:t>Resilience and Consequences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79388" y="1124745"/>
            <a:ext cx="8785225" cy="550783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The </a:t>
            </a:r>
            <a:r>
              <a:rPr lang="en-GB" sz="2800" dirty="0"/>
              <a:t>30-year Kauai longitudinal </a:t>
            </a:r>
            <a:r>
              <a:rPr lang="en-GB" sz="2800" dirty="0" smtClean="0"/>
              <a:t>study:  Kauai Island, </a:t>
            </a:r>
            <a:r>
              <a:rPr lang="en-GB" sz="2800" dirty="0"/>
              <a:t>Hawaii (Werner &amp; Smith, 1982) </a:t>
            </a:r>
            <a:r>
              <a:rPr lang="en-GB" sz="2800" dirty="0" smtClean="0"/>
              <a:t>found </a:t>
            </a:r>
            <a:r>
              <a:rPr lang="en-GB" sz="2800" dirty="0"/>
              <a:t>that despite adverse conditions, a resilient attitude transformed people into fully functioning </a:t>
            </a:r>
            <a:r>
              <a:rPr lang="en-GB" sz="2800" dirty="0" smtClean="0"/>
              <a:t>adults</a:t>
            </a:r>
          </a:p>
          <a:p>
            <a:r>
              <a:rPr lang="en-NZ" sz="2800" dirty="0" smtClean="0"/>
              <a:t>Empirical evidence shows that resilience is an </a:t>
            </a:r>
            <a:r>
              <a:rPr lang="en-NZ" sz="2800" dirty="0"/>
              <a:t>important component of a person’s </a:t>
            </a:r>
            <a:r>
              <a:rPr lang="en-NZ" sz="2800" dirty="0" smtClean="0"/>
              <a:t>wellbeing</a:t>
            </a:r>
            <a:endParaRPr lang="en-NZ" sz="2800" dirty="0"/>
          </a:p>
          <a:p>
            <a:r>
              <a:rPr lang="en-NZ" altLang="en-US" sz="2800" dirty="0" smtClean="0"/>
              <a:t>Resilience is linked positively to: job satisfaction, organizational commitment, </a:t>
            </a:r>
            <a:r>
              <a:rPr lang="en-NZ" sz="2800" dirty="0" smtClean="0"/>
              <a:t>psychological well-being, </a:t>
            </a:r>
            <a:r>
              <a:rPr lang="en-NZ" sz="2800" dirty="0"/>
              <a:t>citizenship </a:t>
            </a:r>
            <a:r>
              <a:rPr lang="en-NZ" sz="2800" dirty="0" err="1" smtClean="0"/>
              <a:t>behaviors</a:t>
            </a:r>
            <a:r>
              <a:rPr lang="en-NZ" sz="2800" dirty="0" smtClean="0"/>
              <a:t>, and job performance; and negatively related to: cynicism</a:t>
            </a:r>
            <a:r>
              <a:rPr lang="en-NZ" sz="2800" dirty="0"/>
              <a:t>, turnover intentions, job stress</a:t>
            </a:r>
            <a:r>
              <a:rPr lang="en-NZ" sz="2800" dirty="0" smtClean="0"/>
              <a:t>, anxiety </a:t>
            </a:r>
            <a:r>
              <a:rPr lang="en-NZ" sz="2800" dirty="0"/>
              <a:t>and </a:t>
            </a:r>
            <a:r>
              <a:rPr lang="en-NZ" sz="2800" dirty="0" smtClean="0"/>
              <a:t>deviant </a:t>
            </a:r>
            <a:r>
              <a:rPr lang="en-NZ" sz="2800" dirty="0" err="1" smtClean="0"/>
              <a:t>behaviors</a:t>
            </a:r>
            <a:endParaRPr lang="en-NZ" altLang="en-US" sz="2800" dirty="0" smtClean="0"/>
          </a:p>
          <a:p>
            <a:endParaRPr lang="en-NZ" alt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xmlns="" val="9281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584200"/>
          </a:xfrm>
        </p:spPr>
        <p:txBody>
          <a:bodyPr>
            <a:noAutofit/>
          </a:bodyPr>
          <a:lstStyle/>
          <a:p>
            <a:pPr algn="ctr"/>
            <a:r>
              <a:rPr lang="en-NZ" altLang="en-US" b="1" dirty="0" smtClean="0">
                <a:solidFill>
                  <a:srgbClr val="FF0000"/>
                </a:solidFill>
              </a:rPr>
              <a:t>Organisational Resilience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79388" y="1124745"/>
            <a:ext cx="8785225" cy="5507830"/>
          </a:xfrm>
        </p:spPr>
        <p:txBody>
          <a:bodyPr>
            <a:normAutofit/>
          </a:bodyPr>
          <a:lstStyle/>
          <a:p>
            <a:r>
              <a:rPr lang="en-NZ" sz="2800" dirty="0" smtClean="0"/>
              <a:t>We extend the psychological resilience to the organisational level, suggesting that organisations that ‘invest’ in their employees (Strategic HRM approach) may be categorised as having an Organisational Resilience Climate</a:t>
            </a:r>
          </a:p>
          <a:p>
            <a:r>
              <a:rPr lang="en-NZ" altLang="en-US" sz="2800" dirty="0" smtClean="0"/>
              <a:t>Thus, an organisational culture that seeks to build employees resilience and ability to bounce back from workplace stress and strain…</a:t>
            </a:r>
          </a:p>
          <a:p>
            <a:r>
              <a:rPr lang="en-NZ" altLang="en-US" sz="2800" dirty="0" smtClean="0"/>
              <a:t>We suggest this </a:t>
            </a:r>
          </a:p>
          <a:p>
            <a:endParaRPr lang="en-NZ" alt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xmlns="" val="40253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FF0000"/>
                </a:solidFill>
              </a:rPr>
              <a:t>Theoretical Model</a:t>
            </a:r>
            <a:endParaRPr lang="en-NZ" b="1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85683" y="2818225"/>
            <a:ext cx="1733550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NZ" sz="1600" b="1" dirty="0">
                <a:effectLst/>
                <a:latin typeface="Times New Roman"/>
                <a:ea typeface="Calibri"/>
                <a:cs typeface="Times New Roman"/>
              </a:rPr>
              <a:t>Leadership</a:t>
            </a:r>
            <a:endParaRPr lang="en-NZ" sz="16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NZ" sz="1600" b="1" dirty="0">
                <a:effectLst/>
                <a:latin typeface="Times New Roman"/>
                <a:ea typeface="Calibri"/>
                <a:cs typeface="Times New Roman"/>
              </a:rPr>
              <a:t>Style</a:t>
            </a:r>
            <a:endParaRPr lang="en-NZ" sz="1600" dirty="0">
              <a:effectLst/>
              <a:ea typeface="Calibri"/>
              <a:cs typeface="Times New Roman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31418" y="2420888"/>
            <a:ext cx="2154297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NZ" sz="1600" b="1" dirty="0">
                <a:effectLst/>
                <a:latin typeface="Times New Roman"/>
                <a:ea typeface="Calibri"/>
                <a:cs typeface="Times New Roman"/>
              </a:rPr>
              <a:t>Organisational </a:t>
            </a:r>
            <a:endParaRPr lang="en-NZ" sz="16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NZ" sz="1600" b="1" dirty="0" smtClean="0">
                <a:effectLst/>
                <a:latin typeface="Times New Roman"/>
                <a:ea typeface="Calibri"/>
                <a:cs typeface="Times New Roman"/>
              </a:rPr>
              <a:t>Resilience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NZ" sz="1600" b="1" dirty="0" smtClean="0">
                <a:latin typeface="Times New Roman"/>
                <a:ea typeface="Calibri"/>
                <a:cs typeface="Times New Roman"/>
              </a:rPr>
              <a:t>Climate</a:t>
            </a:r>
            <a:endParaRPr lang="en-NZ" sz="1600" dirty="0">
              <a:effectLst/>
              <a:ea typeface="Calibri"/>
              <a:cs typeface="Times New Roman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19233" y="3308390"/>
            <a:ext cx="51218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389771" y="1988840"/>
            <a:ext cx="2952328" cy="2296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NZ" sz="1400" b="1" dirty="0" smtClean="0">
                <a:effectLst/>
                <a:latin typeface="Times New Roman"/>
                <a:ea typeface="Calibri"/>
                <a:cs typeface="Times New Roman"/>
              </a:rPr>
              <a:t>*</a:t>
            </a:r>
            <a:r>
              <a:rPr lang="en-NZ" sz="1600" b="1" dirty="0" smtClean="0">
                <a:effectLst/>
                <a:latin typeface="Times New Roman"/>
                <a:ea typeface="Calibri"/>
                <a:cs typeface="Times New Roman"/>
              </a:rPr>
              <a:t>Work Engagement</a:t>
            </a:r>
            <a:endParaRPr lang="en-NZ" sz="1200" dirty="0" smtClean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NZ" sz="1600" b="1" dirty="0" smtClean="0">
                <a:effectLst/>
                <a:latin typeface="Times New Roman"/>
                <a:ea typeface="Calibri"/>
                <a:cs typeface="Times New Roman"/>
              </a:rPr>
              <a:t>*Job Satisfaction</a:t>
            </a:r>
            <a:endParaRPr lang="en-NZ" sz="1200" dirty="0" smtClean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NZ" sz="1600" b="1" dirty="0" smtClean="0">
                <a:effectLst/>
                <a:latin typeface="Times New Roman"/>
                <a:ea typeface="Calibri"/>
                <a:cs typeface="Times New Roman"/>
              </a:rPr>
              <a:t>Job Performance</a:t>
            </a:r>
            <a:endParaRPr lang="en-NZ" sz="1200" dirty="0" smtClean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NZ" sz="1600" b="1" dirty="0" smtClean="0">
                <a:effectLst/>
                <a:latin typeface="Times New Roman"/>
                <a:ea typeface="Calibri"/>
                <a:cs typeface="Times New Roman"/>
              </a:rPr>
              <a:t>*Turnover Intentions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NZ" sz="1400" b="1" dirty="0" smtClean="0">
                <a:latin typeface="Times New Roman"/>
                <a:ea typeface="Calibri"/>
                <a:cs typeface="Times New Roman"/>
              </a:rPr>
              <a:t>*</a:t>
            </a:r>
            <a:r>
              <a:rPr lang="en-NZ" sz="1600" b="1" dirty="0" smtClean="0">
                <a:latin typeface="Times New Roman"/>
                <a:ea typeface="Calibri"/>
                <a:cs typeface="Times New Roman"/>
              </a:rPr>
              <a:t>Happiness</a:t>
            </a:r>
            <a:endParaRPr lang="en-NZ" sz="1200" dirty="0">
              <a:effectLst/>
              <a:ea typeface="Calibri"/>
              <a:cs typeface="Times New Roman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885715" y="3314795"/>
            <a:ext cx="504056" cy="177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83568" y="4669169"/>
            <a:ext cx="3124997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NZ" sz="1600" b="1" dirty="0" smtClean="0">
                <a:effectLst/>
                <a:latin typeface="Times New Roman"/>
                <a:ea typeface="Calibri"/>
                <a:cs typeface="Times New Roman"/>
              </a:rPr>
              <a:t>Org </a:t>
            </a:r>
            <a:r>
              <a:rPr lang="en-NZ" sz="1600" b="1" dirty="0" smtClean="0">
                <a:latin typeface="Times New Roman"/>
                <a:ea typeface="Calibri"/>
                <a:cs typeface="Times New Roman"/>
              </a:rPr>
              <a:t>Climates: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NZ" sz="1600" b="1" dirty="0" smtClean="0">
                <a:effectLst/>
                <a:latin typeface="Times New Roman"/>
                <a:ea typeface="Calibri"/>
                <a:cs typeface="Times New Roman"/>
              </a:rPr>
              <a:t>*Fun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NZ" sz="1600" b="1" dirty="0" smtClean="0">
                <a:latin typeface="Times New Roman"/>
                <a:ea typeface="Calibri"/>
                <a:cs typeface="Times New Roman"/>
              </a:rPr>
              <a:t>*Communication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NZ" sz="1600" b="1" dirty="0" smtClean="0">
                <a:effectLst/>
                <a:latin typeface="Times New Roman"/>
                <a:ea typeface="Calibri"/>
                <a:cs typeface="Times New Roman"/>
              </a:rPr>
              <a:t>[Convergent Validity]</a:t>
            </a:r>
            <a:endParaRPr lang="en-NZ" sz="1600" dirty="0">
              <a:effectLst/>
              <a:ea typeface="Calibri"/>
              <a:cs typeface="Times New Roman"/>
            </a:endParaRPr>
          </a:p>
        </p:txBody>
      </p:sp>
      <p:cxnSp>
        <p:nvCxnSpPr>
          <p:cNvPr id="17" name="Straight Arrow Connector 16"/>
          <p:cNvCxnSpPr>
            <a:endCxn id="16" idx="0"/>
          </p:cNvCxnSpPr>
          <p:nvPr/>
        </p:nvCxnSpPr>
        <p:spPr>
          <a:xfrm flipH="1">
            <a:off x="2246067" y="4077072"/>
            <a:ext cx="1562502" cy="59209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268396" y="4677729"/>
            <a:ext cx="318392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NZ" sz="1600" b="1" dirty="0" smtClean="0">
                <a:effectLst/>
                <a:latin typeface="Times New Roman"/>
                <a:ea typeface="Calibri"/>
                <a:cs typeface="Times New Roman"/>
              </a:rPr>
              <a:t>Personality</a:t>
            </a:r>
            <a:r>
              <a:rPr lang="en-NZ" sz="1600" b="1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NZ" sz="1600" b="1" dirty="0" smtClean="0">
                <a:effectLst/>
                <a:latin typeface="Times New Roman"/>
                <a:ea typeface="Calibri"/>
                <a:cs typeface="Times New Roman"/>
              </a:rPr>
              <a:t>*Value of Fun at Work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NZ" sz="1600" b="1" dirty="0" smtClean="0">
                <a:latin typeface="Times New Roman"/>
                <a:ea typeface="Calibri"/>
                <a:cs typeface="Times New Roman"/>
              </a:rPr>
              <a:t>[Discriminant Validity</a:t>
            </a:r>
            <a:r>
              <a:rPr lang="en-NZ" sz="1600" b="1" dirty="0">
                <a:latin typeface="Times New Roman"/>
                <a:ea typeface="Calibri"/>
                <a:cs typeface="Times New Roman"/>
              </a:rPr>
              <a:t>]</a:t>
            </a:r>
            <a:endParaRPr lang="en-NZ" sz="1600" dirty="0">
              <a:ea typeface="Calibri"/>
              <a:cs typeface="Times New Roman"/>
            </a:endParaRPr>
          </a:p>
        </p:txBody>
      </p:sp>
      <p:cxnSp>
        <p:nvCxnSpPr>
          <p:cNvPr id="21" name="Straight Arrow Connector 20"/>
          <p:cNvCxnSpPr>
            <a:stCxn id="20" idx="0"/>
            <a:endCxn id="5" idx="4"/>
          </p:cNvCxnSpPr>
          <p:nvPr/>
        </p:nvCxnSpPr>
        <p:spPr>
          <a:xfrm flipH="1" flipV="1">
            <a:off x="3808567" y="4077072"/>
            <a:ext cx="2051791" cy="60065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92549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NZ" b="1" dirty="0" smtClean="0">
                <a:solidFill>
                  <a:srgbClr val="FF0000"/>
                </a:solidFill>
              </a:rPr>
              <a:t>Method</a:t>
            </a:r>
            <a:endParaRPr lang="en-NZ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96752"/>
            <a:ext cx="8750206" cy="5256584"/>
          </a:xfrm>
        </p:spPr>
        <p:txBody>
          <a:bodyPr>
            <a:normAutofit lnSpcReduction="10000"/>
          </a:bodyPr>
          <a:lstStyle/>
          <a:p>
            <a:r>
              <a:rPr lang="en-NZ" dirty="0" smtClean="0"/>
              <a:t>Clarion Survey of New Zealand employees and managers (n=334: 51%/49%)</a:t>
            </a:r>
          </a:p>
          <a:p>
            <a:r>
              <a:rPr lang="en-NZ" dirty="0" smtClean="0"/>
              <a:t>Respondents: </a:t>
            </a:r>
            <a:r>
              <a:rPr lang="en-NZ" dirty="0"/>
              <a:t>married (</a:t>
            </a:r>
            <a:r>
              <a:rPr lang="en-NZ" dirty="0" smtClean="0"/>
              <a:t>76%), permanent staff (88%), female </a:t>
            </a:r>
            <a:r>
              <a:rPr lang="en-NZ" dirty="0"/>
              <a:t>(</a:t>
            </a:r>
            <a:r>
              <a:rPr lang="en-NZ" dirty="0" smtClean="0"/>
              <a:t>56%), age=31.5 years (21-70yrs)</a:t>
            </a:r>
          </a:p>
          <a:p>
            <a:r>
              <a:rPr lang="en-NZ" dirty="0" smtClean="0"/>
              <a:t>Worked 31 hours/week</a:t>
            </a:r>
          </a:p>
          <a:p>
            <a:r>
              <a:rPr lang="en-NZ" dirty="0" smtClean="0"/>
              <a:t>Org size: &lt;50=31%, 50-200=22%, 201-500=25%</a:t>
            </a:r>
          </a:p>
          <a:p>
            <a:r>
              <a:rPr lang="en-NZ" dirty="0" smtClean="0"/>
              <a:t>Other than Org Resilience, all other measures established and had good reliability </a:t>
            </a:r>
            <a:r>
              <a:rPr lang="en-NZ" dirty="0" smtClean="0">
                <a:sym typeface="Wingdings" pitchFamily="2" charset="2"/>
              </a:rPr>
              <a:t> [alpha .75-.95] </a:t>
            </a:r>
            <a:r>
              <a:rPr lang="en-NZ" dirty="0"/>
              <a:t>Org </a:t>
            </a:r>
            <a:r>
              <a:rPr lang="en-NZ" dirty="0" smtClean="0"/>
              <a:t>Resilience factor analysis </a:t>
            </a:r>
            <a:r>
              <a:rPr lang="en-NZ" dirty="0" smtClean="0">
                <a:sym typeface="Wingdings" panose="05000000000000000000" pitchFamily="2" charset="2"/>
              </a:rPr>
              <a:t> reliability = .86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NZ" b="1" dirty="0" smtClean="0">
                <a:solidFill>
                  <a:srgbClr val="FF0000"/>
                </a:solidFill>
              </a:rPr>
              <a:t>Organisational Resilience Climate</a:t>
            </a:r>
            <a:endParaRPr lang="en-NZ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96752"/>
            <a:ext cx="8750206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Z" b="1" dirty="0" smtClean="0"/>
              <a:t>My </a:t>
            </a:r>
            <a:r>
              <a:rPr lang="en-NZ" b="1" dirty="0"/>
              <a:t>organization…</a:t>
            </a:r>
          </a:p>
          <a:p>
            <a:r>
              <a:rPr lang="en-NZ" dirty="0"/>
              <a:t>Provides training around building staff ability to cope with work stress</a:t>
            </a:r>
          </a:p>
          <a:p>
            <a:r>
              <a:rPr lang="en-NZ" dirty="0"/>
              <a:t>Provides tools and assistance which help staff get through difficulties at work and outside of work </a:t>
            </a:r>
          </a:p>
          <a:p>
            <a:r>
              <a:rPr lang="en-NZ" dirty="0"/>
              <a:t>Helps staff to bounce back from small and big workplace changes through clearly explaining the reasoning behind them</a:t>
            </a:r>
          </a:p>
          <a:p>
            <a:r>
              <a:rPr lang="en-NZ" dirty="0" smtClean="0"/>
              <a:t>Strives to provide job security for staff</a:t>
            </a:r>
          </a:p>
          <a:p>
            <a:r>
              <a:rPr lang="en-NZ" dirty="0" smtClean="0"/>
              <a:t>Has </a:t>
            </a:r>
            <a:r>
              <a:rPr lang="en-NZ" dirty="0"/>
              <a:t>managers who regularly monitor and adjust staff workloads to minimize job burnout</a:t>
            </a:r>
          </a:p>
          <a:p>
            <a:r>
              <a:rPr lang="en-NZ" dirty="0" smtClean="0"/>
              <a:t>Cares </a:t>
            </a:r>
            <a:r>
              <a:rPr lang="en-NZ" dirty="0"/>
              <a:t>about the wellbeing of staff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12584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FF0000"/>
                </a:solidFill>
              </a:rPr>
              <a:t>Organisational Resilience Climate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NZ" dirty="0" smtClean="0"/>
              <a:t>Discriminant Validity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dirty="0" smtClean="0"/>
              <a:t>Attitudes towards fun at work r= -.03, non-sig</a:t>
            </a:r>
          </a:p>
          <a:p>
            <a:r>
              <a:rPr lang="en-NZ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NZ" dirty="0" smtClean="0">
                <a:sym typeface="Wingdings" panose="05000000000000000000" pitchFamily="2" charset="2"/>
              </a:rPr>
              <a:t>[note, </a:t>
            </a:r>
            <a:r>
              <a:rPr lang="en-NZ" dirty="0"/>
              <a:t>Fun Workplace Climate </a:t>
            </a:r>
            <a:r>
              <a:rPr lang="en-NZ" dirty="0" smtClean="0">
                <a:sym typeface="Wingdings" panose="05000000000000000000" pitchFamily="2" charset="2"/>
              </a:rPr>
              <a:t>is r= .17, p&lt; .01]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NZ" dirty="0" smtClean="0"/>
              <a:t>Convergent Validity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Fun Workplace Climate r= .65, p&lt; .01</a:t>
            </a:r>
          </a:p>
          <a:p>
            <a:r>
              <a:rPr lang="en-NZ" dirty="0" smtClean="0"/>
              <a:t>Communication climate r= .70, p&lt; .01</a:t>
            </a:r>
          </a:p>
          <a:p>
            <a:endParaRPr lang="en-NZ" dirty="0"/>
          </a:p>
          <a:p>
            <a:r>
              <a:rPr lang="en-NZ" dirty="0" smtClean="0"/>
              <a:t>Additional SEM analysis supports the Org Resilience Climate as being distinct from the other two climates </a:t>
            </a:r>
            <a:r>
              <a:rPr lang="en-NZ" dirty="0" smtClean="0">
                <a:sym typeface="Wingdings" panose="05000000000000000000" pitchFamily="2" charset="2"/>
              </a:rPr>
              <a:t></a:t>
            </a:r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1768892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FF0000"/>
                </a:solidFill>
              </a:rPr>
              <a:t>Organisational Resilience Climate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b="1" dirty="0" smtClean="0"/>
              <a:t>Organisational Resilience Climate </a:t>
            </a:r>
            <a:r>
              <a:rPr lang="en-NZ" dirty="0" smtClean="0"/>
              <a:t>correlates significantly with:</a:t>
            </a:r>
          </a:p>
          <a:p>
            <a:r>
              <a:rPr lang="en-NZ" dirty="0" smtClean="0"/>
              <a:t>Leadership Styles (.71, p&lt; .01)</a:t>
            </a:r>
          </a:p>
          <a:p>
            <a:r>
              <a:rPr lang="en-NZ" dirty="0" smtClean="0"/>
              <a:t>Employee Engagement (.55, p&lt; .01)</a:t>
            </a:r>
          </a:p>
          <a:p>
            <a:r>
              <a:rPr lang="en-NZ" dirty="0" smtClean="0"/>
              <a:t>Extra-Role Behaviours (.44, p&lt; .01)</a:t>
            </a:r>
          </a:p>
          <a:p>
            <a:r>
              <a:rPr lang="en-NZ" dirty="0" smtClean="0"/>
              <a:t>Job Satisfaction (.59, p&lt; .01)</a:t>
            </a:r>
          </a:p>
          <a:p>
            <a:r>
              <a:rPr lang="en-NZ" dirty="0" smtClean="0"/>
              <a:t>Org Commitment (.61, p&lt; .01)</a:t>
            </a:r>
          </a:p>
          <a:p>
            <a:r>
              <a:rPr lang="en-NZ" dirty="0" smtClean="0"/>
              <a:t>Turnover Intentions (-.54, p&lt; .01)</a:t>
            </a:r>
          </a:p>
          <a:p>
            <a:pPr marL="0" indent="0">
              <a:buNone/>
            </a:pPr>
            <a:r>
              <a:rPr lang="en-NZ" dirty="0" smtClean="0"/>
              <a:t>Org Resilience Mean = 3.1 (SD=.83).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2457587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NZ" b="1" dirty="0" smtClean="0">
                <a:solidFill>
                  <a:srgbClr val="FF0000"/>
                </a:solidFill>
              </a:rPr>
              <a:t>Discussion</a:t>
            </a:r>
            <a:endParaRPr lang="en-NZ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328592"/>
          </a:xfrm>
        </p:spPr>
        <p:txBody>
          <a:bodyPr>
            <a:normAutofit/>
          </a:bodyPr>
          <a:lstStyle/>
          <a:p>
            <a:r>
              <a:rPr lang="en-NZ" dirty="0" smtClean="0"/>
              <a:t>Overall, we find evidence to support our notion of organisations supporting the resilience (building?) of employees</a:t>
            </a:r>
          </a:p>
          <a:p>
            <a:r>
              <a:rPr lang="en-NZ" dirty="0" smtClean="0"/>
              <a:t>In turn, this was distinct from other forms of organisational climates</a:t>
            </a:r>
            <a:r>
              <a:rPr lang="en-NZ" dirty="0"/>
              <a:t> </a:t>
            </a:r>
            <a:r>
              <a:rPr lang="en-NZ" dirty="0" smtClean="0"/>
              <a:t>and was positively related to job outcomes, performance and happiness and negatively linked to turnover</a:t>
            </a:r>
          </a:p>
          <a:p>
            <a:r>
              <a:rPr lang="en-NZ" dirty="0" smtClean="0"/>
              <a:t>Furthermore, leadership styles building on support and participation is likely to be positively related to building such a climate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NZ" b="1" dirty="0" smtClean="0">
                <a:solidFill>
                  <a:srgbClr val="FF0000"/>
                </a:solidFill>
              </a:rPr>
              <a:t>Limitations &amp; Conclusion</a:t>
            </a:r>
            <a:endParaRPr lang="en-NZ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328592"/>
          </a:xfrm>
        </p:spPr>
        <p:txBody>
          <a:bodyPr>
            <a:normAutofit lnSpcReduction="10000"/>
          </a:bodyPr>
          <a:lstStyle/>
          <a:p>
            <a:r>
              <a:rPr lang="en-NZ" dirty="0" smtClean="0"/>
              <a:t>A start only…</a:t>
            </a:r>
          </a:p>
          <a:p>
            <a:r>
              <a:rPr lang="en-NZ" dirty="0" smtClean="0"/>
              <a:t>Further empirical evidence required – especially around whether such a climate enhances employees individual resilience…(longitudinal study?)</a:t>
            </a:r>
          </a:p>
          <a:p>
            <a:r>
              <a:rPr lang="en-NZ" dirty="0" smtClean="0"/>
              <a:t>From our study, evidence that Org Resilience Climate is only modest (M=3.1)</a:t>
            </a:r>
          </a:p>
          <a:p>
            <a:r>
              <a:rPr lang="en-NZ" dirty="0" smtClean="0"/>
              <a:t>In conclusion, firms that invest in building the resilience of their staff may gain valuable attitudes and behaviours when compared to competitors (Strategic </a:t>
            </a:r>
            <a:r>
              <a:rPr lang="en-NZ" smtClean="0"/>
              <a:t>HRM Advantages)</a:t>
            </a: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xmlns="" val="41308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584200"/>
          </a:xfrm>
        </p:spPr>
        <p:txBody>
          <a:bodyPr>
            <a:noAutofit/>
          </a:bodyPr>
          <a:lstStyle/>
          <a:p>
            <a:pPr algn="ctr"/>
            <a:r>
              <a:rPr lang="en-NZ" altLang="en-US" b="1" dirty="0" smtClean="0">
                <a:solidFill>
                  <a:srgbClr val="FF0000"/>
                </a:solidFill>
              </a:rPr>
              <a:t>Acknowledgements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79389" y="1124743"/>
            <a:ext cx="2736427" cy="1152129"/>
          </a:xfrm>
        </p:spPr>
        <p:txBody>
          <a:bodyPr/>
          <a:lstStyle/>
          <a:p>
            <a:r>
              <a:rPr lang="en-NZ" altLang="en-US" sz="3000" dirty="0" smtClean="0"/>
              <a:t>Clare </a:t>
            </a:r>
            <a:r>
              <a:rPr lang="en-NZ" altLang="en-US" sz="3000" dirty="0" err="1" smtClean="0"/>
              <a:t>Parkes</a:t>
            </a:r>
            <a:endParaRPr lang="en-GB" altLang="en-US" sz="3000" dirty="0" smtClean="0"/>
          </a:p>
          <a:p>
            <a:pPr marL="0" indent="0">
              <a:buNone/>
            </a:pPr>
            <a:endParaRPr lang="en-GB" altLang="en-US" sz="3000" dirty="0"/>
          </a:p>
          <a:p>
            <a:pPr marL="0" indent="0">
              <a:buNone/>
            </a:pPr>
            <a:endParaRPr lang="en-NZ" alt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019278" cy="286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275856" y="1124744"/>
            <a:ext cx="5256584" cy="32403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altLang="en-US" sz="3000" b="1" dirty="0" smtClean="0"/>
              <a:t>Our Massey University Team:</a:t>
            </a:r>
          </a:p>
          <a:p>
            <a:r>
              <a:rPr lang="en-NZ" altLang="en-US" sz="3000" dirty="0" smtClean="0"/>
              <a:t>Professor Jarrod </a:t>
            </a:r>
            <a:r>
              <a:rPr lang="en-NZ" altLang="en-US" sz="3000" dirty="0" err="1" smtClean="0"/>
              <a:t>Haar</a:t>
            </a:r>
            <a:endParaRPr lang="en-NZ" altLang="en-US" sz="3000" dirty="0" smtClean="0"/>
          </a:p>
          <a:p>
            <a:r>
              <a:rPr lang="en-NZ" altLang="en-US" sz="3000" dirty="0" smtClean="0"/>
              <a:t>Professor </a:t>
            </a:r>
            <a:r>
              <a:rPr lang="en-NZ" altLang="en-US" sz="3000" dirty="0" smtClean="0"/>
              <a:t>Jane Parker</a:t>
            </a:r>
          </a:p>
          <a:p>
            <a:r>
              <a:rPr lang="en-NZ" altLang="en-US" sz="3000" dirty="0" smtClean="0"/>
              <a:t>Professor Jim Arrowsmith</a:t>
            </a:r>
          </a:p>
          <a:p>
            <a:r>
              <a:rPr lang="en-NZ" altLang="en-US" sz="3000" dirty="0" smtClean="0"/>
              <a:t>Dr Bevan Catley</a:t>
            </a:r>
          </a:p>
          <a:p>
            <a:r>
              <a:rPr lang="en-NZ" altLang="en-US" sz="3000" dirty="0" smtClean="0"/>
              <a:t>Dr </a:t>
            </a:r>
            <a:r>
              <a:rPr lang="en-NZ" altLang="en-US" sz="3000" smtClean="0"/>
              <a:t>Darryl </a:t>
            </a:r>
            <a:r>
              <a:rPr lang="en-NZ" altLang="en-US" sz="3000" smtClean="0"/>
              <a:t>Forsyth</a:t>
            </a:r>
            <a:endParaRPr lang="en-NZ" altLang="en-US" sz="3000" dirty="0" smtClean="0"/>
          </a:p>
          <a:p>
            <a:endParaRPr lang="en-GB" altLang="en-US" sz="3000" dirty="0" smtClean="0"/>
          </a:p>
          <a:p>
            <a:pPr marL="0" indent="0">
              <a:buFont typeface="Arial" pitchFamily="34" charset="0"/>
              <a:buNone/>
            </a:pPr>
            <a:endParaRPr lang="en-GB" altLang="en-US" sz="3000" dirty="0" smtClean="0"/>
          </a:p>
          <a:p>
            <a:pPr marL="0" indent="0">
              <a:buFont typeface="Arial" pitchFamily="34" charset="0"/>
              <a:buNone/>
            </a:pPr>
            <a:endParaRPr lang="en-NZ" altLang="en-US" sz="2800" dirty="0" smtClean="0"/>
          </a:p>
        </p:txBody>
      </p:sp>
      <p:pic>
        <p:nvPicPr>
          <p:cNvPr id="1028" name="Picture 4" descr="http://www.newzealandeducated.com/admin/uploaded_images/53-logo_MU%20Logo%202012%20CMYK%20White%20bg%20-%2071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751" y="4286256"/>
            <a:ext cx="5445713" cy="20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528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584200"/>
          </a:xfrm>
        </p:spPr>
        <p:txBody>
          <a:bodyPr>
            <a:noAutofit/>
          </a:bodyPr>
          <a:lstStyle/>
          <a:p>
            <a:pPr algn="ctr"/>
            <a:r>
              <a:rPr lang="en-NZ" altLang="en-US" b="1" dirty="0" smtClean="0">
                <a:solidFill>
                  <a:srgbClr val="FF0000"/>
                </a:solidFill>
              </a:rPr>
              <a:t>Resilience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79388" y="1124743"/>
            <a:ext cx="8785225" cy="5507831"/>
          </a:xfrm>
        </p:spPr>
        <p:txBody>
          <a:bodyPr/>
          <a:lstStyle/>
          <a:p>
            <a:r>
              <a:rPr lang="en-NZ" altLang="en-US" sz="3000" dirty="0" smtClean="0"/>
              <a:t>T</a:t>
            </a:r>
            <a:r>
              <a:rPr lang="en-GB" sz="3000" dirty="0" smtClean="0"/>
              <a:t>here </a:t>
            </a:r>
            <a:r>
              <a:rPr lang="en-GB" sz="3000" dirty="0"/>
              <a:t>are three main resilience discourses: </a:t>
            </a:r>
            <a:endParaRPr lang="en-GB" sz="3000" dirty="0" smtClean="0"/>
          </a:p>
          <a:p>
            <a:pPr marL="0" indent="0">
              <a:buNone/>
            </a:pPr>
            <a:r>
              <a:rPr lang="en-GB" sz="3000" dirty="0" smtClean="0"/>
              <a:t>(</a:t>
            </a:r>
            <a:r>
              <a:rPr lang="en-GB" sz="3000" dirty="0"/>
              <a:t>a) </a:t>
            </a:r>
            <a:r>
              <a:rPr lang="en-GB" sz="3000" dirty="0" smtClean="0"/>
              <a:t>psychological</a:t>
            </a:r>
          </a:p>
          <a:p>
            <a:pPr marL="0" indent="0">
              <a:buNone/>
            </a:pPr>
            <a:r>
              <a:rPr lang="en-GB" sz="3000" dirty="0" smtClean="0"/>
              <a:t>(</a:t>
            </a:r>
            <a:r>
              <a:rPr lang="en-GB" sz="3000" dirty="0"/>
              <a:t>b) </a:t>
            </a:r>
            <a:r>
              <a:rPr lang="en-GB" sz="3000" dirty="0" smtClean="0"/>
              <a:t>physiological</a:t>
            </a:r>
          </a:p>
          <a:p>
            <a:pPr marL="0" indent="0">
              <a:buNone/>
            </a:pPr>
            <a:r>
              <a:rPr lang="en-GB" sz="3000" dirty="0" smtClean="0"/>
              <a:t>(</a:t>
            </a:r>
            <a:r>
              <a:rPr lang="en-GB" sz="3000" dirty="0"/>
              <a:t>c) </a:t>
            </a:r>
            <a:r>
              <a:rPr lang="en-GB" sz="3000" dirty="0" smtClean="0"/>
              <a:t>psychophysical</a:t>
            </a:r>
          </a:p>
          <a:p>
            <a:r>
              <a:rPr lang="en-GB" altLang="en-US" sz="3000" dirty="0" smtClean="0"/>
              <a:t>More recently…</a:t>
            </a:r>
          </a:p>
          <a:p>
            <a:pPr marL="0" indent="0">
              <a:buNone/>
            </a:pPr>
            <a:r>
              <a:rPr lang="en-GB" altLang="en-US" sz="3000" dirty="0" smtClean="0"/>
              <a:t>(d) organisational</a:t>
            </a:r>
          </a:p>
          <a:p>
            <a:pPr marL="0" indent="0">
              <a:buNone/>
            </a:pPr>
            <a:endParaRPr lang="en-GB" altLang="en-US" sz="3000" dirty="0"/>
          </a:p>
          <a:p>
            <a:pPr marL="0" indent="0">
              <a:buNone/>
            </a:pPr>
            <a:r>
              <a:rPr lang="en-NZ" altLang="en-US" sz="3000" dirty="0" smtClean="0"/>
              <a:t>This presentation focuses on the psychological resilience literature and how this ultimately shaped our organisational resilience study…</a:t>
            </a:r>
          </a:p>
          <a:p>
            <a:pPr marL="0" indent="0">
              <a:buNone/>
            </a:pPr>
            <a:endParaRPr lang="en-NZ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013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584200"/>
          </a:xfrm>
        </p:spPr>
        <p:txBody>
          <a:bodyPr>
            <a:noAutofit/>
          </a:bodyPr>
          <a:lstStyle/>
          <a:p>
            <a:pPr algn="ctr"/>
            <a:r>
              <a:rPr lang="en-NZ" altLang="en-US" b="1" dirty="0" smtClean="0">
                <a:solidFill>
                  <a:srgbClr val="FF0000"/>
                </a:solidFill>
              </a:rPr>
              <a:t>Resilience History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79388" y="1124743"/>
            <a:ext cx="8785225" cy="5507831"/>
          </a:xfrm>
        </p:spPr>
        <p:txBody>
          <a:bodyPr>
            <a:normAutofit lnSpcReduction="10000"/>
          </a:bodyPr>
          <a:lstStyle/>
          <a:p>
            <a:r>
              <a:rPr lang="en-NZ" altLang="en-US" sz="3000" dirty="0" smtClean="0"/>
              <a:t>Resilience research has been undertaken over a number of decades…</a:t>
            </a:r>
          </a:p>
          <a:p>
            <a:pPr marL="514350" indent="-514350">
              <a:buAutoNum type="alphaLcParenBoth"/>
            </a:pPr>
            <a:r>
              <a:rPr lang="en-NZ" altLang="en-US" sz="3000" dirty="0" smtClean="0"/>
              <a:t>T</a:t>
            </a:r>
            <a:r>
              <a:rPr lang="en-GB" sz="3000" dirty="0" smtClean="0"/>
              <a:t>he </a:t>
            </a:r>
            <a:r>
              <a:rPr lang="en-GB" sz="3000" dirty="0"/>
              <a:t>Berkeley Ego-Resilience Study (Block &amp; Block, 1980</a:t>
            </a:r>
            <a:r>
              <a:rPr lang="en-GB" sz="3000" dirty="0" smtClean="0"/>
              <a:t>)</a:t>
            </a:r>
          </a:p>
          <a:p>
            <a:pPr marL="514350" indent="-514350">
              <a:buAutoNum type="alphaLcParenBoth"/>
            </a:pPr>
            <a:r>
              <a:rPr lang="en-GB" sz="3000" dirty="0" smtClean="0"/>
              <a:t>The </a:t>
            </a:r>
            <a:r>
              <a:rPr lang="en-GB" sz="3000" dirty="0"/>
              <a:t>Menninger Coping Project (Murphy &amp; Moriarty, 1976</a:t>
            </a:r>
            <a:r>
              <a:rPr lang="en-GB" sz="3000" dirty="0" smtClean="0"/>
              <a:t>)</a:t>
            </a:r>
          </a:p>
          <a:p>
            <a:pPr marL="514350" indent="-514350">
              <a:buAutoNum type="alphaLcParenBoth"/>
            </a:pPr>
            <a:r>
              <a:rPr lang="en-GB" sz="3000" dirty="0" smtClean="0"/>
              <a:t>The </a:t>
            </a:r>
            <a:r>
              <a:rPr lang="en-GB" sz="3000" dirty="0"/>
              <a:t>Harvard Preschool Project (White, </a:t>
            </a:r>
            <a:r>
              <a:rPr lang="en-GB" sz="3000" dirty="0" err="1"/>
              <a:t>Kaban</a:t>
            </a:r>
            <a:r>
              <a:rPr lang="en-GB" sz="3000" dirty="0"/>
              <a:t>, &amp; </a:t>
            </a:r>
            <a:r>
              <a:rPr lang="en-GB" sz="3000" dirty="0" err="1"/>
              <a:t>Attunuci</a:t>
            </a:r>
            <a:r>
              <a:rPr lang="en-GB" sz="3000" dirty="0"/>
              <a:t>, 1979</a:t>
            </a:r>
            <a:r>
              <a:rPr lang="en-GB" sz="3000" dirty="0" smtClean="0"/>
              <a:t>)</a:t>
            </a:r>
          </a:p>
          <a:p>
            <a:pPr marL="514350" indent="-514350">
              <a:buAutoNum type="alphaLcParenBoth"/>
            </a:pPr>
            <a:r>
              <a:rPr lang="en-GB" sz="3000" dirty="0" smtClean="0"/>
              <a:t>The </a:t>
            </a:r>
            <a:r>
              <a:rPr lang="en-GB" sz="3000" dirty="0"/>
              <a:t>30-year Kauai longitudinal study conducted by Werner and Smith (1982</a:t>
            </a:r>
            <a:r>
              <a:rPr lang="en-GB" sz="3000" dirty="0" smtClean="0"/>
              <a:t>)</a:t>
            </a:r>
          </a:p>
          <a:p>
            <a:pPr marL="0" indent="0">
              <a:buNone/>
            </a:pPr>
            <a:r>
              <a:rPr lang="en-NZ" altLang="en-US" sz="2800" b="1" dirty="0" smtClean="0">
                <a:solidFill>
                  <a:srgbClr val="FF0000"/>
                </a:solidFill>
              </a:rPr>
              <a:t>Predominately, the literature focuses on children and </a:t>
            </a:r>
            <a:r>
              <a:rPr lang="en-GB" sz="2800" b="1" dirty="0" smtClean="0">
                <a:solidFill>
                  <a:srgbClr val="FF0000"/>
                </a:solidFill>
              </a:rPr>
              <a:t>adolescents</a:t>
            </a:r>
            <a:endParaRPr lang="en-NZ" altLang="en-U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2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584200"/>
          </a:xfrm>
        </p:spPr>
        <p:txBody>
          <a:bodyPr>
            <a:noAutofit/>
          </a:bodyPr>
          <a:lstStyle/>
          <a:p>
            <a:pPr algn="ctr"/>
            <a:r>
              <a:rPr lang="en-NZ" altLang="en-US" b="1" dirty="0" smtClean="0">
                <a:solidFill>
                  <a:srgbClr val="FF0000"/>
                </a:solidFill>
              </a:rPr>
              <a:t>Resilience History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79388" y="1124743"/>
            <a:ext cx="8785225" cy="5507831"/>
          </a:xfrm>
        </p:spPr>
        <p:txBody>
          <a:bodyPr>
            <a:normAutofit/>
          </a:bodyPr>
          <a:lstStyle/>
          <a:p>
            <a:r>
              <a:rPr lang="en-NZ" alt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More recently, resilience research has moved to focus on </a:t>
            </a:r>
            <a:r>
              <a:rPr lang="en-NZ" alt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employees</a:t>
            </a:r>
            <a:r>
              <a:rPr lang="en-NZ" alt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Why? Workplace stress…</a:t>
            </a:r>
          </a:p>
          <a:p>
            <a:r>
              <a:rPr lang="en-GB" sz="3000" dirty="0" smtClean="0"/>
              <a:t>Estimated that workplace stress</a:t>
            </a:r>
          </a:p>
          <a:p>
            <a:r>
              <a:rPr lang="en-GB" sz="3000" dirty="0" smtClean="0"/>
              <a:t>Accounts for 40</a:t>
            </a:r>
            <a:r>
              <a:rPr lang="en-GB" sz="3000" dirty="0"/>
              <a:t>% of </a:t>
            </a:r>
            <a:r>
              <a:rPr lang="en-GB" sz="3000" dirty="0" smtClean="0"/>
              <a:t>US employee </a:t>
            </a:r>
            <a:r>
              <a:rPr lang="en-GB" sz="3000" dirty="0"/>
              <a:t>turnover </a:t>
            </a:r>
            <a:endParaRPr lang="en-GB" sz="3000" dirty="0" smtClean="0"/>
          </a:p>
          <a:p>
            <a:r>
              <a:rPr lang="en-GB" altLang="en-US" sz="3000" dirty="0" smtClean="0"/>
              <a:t>Costs US </a:t>
            </a:r>
            <a:r>
              <a:rPr lang="en-NZ" altLang="en-US" sz="3000" dirty="0" smtClean="0"/>
              <a:t>businesses $50-150 billion per year</a:t>
            </a:r>
          </a:p>
          <a:p>
            <a:r>
              <a:rPr lang="en-NZ" altLang="en-US" sz="3000" dirty="0" smtClean="0"/>
              <a:t>Costs Australian business $</a:t>
            </a:r>
            <a:r>
              <a:rPr lang="en-NZ" altLang="en-US" sz="3000" dirty="0"/>
              <a:t>14.8 billion per </a:t>
            </a:r>
            <a:r>
              <a:rPr lang="en-NZ" altLang="en-US" sz="3000" dirty="0" smtClean="0"/>
              <a:t>year</a:t>
            </a:r>
          </a:p>
          <a:p>
            <a:r>
              <a:rPr lang="en-NZ" altLang="en-US" sz="3000" dirty="0" smtClean="0"/>
              <a:t>Thus…</a:t>
            </a:r>
          </a:p>
          <a:p>
            <a:pPr marL="0" indent="0">
              <a:buNone/>
            </a:pPr>
            <a:r>
              <a:rPr lang="en-GB" altLang="en-US" sz="3000" dirty="0" smtClean="0"/>
              <a:t>(e) The Positive Psychological Capital studies (</a:t>
            </a:r>
            <a:r>
              <a:rPr lang="en-GB" altLang="en-US" sz="3000" dirty="0" err="1" smtClean="0"/>
              <a:t>Luthans</a:t>
            </a:r>
            <a:r>
              <a:rPr lang="en-GB" altLang="en-US" sz="3000" dirty="0" smtClean="0"/>
              <a:t> and colleagues, 2000s) </a:t>
            </a:r>
            <a:endParaRPr lang="en-GB" altLang="en-US" sz="3000" dirty="0"/>
          </a:p>
          <a:p>
            <a:pPr marL="0" indent="0">
              <a:buNone/>
            </a:pPr>
            <a:endParaRPr lang="en-NZ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07470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584200"/>
          </a:xfrm>
        </p:spPr>
        <p:txBody>
          <a:bodyPr>
            <a:noAutofit/>
          </a:bodyPr>
          <a:lstStyle/>
          <a:p>
            <a:pPr algn="ctr"/>
            <a:r>
              <a:rPr lang="en-NZ" altLang="en-US" b="1" dirty="0" smtClean="0">
                <a:solidFill>
                  <a:srgbClr val="FF0000"/>
                </a:solidFill>
              </a:rPr>
              <a:t>Resilience Defined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79388" y="1124745"/>
            <a:ext cx="8785225" cy="5507830"/>
          </a:xfrm>
        </p:spPr>
        <p:txBody>
          <a:bodyPr>
            <a:normAutofit/>
          </a:bodyPr>
          <a:lstStyle/>
          <a:p>
            <a:r>
              <a:rPr lang="en-NZ" sz="3000" dirty="0"/>
              <a:t>Resilience is defined as toughness, the ability to be adaptable or adjust easily to adversity; to display hardiness and be stress resistant. A person’s response to adversity or trauma &amp; ‘bouncing back’ from difficult experiences. </a:t>
            </a:r>
          </a:p>
          <a:p>
            <a:r>
              <a:rPr lang="en-NZ" altLang="en-US" sz="3000" dirty="0" smtClean="0"/>
              <a:t>Resilience is not a trait that people either have or do not have. It involves behaviours, thoughts, and actions that can be learned and developed.</a:t>
            </a:r>
          </a:p>
          <a:p>
            <a:r>
              <a:rPr lang="en-NZ" altLang="en-US" sz="3000" dirty="0" smtClean="0"/>
              <a:t>It develops with time and is used when an individual is confronted with unanticipated situations/events and demonstrates the flexibility to cope</a:t>
            </a:r>
          </a:p>
        </p:txBody>
      </p:sp>
    </p:spTree>
    <p:extLst>
      <p:ext uri="{BB962C8B-B14F-4D97-AF65-F5344CB8AC3E}">
        <p14:creationId xmlns:p14="http://schemas.microsoft.com/office/powerpoint/2010/main" xmlns="" val="21647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atermarked.cutcaster.com/cutcaster-photo-100139398-Resilience-Road-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3" y="609600"/>
            <a:ext cx="8821707" cy="586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718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harivarasanam.files.wordpress.com/2011/10/resilience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76327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65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t0.gstatic.com/images?q=tbn:ANd9GcR9x2JVID7tQEDwbz5Gxigd8aSnk5DeiVywjnoYCcXeTT3pnEf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637" y="504094"/>
            <a:ext cx="8662881" cy="584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46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3567</TotalTime>
  <Words>962</Words>
  <Application>Microsoft Office PowerPoint</Application>
  <PresentationFormat>On-screen Show (4:3)</PresentationFormat>
  <Paragraphs>121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Organisation Resilience and the Clarian Employment Survey </vt:lpstr>
      <vt:lpstr>Acknowledgements</vt:lpstr>
      <vt:lpstr>Resilience</vt:lpstr>
      <vt:lpstr>Resilience History</vt:lpstr>
      <vt:lpstr>Resilience History</vt:lpstr>
      <vt:lpstr>Resilience Defined</vt:lpstr>
      <vt:lpstr>Slide 7</vt:lpstr>
      <vt:lpstr>Slide 8</vt:lpstr>
      <vt:lpstr>Slide 9</vt:lpstr>
      <vt:lpstr>Resilience and Consequences</vt:lpstr>
      <vt:lpstr>Organisational Resilience </vt:lpstr>
      <vt:lpstr>Theoretical Model</vt:lpstr>
      <vt:lpstr>Method</vt:lpstr>
      <vt:lpstr>Organisational Resilience Climate</vt:lpstr>
      <vt:lpstr>Organisational Resilience Climate</vt:lpstr>
      <vt:lpstr>Organisational Resilience Climate</vt:lpstr>
      <vt:lpstr>Discussion</vt:lpstr>
      <vt:lpstr>Limitations &amp; 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conflict to balance: Using work-life balance to understand the work-family conflict-outcome relationship</dc:title>
  <dc:creator>n/a</dc:creator>
  <cp:lastModifiedBy>Jim Arrowsmith</cp:lastModifiedBy>
  <cp:revision>497</cp:revision>
  <dcterms:created xsi:type="dcterms:W3CDTF">2009-06-23T05:41:37Z</dcterms:created>
  <dcterms:modified xsi:type="dcterms:W3CDTF">2013-10-22T04:44:01Z</dcterms:modified>
</cp:coreProperties>
</file>