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8"/>
  </p:notesMasterIdLst>
  <p:handoutMasterIdLst>
    <p:handoutMasterId r:id="rId19"/>
  </p:handoutMasterIdLst>
  <p:sldIdLst>
    <p:sldId id="264" r:id="rId3"/>
    <p:sldId id="384" r:id="rId4"/>
    <p:sldId id="399" r:id="rId5"/>
    <p:sldId id="400" r:id="rId6"/>
    <p:sldId id="401" r:id="rId7"/>
    <p:sldId id="402" r:id="rId8"/>
    <p:sldId id="407" r:id="rId9"/>
    <p:sldId id="408" r:id="rId10"/>
    <p:sldId id="413" r:id="rId11"/>
    <p:sldId id="403" r:id="rId12"/>
    <p:sldId id="414" r:id="rId13"/>
    <p:sldId id="405" r:id="rId14"/>
    <p:sldId id="415" r:id="rId15"/>
    <p:sldId id="416" r:id="rId16"/>
    <p:sldId id="406" r:id="rId17"/>
  </p:sldIdLst>
  <p:sldSz cx="10688638" cy="7562850"/>
  <p:notesSz cx="9144000" cy="6858000"/>
  <p:defaultTextStyle>
    <a:defPPr>
      <a:defRPr lang="en-GB"/>
    </a:defPPr>
    <a:lvl1pPr algn="l" defTabSz="496888" rtl="0" fontAlgn="base">
      <a:spcBef>
        <a:spcPct val="0"/>
      </a:spcBef>
      <a:spcAft>
        <a:spcPct val="0"/>
      </a:spcAft>
      <a:defRPr sz="2000" kern="1200">
        <a:solidFill>
          <a:schemeClr val="tx1"/>
        </a:solidFill>
        <a:latin typeface="Arial" charset="0"/>
        <a:ea typeface="ＭＳ Ｐゴシック" pitchFamily="-106" charset="-128"/>
        <a:cs typeface="+mn-cs"/>
      </a:defRPr>
    </a:lvl1pPr>
    <a:lvl2pPr marL="496888" indent="-39688" algn="l" defTabSz="496888" rtl="0" fontAlgn="base">
      <a:spcBef>
        <a:spcPct val="0"/>
      </a:spcBef>
      <a:spcAft>
        <a:spcPct val="0"/>
      </a:spcAft>
      <a:defRPr sz="2000" kern="1200">
        <a:solidFill>
          <a:schemeClr val="tx1"/>
        </a:solidFill>
        <a:latin typeface="Arial" charset="0"/>
        <a:ea typeface="ＭＳ Ｐゴシック" pitchFamily="-106" charset="-128"/>
        <a:cs typeface="+mn-cs"/>
      </a:defRPr>
    </a:lvl2pPr>
    <a:lvl3pPr marL="995363" indent="-80963" algn="l" defTabSz="496888" rtl="0" fontAlgn="base">
      <a:spcBef>
        <a:spcPct val="0"/>
      </a:spcBef>
      <a:spcAft>
        <a:spcPct val="0"/>
      </a:spcAft>
      <a:defRPr sz="2000" kern="1200">
        <a:solidFill>
          <a:schemeClr val="tx1"/>
        </a:solidFill>
        <a:latin typeface="Arial" charset="0"/>
        <a:ea typeface="ＭＳ Ｐゴシック" pitchFamily="-106" charset="-128"/>
        <a:cs typeface="+mn-cs"/>
      </a:defRPr>
    </a:lvl3pPr>
    <a:lvl4pPr marL="1492250" indent="-120650" algn="l" defTabSz="496888" rtl="0" fontAlgn="base">
      <a:spcBef>
        <a:spcPct val="0"/>
      </a:spcBef>
      <a:spcAft>
        <a:spcPct val="0"/>
      </a:spcAft>
      <a:defRPr sz="2000" kern="1200">
        <a:solidFill>
          <a:schemeClr val="tx1"/>
        </a:solidFill>
        <a:latin typeface="Arial" charset="0"/>
        <a:ea typeface="ＭＳ Ｐゴシック" pitchFamily="-106" charset="-128"/>
        <a:cs typeface="+mn-cs"/>
      </a:defRPr>
    </a:lvl4pPr>
    <a:lvl5pPr marL="1990725" indent="-161925" algn="l" defTabSz="496888" rtl="0" fontAlgn="base">
      <a:spcBef>
        <a:spcPct val="0"/>
      </a:spcBef>
      <a:spcAft>
        <a:spcPct val="0"/>
      </a:spcAft>
      <a:defRPr sz="2000" kern="1200">
        <a:solidFill>
          <a:schemeClr val="tx1"/>
        </a:solidFill>
        <a:latin typeface="Arial" charset="0"/>
        <a:ea typeface="ＭＳ Ｐゴシック" pitchFamily="-106" charset="-128"/>
        <a:cs typeface="+mn-cs"/>
      </a:defRPr>
    </a:lvl5pPr>
    <a:lvl6pPr marL="2286000" algn="l" defTabSz="914400" rtl="0" eaLnBrk="1" latinLnBrk="0" hangingPunct="1">
      <a:defRPr sz="2000" kern="1200">
        <a:solidFill>
          <a:schemeClr val="tx1"/>
        </a:solidFill>
        <a:latin typeface="Arial" charset="0"/>
        <a:ea typeface="ＭＳ Ｐゴシック" pitchFamily="-106" charset="-128"/>
        <a:cs typeface="+mn-cs"/>
      </a:defRPr>
    </a:lvl6pPr>
    <a:lvl7pPr marL="2743200" algn="l" defTabSz="914400" rtl="0" eaLnBrk="1" latinLnBrk="0" hangingPunct="1">
      <a:defRPr sz="2000" kern="1200">
        <a:solidFill>
          <a:schemeClr val="tx1"/>
        </a:solidFill>
        <a:latin typeface="Arial" charset="0"/>
        <a:ea typeface="ＭＳ Ｐゴシック" pitchFamily="-106" charset="-128"/>
        <a:cs typeface="+mn-cs"/>
      </a:defRPr>
    </a:lvl7pPr>
    <a:lvl8pPr marL="3200400" algn="l" defTabSz="914400" rtl="0" eaLnBrk="1" latinLnBrk="0" hangingPunct="1">
      <a:defRPr sz="2000" kern="1200">
        <a:solidFill>
          <a:schemeClr val="tx1"/>
        </a:solidFill>
        <a:latin typeface="Arial" charset="0"/>
        <a:ea typeface="ＭＳ Ｐゴシック" pitchFamily="-106" charset="-128"/>
        <a:cs typeface="+mn-cs"/>
      </a:defRPr>
    </a:lvl8pPr>
    <a:lvl9pPr marL="3657600" algn="l" defTabSz="914400" rtl="0" eaLnBrk="1" latinLnBrk="0" hangingPunct="1">
      <a:defRPr sz="2000"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4B8D"/>
    <a:srgbClr val="003164"/>
    <a:srgbClr val="E4A02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48" autoAdjust="0"/>
  </p:normalViewPr>
  <p:slideViewPr>
    <p:cSldViewPr snapToObjects="1">
      <p:cViewPr varScale="1">
        <p:scale>
          <a:sx n="87" d="100"/>
          <a:sy n="87" d="100"/>
        </p:scale>
        <p:origin x="-96" y="-204"/>
      </p:cViewPr>
      <p:guideLst>
        <p:guide orient="horz" pos="2382"/>
        <p:guide pos="3366"/>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3C4EA53F-D49A-4AD2-A9DC-1AC095ADB29C}" type="datetimeFigureOut">
              <a:rPr lang="en-NZ" smtClean="0"/>
              <a:pPr/>
              <a:t>22/10/2013</a:t>
            </a:fld>
            <a:endParaRPr lang="en-NZ"/>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D0FB29BB-5C48-4B11-A968-13857D948606}" type="slidenum">
              <a:rPr lang="en-NZ" smtClean="0"/>
              <a:pPr/>
              <a:t>‹#›</a:t>
            </a:fld>
            <a:endParaRPr lang="en-N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75C0AE00-7D67-4664-857D-A97E5341F609}" type="datetimeFigureOut">
              <a:rPr lang="en-US" smtClean="0"/>
              <a:pPr/>
              <a:t>10/22/2013</a:t>
            </a:fld>
            <a:endParaRPr lang="en-NZ"/>
          </a:p>
        </p:txBody>
      </p:sp>
      <p:sp>
        <p:nvSpPr>
          <p:cNvPr id="4" name="Slide Image Placeholder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6FC0C82A-16E3-49EB-86F9-D1887B96C7C8}"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5DD7A088-9CEE-4919-954D-E30EFEC5F156}" type="slidenum">
              <a:rPr lang="en-NZ" smtClean="0"/>
              <a:pPr/>
              <a:t>9</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5160710"/>
            <a:ext cx="9085342" cy="906731"/>
          </a:xfrm>
          <a:prstGeom prst="rect">
            <a:avLst/>
          </a:prstGeom>
        </p:spPr>
        <p:txBody>
          <a:bodyPr/>
          <a:lstStyle>
            <a:lvl1pPr>
              <a:defRPr sz="3600">
                <a:solidFill>
                  <a:schemeClr val="bg1"/>
                </a:solidFill>
                <a:latin typeface="Times New Roman" pitchFamily="18" charset="0"/>
                <a:cs typeface="Times New Roman" pitchFamily="18"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603296" y="6143625"/>
            <a:ext cx="7482047" cy="861158"/>
          </a:xfrm>
          <a:prstGeom prst="rect">
            <a:avLst/>
          </a:prstGeom>
        </p:spPr>
        <p:txBody>
          <a:bodyPr/>
          <a:lstStyle>
            <a:lvl1pPr marL="0" indent="0" algn="ctr">
              <a:buNone/>
              <a:defRPr sz="2600">
                <a:solidFill>
                  <a:schemeClr val="bg1"/>
                </a:solidFill>
                <a:latin typeface="Times New Roman" pitchFamily="18" charset="0"/>
                <a:cs typeface="Times New Roman" pitchFamily="18" charset="0"/>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534988" y="303214"/>
            <a:ext cx="9618662" cy="620692"/>
          </a:xfrm>
          <a:prstGeom prst="rect">
            <a:avLst/>
          </a:prstGeom>
        </p:spPr>
        <p:txBody>
          <a:bodyPr rtlCol="0">
            <a:normAutofit/>
          </a:bodyPr>
          <a:lstStyle>
            <a:lvl1pPr>
              <a:defRPr b="0" i="0">
                <a:latin typeface="Times New Roman" pitchFamily="18" charset="0"/>
                <a:cs typeface="Times New Roman" pitchFamily="18" charset="0"/>
              </a:defRPr>
            </a:lvl1pPr>
          </a:lstStyle>
          <a:p>
            <a:r>
              <a:rPr lang="en-AU" dirty="0" smtClean="0"/>
              <a:t>Click to edit Master title style</a:t>
            </a:r>
            <a:endParaRPr lang="en-GB" dirty="0"/>
          </a:p>
        </p:txBody>
      </p:sp>
      <p:sp>
        <p:nvSpPr>
          <p:cNvPr id="4" name="Text Placeholder 2"/>
          <p:cNvSpPr>
            <a:spLocks noGrp="1"/>
          </p:cNvSpPr>
          <p:nvPr>
            <p:ph idx="1"/>
          </p:nvPr>
        </p:nvSpPr>
        <p:spPr>
          <a:xfrm>
            <a:off x="534988" y="1066782"/>
            <a:ext cx="9618662" cy="5214974"/>
          </a:xfrm>
          <a:prstGeom prst="rect">
            <a:avLst/>
          </a:prstGeom>
        </p:spPr>
        <p:txBody>
          <a:bodyPr rtlCol="0">
            <a:normAutofit/>
          </a:bodyPr>
          <a:lstStyle>
            <a:lvl1pPr algn="l">
              <a:defRPr sz="3200" b="0" i="0">
                <a:latin typeface="Times New Roman" pitchFamily="18" charset="0"/>
                <a:cs typeface="Times New Roman" pitchFamily="18" charset="0"/>
              </a:defRPr>
            </a:lvl1pPr>
            <a:lvl2pPr algn="l">
              <a:defRPr sz="1400" b="0" i="0">
                <a:latin typeface="C Univers 57 Condensed"/>
                <a:cs typeface="C Univers 57 Condensed"/>
              </a:defRPr>
            </a:lvl2pPr>
            <a:lvl3pPr algn="l">
              <a:defRPr sz="1400" b="0" i="0">
                <a:latin typeface="C Univers 57 Condensed"/>
                <a:cs typeface="C Univers 57 Condensed"/>
              </a:defRPr>
            </a:lvl3pPr>
            <a:lvl4pPr algn="l">
              <a:defRPr sz="1400" b="0" i="0">
                <a:latin typeface="C Univers 57 Condensed"/>
                <a:cs typeface="C Univers 57 Condensed"/>
              </a:defRPr>
            </a:lvl4pPr>
            <a:lvl5pPr algn="l">
              <a:defRPr sz="1400" b="0" i="0">
                <a:latin typeface="C Univers 57 Condensed"/>
                <a:cs typeface="C Univers 57 Condensed"/>
              </a:defRPr>
            </a:lvl5pPr>
          </a:lstStyle>
          <a:p>
            <a:pPr lvl="0"/>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5"/>
            <a:ext cx="9619774" cy="1260475"/>
          </a:xfrm>
          <a:prstGeom prst="rect">
            <a:avLst/>
          </a:prstGeom>
        </p:spPr>
        <p:txBody>
          <a:bodyPr/>
          <a:lstStyle/>
          <a:p>
            <a:r>
              <a:rPr lang="en-US" smtClean="0"/>
              <a:t>Click to edit Master title style</a:t>
            </a:r>
            <a:endParaRPr lang="en-NZ"/>
          </a:p>
        </p:txBody>
      </p:sp>
      <p:sp>
        <p:nvSpPr>
          <p:cNvPr id="3" name="Content Placeholder 2"/>
          <p:cNvSpPr>
            <a:spLocks noGrp="1"/>
          </p:cNvSpPr>
          <p:nvPr>
            <p:ph idx="1"/>
          </p:nvPr>
        </p:nvSpPr>
        <p:spPr>
          <a:xfrm>
            <a:off x="534432" y="1764666"/>
            <a:ext cx="9619774" cy="499113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155"/>
          <p:cNvSpPr>
            <a:spLocks noGrp="1" noChangeArrowheads="1"/>
          </p:cNvSpPr>
          <p:nvPr>
            <p:ph type="ftr" sz="quarter" idx="10"/>
          </p:nvPr>
        </p:nvSpPr>
        <p:spPr>
          <a:xfrm>
            <a:off x="3323499" y="7195211"/>
            <a:ext cx="4292156" cy="504190"/>
          </a:xfrm>
          <a:prstGeom prst="rect">
            <a:avLst/>
          </a:prstGeom>
          <a:ln/>
        </p:spPr>
        <p:txBody>
          <a:bodyPr lIns="104287" tIns="52144" rIns="104287" bIns="52144"/>
          <a:lstStyle>
            <a:lvl1pPr>
              <a:defRPr/>
            </a:lvl1pPr>
          </a:lstStyle>
          <a:p>
            <a:pPr>
              <a:defRPr/>
            </a:pPr>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Content Placeholder 5"/>
          <p:cNvSpPr>
            <a:spLocks noGrp="1"/>
          </p:cNvSpPr>
          <p:nvPr>
            <p:ph sz="quarter" idx="4" hasCustomPrompt="1"/>
          </p:nvPr>
        </p:nvSpPr>
        <p:spPr>
          <a:xfrm>
            <a:off x="534433" y="2184825"/>
            <a:ext cx="9619773" cy="4453678"/>
          </a:xfrm>
          <a:prstGeom prst="rect">
            <a:avLst/>
          </a:prstGeom>
        </p:spPr>
        <p:txBody>
          <a:bodyPr/>
          <a:lstStyle>
            <a:lvl1pPr>
              <a:defRPr sz="2700">
                <a:solidFill>
                  <a:schemeClr val="bg1"/>
                </a:solidFill>
              </a:defRPr>
            </a:lvl1pPr>
            <a:lvl2pPr>
              <a:defRPr sz="2300">
                <a:solidFill>
                  <a:schemeClr val="bg1"/>
                </a:solidFill>
              </a:defRPr>
            </a:lvl2pPr>
            <a:lvl3pPr>
              <a:defRPr sz="21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AU" dirty="0" smtClean="0"/>
              <a:t>Click to enter text</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GB" dirty="0"/>
          </a:p>
        </p:txBody>
      </p:sp>
      <p:sp>
        <p:nvSpPr>
          <p:cNvPr id="5" name="Text Placeholder 4"/>
          <p:cNvSpPr>
            <a:spLocks noGrp="1"/>
          </p:cNvSpPr>
          <p:nvPr>
            <p:ph type="body" sz="quarter" idx="10" hasCustomPrompt="1"/>
          </p:nvPr>
        </p:nvSpPr>
        <p:spPr>
          <a:xfrm>
            <a:off x="1247008" y="1092412"/>
            <a:ext cx="8016479" cy="924348"/>
          </a:xfrm>
          <a:prstGeom prst="rect">
            <a:avLst/>
          </a:prstGeom>
        </p:spPr>
        <p:txBody>
          <a:bodyPr vert="horz"/>
          <a:lstStyle>
            <a:lvl1pPr marL="0" indent="0" algn="ctr">
              <a:buNone/>
              <a:defRPr>
                <a:solidFill>
                  <a:srgbClr val="FFFFFF"/>
                </a:solidFill>
              </a:defRPr>
            </a:lvl1pPr>
          </a:lstStyle>
          <a:p>
            <a:pPr lvl="0"/>
            <a:r>
              <a:rPr lang="en-US" dirty="0" smtClean="0"/>
              <a:t>Click to add Title</a:t>
            </a:r>
            <a:endParaRPr lang="en-US" dirty="0"/>
          </a:p>
        </p:txBody>
      </p:sp>
    </p:spTree>
    <p:extLst>
      <p:ext uri="{BB962C8B-B14F-4D97-AF65-F5344CB8AC3E}">
        <p14:creationId xmlns:p14="http://schemas.microsoft.com/office/powerpoint/2010/main" xmlns="" val="72377246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164"/>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026" name="Picture 3" descr="Business CMYK Rev.eps"/>
          <p:cNvPicPr>
            <a:picLocks noChangeAspect="1"/>
          </p:cNvPicPr>
          <p:nvPr userDrawn="1"/>
        </p:nvPicPr>
        <p:blipFill>
          <a:blip r:embed="rId3"/>
          <a:srcRect/>
          <a:stretch>
            <a:fillRect/>
          </a:stretch>
        </p:blipFill>
        <p:spPr bwMode="auto">
          <a:xfrm>
            <a:off x="3821113" y="3140075"/>
            <a:ext cx="2989262" cy="1549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496888" rtl="0" eaLnBrk="0" fontAlgn="base" hangingPunct="0">
        <a:spcBef>
          <a:spcPct val="0"/>
        </a:spcBef>
        <a:spcAft>
          <a:spcPct val="0"/>
        </a:spcAft>
        <a:defRPr sz="4800" kern="1200">
          <a:solidFill>
            <a:schemeClr val="tx1"/>
          </a:solidFill>
          <a:latin typeface="C Univers 57 Condensed"/>
          <a:ea typeface="ＭＳ Ｐゴシック" pitchFamily="-28" charset="-128"/>
          <a:cs typeface="C Univers 57 Condensed"/>
        </a:defRPr>
      </a:lvl1pPr>
      <a:lvl2pPr algn="ctr" defTabSz="496888" rtl="0" eaLnBrk="0" fontAlgn="base" hangingPunct="0">
        <a:spcBef>
          <a:spcPct val="0"/>
        </a:spcBef>
        <a:spcAft>
          <a:spcPct val="0"/>
        </a:spcAft>
        <a:defRPr sz="4800">
          <a:solidFill>
            <a:schemeClr val="tx1"/>
          </a:solidFill>
          <a:latin typeface="C Univers 57 Condensed" pitchFamily="-28" charset="0"/>
          <a:ea typeface="ＭＳ Ｐゴシック" pitchFamily="-28" charset="-128"/>
          <a:cs typeface="C Univers 57 Condensed" pitchFamily="-28" charset="0"/>
        </a:defRPr>
      </a:lvl2pPr>
      <a:lvl3pPr algn="ctr" defTabSz="496888" rtl="0" eaLnBrk="0" fontAlgn="base" hangingPunct="0">
        <a:spcBef>
          <a:spcPct val="0"/>
        </a:spcBef>
        <a:spcAft>
          <a:spcPct val="0"/>
        </a:spcAft>
        <a:defRPr sz="4800">
          <a:solidFill>
            <a:schemeClr val="tx1"/>
          </a:solidFill>
          <a:latin typeface="C Univers 57 Condensed" pitchFamily="-28" charset="0"/>
          <a:ea typeface="ＭＳ Ｐゴシック" pitchFamily="-28" charset="-128"/>
          <a:cs typeface="C Univers 57 Condensed" pitchFamily="-28" charset="0"/>
        </a:defRPr>
      </a:lvl3pPr>
      <a:lvl4pPr algn="ctr" defTabSz="496888" rtl="0" eaLnBrk="0" fontAlgn="base" hangingPunct="0">
        <a:spcBef>
          <a:spcPct val="0"/>
        </a:spcBef>
        <a:spcAft>
          <a:spcPct val="0"/>
        </a:spcAft>
        <a:defRPr sz="4800">
          <a:solidFill>
            <a:schemeClr val="tx1"/>
          </a:solidFill>
          <a:latin typeface="C Univers 57 Condensed" pitchFamily="-28" charset="0"/>
          <a:ea typeface="ＭＳ Ｐゴシック" pitchFamily="-28" charset="-128"/>
          <a:cs typeface="C Univers 57 Condensed" pitchFamily="-28" charset="0"/>
        </a:defRPr>
      </a:lvl4pPr>
      <a:lvl5pPr algn="ctr" defTabSz="496888" rtl="0" eaLnBrk="0" fontAlgn="base" hangingPunct="0">
        <a:spcBef>
          <a:spcPct val="0"/>
        </a:spcBef>
        <a:spcAft>
          <a:spcPct val="0"/>
        </a:spcAft>
        <a:defRPr sz="4800">
          <a:solidFill>
            <a:schemeClr val="tx1"/>
          </a:solidFill>
          <a:latin typeface="C Univers 57 Condensed" pitchFamily="-28" charset="0"/>
          <a:ea typeface="ＭＳ Ｐゴシック" pitchFamily="-28" charset="-128"/>
          <a:cs typeface="C Univers 57 Condensed" pitchFamily="-28" charset="0"/>
        </a:defRPr>
      </a:lvl5pPr>
      <a:lvl6pPr marL="457200" algn="ctr" defTabSz="496888" rtl="0" fontAlgn="base">
        <a:spcBef>
          <a:spcPct val="0"/>
        </a:spcBef>
        <a:spcAft>
          <a:spcPct val="0"/>
        </a:spcAft>
        <a:defRPr sz="4800">
          <a:solidFill>
            <a:schemeClr val="tx1"/>
          </a:solidFill>
          <a:latin typeface="C Univers 57 Condensed" pitchFamily="-28" charset="0"/>
          <a:ea typeface="ＭＳ Ｐゴシック" pitchFamily="-28" charset="-128"/>
        </a:defRPr>
      </a:lvl6pPr>
      <a:lvl7pPr marL="914400" algn="ctr" defTabSz="496888" rtl="0" fontAlgn="base">
        <a:spcBef>
          <a:spcPct val="0"/>
        </a:spcBef>
        <a:spcAft>
          <a:spcPct val="0"/>
        </a:spcAft>
        <a:defRPr sz="4800">
          <a:solidFill>
            <a:schemeClr val="tx1"/>
          </a:solidFill>
          <a:latin typeface="C Univers 57 Condensed" pitchFamily="-28" charset="0"/>
          <a:ea typeface="ＭＳ Ｐゴシック" pitchFamily="-28" charset="-128"/>
        </a:defRPr>
      </a:lvl7pPr>
      <a:lvl8pPr marL="1371600" algn="ctr" defTabSz="496888" rtl="0" fontAlgn="base">
        <a:spcBef>
          <a:spcPct val="0"/>
        </a:spcBef>
        <a:spcAft>
          <a:spcPct val="0"/>
        </a:spcAft>
        <a:defRPr sz="4800">
          <a:solidFill>
            <a:schemeClr val="tx1"/>
          </a:solidFill>
          <a:latin typeface="C Univers 57 Condensed" pitchFamily="-28" charset="0"/>
          <a:ea typeface="ＭＳ Ｐゴシック" pitchFamily="-28" charset="-128"/>
        </a:defRPr>
      </a:lvl8pPr>
      <a:lvl9pPr marL="1828800" algn="ctr" defTabSz="496888" rtl="0" fontAlgn="base">
        <a:spcBef>
          <a:spcPct val="0"/>
        </a:spcBef>
        <a:spcAft>
          <a:spcPct val="0"/>
        </a:spcAft>
        <a:defRPr sz="4800">
          <a:solidFill>
            <a:schemeClr val="tx1"/>
          </a:solidFill>
          <a:latin typeface="C Univers 57 Condensed" pitchFamily="-28" charset="0"/>
          <a:ea typeface="ＭＳ Ｐゴシック" pitchFamily="-28" charset="-128"/>
        </a:defRPr>
      </a:lvl9pPr>
    </p:titleStyle>
    <p:bodyStyle>
      <a:lvl1pPr marL="373063" indent="-373063" algn="l" defTabSz="496888" rtl="0" eaLnBrk="0" fontAlgn="base" hangingPunct="0">
        <a:spcBef>
          <a:spcPct val="20000"/>
        </a:spcBef>
        <a:spcAft>
          <a:spcPct val="0"/>
        </a:spcAft>
        <a:buFont typeface="Arial" charset="0"/>
        <a:buChar char="•"/>
        <a:defRPr sz="3500" kern="1200">
          <a:solidFill>
            <a:schemeClr val="tx1"/>
          </a:solidFill>
          <a:latin typeface="+mn-lt"/>
          <a:ea typeface="ＭＳ Ｐゴシック" pitchFamily="-28" charset="-128"/>
          <a:cs typeface="ＭＳ Ｐゴシック" pitchFamily="-28" charset="-128"/>
        </a:defRPr>
      </a:lvl1pPr>
      <a:lvl2pPr marL="808038" indent="-309563" algn="l" defTabSz="496888" rtl="0" eaLnBrk="0" fontAlgn="base" hangingPunct="0">
        <a:spcBef>
          <a:spcPct val="20000"/>
        </a:spcBef>
        <a:spcAft>
          <a:spcPct val="0"/>
        </a:spcAft>
        <a:buFont typeface="Arial" charset="0"/>
        <a:buChar char="–"/>
        <a:defRPr sz="3000" kern="1200">
          <a:solidFill>
            <a:schemeClr val="tx1"/>
          </a:solidFill>
          <a:latin typeface="+mn-lt"/>
          <a:ea typeface="ＭＳ Ｐゴシック" pitchFamily="-28" charset="-128"/>
          <a:cs typeface="+mn-cs"/>
        </a:defRPr>
      </a:lvl2pPr>
      <a:lvl3pPr marL="1243013" indent="-247650" algn="l" defTabSz="496888" rtl="0" eaLnBrk="0" fontAlgn="base" hangingPunct="0">
        <a:spcBef>
          <a:spcPct val="20000"/>
        </a:spcBef>
        <a:spcAft>
          <a:spcPct val="0"/>
        </a:spcAft>
        <a:buFont typeface="Arial" charset="0"/>
        <a:buChar char="•"/>
        <a:defRPr sz="2600" kern="1200">
          <a:solidFill>
            <a:schemeClr val="tx1"/>
          </a:solidFill>
          <a:latin typeface="+mn-lt"/>
          <a:ea typeface="ＭＳ Ｐゴシック" pitchFamily="-28" charset="-128"/>
          <a:cs typeface="+mn-cs"/>
        </a:defRPr>
      </a:lvl3pPr>
      <a:lvl4pPr marL="1741488" indent="-247650" algn="l" defTabSz="496888" rtl="0" eaLnBrk="0" fontAlgn="base" hangingPunct="0">
        <a:spcBef>
          <a:spcPct val="20000"/>
        </a:spcBef>
        <a:spcAft>
          <a:spcPct val="0"/>
        </a:spcAft>
        <a:buFont typeface="Arial" charset="0"/>
        <a:buChar char="–"/>
        <a:defRPr sz="2200" kern="1200">
          <a:solidFill>
            <a:schemeClr val="tx1"/>
          </a:solidFill>
          <a:latin typeface="+mn-lt"/>
          <a:ea typeface="ＭＳ Ｐゴシック" pitchFamily="-28" charset="-128"/>
          <a:cs typeface="+mn-cs"/>
        </a:defRPr>
      </a:lvl4pPr>
      <a:lvl5pPr marL="2238375" indent="-247650" algn="l" defTabSz="496888" rtl="0" eaLnBrk="0" fontAlgn="base" hangingPunct="0">
        <a:spcBef>
          <a:spcPct val="20000"/>
        </a:spcBef>
        <a:spcAft>
          <a:spcPct val="0"/>
        </a:spcAft>
        <a:buFont typeface="Arial" charset="0"/>
        <a:buChar char="»"/>
        <a:defRPr sz="2200" kern="1200">
          <a:solidFill>
            <a:schemeClr val="tx1"/>
          </a:solidFill>
          <a:latin typeface="+mn-lt"/>
          <a:ea typeface="ＭＳ Ｐゴシック" pitchFamily="-28" charset="-128"/>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GB"/>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534988" y="303213"/>
            <a:ext cx="9618662" cy="7635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GB" smtClean="0"/>
          </a:p>
        </p:txBody>
      </p:sp>
      <p:sp>
        <p:nvSpPr>
          <p:cNvPr id="2051" name="Text Placeholder 2"/>
          <p:cNvSpPr>
            <a:spLocks noGrp="1"/>
          </p:cNvSpPr>
          <p:nvPr>
            <p:ph type="body" idx="1"/>
          </p:nvPr>
        </p:nvSpPr>
        <p:spPr bwMode="auto">
          <a:xfrm>
            <a:off x="534988" y="1209675"/>
            <a:ext cx="9618662"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smtClean="0"/>
          </a:p>
        </p:txBody>
      </p:sp>
      <p:sp>
        <p:nvSpPr>
          <p:cNvPr id="6" name="Rectangle 5"/>
          <p:cNvSpPr>
            <a:spLocks noChangeArrowheads="1"/>
          </p:cNvSpPr>
          <p:nvPr userDrawn="1"/>
        </p:nvSpPr>
        <p:spPr bwMode="auto">
          <a:xfrm>
            <a:off x="0" y="7391400"/>
            <a:ext cx="10688638" cy="200025"/>
          </a:xfrm>
          <a:prstGeom prst="rect">
            <a:avLst/>
          </a:prstGeom>
          <a:solidFill>
            <a:srgbClr val="003164"/>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106" charset="0"/>
            </a:endParaRPr>
          </a:p>
        </p:txBody>
      </p:sp>
      <p:pic>
        <p:nvPicPr>
          <p:cNvPr id="2053" name="Picture 6" descr="Business CMYK.eps"/>
          <p:cNvPicPr>
            <a:picLocks noChangeAspect="1"/>
          </p:cNvPicPr>
          <p:nvPr userDrawn="1"/>
        </p:nvPicPr>
        <p:blipFill>
          <a:blip r:embed="rId5"/>
          <a:srcRect/>
          <a:stretch>
            <a:fillRect/>
          </a:stretch>
        </p:blipFill>
        <p:spPr bwMode="auto">
          <a:xfrm>
            <a:off x="8518525" y="6459538"/>
            <a:ext cx="1512888" cy="776287"/>
          </a:xfrm>
          <a:prstGeom prst="rect">
            <a:avLst/>
          </a:prstGeom>
          <a:noFill/>
          <a:ln w="9525">
            <a:noFill/>
            <a:miter lim="800000"/>
            <a:headEnd/>
            <a:tailEnd/>
          </a:ln>
        </p:spPr>
      </p:pic>
      <p:cxnSp>
        <p:nvCxnSpPr>
          <p:cNvPr id="9" name="Straight Connector 8"/>
          <p:cNvCxnSpPr/>
          <p:nvPr userDrawn="1"/>
        </p:nvCxnSpPr>
        <p:spPr>
          <a:xfrm rot="5400000">
            <a:off x="7761288" y="6861175"/>
            <a:ext cx="801688" cy="1587"/>
          </a:xfrm>
          <a:prstGeom prst="line">
            <a:avLst/>
          </a:prstGeom>
        </p:spPr>
        <p:style>
          <a:lnRef idx="1">
            <a:schemeClr val="accent6"/>
          </a:lnRef>
          <a:fillRef idx="0">
            <a:schemeClr val="accent6"/>
          </a:fillRef>
          <a:effectRef idx="0">
            <a:schemeClr val="accent6"/>
          </a:effectRef>
          <a:fontRef idx="minor">
            <a:schemeClr val="tx1"/>
          </a:fontRef>
        </p:style>
      </p:cxnSp>
      <p:sp>
        <p:nvSpPr>
          <p:cNvPr id="10" name="TextBox 9"/>
          <p:cNvSpPr txBox="1"/>
          <p:nvPr userDrawn="1"/>
        </p:nvSpPr>
        <p:spPr>
          <a:xfrm>
            <a:off x="6869113" y="6829425"/>
            <a:ext cx="990600" cy="415925"/>
          </a:xfrm>
          <a:prstGeom prst="rect">
            <a:avLst/>
          </a:prstGeom>
          <a:noFill/>
        </p:spPr>
        <p:txBody>
          <a:bodyPr>
            <a:spAutoFit/>
          </a:bodyPr>
          <a:lstStyle/>
          <a:p>
            <a:pPr algn="r">
              <a:defRPr/>
            </a:pPr>
            <a:r>
              <a:rPr lang="en-GB" sz="1000" dirty="0">
                <a:latin typeface="Times New Roman" pitchFamily="18" charset="0"/>
                <a:cs typeface="Times New Roman" pitchFamily="18" charset="0"/>
              </a:rPr>
              <a:t>Te </a:t>
            </a:r>
            <a:r>
              <a:rPr lang="en-GB" sz="1000" dirty="0" err="1">
                <a:latin typeface="Times New Roman" pitchFamily="18" charset="0"/>
                <a:cs typeface="Times New Roman" pitchFamily="18" charset="0"/>
              </a:rPr>
              <a:t>Kunenga</a:t>
            </a:r>
            <a:endParaRPr lang="en-GB" sz="1000" dirty="0">
              <a:latin typeface="Times New Roman" pitchFamily="18" charset="0"/>
              <a:cs typeface="Times New Roman" pitchFamily="18" charset="0"/>
            </a:endParaRPr>
          </a:p>
          <a:p>
            <a:pPr algn="r">
              <a:defRPr/>
            </a:pPr>
            <a:r>
              <a:rPr lang="en-US" sz="1000" dirty="0">
                <a:latin typeface="Times New Roman" pitchFamily="18" charset="0"/>
                <a:cs typeface="Times New Roman" pitchFamily="18" charset="0"/>
              </a:rPr>
              <a:t>k</a:t>
            </a:r>
            <a:r>
              <a:rPr lang="en-GB" sz="1000" dirty="0" err="1">
                <a:latin typeface="Times New Roman" pitchFamily="18" charset="0"/>
                <a:cs typeface="Times New Roman" pitchFamily="18" charset="0"/>
              </a:rPr>
              <a:t>i</a:t>
            </a:r>
            <a:r>
              <a:rPr lang="en-GB" sz="1000" dirty="0">
                <a:latin typeface="Times New Roman" pitchFamily="18" charset="0"/>
                <a:cs typeface="Times New Roman" pitchFamily="18" charset="0"/>
              </a:rPr>
              <a:t> </a:t>
            </a:r>
            <a:r>
              <a:rPr lang="en-GB" sz="1000" dirty="0" err="1">
                <a:latin typeface="Times New Roman" pitchFamily="18" charset="0"/>
                <a:cs typeface="Times New Roman" pitchFamily="18" charset="0"/>
              </a:rPr>
              <a:t>Pūrehuroa</a:t>
            </a:r>
            <a:endParaRPr lang="en-GB" sz="1000" dirty="0">
              <a:latin typeface="Times New Roman" pitchFamily="18" charset="0"/>
              <a:cs typeface="Times New Roman" pitchFamily="18" charset="0"/>
            </a:endParaRPr>
          </a:p>
        </p:txBody>
      </p:sp>
      <p:sp>
        <p:nvSpPr>
          <p:cNvPr id="11" name="TextBox 10"/>
          <p:cNvSpPr txBox="1"/>
          <p:nvPr userDrawn="1"/>
        </p:nvSpPr>
        <p:spPr>
          <a:xfrm>
            <a:off x="315913" y="6981825"/>
            <a:ext cx="2667000" cy="254000"/>
          </a:xfrm>
          <a:prstGeom prst="rect">
            <a:avLst/>
          </a:prstGeom>
          <a:noFill/>
        </p:spPr>
        <p:txBody>
          <a:bodyPr>
            <a:spAutoFit/>
          </a:bodyPr>
          <a:lstStyle/>
          <a:p>
            <a:pPr>
              <a:defRPr/>
            </a:pPr>
            <a:r>
              <a:rPr lang="en-GB" sz="1000" dirty="0">
                <a:latin typeface="Times New Roman" pitchFamily="18" charset="0"/>
                <a:cs typeface="Times New Roman" pitchFamily="18" charset="0"/>
              </a:rPr>
              <a:t>Creating </a:t>
            </a:r>
            <a:r>
              <a:rPr lang="en-GB" sz="1000" dirty="0" smtClean="0">
                <a:latin typeface="Times New Roman" pitchFamily="18" charset="0"/>
                <a:cs typeface="Times New Roman" pitchFamily="18" charset="0"/>
              </a:rPr>
              <a:t>leaders. Transforming business.</a:t>
            </a:r>
            <a:endParaRPr lang="en-GB" sz="1000"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457200" rtl="0" eaLnBrk="0" fontAlgn="base" hangingPunct="0">
        <a:spcBef>
          <a:spcPct val="0"/>
        </a:spcBef>
        <a:spcAft>
          <a:spcPct val="0"/>
        </a:spcAft>
        <a:defRPr sz="4400" kern="1200">
          <a:solidFill>
            <a:schemeClr val="tx1"/>
          </a:solidFill>
          <a:latin typeface="Times New Roman" pitchFamily="18" charset="0"/>
          <a:ea typeface="ＭＳ Ｐゴシック" pitchFamily="-28" charset="-128"/>
          <a:cs typeface="Times New Roman" pitchFamily="18" charset="0"/>
        </a:defRPr>
      </a:lvl1pPr>
      <a:lvl2pPr algn="ctr" defTabSz="457200" rtl="0" eaLnBrk="0" fontAlgn="base" hangingPunct="0">
        <a:spcBef>
          <a:spcPct val="0"/>
        </a:spcBef>
        <a:spcAft>
          <a:spcPct val="0"/>
        </a:spcAft>
        <a:defRPr sz="4400">
          <a:solidFill>
            <a:schemeClr val="tx1"/>
          </a:solidFill>
          <a:latin typeface="Times New Roman" pitchFamily="-28" charset="0"/>
          <a:ea typeface="ＭＳ Ｐゴシック" pitchFamily="-28" charset="-128"/>
          <a:cs typeface="Times New Roman" pitchFamily="-28" charset="0"/>
        </a:defRPr>
      </a:lvl2pPr>
      <a:lvl3pPr algn="ctr" defTabSz="457200" rtl="0" eaLnBrk="0" fontAlgn="base" hangingPunct="0">
        <a:spcBef>
          <a:spcPct val="0"/>
        </a:spcBef>
        <a:spcAft>
          <a:spcPct val="0"/>
        </a:spcAft>
        <a:defRPr sz="4400">
          <a:solidFill>
            <a:schemeClr val="tx1"/>
          </a:solidFill>
          <a:latin typeface="Times New Roman" pitchFamily="-28" charset="0"/>
          <a:ea typeface="ＭＳ Ｐゴシック" pitchFamily="-28" charset="-128"/>
          <a:cs typeface="Times New Roman" pitchFamily="-28" charset="0"/>
        </a:defRPr>
      </a:lvl3pPr>
      <a:lvl4pPr algn="ctr" defTabSz="457200" rtl="0" eaLnBrk="0" fontAlgn="base" hangingPunct="0">
        <a:spcBef>
          <a:spcPct val="0"/>
        </a:spcBef>
        <a:spcAft>
          <a:spcPct val="0"/>
        </a:spcAft>
        <a:defRPr sz="4400">
          <a:solidFill>
            <a:schemeClr val="tx1"/>
          </a:solidFill>
          <a:latin typeface="Times New Roman" pitchFamily="-28" charset="0"/>
          <a:ea typeface="ＭＳ Ｐゴシック" pitchFamily="-28" charset="-128"/>
          <a:cs typeface="Times New Roman" pitchFamily="-28" charset="0"/>
        </a:defRPr>
      </a:lvl4pPr>
      <a:lvl5pPr algn="ctr" defTabSz="457200" rtl="0" eaLnBrk="0" fontAlgn="base" hangingPunct="0">
        <a:spcBef>
          <a:spcPct val="0"/>
        </a:spcBef>
        <a:spcAft>
          <a:spcPct val="0"/>
        </a:spcAft>
        <a:defRPr sz="4400">
          <a:solidFill>
            <a:schemeClr val="tx1"/>
          </a:solidFill>
          <a:latin typeface="Times New Roman" pitchFamily="-28" charset="0"/>
          <a:ea typeface="ＭＳ Ｐゴシック" pitchFamily="-28" charset="-128"/>
          <a:cs typeface="Times New Roman" pitchFamily="-28" charset="0"/>
        </a:defRPr>
      </a:lvl5pPr>
      <a:lvl6pPr marL="457200" algn="ctr" defTabSz="457200" rtl="0" fontAlgn="base">
        <a:spcBef>
          <a:spcPct val="0"/>
        </a:spcBef>
        <a:spcAft>
          <a:spcPct val="0"/>
        </a:spcAft>
        <a:defRPr sz="4400">
          <a:solidFill>
            <a:schemeClr val="tx1"/>
          </a:solidFill>
          <a:latin typeface="C Univers 57 Condensed" pitchFamily="-28" charset="0"/>
          <a:ea typeface="ＭＳ Ｐゴシック" pitchFamily="-28" charset="-128"/>
        </a:defRPr>
      </a:lvl6pPr>
      <a:lvl7pPr marL="914400" algn="ctr" defTabSz="457200" rtl="0" fontAlgn="base">
        <a:spcBef>
          <a:spcPct val="0"/>
        </a:spcBef>
        <a:spcAft>
          <a:spcPct val="0"/>
        </a:spcAft>
        <a:defRPr sz="4400">
          <a:solidFill>
            <a:schemeClr val="tx1"/>
          </a:solidFill>
          <a:latin typeface="C Univers 57 Condensed" pitchFamily="-28" charset="0"/>
          <a:ea typeface="ＭＳ Ｐゴシック" pitchFamily="-28" charset="-128"/>
        </a:defRPr>
      </a:lvl7pPr>
      <a:lvl8pPr marL="1371600" algn="ctr" defTabSz="457200" rtl="0" fontAlgn="base">
        <a:spcBef>
          <a:spcPct val="0"/>
        </a:spcBef>
        <a:spcAft>
          <a:spcPct val="0"/>
        </a:spcAft>
        <a:defRPr sz="4400">
          <a:solidFill>
            <a:schemeClr val="tx1"/>
          </a:solidFill>
          <a:latin typeface="C Univers 57 Condensed" pitchFamily="-28" charset="0"/>
          <a:ea typeface="ＭＳ Ｐゴシック" pitchFamily="-28" charset="-128"/>
        </a:defRPr>
      </a:lvl8pPr>
      <a:lvl9pPr marL="1828800" algn="ctr" defTabSz="457200" rtl="0" fontAlgn="base">
        <a:spcBef>
          <a:spcPct val="0"/>
        </a:spcBef>
        <a:spcAft>
          <a:spcPct val="0"/>
        </a:spcAft>
        <a:defRPr sz="4400">
          <a:solidFill>
            <a:schemeClr val="tx1"/>
          </a:solidFill>
          <a:latin typeface="C Univers 57 Condensed" pitchFamily="-28" charset="0"/>
          <a:ea typeface="ＭＳ Ｐゴシック" pitchFamily="-2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Times New Roman" pitchFamily="18" charset="0"/>
          <a:ea typeface="ＭＳ Ｐゴシック" pitchFamily="-28" charset="-128"/>
          <a:cs typeface="Times New Roman" pitchFamily="18"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Times New Roman" pitchFamily="18" charset="0"/>
          <a:ea typeface="ＭＳ Ｐゴシック" pitchFamily="-28" charset="-128"/>
          <a:cs typeface="Times New Roman" pitchFamily="18"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Times New Roman" pitchFamily="18" charset="0"/>
          <a:ea typeface="ＭＳ Ｐゴシック" pitchFamily="-28" charset="-128"/>
          <a:cs typeface="Times New Roman" pitchFamily="18"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Times New Roman" pitchFamily="18" charset="0"/>
          <a:ea typeface="ＭＳ Ｐゴシック" pitchFamily="-28" charset="-128"/>
          <a:cs typeface="Times New Roman" pitchFamily="18"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Times New Roman" pitchFamily="18" charset="0"/>
          <a:ea typeface="ＭＳ Ｐゴシック" pitchFamily="-28" charset="-128"/>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bwMode="auto">
          <a:xfrm>
            <a:off x="801688" y="5160963"/>
            <a:ext cx="9085262" cy="906462"/>
          </a:xfrm>
          <a:noFill/>
          <a:ln>
            <a:miter lim="800000"/>
            <a:headEnd/>
            <a:tailEnd/>
          </a:ln>
        </p:spPr>
        <p:txBody>
          <a:bodyPr vert="horz" wrap="square" lIns="91440" tIns="45720" rIns="91440" bIns="45720" numCol="1" anchor="t" anchorCtr="0" compatLnSpc="1">
            <a:prstTxWarp prst="textNoShape">
              <a:avLst/>
            </a:prstTxWarp>
          </a:bodyPr>
          <a:lstStyle/>
          <a:p>
            <a:r>
              <a:rPr lang="en-NZ" dirty="0" smtClean="0">
                <a:latin typeface="Times New Roman" pitchFamily="-106" charset="0"/>
                <a:ea typeface="ＭＳ Ｐゴシック" pitchFamily="-106" charset="-128"/>
                <a:cs typeface="Times New Roman" pitchFamily="-106" charset="0"/>
              </a:rPr>
              <a:t>Organisational resilience at NZ Post</a:t>
            </a:r>
          </a:p>
        </p:txBody>
      </p:sp>
      <p:sp>
        <p:nvSpPr>
          <p:cNvPr id="3075" name="Subtitle 4"/>
          <p:cNvSpPr>
            <a:spLocks noGrp="1"/>
          </p:cNvSpPr>
          <p:nvPr>
            <p:ph type="subTitle" idx="1"/>
          </p:nvPr>
        </p:nvSpPr>
        <p:spPr bwMode="auto">
          <a:xfrm>
            <a:off x="1603375" y="6377384"/>
            <a:ext cx="7481888" cy="860425"/>
          </a:xfrm>
          <a:noFill/>
          <a:ln>
            <a:miter lim="800000"/>
            <a:headEnd/>
            <a:tailEnd/>
          </a:ln>
        </p:spPr>
        <p:txBody>
          <a:bodyPr vert="horz" wrap="square" lIns="91440" tIns="45720" rIns="91440" bIns="45720" numCol="1" anchor="t" anchorCtr="0" compatLnSpc="1">
            <a:prstTxWarp prst="textNoShape">
              <a:avLst/>
            </a:prstTxWarp>
          </a:bodyPr>
          <a:lstStyle/>
          <a:p>
            <a:r>
              <a:rPr lang="en-NZ" smtClean="0">
                <a:latin typeface="Times New Roman" pitchFamily="-106" charset="0"/>
                <a:ea typeface="ＭＳ Ｐゴシック" pitchFamily="-106" charset="-128"/>
                <a:cs typeface="Times New Roman" pitchFamily="-106" charset="0"/>
              </a:rPr>
              <a:t>Prof. Jim Arrowsmith</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973113"/>
            <a:ext cx="9619773" cy="5233342"/>
          </a:xfrm>
        </p:spPr>
        <p:txBody>
          <a:bodyPr/>
          <a:lstStyle/>
          <a:p>
            <a:r>
              <a:rPr lang="en-NZ" dirty="0" smtClean="0">
                <a:solidFill>
                  <a:schemeClr val="tx1"/>
                </a:solidFill>
              </a:rPr>
              <a:t>Formed by amalgamation of 5 branches in October 2006</a:t>
            </a:r>
          </a:p>
          <a:p>
            <a:pPr lvl="1">
              <a:buFontTx/>
              <a:buChar char="-"/>
            </a:pPr>
            <a:r>
              <a:rPr lang="en-NZ" dirty="0" smtClean="0">
                <a:solidFill>
                  <a:schemeClr val="tx1"/>
                </a:solidFill>
              </a:rPr>
              <a:t>largest in NZ: familiarisation problems; culture differences</a:t>
            </a:r>
            <a:endParaRPr lang="en-NZ" dirty="0" smtClean="0">
              <a:solidFill>
                <a:schemeClr val="tx1"/>
              </a:solidFill>
            </a:endParaRPr>
          </a:p>
          <a:p>
            <a:r>
              <a:rPr lang="en-NZ" dirty="0" smtClean="0">
                <a:solidFill>
                  <a:schemeClr val="tx1"/>
                </a:solidFill>
              </a:rPr>
              <a:t>GOAL added to TL stress</a:t>
            </a:r>
          </a:p>
          <a:p>
            <a:pPr marL="342900" lvl="1" indent="-342900">
              <a:buNone/>
            </a:pPr>
            <a:r>
              <a:rPr lang="en-NZ" dirty="0" smtClean="0">
                <a:solidFill>
                  <a:schemeClr val="tx1"/>
                </a:solidFill>
              </a:rPr>
              <a:t>	 	- </a:t>
            </a:r>
            <a:r>
              <a:rPr lang="en-NZ" dirty="0" smtClean="0">
                <a:solidFill>
                  <a:schemeClr val="tx1"/>
                </a:solidFill>
              </a:rPr>
              <a:t>early atmosphere ‘toxic’ (branch manager) with ‘low engagement’ (HR)</a:t>
            </a:r>
          </a:p>
          <a:p>
            <a:r>
              <a:rPr lang="en-NZ" dirty="0" smtClean="0">
                <a:solidFill>
                  <a:schemeClr val="tx1"/>
                </a:solidFill>
              </a:rPr>
              <a:t>HR consultant embedded</a:t>
            </a:r>
          </a:p>
          <a:p>
            <a:pPr lvl="1"/>
            <a:r>
              <a:rPr lang="en-NZ" dirty="0" smtClean="0">
                <a:solidFill>
                  <a:schemeClr val="tx1"/>
                </a:solidFill>
              </a:rPr>
              <a:t>weekly staff focus groups to identify and resolve concerns</a:t>
            </a:r>
          </a:p>
          <a:p>
            <a:pPr lvl="1"/>
            <a:r>
              <a:rPr lang="en-NZ" dirty="0" smtClean="0">
                <a:solidFill>
                  <a:schemeClr val="tx1"/>
                </a:solidFill>
              </a:rPr>
              <a:t>ongoing informal meetings with staff, TLs and union reps</a:t>
            </a:r>
          </a:p>
          <a:p>
            <a:pPr lvl="1"/>
            <a:r>
              <a:rPr lang="en-NZ" dirty="0" smtClean="0">
                <a:solidFill>
                  <a:schemeClr val="tx1"/>
                </a:solidFill>
              </a:rPr>
              <a:t>emphasis on relationship building</a:t>
            </a:r>
          </a:p>
          <a:p>
            <a:r>
              <a:rPr lang="en-NZ" dirty="0" smtClean="0">
                <a:solidFill>
                  <a:schemeClr val="tx1"/>
                </a:solidFill>
              </a:rPr>
              <a:t>Improvements over time</a:t>
            </a:r>
          </a:p>
          <a:p>
            <a:pPr lvl="1"/>
            <a:r>
              <a:rPr lang="en-NZ" dirty="0" smtClean="0">
                <a:solidFill>
                  <a:schemeClr val="tx1"/>
                </a:solidFill>
              </a:rPr>
              <a:t>TLs felt job enriched: more interesting, better relations with management and staff</a:t>
            </a:r>
          </a:p>
          <a:p>
            <a:pPr lvl="1"/>
            <a:r>
              <a:rPr lang="en-NZ" dirty="0" err="1" smtClean="0">
                <a:solidFill>
                  <a:schemeClr val="tx1"/>
                </a:solidFill>
              </a:rPr>
              <a:t>Posties</a:t>
            </a:r>
            <a:r>
              <a:rPr lang="en-NZ" dirty="0" smtClean="0">
                <a:solidFill>
                  <a:schemeClr val="tx1"/>
                </a:solidFill>
              </a:rPr>
              <a:t> saw better leadership and support from TLs, and more consistent approach to managing performance</a:t>
            </a:r>
            <a:endParaRPr lang="en-NZ" dirty="0" smtClean="0">
              <a:solidFill>
                <a:schemeClr val="tx1"/>
              </a:solidFill>
            </a:endParaRPr>
          </a:p>
          <a:p>
            <a:endParaRPr lang="en-NZ" dirty="0" smtClean="0">
              <a:solidFill>
                <a:schemeClr val="tx1"/>
              </a:solidFill>
            </a:endParaRPr>
          </a:p>
          <a:p>
            <a:endParaRPr lang="en-NZ" dirty="0" smtClean="0">
              <a:solidFill>
                <a:schemeClr val="tx1"/>
              </a:solidFill>
            </a:endParaRPr>
          </a:p>
          <a:p>
            <a:endParaRPr lang="en-NZ" dirty="0" smtClean="0">
              <a:solidFill>
                <a:schemeClr val="tx1"/>
              </a:solidFill>
            </a:endParaRPr>
          </a:p>
        </p:txBody>
      </p:sp>
      <p:sp>
        <p:nvSpPr>
          <p:cNvPr id="3" name="Text Placeholder 2"/>
          <p:cNvSpPr>
            <a:spLocks noGrp="1"/>
          </p:cNvSpPr>
          <p:nvPr>
            <p:ph type="body" sz="quarter" idx="10"/>
          </p:nvPr>
        </p:nvSpPr>
        <p:spPr>
          <a:xfrm>
            <a:off x="1247008" y="168064"/>
            <a:ext cx="8016479" cy="924348"/>
          </a:xfrm>
        </p:spPr>
        <p:txBody>
          <a:bodyPr/>
          <a:lstStyle/>
          <a:p>
            <a:r>
              <a:rPr lang="en-NZ" i="1" dirty="0" smtClean="0">
                <a:solidFill>
                  <a:schemeClr val="tx1"/>
                </a:solidFill>
              </a:rPr>
              <a:t>The </a:t>
            </a:r>
            <a:r>
              <a:rPr lang="en-NZ" i="1" dirty="0" err="1" smtClean="0">
                <a:solidFill>
                  <a:schemeClr val="tx1"/>
                </a:solidFill>
              </a:rPr>
              <a:t>Marua</a:t>
            </a:r>
            <a:r>
              <a:rPr lang="en-NZ" i="1" dirty="0" smtClean="0">
                <a:solidFill>
                  <a:schemeClr val="tx1"/>
                </a:solidFill>
              </a:rPr>
              <a:t> Road story</a:t>
            </a:r>
            <a:endParaRPr lang="en-NZ" i="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linds(horizontal)">
                                      <p:cBhvr>
                                        <p:cTn id="10" dur="500"/>
                                        <p:tgtEl>
                                          <p:spTgt spid="2">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linds(horizontal)">
                                      <p:cBhvr>
                                        <p:cTn id="13" dur="500"/>
                                        <p:tgtEl>
                                          <p:spTgt spid="2">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blinds(horizontal)">
                                      <p:cBhvr>
                                        <p:cTn id="16" dur="500"/>
                                        <p:tgtEl>
                                          <p:spTgt spid="2">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Effect transition="in" filter="blinds(horizontal)">
                                      <p:cBhvr>
                                        <p:cTn id="21" dur="500"/>
                                        <p:tgtEl>
                                          <p:spTgt spid="2">
                                            <p:txEl>
                                              <p:pRg st="8" end="8"/>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9" end="9"/>
                                            </p:txEl>
                                          </p:spTgt>
                                        </p:tgtEl>
                                        <p:attrNameLst>
                                          <p:attrName>style.visibility</p:attrName>
                                        </p:attrNameLst>
                                      </p:cBhvr>
                                      <p:to>
                                        <p:strVal val="visible"/>
                                      </p:to>
                                    </p:set>
                                    <p:animEffect transition="in" filter="blinds(horizontal)">
                                      <p:cBhvr>
                                        <p:cTn id="24" dur="500"/>
                                        <p:tgtEl>
                                          <p:spTgt spid="2">
                                            <p:txEl>
                                              <p:pRg st="9" end="9"/>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blinds(horizontal)">
                                      <p:cBhvr>
                                        <p:cTn id="2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432" y="613073"/>
            <a:ext cx="9619774" cy="6142725"/>
          </a:xfrm>
        </p:spPr>
        <p:txBody>
          <a:bodyPr/>
          <a:lstStyle/>
          <a:p>
            <a:pPr lvl="1">
              <a:buNone/>
            </a:pPr>
            <a:r>
              <a:rPr lang="en-NZ" sz="2200" b="1" dirty="0" err="1" smtClean="0">
                <a:solidFill>
                  <a:srgbClr val="004B8D"/>
                </a:solidFill>
              </a:rPr>
              <a:t>Postie</a:t>
            </a:r>
            <a:r>
              <a:rPr lang="en-NZ" sz="2200" dirty="0" smtClean="0">
                <a:solidFill>
                  <a:srgbClr val="004B8D"/>
                </a:solidFill>
              </a:rPr>
              <a:t> </a:t>
            </a:r>
            <a:r>
              <a:rPr lang="en-NZ" sz="2200" dirty="0" smtClean="0">
                <a:solidFill>
                  <a:srgbClr val="004B8D"/>
                </a:solidFill>
              </a:rPr>
              <a:t>survey: </a:t>
            </a:r>
            <a:r>
              <a:rPr lang="en-NZ" sz="2200" i="1" dirty="0" smtClean="0">
                <a:solidFill>
                  <a:srgbClr val="004B8D"/>
                </a:solidFill>
              </a:rPr>
              <a:t>How does </a:t>
            </a:r>
            <a:r>
              <a:rPr lang="en-NZ" sz="2200" i="1" dirty="0" err="1" smtClean="0">
                <a:solidFill>
                  <a:srgbClr val="004B8D"/>
                </a:solidFill>
              </a:rPr>
              <a:t>Marua</a:t>
            </a:r>
            <a:r>
              <a:rPr lang="en-NZ" sz="2200" i="1" dirty="0" smtClean="0">
                <a:solidFill>
                  <a:srgbClr val="004B8D"/>
                </a:solidFill>
              </a:rPr>
              <a:t> compare with previous branches?</a:t>
            </a:r>
          </a:p>
          <a:p>
            <a:endParaRPr lang="en-NZ" sz="2200" dirty="0" smtClean="0">
              <a:solidFill>
                <a:srgbClr val="004B8D"/>
              </a:solidFill>
            </a:endParaRPr>
          </a:p>
          <a:p>
            <a:endParaRPr lang="en-NZ" sz="2200" dirty="0" smtClean="0">
              <a:solidFill>
                <a:srgbClr val="004B8D"/>
              </a:solidFill>
            </a:endParaRPr>
          </a:p>
          <a:p>
            <a:endParaRPr lang="en-NZ" sz="2200" dirty="0" smtClean="0">
              <a:solidFill>
                <a:srgbClr val="004B8D"/>
              </a:solidFill>
            </a:endParaRPr>
          </a:p>
          <a:p>
            <a:endParaRPr lang="en-NZ" sz="2200" b="1" dirty="0" smtClean="0">
              <a:solidFill>
                <a:srgbClr val="004B8D"/>
              </a:solidFill>
            </a:endParaRPr>
          </a:p>
          <a:p>
            <a:endParaRPr lang="en-NZ" sz="2200" b="1" dirty="0" smtClean="0">
              <a:solidFill>
                <a:srgbClr val="004B8D"/>
              </a:solidFill>
            </a:endParaRPr>
          </a:p>
          <a:p>
            <a:pPr>
              <a:buNone/>
            </a:pPr>
            <a:endParaRPr lang="en-NZ" sz="2200" b="1" dirty="0" smtClean="0">
              <a:solidFill>
                <a:srgbClr val="004B8D"/>
              </a:solidFill>
            </a:endParaRPr>
          </a:p>
        </p:txBody>
      </p:sp>
      <p:graphicFrame>
        <p:nvGraphicFramePr>
          <p:cNvPr id="4" name="Table 3"/>
          <p:cNvGraphicFramePr>
            <a:graphicFrameLocks noGrp="1"/>
          </p:cNvGraphicFramePr>
          <p:nvPr/>
        </p:nvGraphicFramePr>
        <p:xfrm>
          <a:off x="1815927" y="1117129"/>
          <a:ext cx="6117648" cy="2966720"/>
        </p:xfrm>
        <a:graphic>
          <a:graphicData uri="http://schemas.openxmlformats.org/drawingml/2006/table">
            <a:tbl>
              <a:tblPr firstRow="1" bandRow="1">
                <a:tableStyleId>{5C22544A-7EE6-4342-B048-85BDC9FD1C3A}</a:tableStyleId>
              </a:tblPr>
              <a:tblGrid>
                <a:gridCol w="3021303"/>
                <a:gridCol w="1440160"/>
                <a:gridCol w="1656185"/>
              </a:tblGrid>
              <a:tr h="370840">
                <a:tc>
                  <a:txBody>
                    <a:bodyPr/>
                    <a:lstStyle/>
                    <a:p>
                      <a:endParaRPr lang="en-NZ" dirty="0"/>
                    </a:p>
                  </a:txBody>
                  <a:tcPr/>
                </a:tc>
                <a:tc>
                  <a:txBody>
                    <a:bodyPr/>
                    <a:lstStyle/>
                    <a:p>
                      <a:pPr algn="ctr"/>
                      <a:r>
                        <a:rPr lang="en-NZ" dirty="0" smtClean="0">
                          <a:latin typeface="Times New Roman" pitchFamily="18" charset="0"/>
                          <a:cs typeface="Times New Roman" pitchFamily="18" charset="0"/>
                        </a:rPr>
                        <a:t>Same (%)</a:t>
                      </a:r>
                      <a:endParaRPr lang="en-NZ" dirty="0">
                        <a:latin typeface="Times New Roman" pitchFamily="18" charset="0"/>
                        <a:cs typeface="Times New Roman" pitchFamily="18" charset="0"/>
                      </a:endParaRPr>
                    </a:p>
                  </a:txBody>
                  <a:tcPr/>
                </a:tc>
                <a:tc>
                  <a:txBody>
                    <a:bodyPr/>
                    <a:lstStyle/>
                    <a:p>
                      <a:pPr algn="ctr"/>
                      <a:r>
                        <a:rPr lang="en-NZ" dirty="0" smtClean="0">
                          <a:latin typeface="Times New Roman" pitchFamily="18" charset="0"/>
                          <a:cs typeface="Times New Roman" pitchFamily="18" charset="0"/>
                        </a:rPr>
                        <a:t>Better (%)</a:t>
                      </a:r>
                      <a:endParaRPr lang="en-NZ" dirty="0">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Communication</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27</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73</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Teamwork</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33</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40</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Development opportunities</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73</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14</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Awareness of business results</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20</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80</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Individual support</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27</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67</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Access to team leader</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47</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53</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As a place to work</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33</a:t>
                      </a:r>
                      <a:endParaRPr lang="en-NZ" dirty="0">
                        <a:solidFill>
                          <a:srgbClr val="004B8D"/>
                        </a:solidFill>
                        <a:latin typeface="Times New Roman" pitchFamily="18" charset="0"/>
                        <a:cs typeface="Times New Roman" pitchFamily="18" charset="0"/>
                      </a:endParaRPr>
                    </a:p>
                  </a:txBody>
                  <a:tcPr/>
                </a:tc>
                <a:tc>
                  <a:txBody>
                    <a:bodyPr/>
                    <a:lstStyle/>
                    <a:p>
                      <a:pPr algn="ctr"/>
                      <a:r>
                        <a:rPr lang="en-NZ" dirty="0" smtClean="0">
                          <a:solidFill>
                            <a:srgbClr val="004B8D"/>
                          </a:solidFill>
                          <a:latin typeface="Times New Roman" pitchFamily="18" charset="0"/>
                          <a:cs typeface="Times New Roman" pitchFamily="18" charset="0"/>
                        </a:rPr>
                        <a:t>40</a:t>
                      </a:r>
                      <a:endParaRPr lang="en-NZ" dirty="0">
                        <a:solidFill>
                          <a:srgbClr val="004B8D"/>
                        </a:solidFill>
                        <a:latin typeface="Times New Roman" pitchFamily="18" charset="0"/>
                        <a:cs typeface="Times New Roman" pitchFamily="18" charset="0"/>
                      </a:endParaRPr>
                    </a:p>
                  </a:txBody>
                  <a:tcPr/>
                </a:tc>
              </a:tr>
            </a:tbl>
          </a:graphicData>
        </a:graphic>
      </p:graphicFrame>
      <p:graphicFrame>
        <p:nvGraphicFramePr>
          <p:cNvPr id="5" name="Table 4"/>
          <p:cNvGraphicFramePr>
            <a:graphicFrameLocks noGrp="1"/>
          </p:cNvGraphicFramePr>
          <p:nvPr/>
        </p:nvGraphicFramePr>
        <p:xfrm>
          <a:off x="1671911" y="4901598"/>
          <a:ext cx="2088232" cy="1854200"/>
        </p:xfrm>
        <a:graphic>
          <a:graphicData uri="http://schemas.openxmlformats.org/drawingml/2006/table">
            <a:tbl>
              <a:tblPr firstRow="1" bandRow="1">
                <a:tableStyleId>{5C22544A-7EE6-4342-B048-85BDC9FD1C3A}</a:tableStyleId>
              </a:tblPr>
              <a:tblGrid>
                <a:gridCol w="2088232"/>
              </a:tblGrid>
              <a:tr h="370840">
                <a:tc>
                  <a:txBody>
                    <a:bodyPr/>
                    <a:lstStyle/>
                    <a:p>
                      <a:r>
                        <a:rPr lang="en-NZ" dirty="0" smtClean="0">
                          <a:solidFill>
                            <a:schemeClr val="bg1"/>
                          </a:solidFill>
                          <a:latin typeface="Times New Roman" pitchFamily="18" charset="0"/>
                          <a:cs typeface="Times New Roman" pitchFamily="18" charset="0"/>
                        </a:rPr>
                        <a:t>Decrease</a:t>
                      </a:r>
                      <a:endParaRPr lang="en-NZ" dirty="0">
                        <a:solidFill>
                          <a:schemeClr val="bg1"/>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Overtime = 50%</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Unit costs = 12%</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Complaints = 47%</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Absence = 46%</a:t>
                      </a:r>
                      <a:endParaRPr lang="en-NZ" dirty="0">
                        <a:solidFill>
                          <a:srgbClr val="004B8D"/>
                        </a:solidFill>
                        <a:latin typeface="Times New Roman" pitchFamily="18" charset="0"/>
                        <a:cs typeface="Times New Roman" pitchFamily="18" charset="0"/>
                      </a:endParaRPr>
                    </a:p>
                  </a:txBody>
                  <a:tcPr/>
                </a:tc>
              </a:tr>
            </a:tbl>
          </a:graphicData>
        </a:graphic>
      </p:graphicFrame>
      <p:graphicFrame>
        <p:nvGraphicFramePr>
          <p:cNvPr id="6" name="Table 5"/>
          <p:cNvGraphicFramePr>
            <a:graphicFrameLocks noGrp="1"/>
          </p:cNvGraphicFramePr>
          <p:nvPr/>
        </p:nvGraphicFramePr>
        <p:xfrm>
          <a:off x="3760143" y="4901598"/>
          <a:ext cx="5037528" cy="1854200"/>
        </p:xfrm>
        <a:graphic>
          <a:graphicData uri="http://schemas.openxmlformats.org/drawingml/2006/table">
            <a:tbl>
              <a:tblPr firstRow="1" bandRow="1">
                <a:tableStyleId>{5C22544A-7EE6-4342-B048-85BDC9FD1C3A}</a:tableStyleId>
              </a:tblPr>
              <a:tblGrid>
                <a:gridCol w="5037528"/>
              </a:tblGrid>
              <a:tr h="370840">
                <a:tc>
                  <a:txBody>
                    <a:bodyPr/>
                    <a:lstStyle/>
                    <a:p>
                      <a:r>
                        <a:rPr lang="en-NZ" dirty="0" smtClean="0">
                          <a:solidFill>
                            <a:schemeClr val="bg1"/>
                          </a:solidFill>
                          <a:latin typeface="Times New Roman" pitchFamily="18" charset="0"/>
                          <a:cs typeface="Times New Roman" pitchFamily="18" charset="0"/>
                        </a:rPr>
                        <a:t>Increase</a:t>
                      </a:r>
                      <a:endParaRPr lang="en-NZ" dirty="0">
                        <a:solidFill>
                          <a:schemeClr val="bg1"/>
                        </a:solidFill>
                        <a:latin typeface="Times New Roman" pitchFamily="18" charset="0"/>
                        <a:cs typeface="Times New Roman" pitchFamily="18"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NZ" dirty="0" smtClean="0">
                          <a:solidFill>
                            <a:srgbClr val="004B8D"/>
                          </a:solidFill>
                          <a:latin typeface="Times New Roman" pitchFamily="18" charset="0"/>
                          <a:cs typeface="Times New Roman" pitchFamily="18" charset="0"/>
                        </a:rPr>
                        <a:t>Productivity = 16%</a:t>
                      </a:r>
                    </a:p>
                  </a:txBody>
                  <a:tcPr/>
                </a:tc>
              </a:tr>
              <a:tr h="370840">
                <a:tc>
                  <a:txBody>
                    <a:bodyPr/>
                    <a:lstStyle/>
                    <a:p>
                      <a:r>
                        <a:rPr lang="en-NZ" dirty="0" smtClean="0">
                          <a:solidFill>
                            <a:srgbClr val="004B8D"/>
                          </a:solidFill>
                          <a:latin typeface="Times New Roman" pitchFamily="18" charset="0"/>
                          <a:cs typeface="Times New Roman" pitchFamily="18" charset="0"/>
                        </a:rPr>
                        <a:t>Engagement=</a:t>
                      </a:r>
                      <a:r>
                        <a:rPr lang="en-NZ" baseline="0" dirty="0" smtClean="0">
                          <a:solidFill>
                            <a:srgbClr val="004B8D"/>
                          </a:solidFill>
                          <a:latin typeface="Times New Roman" pitchFamily="18" charset="0"/>
                          <a:cs typeface="Times New Roman" pitchFamily="18" charset="0"/>
                        </a:rPr>
                        <a:t>  overall mean score from 3.6 to 4.1</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Better communication, performance  management</a:t>
                      </a:r>
                      <a:endParaRPr lang="en-NZ" dirty="0">
                        <a:solidFill>
                          <a:srgbClr val="004B8D"/>
                        </a:solidFill>
                        <a:latin typeface="Times New Roman" pitchFamily="18" charset="0"/>
                        <a:cs typeface="Times New Roman" pitchFamily="18" charset="0"/>
                      </a:endParaRPr>
                    </a:p>
                  </a:txBody>
                  <a:tcPr/>
                </a:tc>
              </a:tr>
              <a:tr h="370840">
                <a:tc>
                  <a:txBody>
                    <a:bodyPr/>
                    <a:lstStyle/>
                    <a:p>
                      <a:r>
                        <a:rPr lang="en-NZ" dirty="0" smtClean="0">
                          <a:solidFill>
                            <a:srgbClr val="004B8D"/>
                          </a:solidFill>
                          <a:latin typeface="Times New Roman" pitchFamily="18" charset="0"/>
                          <a:cs typeface="Times New Roman" pitchFamily="18" charset="0"/>
                        </a:rPr>
                        <a:t>Better employee relations</a:t>
                      </a:r>
                      <a:endParaRPr lang="en-NZ" dirty="0">
                        <a:solidFill>
                          <a:srgbClr val="004B8D"/>
                        </a:solidFill>
                        <a:latin typeface="Times New Roman" pitchFamily="18" charset="0"/>
                        <a:cs typeface="Times New Roman" pitchFamily="18" charset="0"/>
                      </a:endParaRPr>
                    </a:p>
                  </a:txBody>
                  <a:tcPr/>
                </a:tc>
              </a:tr>
            </a:tbl>
          </a:graphicData>
        </a:graphic>
      </p:graphicFrame>
      <p:sp>
        <p:nvSpPr>
          <p:cNvPr id="7" name="Rectangle 6"/>
          <p:cNvSpPr/>
          <p:nvPr/>
        </p:nvSpPr>
        <p:spPr>
          <a:xfrm>
            <a:off x="3616127" y="4335716"/>
            <a:ext cx="3097323" cy="430887"/>
          </a:xfrm>
          <a:prstGeom prst="rect">
            <a:avLst/>
          </a:prstGeom>
        </p:spPr>
        <p:txBody>
          <a:bodyPr wrap="none">
            <a:spAutoFit/>
          </a:bodyPr>
          <a:lstStyle/>
          <a:p>
            <a:r>
              <a:rPr lang="en-NZ" sz="2200" b="1" dirty="0" smtClean="0">
                <a:solidFill>
                  <a:srgbClr val="004B8D"/>
                </a:solidFill>
                <a:latin typeface="Times New Roman" pitchFamily="18" charset="0"/>
                <a:cs typeface="Times New Roman" pitchFamily="18" charset="0"/>
              </a:rPr>
              <a:t>Business Impact Review</a:t>
            </a:r>
            <a:endParaRPr lang="en-NZ" sz="2200"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901105"/>
            <a:ext cx="9619773" cy="5737398"/>
          </a:xfrm>
        </p:spPr>
        <p:txBody>
          <a:bodyPr/>
          <a:lstStyle/>
          <a:p>
            <a:endParaRPr lang="en-NZ" dirty="0" smtClean="0">
              <a:solidFill>
                <a:schemeClr val="tx1"/>
              </a:solidFill>
            </a:endParaRPr>
          </a:p>
          <a:p>
            <a:pPr>
              <a:buNone/>
            </a:pPr>
            <a:endParaRPr lang="en-NZ" dirty="0" smtClean="0">
              <a:solidFill>
                <a:schemeClr val="tx1"/>
              </a:solidFill>
            </a:endParaRPr>
          </a:p>
          <a:p>
            <a:pPr>
              <a:buNone/>
            </a:pPr>
            <a:endParaRPr lang="en-NZ" sz="2400" i="1" dirty="0" smtClean="0">
              <a:solidFill>
                <a:schemeClr val="tx1"/>
              </a:solidFill>
            </a:endParaRPr>
          </a:p>
          <a:p>
            <a:pPr>
              <a:buNone/>
            </a:pPr>
            <a:r>
              <a:rPr lang="en-NZ" sz="2400" i="1" dirty="0" smtClean="0">
                <a:solidFill>
                  <a:schemeClr val="tx1"/>
                </a:solidFill>
              </a:rPr>
              <a:t>	</a:t>
            </a:r>
            <a:r>
              <a:rPr lang="en-NZ" sz="2400" i="1" dirty="0" smtClean="0">
                <a:solidFill>
                  <a:schemeClr val="tx1"/>
                </a:solidFill>
              </a:rPr>
              <a:t>“GOAL has been instrumental in taking </a:t>
            </a:r>
            <a:r>
              <a:rPr lang="en-NZ" sz="2400" i="1" dirty="0" err="1" smtClean="0">
                <a:solidFill>
                  <a:schemeClr val="tx1"/>
                </a:solidFill>
              </a:rPr>
              <a:t>Marua</a:t>
            </a:r>
            <a:r>
              <a:rPr lang="en-NZ" sz="2400" i="1" dirty="0" smtClean="0">
                <a:solidFill>
                  <a:schemeClr val="tx1"/>
                </a:solidFill>
              </a:rPr>
              <a:t> Road from a dysfunctional amalgamation of five poorly performing delivery branches to a cohesive, best practice site where staff at all levels are engaged and performing effectively” </a:t>
            </a:r>
          </a:p>
          <a:p>
            <a:pPr>
              <a:buNone/>
            </a:pPr>
            <a:r>
              <a:rPr lang="en-NZ" sz="2400" i="1" dirty="0" smtClean="0">
                <a:solidFill>
                  <a:schemeClr val="tx1"/>
                </a:solidFill>
              </a:rPr>
              <a:t>	</a:t>
            </a:r>
            <a:r>
              <a:rPr lang="en-NZ" sz="2400" i="1" dirty="0" smtClean="0">
                <a:solidFill>
                  <a:schemeClr val="tx1"/>
                </a:solidFill>
              </a:rPr>
              <a:t>								(Regional Delivery Business Leader)</a:t>
            </a:r>
            <a:endParaRPr lang="en-NZ" sz="2400" i="1" dirty="0" smtClean="0">
              <a:solidFill>
                <a:schemeClr val="tx1"/>
              </a:solidFill>
            </a:endParaRPr>
          </a:p>
          <a:p>
            <a:pPr>
              <a:buNone/>
            </a:pPr>
            <a:endParaRPr lang="en-NZ" dirty="0" smtClean="0">
              <a:solidFill>
                <a:schemeClr val="tx1"/>
              </a:solidFill>
            </a:endParaRPr>
          </a:p>
          <a:p>
            <a:pPr>
              <a:buNone/>
            </a:pPr>
            <a:r>
              <a:rPr lang="en-NZ" dirty="0" smtClean="0">
                <a:solidFill>
                  <a:schemeClr val="tx1"/>
                </a:solidFill>
              </a:rPr>
              <a:t>	</a:t>
            </a:r>
            <a:r>
              <a:rPr lang="en-NZ" dirty="0" smtClean="0">
                <a:solidFill>
                  <a:schemeClr val="tx1"/>
                </a:solidFill>
              </a:rPr>
              <a:t>			Result</a:t>
            </a:r>
            <a:r>
              <a:rPr lang="en-NZ" dirty="0" smtClean="0">
                <a:solidFill>
                  <a:schemeClr val="tx1"/>
                </a:solidFill>
              </a:rPr>
              <a:t>: National rollout signed off</a:t>
            </a:r>
            <a:endParaRPr lang="en-NZ" dirty="0">
              <a:solidFill>
                <a:schemeClr val="tx1"/>
              </a:solidFill>
            </a:endParaRPr>
          </a:p>
        </p:txBody>
      </p:sp>
      <p:sp>
        <p:nvSpPr>
          <p:cNvPr id="4" name="Right Arrow 3"/>
          <p:cNvSpPr/>
          <p:nvPr/>
        </p:nvSpPr>
        <p:spPr>
          <a:xfrm>
            <a:off x="837519" y="4789537"/>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1261146"/>
            <a:ext cx="9619773" cy="5377358"/>
          </a:xfrm>
        </p:spPr>
        <p:txBody>
          <a:bodyPr/>
          <a:lstStyle/>
          <a:p>
            <a:r>
              <a:rPr lang="en-NZ" sz="2400" dirty="0" smtClean="0">
                <a:solidFill>
                  <a:schemeClr val="tx1"/>
                </a:solidFill>
              </a:rPr>
              <a:t>Maintaining employee </a:t>
            </a:r>
            <a:r>
              <a:rPr lang="en-NZ" sz="2400" i="1" dirty="0" smtClean="0">
                <a:solidFill>
                  <a:srgbClr val="0070C0"/>
                </a:solidFill>
              </a:rPr>
              <a:t>commitment and performance </a:t>
            </a:r>
            <a:r>
              <a:rPr lang="en-NZ" sz="2400" dirty="0" smtClean="0">
                <a:solidFill>
                  <a:schemeClr val="tx1"/>
                </a:solidFill>
              </a:rPr>
              <a:t>in </a:t>
            </a:r>
            <a:r>
              <a:rPr lang="en-NZ" sz="2400" i="1" dirty="0" smtClean="0">
                <a:solidFill>
                  <a:srgbClr val="0070C0"/>
                </a:solidFill>
              </a:rPr>
              <a:t>tough times and through change</a:t>
            </a:r>
            <a:r>
              <a:rPr lang="en-NZ" sz="2400" dirty="0" smtClean="0">
                <a:solidFill>
                  <a:schemeClr val="tx1"/>
                </a:solidFill>
              </a:rPr>
              <a:t> requires building up </a:t>
            </a:r>
            <a:r>
              <a:rPr lang="en-NZ" sz="2400" i="1" dirty="0" smtClean="0">
                <a:solidFill>
                  <a:srgbClr val="0070C0"/>
                </a:solidFill>
              </a:rPr>
              <a:t>resilience</a:t>
            </a:r>
          </a:p>
          <a:p>
            <a:pPr>
              <a:buNone/>
            </a:pPr>
            <a:endParaRPr lang="en-NZ" sz="1200" i="1" dirty="0" smtClean="0">
              <a:solidFill>
                <a:schemeClr val="tx1"/>
              </a:solidFill>
            </a:endParaRPr>
          </a:p>
          <a:p>
            <a:pPr>
              <a:buNone/>
            </a:pPr>
            <a:r>
              <a:rPr lang="en-NZ" sz="2000" dirty="0" smtClean="0">
                <a:solidFill>
                  <a:schemeClr val="tx1"/>
                </a:solidFill>
              </a:rPr>
              <a:t>	</a:t>
            </a:r>
            <a:r>
              <a:rPr lang="en-NZ" sz="1800" i="1" dirty="0" smtClean="0">
                <a:solidFill>
                  <a:schemeClr val="tx1"/>
                </a:solidFill>
              </a:rPr>
              <a:t>“Our </a:t>
            </a:r>
            <a:r>
              <a:rPr lang="en-NZ" sz="1800" i="1" dirty="0" smtClean="0">
                <a:solidFill>
                  <a:schemeClr val="tx1"/>
                </a:solidFill>
              </a:rPr>
              <a:t>front line operational leaders </a:t>
            </a:r>
            <a:r>
              <a:rPr lang="en-NZ" sz="1800" i="1" dirty="0" smtClean="0">
                <a:solidFill>
                  <a:schemeClr val="tx1"/>
                </a:solidFill>
              </a:rPr>
              <a:t>are </a:t>
            </a:r>
            <a:r>
              <a:rPr lang="en-NZ" sz="1800" i="1" dirty="0" smtClean="0">
                <a:solidFill>
                  <a:schemeClr val="tx1"/>
                </a:solidFill>
              </a:rPr>
              <a:t>continually managing change to ensure the performance of the branch and their people to meet the challenges of increasing costs and declining mail volumes. </a:t>
            </a:r>
            <a:endParaRPr lang="en-NZ" sz="1800" i="1" dirty="0" smtClean="0">
              <a:solidFill>
                <a:schemeClr val="tx1"/>
              </a:solidFill>
            </a:endParaRPr>
          </a:p>
          <a:p>
            <a:pPr>
              <a:buNone/>
            </a:pPr>
            <a:r>
              <a:rPr lang="en-NZ" sz="1800" i="1" dirty="0" smtClean="0">
                <a:solidFill>
                  <a:schemeClr val="tx1"/>
                </a:solidFill>
              </a:rPr>
              <a:t>	</a:t>
            </a:r>
            <a:r>
              <a:rPr lang="en-NZ" sz="1800" i="1" dirty="0" smtClean="0">
                <a:solidFill>
                  <a:schemeClr val="tx1"/>
                </a:solidFill>
              </a:rPr>
              <a:t>Inevitably </a:t>
            </a:r>
            <a:r>
              <a:rPr lang="en-NZ" sz="1800" i="1" dirty="0" smtClean="0">
                <a:solidFill>
                  <a:schemeClr val="tx1"/>
                </a:solidFill>
              </a:rPr>
              <a:t>the future will bring more fundamental change to the business model and our front line leaders need to be able to manage the performance and engagement of their people through more significant change. </a:t>
            </a:r>
            <a:endParaRPr lang="en-NZ" sz="1800" i="1" dirty="0" smtClean="0">
              <a:solidFill>
                <a:schemeClr val="tx1"/>
              </a:solidFill>
            </a:endParaRPr>
          </a:p>
          <a:p>
            <a:pPr>
              <a:buNone/>
            </a:pPr>
            <a:r>
              <a:rPr lang="en-NZ" sz="1800" i="1" dirty="0" smtClean="0">
                <a:solidFill>
                  <a:schemeClr val="tx1"/>
                </a:solidFill>
              </a:rPr>
              <a:t>	</a:t>
            </a:r>
            <a:r>
              <a:rPr lang="en-NZ" sz="1800" i="1" dirty="0" smtClean="0">
                <a:solidFill>
                  <a:schemeClr val="tx1"/>
                </a:solidFill>
              </a:rPr>
              <a:t>This </a:t>
            </a:r>
            <a:r>
              <a:rPr lang="en-NZ" sz="1800" i="1" dirty="0" smtClean="0">
                <a:solidFill>
                  <a:schemeClr val="tx1"/>
                </a:solidFill>
              </a:rPr>
              <a:t>requires resilience at the organisational and personal level and the GOAL programme and other initiatives are all part of </a:t>
            </a:r>
            <a:r>
              <a:rPr lang="en-NZ" sz="1800" i="1" dirty="0" smtClean="0">
                <a:solidFill>
                  <a:schemeClr val="tx1"/>
                </a:solidFill>
              </a:rPr>
              <a:t>this”</a:t>
            </a:r>
          </a:p>
          <a:p>
            <a:pPr>
              <a:buNone/>
            </a:pPr>
            <a:r>
              <a:rPr lang="en-NZ" sz="2000" dirty="0" smtClean="0">
                <a:solidFill>
                  <a:schemeClr val="tx1"/>
                </a:solidFill>
              </a:rPr>
              <a:t>	</a:t>
            </a:r>
            <a:r>
              <a:rPr lang="en-NZ" sz="2000" dirty="0" smtClean="0">
                <a:solidFill>
                  <a:schemeClr val="tx1"/>
                </a:solidFill>
              </a:rPr>
              <a:t>					</a:t>
            </a:r>
          </a:p>
          <a:p>
            <a:pPr>
              <a:buNone/>
            </a:pPr>
            <a:r>
              <a:rPr lang="en-NZ" sz="2000" dirty="0" smtClean="0">
                <a:solidFill>
                  <a:schemeClr val="tx1"/>
                </a:solidFill>
              </a:rPr>
              <a:t>	</a:t>
            </a:r>
            <a:r>
              <a:rPr lang="en-NZ" sz="2000" dirty="0" smtClean="0">
                <a:solidFill>
                  <a:schemeClr val="tx1"/>
                </a:solidFill>
              </a:rPr>
              <a:t>							</a:t>
            </a:r>
            <a:r>
              <a:rPr lang="en-NZ" sz="2400" dirty="0" smtClean="0">
                <a:solidFill>
                  <a:schemeClr val="tx1"/>
                </a:solidFill>
              </a:rPr>
              <a:t>Chris </a:t>
            </a:r>
            <a:r>
              <a:rPr lang="en-NZ" sz="2400" dirty="0" smtClean="0">
                <a:solidFill>
                  <a:schemeClr val="tx1"/>
                </a:solidFill>
              </a:rPr>
              <a:t>Fitzgerald, Business Improvement </a:t>
            </a:r>
            <a:r>
              <a:rPr lang="en-NZ" sz="2400" dirty="0" smtClean="0">
                <a:solidFill>
                  <a:schemeClr val="tx1"/>
                </a:solidFill>
              </a:rPr>
              <a:t>Leader</a:t>
            </a:r>
            <a:endParaRPr lang="en-NZ" dirty="0" smtClean="0">
              <a:solidFill>
                <a:schemeClr val="tx1"/>
              </a:solidFill>
            </a:endParaRPr>
          </a:p>
          <a:p>
            <a:pPr lvl="1"/>
            <a:endParaRPr lang="en-NZ" sz="2000" dirty="0" smtClean="0">
              <a:solidFill>
                <a:schemeClr val="tx1"/>
              </a:solidFill>
            </a:endParaRPr>
          </a:p>
        </p:txBody>
      </p:sp>
      <p:sp>
        <p:nvSpPr>
          <p:cNvPr id="3" name="Text Placeholder 2"/>
          <p:cNvSpPr>
            <a:spLocks noGrp="1"/>
          </p:cNvSpPr>
          <p:nvPr>
            <p:ph type="body" sz="quarter" idx="10"/>
          </p:nvPr>
        </p:nvSpPr>
        <p:spPr>
          <a:xfrm>
            <a:off x="1247008" y="630238"/>
            <a:ext cx="8016479" cy="630908"/>
          </a:xfrm>
        </p:spPr>
        <p:txBody>
          <a:bodyPr/>
          <a:lstStyle/>
          <a:p>
            <a:r>
              <a:rPr lang="en-NZ" dirty="0" smtClean="0">
                <a:solidFill>
                  <a:schemeClr val="tx1"/>
                </a:solidFill>
              </a:rPr>
              <a:t>Conclusions</a:t>
            </a:r>
            <a:endParaRPr lang="en-NZ" dirty="0">
              <a:solidFill>
                <a:schemeClr val="tx1"/>
              </a:solidFill>
            </a:endParaRPr>
          </a:p>
        </p:txBody>
      </p:sp>
      <p:pic>
        <p:nvPicPr>
          <p:cNvPr id="4" name="Picture 3" descr="http://m.c.lnkd.licdn.com/mpr/mpr/shrink_60_60/p/3/000/03a/1d8/1950300.jpg"/>
          <p:cNvPicPr/>
          <p:nvPr/>
        </p:nvPicPr>
        <p:blipFill>
          <a:blip r:embed="rId2"/>
          <a:srcRect/>
          <a:stretch>
            <a:fillRect/>
          </a:stretch>
        </p:blipFill>
        <p:spPr bwMode="auto">
          <a:xfrm>
            <a:off x="2391991" y="4501505"/>
            <a:ext cx="1080120" cy="10081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blinds(horizontal)">
                                      <p:cBhvr>
                                        <p:cTn id="2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303759" y="613073"/>
            <a:ext cx="9850447" cy="6025430"/>
          </a:xfrm>
        </p:spPr>
        <p:txBody>
          <a:bodyPr/>
          <a:lstStyle/>
          <a:p>
            <a:pPr>
              <a:buNone/>
            </a:pPr>
            <a:r>
              <a:rPr lang="en-NZ" sz="2400" dirty="0" smtClean="0">
                <a:solidFill>
                  <a:schemeClr val="tx1"/>
                </a:solidFill>
              </a:rPr>
              <a:t>NZ Post shows how this can be done</a:t>
            </a:r>
            <a:endParaRPr lang="en-NZ" sz="2400" dirty="0" smtClean="0"/>
          </a:p>
          <a:p>
            <a:pPr lvl="1">
              <a:buFont typeface="Wingdings" pitchFamily="2" charset="2"/>
              <a:buChar char="ü"/>
            </a:pPr>
            <a:r>
              <a:rPr lang="en-NZ" sz="2000" dirty="0" smtClean="0">
                <a:solidFill>
                  <a:schemeClr val="tx1"/>
                </a:solidFill>
              </a:rPr>
              <a:t>HR needs to understand </a:t>
            </a:r>
            <a:r>
              <a:rPr lang="en-NZ" sz="2000" dirty="0" smtClean="0">
                <a:solidFill>
                  <a:schemeClr val="tx1"/>
                </a:solidFill>
              </a:rPr>
              <a:t>the business </a:t>
            </a:r>
            <a:r>
              <a:rPr lang="en-NZ" sz="2000" dirty="0" smtClean="0">
                <a:solidFill>
                  <a:schemeClr val="tx1"/>
                </a:solidFill>
              </a:rPr>
              <a:t>thoroughly and be prepared to propose and lead initiatives</a:t>
            </a:r>
          </a:p>
          <a:p>
            <a:pPr lvl="2">
              <a:buNone/>
            </a:pPr>
            <a:r>
              <a:rPr lang="en-NZ" sz="1800" dirty="0" smtClean="0">
                <a:solidFill>
                  <a:schemeClr val="tx1"/>
                </a:solidFill>
              </a:rPr>
              <a:t>-	build alliances </a:t>
            </a:r>
          </a:p>
          <a:p>
            <a:pPr lvl="2">
              <a:buNone/>
            </a:pPr>
            <a:r>
              <a:rPr lang="en-NZ" sz="1800" dirty="0" smtClean="0">
                <a:solidFill>
                  <a:schemeClr val="tx1"/>
                </a:solidFill>
              </a:rPr>
              <a:t>-	evidence-based change</a:t>
            </a:r>
            <a:endParaRPr lang="en-NZ" sz="1800" dirty="0" smtClean="0">
              <a:solidFill>
                <a:schemeClr val="tx1"/>
              </a:solidFill>
            </a:endParaRPr>
          </a:p>
          <a:p>
            <a:pPr lvl="1">
              <a:buFont typeface="Wingdings" pitchFamily="2" charset="2"/>
              <a:buChar char="ü"/>
            </a:pPr>
            <a:r>
              <a:rPr lang="en-NZ" sz="2000" dirty="0" smtClean="0">
                <a:solidFill>
                  <a:schemeClr val="tx1"/>
                </a:solidFill>
              </a:rPr>
              <a:t>a commitment to ‘employee </a:t>
            </a:r>
            <a:r>
              <a:rPr lang="en-NZ" sz="2000" dirty="0" smtClean="0">
                <a:solidFill>
                  <a:schemeClr val="tx1"/>
                </a:solidFill>
              </a:rPr>
              <a:t>advocacy’: identifying and acting on concerns</a:t>
            </a:r>
          </a:p>
          <a:p>
            <a:pPr lvl="2">
              <a:buNone/>
            </a:pPr>
            <a:r>
              <a:rPr lang="en-NZ" sz="1800" dirty="0" smtClean="0">
                <a:solidFill>
                  <a:schemeClr val="tx1"/>
                </a:solidFill>
              </a:rPr>
              <a:t>-	inclusive of staff and their representatives</a:t>
            </a:r>
            <a:endParaRPr lang="en-NZ" sz="1800" dirty="0" smtClean="0">
              <a:solidFill>
                <a:schemeClr val="tx1"/>
              </a:solidFill>
            </a:endParaRPr>
          </a:p>
          <a:p>
            <a:endParaRPr lang="en-NZ" dirty="0" smtClean="0">
              <a:solidFill>
                <a:schemeClr val="tx1"/>
              </a:solidFill>
            </a:endParaRPr>
          </a:p>
        </p:txBody>
      </p:sp>
      <p:sp>
        <p:nvSpPr>
          <p:cNvPr id="4" name="Oval Callout 3"/>
          <p:cNvSpPr/>
          <p:nvPr/>
        </p:nvSpPr>
        <p:spPr>
          <a:xfrm>
            <a:off x="6928495" y="2917329"/>
            <a:ext cx="3528392" cy="2638400"/>
          </a:xfrm>
          <a:prstGeom prst="wedgeEllipseCallout">
            <a:avLst>
              <a:gd name="adj1" fmla="val -78548"/>
              <a:gd name="adj2" fmla="val 17113"/>
            </a:avLst>
          </a:prstGeom>
          <a:solidFill>
            <a:srgbClr val="004B8D"/>
          </a:solidFill>
        </p:spPr>
        <p:style>
          <a:lnRef idx="1">
            <a:schemeClr val="accent1"/>
          </a:lnRef>
          <a:fillRef idx="3">
            <a:schemeClr val="accent1"/>
          </a:fillRef>
          <a:effectRef idx="2">
            <a:schemeClr val="accent1"/>
          </a:effectRef>
          <a:fontRef idx="minor">
            <a:schemeClr val="lt1"/>
          </a:fontRef>
        </p:style>
        <p:txBody>
          <a:bodyPr lIns="80165" tIns="40083" rIns="80165" bIns="40083" rtlCol="0" anchor="ctr"/>
          <a:lstStyle/>
          <a:p>
            <a:pPr marL="0" indent="0">
              <a:buNone/>
            </a:pPr>
            <a:r>
              <a:rPr lang="en-NZ" sz="1800" i="1" dirty="0" smtClean="0"/>
              <a:t>“It </a:t>
            </a:r>
            <a:r>
              <a:rPr lang="en-NZ" sz="1800" i="1" dirty="0" smtClean="0"/>
              <a:t>is not enough for HR professionals to be credible, they must  also have a point of view on how to influence the </a:t>
            </a:r>
            <a:r>
              <a:rPr lang="en-NZ" sz="1800" i="1" dirty="0" smtClean="0"/>
              <a:t>business”</a:t>
            </a:r>
            <a:endParaRPr lang="en-NZ" sz="1800" i="1" dirty="0" smtClean="0"/>
          </a:p>
        </p:txBody>
      </p:sp>
      <p:pic>
        <p:nvPicPr>
          <p:cNvPr id="5" name="Picture 9" descr="C:\Documents and Settings\jarrowsm\Local Settings\Temporary Internet Files\Content.IE5\WQBMRDBL\MC900070855[1].wmf"/>
          <p:cNvPicPr>
            <a:picLocks noChangeAspect="1" noChangeArrowheads="1"/>
          </p:cNvPicPr>
          <p:nvPr/>
        </p:nvPicPr>
        <p:blipFill>
          <a:blip r:embed="rId2"/>
          <a:srcRect/>
          <a:stretch>
            <a:fillRect/>
          </a:stretch>
        </p:blipFill>
        <p:spPr bwMode="auto">
          <a:xfrm>
            <a:off x="3544119" y="3925441"/>
            <a:ext cx="2590800" cy="2377990"/>
          </a:xfrm>
          <a:prstGeom prst="rect">
            <a:avLst/>
          </a:prstGeom>
          <a:noFill/>
        </p:spPr>
      </p:pic>
      <p:sp>
        <p:nvSpPr>
          <p:cNvPr id="6" name="Oval Callout 5"/>
          <p:cNvSpPr/>
          <p:nvPr/>
        </p:nvSpPr>
        <p:spPr>
          <a:xfrm>
            <a:off x="534433" y="3781425"/>
            <a:ext cx="3009686" cy="1600200"/>
          </a:xfrm>
          <a:prstGeom prst="wedgeEllipseCallout">
            <a:avLst>
              <a:gd name="adj1" fmla="val 92120"/>
              <a:gd name="adj2" fmla="val 12981"/>
            </a:avLst>
          </a:prstGeom>
          <a:solidFill>
            <a:srgbClr val="004B8D"/>
          </a:solidFill>
        </p:spPr>
        <p:style>
          <a:lnRef idx="1">
            <a:schemeClr val="accent1"/>
          </a:lnRef>
          <a:fillRef idx="3">
            <a:schemeClr val="accent1"/>
          </a:fillRef>
          <a:effectRef idx="2">
            <a:schemeClr val="accent1"/>
          </a:effectRef>
          <a:fontRef idx="minor">
            <a:schemeClr val="lt1"/>
          </a:fontRef>
        </p:style>
        <p:txBody>
          <a:bodyPr lIns="80165" tIns="40083" rIns="80165" bIns="40083" rtlCol="0" anchor="ctr"/>
          <a:lstStyle/>
          <a:p>
            <a:pPr marL="0" indent="0">
              <a:buNone/>
            </a:pPr>
            <a:r>
              <a:rPr lang="en-NZ" i="1" dirty="0" smtClean="0"/>
              <a:t>“HR </a:t>
            </a:r>
            <a:r>
              <a:rPr lang="en-NZ" i="1" dirty="0" smtClean="0"/>
              <a:t>matters most under conditions of </a:t>
            </a:r>
            <a:r>
              <a:rPr lang="en-NZ" i="1" dirty="0" smtClean="0"/>
              <a:t>change”</a:t>
            </a:r>
            <a:r>
              <a:rPr lang="en-NZ" dirty="0" smtClean="0">
                <a:solidFill>
                  <a:srgbClr val="004B8D"/>
                </a:solidFill>
              </a:rPr>
              <a:t> </a:t>
            </a:r>
            <a:r>
              <a:rPr lang="en-NZ" sz="1200" dirty="0" err="1" smtClean="0">
                <a:solidFill>
                  <a:schemeClr val="bg1"/>
                </a:solidFill>
              </a:rPr>
              <a:t>Brockbank</a:t>
            </a:r>
            <a:r>
              <a:rPr lang="en-NZ" sz="1200" dirty="0" smtClean="0">
                <a:solidFill>
                  <a:schemeClr val="bg1"/>
                </a:solidFill>
              </a:rPr>
              <a:t> and Ulrich, 2009</a:t>
            </a:r>
            <a:endParaRPr lang="en-NZ" sz="1200" i="1" dirty="0"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375767" y="685081"/>
            <a:ext cx="9619773" cy="4453678"/>
          </a:xfrm>
        </p:spPr>
        <p:txBody>
          <a:bodyPr/>
          <a:lstStyle/>
          <a:p>
            <a:r>
              <a:rPr lang="en-NZ" sz="2400" dirty="0" smtClean="0">
                <a:solidFill>
                  <a:schemeClr val="tx1"/>
                </a:solidFill>
              </a:rPr>
              <a:t>Building and sustaining employee resilience requires HR to ‘ask the harder questions’ so that employees are </a:t>
            </a:r>
            <a:r>
              <a:rPr lang="en-NZ" sz="2400" i="1" dirty="0" smtClean="0">
                <a:solidFill>
                  <a:srgbClr val="0070C0"/>
                </a:solidFill>
              </a:rPr>
              <a:t>involved</a:t>
            </a:r>
            <a:r>
              <a:rPr lang="en-NZ" sz="2400" dirty="0" smtClean="0">
                <a:solidFill>
                  <a:schemeClr val="tx1"/>
                </a:solidFill>
              </a:rPr>
              <a:t> and </a:t>
            </a:r>
            <a:r>
              <a:rPr lang="en-NZ" sz="2400" i="1" dirty="0" smtClean="0">
                <a:solidFill>
                  <a:srgbClr val="0070C0"/>
                </a:solidFill>
              </a:rPr>
              <a:t>not </a:t>
            </a:r>
            <a:r>
              <a:rPr lang="en-NZ" sz="2400" i="1" dirty="0" smtClean="0">
                <a:solidFill>
                  <a:srgbClr val="0070C0"/>
                </a:solidFill>
              </a:rPr>
              <a:t>disengaged</a:t>
            </a:r>
          </a:p>
          <a:p>
            <a:pPr lvl="1">
              <a:buFontTx/>
              <a:buChar char="-"/>
            </a:pPr>
            <a:r>
              <a:rPr lang="en-NZ" sz="2000" dirty="0" smtClean="0">
                <a:solidFill>
                  <a:schemeClr val="tx1"/>
                </a:solidFill>
              </a:rPr>
              <a:t>why </a:t>
            </a:r>
            <a:r>
              <a:rPr lang="en-NZ" sz="2000" dirty="0" smtClean="0">
                <a:solidFill>
                  <a:schemeClr val="tx1"/>
                </a:solidFill>
              </a:rPr>
              <a:t>is there not supportive </a:t>
            </a:r>
            <a:r>
              <a:rPr lang="en-NZ" sz="2000" dirty="0" smtClean="0">
                <a:solidFill>
                  <a:schemeClr val="tx1"/>
                </a:solidFill>
              </a:rPr>
              <a:t>leadership?</a:t>
            </a:r>
          </a:p>
          <a:p>
            <a:pPr lvl="1">
              <a:buFontTx/>
              <a:buChar char="-"/>
            </a:pPr>
            <a:r>
              <a:rPr lang="en-NZ" sz="2000" dirty="0" smtClean="0">
                <a:solidFill>
                  <a:schemeClr val="tx1"/>
                </a:solidFill>
              </a:rPr>
              <a:t>why </a:t>
            </a:r>
            <a:r>
              <a:rPr lang="en-NZ" sz="2000" dirty="0" smtClean="0">
                <a:solidFill>
                  <a:schemeClr val="tx1"/>
                </a:solidFill>
              </a:rPr>
              <a:t>are they frustrated in their work? </a:t>
            </a:r>
            <a:endParaRPr lang="en-NZ" sz="2000" dirty="0" smtClean="0">
              <a:solidFill>
                <a:schemeClr val="tx1"/>
              </a:solidFill>
            </a:endParaRPr>
          </a:p>
          <a:p>
            <a:pPr lvl="1">
              <a:buFontTx/>
              <a:buChar char="-"/>
            </a:pPr>
            <a:r>
              <a:rPr lang="en-NZ" sz="2000" dirty="0" smtClean="0">
                <a:solidFill>
                  <a:schemeClr val="tx1"/>
                </a:solidFill>
              </a:rPr>
              <a:t>why </a:t>
            </a:r>
            <a:r>
              <a:rPr lang="en-NZ" sz="2000" dirty="0" smtClean="0">
                <a:solidFill>
                  <a:schemeClr val="tx1"/>
                </a:solidFill>
              </a:rPr>
              <a:t>don’t employees trust management? </a:t>
            </a:r>
          </a:p>
          <a:p>
            <a:endParaRPr lang="en-NZ" sz="1400" dirty="0" smtClean="0">
              <a:solidFill>
                <a:schemeClr val="tx1"/>
              </a:solidFill>
            </a:endParaRPr>
          </a:p>
          <a:p>
            <a:r>
              <a:rPr lang="en-NZ" sz="2400" dirty="0" smtClean="0">
                <a:solidFill>
                  <a:schemeClr val="tx1"/>
                </a:solidFill>
              </a:rPr>
              <a:t>Cautious note: building </a:t>
            </a:r>
            <a:r>
              <a:rPr lang="en-NZ" sz="2400" dirty="0" smtClean="0">
                <a:solidFill>
                  <a:schemeClr val="tx1"/>
                </a:solidFill>
              </a:rPr>
              <a:t>engagement and resilience is an </a:t>
            </a:r>
            <a:r>
              <a:rPr lang="en-NZ" sz="2400" i="1" dirty="0" smtClean="0">
                <a:solidFill>
                  <a:schemeClr val="tx1"/>
                </a:solidFill>
              </a:rPr>
              <a:t>ongoing process</a:t>
            </a:r>
            <a:r>
              <a:rPr lang="en-NZ" sz="2400" dirty="0" smtClean="0">
                <a:solidFill>
                  <a:schemeClr val="tx1"/>
                </a:solidFill>
              </a:rPr>
              <a:t> that commits all the actors to a continuous interrogation of the workplace and employment relationships</a:t>
            </a:r>
          </a:p>
          <a:p>
            <a:pPr lvl="1">
              <a:buNone/>
            </a:pPr>
            <a:r>
              <a:rPr lang="en-NZ" sz="2000" dirty="0" smtClean="0">
                <a:solidFill>
                  <a:schemeClr val="tx1"/>
                </a:solidFill>
              </a:rPr>
              <a:t>-	last visit to </a:t>
            </a:r>
            <a:r>
              <a:rPr lang="en-NZ" sz="2000" dirty="0" err="1" smtClean="0">
                <a:solidFill>
                  <a:schemeClr val="tx1"/>
                </a:solidFill>
              </a:rPr>
              <a:t>Marua</a:t>
            </a:r>
            <a:r>
              <a:rPr lang="en-NZ" sz="2000" dirty="0" smtClean="0">
                <a:solidFill>
                  <a:schemeClr val="tx1"/>
                </a:solidFill>
              </a:rPr>
              <a:t> Rd: </a:t>
            </a:r>
            <a:r>
              <a:rPr lang="en-NZ" sz="2000" dirty="0" smtClean="0">
                <a:solidFill>
                  <a:schemeClr val="tx1"/>
                </a:solidFill>
              </a:rPr>
              <a:t>resource constraints and increasing workload (</a:t>
            </a:r>
            <a:r>
              <a:rPr lang="en-NZ" sz="2000" dirty="0" err="1" smtClean="0">
                <a:solidFill>
                  <a:schemeClr val="tx1"/>
                </a:solidFill>
              </a:rPr>
              <a:t>eg</a:t>
            </a:r>
            <a:r>
              <a:rPr lang="en-NZ" sz="2000" dirty="0" smtClean="0">
                <a:solidFill>
                  <a:schemeClr val="tx1"/>
                </a:solidFill>
              </a:rPr>
              <a:t> transfer of courier work) ‘crowding out’ some of the valued time for people </a:t>
            </a:r>
            <a:r>
              <a:rPr lang="en-NZ" sz="2000" dirty="0" smtClean="0">
                <a:solidFill>
                  <a:schemeClr val="tx1"/>
                </a:solidFill>
              </a:rPr>
              <a:t>management</a:t>
            </a:r>
          </a:p>
          <a:p>
            <a:pPr lvl="1">
              <a:buNone/>
            </a:pPr>
            <a:r>
              <a:rPr lang="en-NZ" sz="2000" dirty="0" smtClean="0">
                <a:solidFill>
                  <a:schemeClr val="tx1"/>
                </a:solidFill>
              </a:rPr>
              <a:t>-	so far all good, but will this erode goodwill and resilience for the Next Big Change?!</a:t>
            </a:r>
            <a:endParaRPr lang="en-NZ" sz="2000" dirty="0" smtClean="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sz="4000" dirty="0" smtClean="0"/>
              <a:t>Resilience</a:t>
            </a:r>
            <a:endParaRPr lang="en-NZ" sz="4000" dirty="0"/>
          </a:p>
        </p:txBody>
      </p:sp>
      <p:sp>
        <p:nvSpPr>
          <p:cNvPr id="3" name="Content Placeholder 2"/>
          <p:cNvSpPr>
            <a:spLocks noGrp="1"/>
          </p:cNvSpPr>
          <p:nvPr>
            <p:ph idx="1"/>
          </p:nvPr>
        </p:nvSpPr>
        <p:spPr>
          <a:xfrm>
            <a:off x="534432" y="1500173"/>
            <a:ext cx="9619774" cy="4991131"/>
          </a:xfrm>
        </p:spPr>
        <p:txBody>
          <a:bodyPr/>
          <a:lstStyle/>
          <a:p>
            <a:r>
              <a:rPr lang="en-NZ" sz="2800" dirty="0" smtClean="0"/>
              <a:t>The ability to cope with, and recover from, adversity or traumatic change</a:t>
            </a:r>
          </a:p>
          <a:p>
            <a:r>
              <a:rPr lang="en-NZ" sz="2800" dirty="0" smtClean="0"/>
              <a:t>In organisations, traditionally </a:t>
            </a:r>
            <a:r>
              <a:rPr lang="en-NZ" sz="2800" dirty="0" smtClean="0"/>
              <a:t>involves risk </a:t>
            </a:r>
            <a:r>
              <a:rPr lang="en-NZ" sz="2800" dirty="0" smtClean="0"/>
              <a:t>and response planning for physical threats </a:t>
            </a:r>
          </a:p>
          <a:p>
            <a:r>
              <a:rPr lang="en-NZ" sz="2800" dirty="0" smtClean="0"/>
              <a:t>But increasingly understood in terms of managing major change and restructuring</a:t>
            </a:r>
            <a:endParaRPr lang="en-NZ" dirty="0" smtClean="0"/>
          </a:p>
          <a:p>
            <a:endParaRPr lang="en-NZ" dirty="0"/>
          </a:p>
        </p:txBody>
      </p:sp>
      <p:pic>
        <p:nvPicPr>
          <p:cNvPr id="9" name="Picture 8" descr="http://galapagosonline.files.wordpress.com/2011/09/charlesdarwin.jpg"/>
          <p:cNvPicPr/>
          <p:nvPr/>
        </p:nvPicPr>
        <p:blipFill>
          <a:blip r:embed="rId2"/>
          <a:srcRect l="12146" r="16621" b="22869"/>
          <a:stretch>
            <a:fillRect/>
          </a:stretch>
        </p:blipFill>
        <p:spPr bwMode="auto">
          <a:xfrm>
            <a:off x="1772419" y="4424367"/>
            <a:ext cx="2143140" cy="2286016"/>
          </a:xfrm>
          <a:prstGeom prst="rect">
            <a:avLst/>
          </a:prstGeom>
          <a:noFill/>
          <a:ln w="9525">
            <a:noFill/>
            <a:miter lim="800000"/>
            <a:headEnd/>
            <a:tailEnd/>
          </a:ln>
        </p:spPr>
      </p:pic>
      <p:sp>
        <p:nvSpPr>
          <p:cNvPr id="10" name="Oval Callout 9"/>
          <p:cNvSpPr/>
          <p:nvPr/>
        </p:nvSpPr>
        <p:spPr>
          <a:xfrm>
            <a:off x="4701377" y="4164246"/>
            <a:ext cx="3741023" cy="2689013"/>
          </a:xfrm>
          <a:prstGeom prst="wedgeEllipseCallout">
            <a:avLst>
              <a:gd name="adj1" fmla="val -91482"/>
              <a:gd name="adj2" fmla="val 15366"/>
            </a:avLst>
          </a:prstGeom>
          <a:solidFill>
            <a:srgbClr val="004B8D"/>
          </a:solidFill>
        </p:spPr>
        <p:style>
          <a:lnRef idx="1">
            <a:schemeClr val="accent1"/>
          </a:lnRef>
          <a:fillRef idx="3">
            <a:schemeClr val="accent1"/>
          </a:fillRef>
          <a:effectRef idx="2">
            <a:schemeClr val="accent1"/>
          </a:effectRef>
          <a:fontRef idx="minor">
            <a:schemeClr val="lt1"/>
          </a:fontRef>
        </p:style>
        <p:txBody>
          <a:bodyPr lIns="91428" tIns="45715" rIns="91428" bIns="45715" rtlCol="0" anchor="ctr"/>
          <a:lstStyle/>
          <a:p>
            <a:pPr algn="ctr"/>
            <a:r>
              <a:rPr lang="en-NZ" sz="2200" i="1" dirty="0" smtClean="0"/>
              <a:t>It is not the strongest of the species that survive, nor the most intelligent, but the most responsive to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1837209"/>
            <a:ext cx="9619773" cy="4801294"/>
          </a:xfrm>
        </p:spPr>
        <p:txBody>
          <a:bodyPr/>
          <a:lstStyle/>
          <a:p>
            <a:r>
              <a:rPr lang="en-NZ" dirty="0" smtClean="0">
                <a:solidFill>
                  <a:schemeClr val="tx1"/>
                </a:solidFill>
              </a:rPr>
              <a:t>One of the country’s oldest, largest and most familiar organisations</a:t>
            </a:r>
          </a:p>
          <a:p>
            <a:r>
              <a:rPr lang="en-NZ" dirty="0" smtClean="0">
                <a:solidFill>
                  <a:schemeClr val="tx1"/>
                </a:solidFill>
              </a:rPr>
              <a:t>SOE since 1987: legislated to act</a:t>
            </a:r>
          </a:p>
          <a:p>
            <a:pPr lvl="1">
              <a:buNone/>
            </a:pPr>
            <a:r>
              <a:rPr lang="en-NZ" sz="2400" dirty="0" smtClean="0">
                <a:solidFill>
                  <a:schemeClr val="tx1"/>
                </a:solidFill>
              </a:rPr>
              <a:t>-	commercially, ‘</a:t>
            </a:r>
            <a:r>
              <a:rPr lang="en-NZ" sz="2400" dirty="0" smtClean="0">
                <a:solidFill>
                  <a:schemeClr val="tx1"/>
                </a:solidFill>
              </a:rPr>
              <a:t>as a successful business ... as </a:t>
            </a:r>
            <a:r>
              <a:rPr lang="en-NZ" sz="2400" dirty="0" err="1" smtClean="0">
                <a:solidFill>
                  <a:schemeClr val="tx1"/>
                </a:solidFill>
              </a:rPr>
              <a:t>proﬁtable</a:t>
            </a:r>
            <a:r>
              <a:rPr lang="en-NZ" sz="2400" dirty="0" smtClean="0">
                <a:solidFill>
                  <a:schemeClr val="tx1"/>
                </a:solidFill>
              </a:rPr>
              <a:t> and </a:t>
            </a:r>
            <a:r>
              <a:rPr lang="en-NZ" sz="2400" dirty="0" err="1" smtClean="0">
                <a:solidFill>
                  <a:schemeClr val="tx1"/>
                </a:solidFill>
              </a:rPr>
              <a:t>efﬁcient</a:t>
            </a:r>
            <a:r>
              <a:rPr lang="en-NZ" sz="2400" dirty="0" smtClean="0">
                <a:solidFill>
                  <a:schemeClr val="tx1"/>
                </a:solidFill>
              </a:rPr>
              <a:t> as comparable businesses that are not owned by the Crown</a:t>
            </a:r>
            <a:r>
              <a:rPr lang="en-NZ" sz="2400" dirty="0" smtClean="0">
                <a:solidFill>
                  <a:schemeClr val="tx1"/>
                </a:solidFill>
              </a:rPr>
              <a:t>’</a:t>
            </a:r>
          </a:p>
          <a:p>
            <a:pPr lvl="1">
              <a:buFontTx/>
              <a:buChar char="-"/>
            </a:pPr>
            <a:r>
              <a:rPr lang="en-NZ" sz="2400" dirty="0" smtClean="0">
                <a:solidFill>
                  <a:schemeClr val="tx1"/>
                </a:solidFill>
              </a:rPr>
              <a:t>as </a:t>
            </a:r>
            <a:r>
              <a:rPr lang="en-NZ" sz="2400" dirty="0" smtClean="0">
                <a:solidFill>
                  <a:schemeClr val="tx1"/>
                </a:solidFill>
              </a:rPr>
              <a:t>a ‘good employer’, with personnel policies and practices ‘necessary for the fair and proper treatment of employees in all aspects of their employment</a:t>
            </a:r>
            <a:r>
              <a:rPr lang="en-NZ" sz="2400" dirty="0" smtClean="0">
                <a:solidFill>
                  <a:schemeClr val="tx1"/>
                </a:solidFill>
              </a:rPr>
              <a:t>’</a:t>
            </a:r>
          </a:p>
          <a:p>
            <a:pPr lvl="1">
              <a:buFontTx/>
              <a:buChar char="-"/>
            </a:pPr>
            <a:endParaRPr lang="en-NZ" sz="2400" dirty="0" smtClean="0">
              <a:solidFill>
                <a:schemeClr val="tx1"/>
              </a:solidFill>
            </a:endParaRPr>
          </a:p>
          <a:p>
            <a:pPr lvl="2">
              <a:buNone/>
            </a:pPr>
            <a:r>
              <a:rPr lang="en-NZ" sz="2400" dirty="0" smtClean="0">
                <a:solidFill>
                  <a:schemeClr val="tx1"/>
                </a:solidFill>
              </a:rPr>
              <a:t>Negotiated change, sustained profitability, though 90s and beyond </a:t>
            </a:r>
          </a:p>
          <a:p>
            <a:endParaRPr lang="en-NZ" dirty="0" smtClean="0">
              <a:solidFill>
                <a:schemeClr val="tx1"/>
              </a:solidFill>
            </a:endParaRPr>
          </a:p>
          <a:p>
            <a:endParaRPr lang="en-NZ" dirty="0">
              <a:solidFill>
                <a:schemeClr val="tx1"/>
              </a:solidFill>
            </a:endParaRPr>
          </a:p>
        </p:txBody>
      </p:sp>
      <p:sp>
        <p:nvSpPr>
          <p:cNvPr id="3" name="Text Placeholder 2"/>
          <p:cNvSpPr>
            <a:spLocks noGrp="1"/>
          </p:cNvSpPr>
          <p:nvPr>
            <p:ph type="body" sz="quarter" idx="10"/>
          </p:nvPr>
        </p:nvSpPr>
        <p:spPr/>
        <p:txBody>
          <a:bodyPr/>
          <a:lstStyle/>
          <a:p>
            <a:r>
              <a:rPr lang="en-NZ" b="1" dirty="0" smtClean="0">
                <a:solidFill>
                  <a:schemeClr val="tx1"/>
                </a:solidFill>
              </a:rPr>
              <a:t>The need for resilience at NZ Post</a:t>
            </a:r>
          </a:p>
          <a:p>
            <a:endParaRPr lang="en-NZ" dirty="0"/>
          </a:p>
        </p:txBody>
      </p:sp>
      <p:pic>
        <p:nvPicPr>
          <p:cNvPr id="4" name="Content Placeholder 3" descr="nzpostlogo.png"/>
          <p:cNvPicPr>
            <a:picLocks noChangeAspect="1"/>
          </p:cNvPicPr>
          <p:nvPr/>
        </p:nvPicPr>
        <p:blipFill>
          <a:blip r:embed="rId2"/>
          <a:stretch>
            <a:fillRect/>
          </a:stretch>
        </p:blipFill>
        <p:spPr bwMode="auto">
          <a:xfrm>
            <a:off x="7027517" y="469056"/>
            <a:ext cx="3170205" cy="623355"/>
          </a:xfrm>
          <a:prstGeom prst="rect">
            <a:avLst/>
          </a:prstGeom>
          <a:noFill/>
          <a:ln w="9525">
            <a:noFill/>
            <a:miter lim="800000"/>
            <a:headEnd/>
            <a:tailEnd/>
          </a:ln>
        </p:spPr>
      </p:pic>
      <p:sp>
        <p:nvSpPr>
          <p:cNvPr id="5" name="Striped Right Arrow 4"/>
          <p:cNvSpPr/>
          <p:nvPr/>
        </p:nvSpPr>
        <p:spPr>
          <a:xfrm>
            <a:off x="758366" y="5653633"/>
            <a:ext cx="697521" cy="484632"/>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1321397"/>
            <a:ext cx="9619773" cy="5317106"/>
          </a:xfrm>
        </p:spPr>
        <p:txBody>
          <a:bodyPr/>
          <a:lstStyle/>
          <a:p>
            <a:r>
              <a:rPr lang="en-NZ" sz="2400" dirty="0" smtClean="0">
                <a:solidFill>
                  <a:schemeClr val="tx1"/>
                </a:solidFill>
              </a:rPr>
              <a:t>Deregulation and competition</a:t>
            </a:r>
          </a:p>
          <a:p>
            <a:r>
              <a:rPr lang="en-NZ" sz="2400" dirty="0" smtClean="0">
                <a:solidFill>
                  <a:schemeClr val="tx1"/>
                </a:solidFill>
              </a:rPr>
              <a:t>Internet: electronic transfer</a:t>
            </a:r>
          </a:p>
          <a:p>
            <a:pPr lvl="1">
              <a:buNone/>
            </a:pPr>
            <a:r>
              <a:rPr lang="en-NZ" sz="2000" dirty="0" smtClean="0">
                <a:solidFill>
                  <a:schemeClr val="tx1"/>
                </a:solidFill>
              </a:rPr>
              <a:t>-	</a:t>
            </a:r>
            <a:r>
              <a:rPr lang="en-NZ" sz="2200" dirty="0" smtClean="0">
                <a:solidFill>
                  <a:schemeClr val="tx1"/>
                </a:solidFill>
              </a:rPr>
              <a:t>rapidly falling volume (-7.5% p.a.)</a:t>
            </a:r>
          </a:p>
          <a:p>
            <a:pPr lvl="1">
              <a:buNone/>
            </a:pPr>
            <a:r>
              <a:rPr lang="en-NZ" sz="2200" dirty="0" smtClean="0">
                <a:solidFill>
                  <a:schemeClr val="tx1"/>
                </a:solidFill>
              </a:rPr>
              <a:t>-	diverse items: more difficult and expensive to deliver</a:t>
            </a:r>
            <a:endParaRPr lang="en-NZ" sz="2200" dirty="0" smtClean="0">
              <a:solidFill>
                <a:schemeClr val="tx1"/>
              </a:solidFill>
            </a:endParaRPr>
          </a:p>
          <a:p>
            <a:r>
              <a:rPr lang="en-NZ" sz="2400" dirty="0" smtClean="0">
                <a:solidFill>
                  <a:schemeClr val="tx1"/>
                </a:solidFill>
              </a:rPr>
              <a:t>Increased delivery points</a:t>
            </a:r>
          </a:p>
          <a:p>
            <a:pPr marL="742950" lvl="2" indent="-342900">
              <a:buNone/>
            </a:pPr>
            <a:r>
              <a:rPr lang="en-NZ" sz="2200" dirty="0" smtClean="0">
                <a:solidFill>
                  <a:schemeClr val="tx1"/>
                </a:solidFill>
              </a:rPr>
              <a:t>-	over past decade, now delivers a fifth less volume to a third more addresses</a:t>
            </a:r>
            <a:endParaRPr lang="en-NZ" sz="2200" dirty="0" smtClean="0">
              <a:solidFill>
                <a:schemeClr val="tx1"/>
              </a:solidFill>
            </a:endParaRPr>
          </a:p>
          <a:p>
            <a:r>
              <a:rPr lang="en-NZ" sz="2400" dirty="0" smtClean="0">
                <a:solidFill>
                  <a:schemeClr val="tx1"/>
                </a:solidFill>
              </a:rPr>
              <a:t>Group profits -29% FY2013 (to </a:t>
            </a:r>
            <a:r>
              <a:rPr lang="en-NZ" sz="2400" dirty="0" smtClean="0">
                <a:solidFill>
                  <a:schemeClr val="tx1"/>
                </a:solidFill>
              </a:rPr>
              <a:t>$</a:t>
            </a:r>
            <a:r>
              <a:rPr lang="en-NZ" sz="2400" dirty="0" smtClean="0">
                <a:solidFill>
                  <a:schemeClr val="tx1"/>
                </a:solidFill>
              </a:rPr>
              <a:t>121m) </a:t>
            </a:r>
          </a:p>
          <a:p>
            <a:pPr lvl="1">
              <a:buNone/>
            </a:pPr>
            <a:r>
              <a:rPr lang="en-NZ" sz="2200" dirty="0" smtClean="0">
                <a:solidFill>
                  <a:schemeClr val="tx1"/>
                </a:solidFill>
              </a:rPr>
              <a:t>-	sustained </a:t>
            </a:r>
            <a:r>
              <a:rPr lang="en-NZ" sz="2200" dirty="0" smtClean="0">
                <a:solidFill>
                  <a:schemeClr val="tx1"/>
                </a:solidFill>
              </a:rPr>
              <a:t>by </a:t>
            </a:r>
            <a:r>
              <a:rPr lang="en-NZ" sz="2200" dirty="0" smtClean="0">
                <a:solidFill>
                  <a:schemeClr val="tx1"/>
                </a:solidFill>
              </a:rPr>
              <a:t>courier </a:t>
            </a:r>
            <a:r>
              <a:rPr lang="en-NZ" sz="2200" dirty="0" smtClean="0">
                <a:solidFill>
                  <a:schemeClr val="tx1"/>
                </a:solidFill>
              </a:rPr>
              <a:t>business </a:t>
            </a:r>
            <a:r>
              <a:rPr lang="en-NZ" sz="2200" dirty="0" smtClean="0">
                <a:solidFill>
                  <a:schemeClr val="tx1"/>
                </a:solidFill>
              </a:rPr>
              <a:t>and, especially, </a:t>
            </a:r>
            <a:r>
              <a:rPr lang="en-NZ" sz="2200" dirty="0" err="1" smtClean="0">
                <a:solidFill>
                  <a:schemeClr val="tx1"/>
                </a:solidFill>
              </a:rPr>
              <a:t>KiwiBank</a:t>
            </a:r>
            <a:r>
              <a:rPr lang="en-NZ" sz="2200" dirty="0" smtClean="0">
                <a:solidFill>
                  <a:schemeClr val="tx1"/>
                </a:solidFill>
              </a:rPr>
              <a:t> (net profit $</a:t>
            </a:r>
            <a:r>
              <a:rPr lang="en-NZ" sz="2200" dirty="0" smtClean="0">
                <a:solidFill>
                  <a:schemeClr val="tx1"/>
                </a:solidFill>
              </a:rPr>
              <a:t>97m</a:t>
            </a:r>
            <a:r>
              <a:rPr lang="en-NZ" sz="2200" dirty="0" smtClean="0">
                <a:solidFill>
                  <a:schemeClr val="tx1"/>
                </a:solidFill>
              </a:rPr>
              <a:t>)</a:t>
            </a:r>
          </a:p>
          <a:p>
            <a:pPr lvl="1">
              <a:buNone/>
            </a:pPr>
            <a:r>
              <a:rPr lang="en-NZ" sz="2200" dirty="0" smtClean="0">
                <a:solidFill>
                  <a:schemeClr val="tx1"/>
                </a:solidFill>
              </a:rPr>
              <a:t>-	losing $30m p.a. from its store </a:t>
            </a:r>
            <a:r>
              <a:rPr lang="en-NZ" sz="2200" dirty="0" smtClean="0">
                <a:solidFill>
                  <a:schemeClr val="tx1"/>
                </a:solidFill>
              </a:rPr>
              <a:t>network </a:t>
            </a:r>
            <a:endParaRPr lang="en-NZ" sz="2200" dirty="0" smtClean="0">
              <a:solidFill>
                <a:schemeClr val="tx1"/>
              </a:solidFill>
            </a:endParaRPr>
          </a:p>
          <a:p>
            <a:pPr lvl="1">
              <a:buNone/>
            </a:pPr>
            <a:r>
              <a:rPr lang="en-NZ" sz="2200" dirty="0" smtClean="0">
                <a:solidFill>
                  <a:schemeClr val="tx1"/>
                </a:solidFill>
              </a:rPr>
              <a:t>-	letters business breaking even but forecast </a:t>
            </a:r>
            <a:r>
              <a:rPr lang="en-NZ" sz="2200" dirty="0" smtClean="0">
                <a:solidFill>
                  <a:schemeClr val="tx1"/>
                </a:solidFill>
              </a:rPr>
              <a:t>loss </a:t>
            </a:r>
            <a:r>
              <a:rPr lang="en-NZ" sz="2200" dirty="0" smtClean="0">
                <a:solidFill>
                  <a:schemeClr val="tx1"/>
                </a:solidFill>
              </a:rPr>
              <a:t>$25m in 5 years</a:t>
            </a:r>
          </a:p>
          <a:p>
            <a:endParaRPr lang="en-NZ" sz="2400" dirty="0" smtClean="0">
              <a:solidFill>
                <a:schemeClr val="tx1"/>
              </a:solidFill>
            </a:endParaRPr>
          </a:p>
        </p:txBody>
      </p:sp>
      <p:sp>
        <p:nvSpPr>
          <p:cNvPr id="3" name="Text Placeholder 2"/>
          <p:cNvSpPr>
            <a:spLocks noGrp="1"/>
          </p:cNvSpPr>
          <p:nvPr>
            <p:ph type="body" sz="quarter" idx="10"/>
          </p:nvPr>
        </p:nvSpPr>
        <p:spPr>
          <a:xfrm>
            <a:off x="1247008" y="397049"/>
            <a:ext cx="8016479" cy="924348"/>
          </a:xfrm>
        </p:spPr>
        <p:txBody>
          <a:bodyPr/>
          <a:lstStyle/>
          <a:p>
            <a:r>
              <a:rPr lang="en-NZ" sz="3600" i="1" dirty="0" smtClean="0">
                <a:solidFill>
                  <a:schemeClr val="tx1"/>
                </a:solidFill>
              </a:rPr>
              <a:t>Accelerating crisis</a:t>
            </a:r>
            <a:endParaRPr lang="en-NZ" sz="3600" i="1" dirty="0">
              <a:solidFill>
                <a:schemeClr val="tx1"/>
              </a:solidFill>
            </a:endParaRPr>
          </a:p>
        </p:txBody>
      </p:sp>
      <p:pic>
        <p:nvPicPr>
          <p:cNvPr id="4" name="Picture 2" descr="C:\Program Files\Microsoft Office\Media\CntCD1\Animated\j0282845.gif"/>
          <p:cNvPicPr>
            <a:picLocks noChangeAspect="1" noChangeArrowheads="1" noCrop="1"/>
          </p:cNvPicPr>
          <p:nvPr/>
        </p:nvPicPr>
        <p:blipFill>
          <a:blip r:embed="rId2"/>
          <a:srcRect/>
          <a:stretch>
            <a:fillRect/>
          </a:stretch>
        </p:blipFill>
        <p:spPr bwMode="auto">
          <a:xfrm>
            <a:off x="7648575" y="1765201"/>
            <a:ext cx="1701567" cy="136815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linds(horizontal)">
                                      <p:cBhvr>
                                        <p:cTn id="10" dur="500"/>
                                        <p:tgtEl>
                                          <p:spTgt spid="2">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linds(horizontal)">
                                      <p:cBhvr>
                                        <p:cTn id="13" dur="500"/>
                                        <p:tgtEl>
                                          <p:spTgt spid="2">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linds(horizontal)">
                                      <p:cBhvr>
                                        <p:cTn id="21" dur="500"/>
                                        <p:tgtEl>
                                          <p:spTgt spid="2">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linds(horizontal)">
                                      <p:cBhvr>
                                        <p:cTn id="24" dur="500"/>
                                        <p:tgtEl>
                                          <p:spTgt spid="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blinds(horizontal)">
                                      <p:cBhvr>
                                        <p:cTn id="29" dur="500"/>
                                        <p:tgtEl>
                                          <p:spTgt spid="2">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linds(horizontal)">
                                      <p:cBhvr>
                                        <p:cTn id="32" dur="500"/>
                                        <p:tgtEl>
                                          <p:spTgt spid="2">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blinds(horizontal)">
                                      <p:cBhvr>
                                        <p:cTn id="35" dur="500"/>
                                        <p:tgtEl>
                                          <p:spTgt spid="2">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blinds(horizontal)">
                                      <p:cBhvr>
                                        <p:cTn id="38"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1333154"/>
            <a:ext cx="9619773" cy="5305350"/>
          </a:xfrm>
        </p:spPr>
        <p:txBody>
          <a:bodyPr/>
          <a:lstStyle/>
          <a:p>
            <a:r>
              <a:rPr lang="en-NZ" dirty="0" smtClean="0">
                <a:solidFill>
                  <a:schemeClr val="tx1"/>
                </a:solidFill>
              </a:rPr>
              <a:t>Stores</a:t>
            </a:r>
          </a:p>
          <a:p>
            <a:pPr lvl="1">
              <a:buFontTx/>
              <a:buChar char="-"/>
            </a:pPr>
            <a:r>
              <a:rPr lang="en-NZ" dirty="0" smtClean="0">
                <a:solidFill>
                  <a:schemeClr val="tx1"/>
                </a:solidFill>
              </a:rPr>
              <a:t>rationalisation (to minimum 880 under ‘Deed of Understanding’)</a:t>
            </a:r>
          </a:p>
          <a:p>
            <a:pPr lvl="1">
              <a:buFontTx/>
              <a:buChar char="-"/>
            </a:pPr>
            <a:r>
              <a:rPr lang="en-NZ" dirty="0" smtClean="0">
                <a:solidFill>
                  <a:schemeClr val="tx1"/>
                </a:solidFill>
              </a:rPr>
              <a:t>refurbishment (flagship </a:t>
            </a:r>
            <a:r>
              <a:rPr lang="en-NZ" dirty="0" err="1" smtClean="0">
                <a:solidFill>
                  <a:schemeClr val="tx1"/>
                </a:solidFill>
              </a:rPr>
              <a:t>Kiwibank</a:t>
            </a:r>
            <a:r>
              <a:rPr lang="en-NZ" dirty="0" smtClean="0">
                <a:solidFill>
                  <a:schemeClr val="tx1"/>
                </a:solidFill>
              </a:rPr>
              <a:t>)</a:t>
            </a:r>
          </a:p>
          <a:p>
            <a:pPr lvl="1">
              <a:buFontTx/>
              <a:buChar char="-"/>
            </a:pPr>
            <a:r>
              <a:rPr lang="en-NZ" dirty="0" smtClean="0">
                <a:solidFill>
                  <a:schemeClr val="tx1"/>
                </a:solidFill>
              </a:rPr>
              <a:t>self-service technology</a:t>
            </a:r>
            <a:endParaRPr lang="en-NZ" dirty="0" smtClean="0">
              <a:solidFill>
                <a:schemeClr val="tx1"/>
              </a:solidFill>
            </a:endParaRPr>
          </a:p>
          <a:p>
            <a:r>
              <a:rPr lang="en-NZ" dirty="0" smtClean="0">
                <a:solidFill>
                  <a:schemeClr val="tx1"/>
                </a:solidFill>
              </a:rPr>
              <a:t>Delivery</a:t>
            </a:r>
          </a:p>
          <a:p>
            <a:pPr lvl="1">
              <a:buFontTx/>
              <a:buChar char="-"/>
            </a:pPr>
            <a:r>
              <a:rPr lang="en-NZ" dirty="0" smtClean="0">
                <a:solidFill>
                  <a:schemeClr val="tx1"/>
                </a:solidFill>
              </a:rPr>
              <a:t>labour intensive business (70% cost)</a:t>
            </a:r>
          </a:p>
          <a:p>
            <a:pPr lvl="1">
              <a:buFontTx/>
              <a:buChar char="-"/>
            </a:pPr>
            <a:r>
              <a:rPr lang="en-NZ" dirty="0" smtClean="0">
                <a:solidFill>
                  <a:schemeClr val="tx1"/>
                </a:solidFill>
              </a:rPr>
              <a:t>new postcode and investment in sorting machinery in the 6 conurbations</a:t>
            </a:r>
          </a:p>
          <a:p>
            <a:pPr lvl="1">
              <a:buFontTx/>
              <a:buChar char="-"/>
            </a:pPr>
            <a:r>
              <a:rPr lang="en-NZ" dirty="0" smtClean="0">
                <a:solidFill>
                  <a:schemeClr val="tx1"/>
                </a:solidFill>
              </a:rPr>
              <a:t>further centralise </a:t>
            </a:r>
            <a:r>
              <a:rPr lang="en-NZ" dirty="0" smtClean="0">
                <a:solidFill>
                  <a:schemeClr val="tx1"/>
                </a:solidFill>
              </a:rPr>
              <a:t>processing </a:t>
            </a:r>
            <a:r>
              <a:rPr lang="en-NZ" dirty="0" smtClean="0">
                <a:solidFill>
                  <a:schemeClr val="tx1"/>
                </a:solidFill>
              </a:rPr>
              <a:t>capacity  </a:t>
            </a:r>
            <a:endParaRPr lang="en-NZ" dirty="0" smtClean="0">
              <a:solidFill>
                <a:schemeClr val="tx1"/>
              </a:solidFill>
            </a:endParaRPr>
          </a:p>
          <a:p>
            <a:pPr lvl="2">
              <a:buFont typeface="Wingdings" pitchFamily="2" charset="2"/>
              <a:buChar char="Ø"/>
            </a:pPr>
            <a:r>
              <a:rPr lang="en-NZ" dirty="0" smtClean="0">
                <a:solidFill>
                  <a:schemeClr val="tx1"/>
                </a:solidFill>
              </a:rPr>
              <a:t>close Hamilton. Wellington, Dunedin</a:t>
            </a:r>
          </a:p>
          <a:p>
            <a:pPr lvl="2">
              <a:buFont typeface="Wingdings" pitchFamily="2" charset="2"/>
              <a:buChar char="Ø"/>
            </a:pPr>
            <a:r>
              <a:rPr lang="en-NZ" dirty="0" smtClean="0">
                <a:solidFill>
                  <a:schemeClr val="tx1"/>
                </a:solidFill>
              </a:rPr>
              <a:t>expand </a:t>
            </a:r>
            <a:r>
              <a:rPr lang="en-NZ" dirty="0" smtClean="0">
                <a:solidFill>
                  <a:schemeClr val="tx1"/>
                </a:solidFill>
              </a:rPr>
              <a:t>Auckland, </a:t>
            </a:r>
            <a:r>
              <a:rPr lang="en-NZ" dirty="0" err="1" smtClean="0">
                <a:solidFill>
                  <a:schemeClr val="tx1"/>
                </a:solidFill>
              </a:rPr>
              <a:t>Manawatu</a:t>
            </a:r>
            <a:r>
              <a:rPr lang="en-NZ" dirty="0" smtClean="0">
                <a:solidFill>
                  <a:schemeClr val="tx1"/>
                </a:solidFill>
              </a:rPr>
              <a:t>, Christchurch</a:t>
            </a:r>
          </a:p>
          <a:p>
            <a:pPr lvl="1">
              <a:buNone/>
            </a:pPr>
            <a:r>
              <a:rPr lang="en-NZ" dirty="0" smtClean="0">
                <a:solidFill>
                  <a:schemeClr val="tx1"/>
                </a:solidFill>
              </a:rPr>
              <a:t>-	revise </a:t>
            </a:r>
            <a:r>
              <a:rPr lang="en-NZ" dirty="0" err="1" smtClean="0">
                <a:solidFill>
                  <a:schemeClr val="tx1"/>
                </a:solidFill>
              </a:rPr>
              <a:t>DoU</a:t>
            </a:r>
            <a:r>
              <a:rPr lang="en-NZ" dirty="0" smtClean="0">
                <a:solidFill>
                  <a:schemeClr val="tx1"/>
                </a:solidFill>
              </a:rPr>
              <a:t> to reduce delivery days from 6 to 3</a:t>
            </a:r>
          </a:p>
        </p:txBody>
      </p:sp>
      <p:sp>
        <p:nvSpPr>
          <p:cNvPr id="3" name="Text Placeholder 2"/>
          <p:cNvSpPr>
            <a:spLocks noGrp="1"/>
          </p:cNvSpPr>
          <p:nvPr>
            <p:ph type="body" sz="quarter" idx="10"/>
          </p:nvPr>
        </p:nvSpPr>
        <p:spPr>
          <a:xfrm>
            <a:off x="1247008" y="630238"/>
            <a:ext cx="8016479" cy="924348"/>
          </a:xfrm>
        </p:spPr>
        <p:txBody>
          <a:bodyPr/>
          <a:lstStyle/>
          <a:p>
            <a:r>
              <a:rPr lang="en-NZ" dirty="0" smtClean="0">
                <a:solidFill>
                  <a:schemeClr val="tx1"/>
                </a:solidFill>
              </a:rPr>
              <a:t>‘Hardware’ response</a:t>
            </a:r>
            <a:endParaRPr lang="en-NZ" dirty="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1189137"/>
            <a:ext cx="9619773" cy="5083917"/>
          </a:xfrm>
        </p:spPr>
        <p:txBody>
          <a:bodyPr/>
          <a:lstStyle/>
          <a:p>
            <a:r>
              <a:rPr lang="en-NZ" sz="2400" dirty="0" smtClean="0">
                <a:solidFill>
                  <a:schemeClr val="tx1"/>
                </a:solidFill>
              </a:rPr>
              <a:t>HR strategy: ‘Creating </a:t>
            </a:r>
            <a:r>
              <a:rPr lang="en-NZ" sz="2400" dirty="0" smtClean="0">
                <a:solidFill>
                  <a:schemeClr val="tx1"/>
                </a:solidFill>
              </a:rPr>
              <a:t>a High Performance Culture’ </a:t>
            </a:r>
            <a:endParaRPr lang="en-NZ" sz="2400" dirty="0" smtClean="0">
              <a:solidFill>
                <a:schemeClr val="tx1"/>
              </a:solidFill>
            </a:endParaRPr>
          </a:p>
          <a:p>
            <a:pPr lvl="1">
              <a:buFontTx/>
              <a:buChar char="-"/>
            </a:pPr>
            <a:r>
              <a:rPr lang="en-NZ" sz="2000" dirty="0" smtClean="0">
                <a:solidFill>
                  <a:schemeClr val="tx1"/>
                </a:solidFill>
              </a:rPr>
              <a:t>‘</a:t>
            </a:r>
            <a:r>
              <a:rPr lang="en-NZ" sz="2000" dirty="0" smtClean="0">
                <a:solidFill>
                  <a:schemeClr val="tx1"/>
                </a:solidFill>
              </a:rPr>
              <a:t>creating a world class operational environment</a:t>
            </a:r>
            <a:r>
              <a:rPr lang="en-NZ" sz="2000" dirty="0" smtClean="0">
                <a:solidFill>
                  <a:schemeClr val="tx1"/>
                </a:solidFill>
              </a:rPr>
              <a:t>’</a:t>
            </a:r>
          </a:p>
          <a:p>
            <a:pPr lvl="1">
              <a:buFontTx/>
              <a:buChar char="-"/>
            </a:pPr>
            <a:r>
              <a:rPr lang="en-NZ" sz="2000" dirty="0" smtClean="0">
                <a:solidFill>
                  <a:schemeClr val="tx1"/>
                </a:solidFill>
              </a:rPr>
              <a:t>‘</a:t>
            </a:r>
            <a:r>
              <a:rPr lang="en-NZ" sz="2000" dirty="0" smtClean="0">
                <a:solidFill>
                  <a:schemeClr val="tx1"/>
                </a:solidFill>
              </a:rPr>
              <a:t>developing high-performing leaders</a:t>
            </a:r>
            <a:r>
              <a:rPr lang="en-NZ" sz="2000" dirty="0" smtClean="0">
                <a:solidFill>
                  <a:schemeClr val="tx1"/>
                </a:solidFill>
              </a:rPr>
              <a:t>’</a:t>
            </a:r>
          </a:p>
          <a:p>
            <a:pPr lvl="1">
              <a:buFontTx/>
              <a:buChar char="-"/>
            </a:pPr>
            <a:r>
              <a:rPr lang="en-NZ" sz="2000" dirty="0" smtClean="0">
                <a:solidFill>
                  <a:schemeClr val="tx1"/>
                </a:solidFill>
              </a:rPr>
              <a:t>‘</a:t>
            </a:r>
            <a:r>
              <a:rPr lang="en-NZ" sz="2000" dirty="0" smtClean="0">
                <a:solidFill>
                  <a:schemeClr val="tx1"/>
                </a:solidFill>
              </a:rPr>
              <a:t>building a highly engaged workforce</a:t>
            </a:r>
            <a:r>
              <a:rPr lang="en-NZ" sz="2000" dirty="0" smtClean="0">
                <a:solidFill>
                  <a:schemeClr val="tx1"/>
                </a:solidFill>
              </a:rPr>
              <a:t>’</a:t>
            </a:r>
          </a:p>
          <a:p>
            <a:pPr lvl="1">
              <a:buNone/>
            </a:pPr>
            <a:endParaRPr lang="en-NZ" sz="1400" dirty="0" smtClean="0">
              <a:solidFill>
                <a:schemeClr val="tx1"/>
              </a:solidFill>
            </a:endParaRPr>
          </a:p>
          <a:p>
            <a:r>
              <a:rPr lang="en-NZ" sz="2400" dirty="0" smtClean="0">
                <a:solidFill>
                  <a:schemeClr val="tx1"/>
                </a:solidFill>
              </a:rPr>
              <a:t>Focus on frontline leadership:</a:t>
            </a:r>
          </a:p>
          <a:p>
            <a:pPr lvl="1">
              <a:buFontTx/>
              <a:buChar char="-"/>
            </a:pPr>
            <a:r>
              <a:rPr lang="en-NZ" sz="2000" dirty="0" smtClean="0">
                <a:solidFill>
                  <a:schemeClr val="tx1"/>
                </a:solidFill>
              </a:rPr>
              <a:t>TL role: match staff to volumes; deal with employee relations issues; manage performance </a:t>
            </a:r>
          </a:p>
          <a:p>
            <a:pPr lvl="1">
              <a:buFontTx/>
              <a:buChar char="-"/>
            </a:pPr>
            <a:r>
              <a:rPr lang="en-NZ" sz="2000" dirty="0" smtClean="0">
                <a:solidFill>
                  <a:schemeClr val="tx1"/>
                </a:solidFill>
              </a:rPr>
              <a:t>deficiencies identified by BSC data; succession planning analysis; EPMU</a:t>
            </a:r>
          </a:p>
          <a:p>
            <a:pPr lvl="1">
              <a:buNone/>
            </a:pPr>
            <a:endParaRPr lang="en-NZ" sz="1400" dirty="0" smtClean="0">
              <a:solidFill>
                <a:schemeClr val="tx1"/>
              </a:solidFill>
            </a:endParaRPr>
          </a:p>
          <a:p>
            <a:r>
              <a:rPr lang="en-NZ" sz="2400" dirty="0" smtClean="0">
                <a:solidFill>
                  <a:schemeClr val="tx1"/>
                </a:solidFill>
              </a:rPr>
              <a:t>Aim to improve TL (and thereby staff)</a:t>
            </a:r>
          </a:p>
          <a:p>
            <a:pPr lvl="1">
              <a:buFontTx/>
              <a:buChar char="-"/>
            </a:pPr>
            <a:r>
              <a:rPr lang="en-NZ" sz="2000" i="1" dirty="0" smtClean="0">
                <a:solidFill>
                  <a:schemeClr val="tx1"/>
                </a:solidFill>
              </a:rPr>
              <a:t>engagement</a:t>
            </a:r>
            <a:r>
              <a:rPr lang="en-NZ" sz="2000" dirty="0" smtClean="0">
                <a:solidFill>
                  <a:schemeClr val="tx1"/>
                </a:solidFill>
              </a:rPr>
              <a:t> (motivation, commitment)</a:t>
            </a:r>
          </a:p>
          <a:p>
            <a:pPr lvl="1">
              <a:buFontTx/>
              <a:buChar char="-"/>
            </a:pPr>
            <a:r>
              <a:rPr lang="en-NZ" sz="2000" i="1" dirty="0" smtClean="0">
                <a:solidFill>
                  <a:schemeClr val="tx1"/>
                </a:solidFill>
              </a:rPr>
              <a:t>performance</a:t>
            </a:r>
            <a:r>
              <a:rPr lang="en-NZ" sz="2000" dirty="0" smtClean="0">
                <a:solidFill>
                  <a:schemeClr val="tx1"/>
                </a:solidFill>
              </a:rPr>
              <a:t> (ability to translate this into behaviours)</a:t>
            </a:r>
          </a:p>
          <a:p>
            <a:pPr lvl="1">
              <a:buNone/>
            </a:pPr>
            <a:r>
              <a:rPr lang="en-NZ" sz="2000" dirty="0" smtClean="0">
                <a:solidFill>
                  <a:schemeClr val="tx1"/>
                </a:solidFill>
              </a:rPr>
              <a:t>-	</a:t>
            </a:r>
            <a:r>
              <a:rPr lang="en-NZ" sz="2000" i="1" dirty="0" smtClean="0">
                <a:solidFill>
                  <a:schemeClr val="tx1"/>
                </a:solidFill>
              </a:rPr>
              <a:t>resilience</a:t>
            </a:r>
            <a:r>
              <a:rPr lang="en-NZ" sz="2000" dirty="0" smtClean="0">
                <a:solidFill>
                  <a:schemeClr val="tx1"/>
                </a:solidFill>
              </a:rPr>
              <a:t> (open to/ leading through change)</a:t>
            </a:r>
          </a:p>
          <a:p>
            <a:endParaRPr lang="en-NZ" dirty="0" smtClean="0">
              <a:solidFill>
                <a:schemeClr val="tx1"/>
              </a:solidFill>
            </a:endParaRPr>
          </a:p>
          <a:p>
            <a:endParaRPr lang="en-NZ" dirty="0">
              <a:solidFill>
                <a:schemeClr val="tx1"/>
              </a:solidFill>
            </a:endParaRPr>
          </a:p>
        </p:txBody>
      </p:sp>
      <p:sp>
        <p:nvSpPr>
          <p:cNvPr id="3" name="Text Placeholder 2"/>
          <p:cNvSpPr>
            <a:spLocks noGrp="1"/>
          </p:cNvSpPr>
          <p:nvPr>
            <p:ph type="body" sz="quarter" idx="10"/>
          </p:nvPr>
        </p:nvSpPr>
        <p:spPr>
          <a:xfrm>
            <a:off x="1247008" y="264789"/>
            <a:ext cx="8016479" cy="924348"/>
          </a:xfrm>
        </p:spPr>
        <p:txBody>
          <a:bodyPr/>
          <a:lstStyle/>
          <a:p>
            <a:r>
              <a:rPr lang="en-NZ" dirty="0" smtClean="0">
                <a:solidFill>
                  <a:schemeClr val="tx1"/>
                </a:solidFill>
              </a:rPr>
              <a:t>‘Software’ response</a:t>
            </a:r>
            <a:endParaRPr lang="en-NZ" dirty="0">
              <a:solidFill>
                <a:schemeClr val="tx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685081"/>
            <a:ext cx="9619773" cy="5953422"/>
          </a:xfrm>
        </p:spPr>
        <p:txBody>
          <a:bodyPr/>
          <a:lstStyle/>
          <a:p>
            <a:pPr marL="446088" lvl="1" indent="-446088"/>
            <a:r>
              <a:rPr lang="en-NZ" sz="2400" dirty="0" smtClean="0">
                <a:solidFill>
                  <a:schemeClr val="tx1"/>
                </a:solidFill>
              </a:rPr>
              <a:t>GOAL(‘Great Operations and Leadership</a:t>
            </a:r>
            <a:r>
              <a:rPr lang="en-NZ" sz="2400" dirty="0" smtClean="0">
                <a:solidFill>
                  <a:schemeClr val="tx1"/>
                </a:solidFill>
              </a:rPr>
              <a:t>’): more </a:t>
            </a:r>
            <a:r>
              <a:rPr lang="en-NZ" sz="2400" dirty="0" smtClean="0">
                <a:solidFill>
                  <a:schemeClr val="tx1"/>
                </a:solidFill>
              </a:rPr>
              <a:t>than usual training </a:t>
            </a:r>
            <a:r>
              <a:rPr lang="en-NZ" sz="2400" dirty="0" smtClean="0">
                <a:solidFill>
                  <a:schemeClr val="tx1"/>
                </a:solidFill>
              </a:rPr>
              <a:t>solution:</a:t>
            </a:r>
            <a:endParaRPr lang="en-NZ" sz="2400" dirty="0" smtClean="0">
              <a:solidFill>
                <a:schemeClr val="tx1"/>
              </a:solidFill>
            </a:endParaRPr>
          </a:p>
          <a:p>
            <a:pPr marL="811213" lvl="2" indent="-365125">
              <a:buFontTx/>
              <a:buChar char="-"/>
            </a:pPr>
            <a:r>
              <a:rPr lang="en-NZ" sz="2000" dirty="0" smtClean="0">
                <a:solidFill>
                  <a:schemeClr val="tx1"/>
                </a:solidFill>
              </a:rPr>
              <a:t>theoretically informed (AMO theory)</a:t>
            </a:r>
          </a:p>
          <a:p>
            <a:pPr marL="811213" lvl="2" indent="-365125">
              <a:buFontTx/>
              <a:buChar char="-"/>
            </a:pPr>
            <a:r>
              <a:rPr lang="en-NZ" sz="2000" dirty="0" smtClean="0">
                <a:solidFill>
                  <a:schemeClr val="tx1"/>
                </a:solidFill>
              </a:rPr>
              <a:t>wide </a:t>
            </a:r>
            <a:r>
              <a:rPr lang="en-NZ" sz="2000" dirty="0" smtClean="0">
                <a:solidFill>
                  <a:schemeClr val="tx1"/>
                </a:solidFill>
              </a:rPr>
              <a:t>scope, including job analysis and </a:t>
            </a:r>
            <a:r>
              <a:rPr lang="en-NZ" sz="2000" dirty="0" smtClean="0">
                <a:solidFill>
                  <a:schemeClr val="tx1"/>
                </a:solidFill>
              </a:rPr>
              <a:t>design</a:t>
            </a:r>
          </a:p>
          <a:p>
            <a:pPr marL="811213" lvl="2" indent="-365125">
              <a:buFontTx/>
              <a:buChar char="-"/>
            </a:pPr>
            <a:r>
              <a:rPr lang="en-NZ" sz="2000" dirty="0" smtClean="0">
                <a:solidFill>
                  <a:schemeClr val="tx1"/>
                </a:solidFill>
              </a:rPr>
              <a:t>research based (TL interviews, focus groups, anonymous survey)</a:t>
            </a:r>
          </a:p>
          <a:p>
            <a:pPr marL="811213" lvl="2" indent="-365125">
              <a:buNone/>
            </a:pPr>
            <a:endParaRPr lang="en-NZ" sz="2000" dirty="0" smtClean="0">
              <a:solidFill>
                <a:schemeClr val="tx1"/>
              </a:solidFill>
            </a:endParaRPr>
          </a:p>
          <a:p>
            <a:r>
              <a:rPr lang="en-NZ" sz="2400" dirty="0" smtClean="0">
                <a:solidFill>
                  <a:schemeClr val="tx1"/>
                </a:solidFill>
              </a:rPr>
              <a:t>Research found problems in each area</a:t>
            </a:r>
          </a:p>
          <a:p>
            <a:pPr lvl="1">
              <a:buFontTx/>
              <a:buChar char="-"/>
            </a:pPr>
            <a:r>
              <a:rPr lang="en-NZ" sz="2000" i="1" dirty="0" smtClean="0">
                <a:solidFill>
                  <a:schemeClr val="tx1"/>
                </a:solidFill>
              </a:rPr>
              <a:t>ability</a:t>
            </a:r>
            <a:r>
              <a:rPr lang="en-NZ" sz="2000" dirty="0" smtClean="0">
                <a:solidFill>
                  <a:schemeClr val="tx1"/>
                </a:solidFill>
              </a:rPr>
              <a:t> = communication </a:t>
            </a:r>
            <a:r>
              <a:rPr lang="en-NZ" sz="2000" dirty="0" smtClean="0">
                <a:solidFill>
                  <a:schemeClr val="tx1"/>
                </a:solidFill>
              </a:rPr>
              <a:t>skills and modelling appropriate behaviour; </a:t>
            </a:r>
            <a:r>
              <a:rPr lang="en-NZ" sz="2000" dirty="0" smtClean="0">
                <a:solidFill>
                  <a:schemeClr val="tx1"/>
                </a:solidFill>
              </a:rPr>
              <a:t>operating </a:t>
            </a:r>
            <a:r>
              <a:rPr lang="en-NZ" sz="2000" dirty="0" smtClean="0">
                <a:solidFill>
                  <a:schemeClr val="tx1"/>
                </a:solidFill>
              </a:rPr>
              <a:t>the performance management system; </a:t>
            </a:r>
            <a:r>
              <a:rPr lang="en-NZ" sz="2000" dirty="0" smtClean="0">
                <a:solidFill>
                  <a:schemeClr val="tx1"/>
                </a:solidFill>
              </a:rPr>
              <a:t>in </a:t>
            </a:r>
            <a:r>
              <a:rPr lang="en-NZ" sz="2000" dirty="0" smtClean="0">
                <a:solidFill>
                  <a:schemeClr val="tx1"/>
                </a:solidFill>
              </a:rPr>
              <a:t>work planning and technical </a:t>
            </a:r>
            <a:r>
              <a:rPr lang="en-NZ" sz="2000" dirty="0" smtClean="0">
                <a:solidFill>
                  <a:schemeClr val="tx1"/>
                </a:solidFill>
              </a:rPr>
              <a:t>knowledge</a:t>
            </a:r>
          </a:p>
          <a:p>
            <a:pPr lvl="1">
              <a:buFontTx/>
              <a:buChar char="-"/>
            </a:pPr>
            <a:r>
              <a:rPr lang="en-NZ" sz="2000" i="1" dirty="0" smtClean="0">
                <a:solidFill>
                  <a:schemeClr val="tx1"/>
                </a:solidFill>
              </a:rPr>
              <a:t>motivation</a:t>
            </a:r>
            <a:r>
              <a:rPr lang="en-NZ" sz="2000" dirty="0" smtClean="0">
                <a:solidFill>
                  <a:schemeClr val="tx1"/>
                </a:solidFill>
              </a:rPr>
              <a:t> = most wanted to </a:t>
            </a:r>
            <a:r>
              <a:rPr lang="en-NZ" sz="2000" dirty="0" smtClean="0">
                <a:solidFill>
                  <a:schemeClr val="tx1"/>
                </a:solidFill>
              </a:rPr>
              <a:t>perform </a:t>
            </a:r>
            <a:r>
              <a:rPr lang="en-NZ" sz="2000" dirty="0" smtClean="0">
                <a:solidFill>
                  <a:schemeClr val="tx1"/>
                </a:solidFill>
              </a:rPr>
              <a:t>well, </a:t>
            </a:r>
            <a:r>
              <a:rPr lang="en-NZ" sz="2000" dirty="0" smtClean="0">
                <a:solidFill>
                  <a:schemeClr val="tx1"/>
                </a:solidFill>
              </a:rPr>
              <a:t>but saw their job </a:t>
            </a:r>
            <a:r>
              <a:rPr lang="en-NZ" sz="2000" dirty="0" smtClean="0">
                <a:solidFill>
                  <a:schemeClr val="tx1"/>
                </a:solidFill>
              </a:rPr>
              <a:t>as </a:t>
            </a:r>
            <a:r>
              <a:rPr lang="en-NZ" sz="2000" dirty="0" err="1" smtClean="0">
                <a:solidFill>
                  <a:schemeClr val="tx1"/>
                </a:solidFill>
              </a:rPr>
              <a:t>difﬁcult</a:t>
            </a:r>
            <a:r>
              <a:rPr lang="en-NZ" sz="2000" dirty="0" smtClean="0">
                <a:solidFill>
                  <a:schemeClr val="tx1"/>
                </a:solidFill>
              </a:rPr>
              <a:t>, stressful and not valued as part of the </a:t>
            </a:r>
            <a:r>
              <a:rPr lang="en-NZ" sz="2000" dirty="0" smtClean="0">
                <a:solidFill>
                  <a:schemeClr val="tx1"/>
                </a:solidFill>
              </a:rPr>
              <a:t>management team</a:t>
            </a:r>
          </a:p>
          <a:p>
            <a:pPr lvl="1">
              <a:buFontTx/>
              <a:buChar char="-"/>
            </a:pPr>
            <a:r>
              <a:rPr lang="en-NZ" sz="2000" i="1" dirty="0" smtClean="0">
                <a:solidFill>
                  <a:schemeClr val="tx1"/>
                </a:solidFill>
              </a:rPr>
              <a:t>opportunity</a:t>
            </a:r>
            <a:r>
              <a:rPr lang="en-NZ" sz="2000" dirty="0" smtClean="0">
                <a:solidFill>
                  <a:schemeClr val="tx1"/>
                </a:solidFill>
              </a:rPr>
              <a:t> = limited by a </a:t>
            </a:r>
            <a:r>
              <a:rPr lang="en-NZ" sz="2000" dirty="0" smtClean="0">
                <a:solidFill>
                  <a:schemeClr val="tx1"/>
                </a:solidFill>
              </a:rPr>
              <a:t>wide range of accountabilities, unclear reporting </a:t>
            </a:r>
            <a:r>
              <a:rPr lang="en-NZ" sz="2000" dirty="0" smtClean="0">
                <a:solidFill>
                  <a:schemeClr val="tx1"/>
                </a:solidFill>
              </a:rPr>
              <a:t>lines, </a:t>
            </a:r>
            <a:r>
              <a:rPr lang="en-NZ" sz="2000" dirty="0" smtClean="0">
                <a:solidFill>
                  <a:schemeClr val="tx1"/>
                </a:solidFill>
              </a:rPr>
              <a:t>large team </a:t>
            </a:r>
            <a:r>
              <a:rPr lang="en-NZ" sz="2000" dirty="0" smtClean="0">
                <a:solidFill>
                  <a:schemeClr val="tx1"/>
                </a:solidFill>
              </a:rPr>
              <a:t>size, drawn into administration or assisting workers in their tasks</a:t>
            </a:r>
          </a:p>
          <a:p>
            <a:pPr lvl="1">
              <a:buFontTx/>
              <a:buChar char="-"/>
            </a:pPr>
            <a:r>
              <a:rPr lang="en-NZ" sz="2000" i="1" dirty="0" smtClean="0">
                <a:solidFill>
                  <a:schemeClr val="tx1"/>
                </a:solidFill>
              </a:rPr>
              <a:t>direction</a:t>
            </a:r>
            <a:r>
              <a:rPr lang="en-NZ" sz="2000" dirty="0" smtClean="0">
                <a:solidFill>
                  <a:schemeClr val="tx1"/>
                </a:solidFill>
              </a:rPr>
              <a:t> = weakened by unfocused </a:t>
            </a:r>
            <a:r>
              <a:rPr lang="en-NZ" sz="2000" dirty="0" smtClean="0">
                <a:solidFill>
                  <a:schemeClr val="tx1"/>
                </a:solidFill>
              </a:rPr>
              <a:t>performance measures and </a:t>
            </a:r>
            <a:r>
              <a:rPr lang="en-NZ" sz="2000" dirty="0" smtClean="0">
                <a:solidFill>
                  <a:schemeClr val="tx1"/>
                </a:solidFill>
              </a:rPr>
              <a:t>inconsistent consequences for </a:t>
            </a:r>
            <a:r>
              <a:rPr lang="en-NZ" sz="2000" dirty="0" smtClean="0">
                <a:solidFill>
                  <a:schemeClr val="tx1"/>
                </a:solidFill>
              </a:rPr>
              <a:t>those consistently failing to meet </a:t>
            </a:r>
            <a:r>
              <a:rPr lang="en-NZ" sz="2000" dirty="0" smtClean="0">
                <a:solidFill>
                  <a:schemeClr val="tx1"/>
                </a:solidFill>
              </a:rPr>
              <a:t>objectives</a:t>
            </a:r>
            <a:endParaRPr lang="en-NZ" sz="2000" dirty="0">
              <a:solidFill>
                <a:schemeClr val="tx1"/>
              </a:solidFill>
            </a:endParaRPr>
          </a:p>
        </p:txBody>
      </p:sp>
      <p:pic>
        <p:nvPicPr>
          <p:cNvPr id="4" name="Picture 6" descr="C:\Documents and Settings\jarrowsm\Local Settings\Temporary Internet Files\Content.IE5\Q3NLDW4D\MP900423113[1].jpg"/>
          <p:cNvPicPr>
            <a:picLocks noChangeAspect="1" noChangeArrowheads="1"/>
          </p:cNvPicPr>
          <p:nvPr/>
        </p:nvPicPr>
        <p:blipFill>
          <a:blip r:embed="rId2"/>
          <a:srcRect/>
          <a:stretch>
            <a:fillRect/>
          </a:stretch>
        </p:blipFill>
        <p:spPr bwMode="auto">
          <a:xfrm>
            <a:off x="8512671" y="1266554"/>
            <a:ext cx="1218727" cy="1218727"/>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4433" y="685081"/>
            <a:ext cx="9619773" cy="6385470"/>
          </a:xfrm>
        </p:spPr>
        <p:txBody>
          <a:bodyPr/>
          <a:lstStyle/>
          <a:p>
            <a:r>
              <a:rPr lang="en-NZ" sz="2400" dirty="0" smtClean="0">
                <a:solidFill>
                  <a:schemeClr val="tx1"/>
                </a:solidFill>
              </a:rPr>
              <a:t>GOAL:</a:t>
            </a:r>
          </a:p>
          <a:p>
            <a:pPr lvl="1">
              <a:buNone/>
            </a:pPr>
            <a:r>
              <a:rPr lang="en-NZ" sz="2000" dirty="0" smtClean="0">
                <a:solidFill>
                  <a:schemeClr val="tx1"/>
                </a:solidFill>
              </a:rPr>
              <a:t>-	systematic </a:t>
            </a:r>
            <a:r>
              <a:rPr lang="en-NZ" sz="2000" dirty="0" smtClean="0">
                <a:solidFill>
                  <a:schemeClr val="tx1"/>
                </a:solidFill>
              </a:rPr>
              <a:t>recruitment; succession planning; mentoring...</a:t>
            </a:r>
          </a:p>
          <a:p>
            <a:pPr lvl="1">
              <a:buFontTx/>
              <a:buChar char="-"/>
            </a:pPr>
            <a:r>
              <a:rPr lang="en-NZ" sz="2000" dirty="0" smtClean="0">
                <a:solidFill>
                  <a:schemeClr val="tx1"/>
                </a:solidFill>
              </a:rPr>
              <a:t>job redesign and </a:t>
            </a:r>
            <a:r>
              <a:rPr lang="en-NZ" sz="1800" dirty="0" smtClean="0">
                <a:solidFill>
                  <a:schemeClr val="tx1"/>
                </a:solidFill>
              </a:rPr>
              <a:t>new Delivery Support role </a:t>
            </a:r>
          </a:p>
          <a:p>
            <a:endParaRPr lang="en-NZ" sz="2400" dirty="0" smtClean="0">
              <a:solidFill>
                <a:schemeClr val="tx1"/>
              </a:solidFill>
            </a:endParaRPr>
          </a:p>
          <a:p>
            <a:r>
              <a:rPr lang="en-NZ" sz="2400" dirty="0" smtClean="0">
                <a:solidFill>
                  <a:schemeClr val="tx1"/>
                </a:solidFill>
              </a:rPr>
              <a:t>DTLs</a:t>
            </a:r>
            <a:r>
              <a:rPr lang="en-NZ" sz="2400" dirty="0" smtClean="0">
                <a:solidFill>
                  <a:schemeClr val="tx1"/>
                </a:solidFill>
              </a:rPr>
              <a:t>: focus on people management and work </a:t>
            </a:r>
            <a:r>
              <a:rPr lang="en-NZ" sz="2400" dirty="0" smtClean="0">
                <a:solidFill>
                  <a:schemeClr val="tx1"/>
                </a:solidFill>
              </a:rPr>
              <a:t>planning</a:t>
            </a:r>
            <a:endParaRPr lang="en-NZ" sz="2400" dirty="0" smtClean="0">
              <a:solidFill>
                <a:schemeClr val="tx1"/>
              </a:solidFill>
            </a:endParaRPr>
          </a:p>
          <a:p>
            <a:pPr marL="800100" lvl="3" indent="-342900">
              <a:buNone/>
            </a:pPr>
            <a:r>
              <a:rPr lang="en-NZ" dirty="0" smtClean="0">
                <a:solidFill>
                  <a:schemeClr val="tx1"/>
                </a:solidFill>
              </a:rPr>
              <a:t>-	daily contact with team members </a:t>
            </a:r>
            <a:r>
              <a:rPr lang="en-NZ" dirty="0" smtClean="0">
                <a:solidFill>
                  <a:schemeClr val="tx1"/>
                </a:solidFill>
              </a:rPr>
              <a:t>(limited workplace time) </a:t>
            </a:r>
            <a:endParaRPr lang="en-NZ" dirty="0" smtClean="0">
              <a:solidFill>
                <a:schemeClr val="tx1"/>
              </a:solidFill>
            </a:endParaRPr>
          </a:p>
          <a:p>
            <a:pPr marL="800100" lvl="3" indent="-342900">
              <a:buNone/>
            </a:pPr>
            <a:r>
              <a:rPr lang="en-NZ" dirty="0" smtClean="0">
                <a:solidFill>
                  <a:schemeClr val="tx1"/>
                </a:solidFill>
              </a:rPr>
              <a:t>-	quarterly ‘performance and development discussions’</a:t>
            </a:r>
          </a:p>
          <a:p>
            <a:pPr marL="800100" lvl="3" indent="-342900">
              <a:buFontTx/>
              <a:buChar char="-"/>
            </a:pPr>
            <a:r>
              <a:rPr lang="en-NZ" dirty="0" smtClean="0">
                <a:solidFill>
                  <a:schemeClr val="tx1"/>
                </a:solidFill>
              </a:rPr>
              <a:t>budgetary responsibility</a:t>
            </a:r>
          </a:p>
          <a:p>
            <a:pPr marL="800100" lvl="3" indent="-342900">
              <a:buFontTx/>
              <a:buChar char="-"/>
            </a:pPr>
            <a:endParaRPr lang="en-NZ" dirty="0" smtClean="0">
              <a:solidFill>
                <a:schemeClr val="tx1"/>
              </a:solidFill>
            </a:endParaRPr>
          </a:p>
          <a:p>
            <a:r>
              <a:rPr lang="en-NZ" sz="2400" dirty="0" smtClean="0">
                <a:solidFill>
                  <a:schemeClr val="tx1"/>
                </a:solidFill>
              </a:rPr>
              <a:t>But other changes ongoing (BSC, branch amalgamations, pay </a:t>
            </a:r>
            <a:r>
              <a:rPr lang="en-NZ" sz="2400" dirty="0" smtClean="0">
                <a:solidFill>
                  <a:schemeClr val="tx1"/>
                </a:solidFill>
              </a:rPr>
              <a:t>scheme</a:t>
            </a:r>
            <a:r>
              <a:rPr lang="en-NZ" sz="2800" dirty="0" smtClean="0">
                <a:solidFill>
                  <a:schemeClr val="tx1"/>
                </a:solidFill>
              </a:rPr>
              <a:t>): </a:t>
            </a:r>
            <a:r>
              <a:rPr lang="en-NZ" sz="2400" dirty="0" smtClean="0">
                <a:solidFill>
                  <a:schemeClr val="tx1"/>
                </a:solidFill>
              </a:rPr>
              <a:t>senior management feared GOAL could be </a:t>
            </a:r>
            <a:r>
              <a:rPr lang="en-NZ" sz="2400" dirty="0" smtClean="0">
                <a:solidFill>
                  <a:srgbClr val="0070C0"/>
                </a:solidFill>
              </a:rPr>
              <a:t>costly </a:t>
            </a:r>
            <a:r>
              <a:rPr lang="en-NZ" sz="2400" dirty="0" smtClean="0">
                <a:solidFill>
                  <a:schemeClr val="tx1"/>
                </a:solidFill>
              </a:rPr>
              <a:t>and</a:t>
            </a:r>
            <a:r>
              <a:rPr lang="en-NZ" sz="2400" dirty="0" smtClean="0">
                <a:solidFill>
                  <a:srgbClr val="0070C0"/>
                </a:solidFill>
              </a:rPr>
              <a:t> disruptive</a:t>
            </a:r>
            <a:endParaRPr lang="en-NZ" sz="2400" dirty="0" smtClean="0">
              <a:solidFill>
                <a:srgbClr val="0070C0"/>
              </a:solidFill>
            </a:endParaRPr>
          </a:p>
          <a:p>
            <a:pPr lvl="1">
              <a:buFontTx/>
              <a:buChar char="-"/>
            </a:pPr>
            <a:r>
              <a:rPr lang="en-NZ" sz="2000" dirty="0" smtClean="0">
                <a:solidFill>
                  <a:schemeClr val="tx1"/>
                </a:solidFill>
              </a:rPr>
              <a:t>‘</a:t>
            </a:r>
            <a:r>
              <a:rPr lang="en-NZ" sz="2000" i="1" dirty="0" smtClean="0">
                <a:solidFill>
                  <a:schemeClr val="tx1"/>
                </a:solidFill>
              </a:rPr>
              <a:t>some in the business were passionate supporters, some were against and there were a lot in the middle waiting to see who won the battle</a:t>
            </a:r>
            <a:r>
              <a:rPr lang="en-NZ" sz="2000" dirty="0" smtClean="0">
                <a:solidFill>
                  <a:schemeClr val="tx1"/>
                </a:solidFill>
              </a:rPr>
              <a:t>’ </a:t>
            </a:r>
            <a:r>
              <a:rPr lang="en-NZ" sz="2000" dirty="0" smtClean="0">
                <a:solidFill>
                  <a:schemeClr val="tx1"/>
                </a:solidFill>
              </a:rPr>
              <a:t>(HR</a:t>
            </a:r>
            <a:r>
              <a:rPr lang="en-NZ" sz="2000" dirty="0" smtClean="0">
                <a:solidFill>
                  <a:schemeClr val="tx1"/>
                </a:solidFill>
              </a:rPr>
              <a:t>)</a:t>
            </a:r>
          </a:p>
        </p:txBody>
      </p:sp>
      <p:pic>
        <p:nvPicPr>
          <p:cNvPr id="4" name="Picture 6" descr="C:\Documents and Settings\jarrowsm\Local Settings\Temporary Internet Files\Content.IE5\Q3NLDW4D\MP900423113[1].jpg"/>
          <p:cNvPicPr>
            <a:picLocks noChangeAspect="1" noChangeArrowheads="1"/>
          </p:cNvPicPr>
          <p:nvPr/>
        </p:nvPicPr>
        <p:blipFill>
          <a:blip r:embed="rId2"/>
          <a:srcRect/>
          <a:stretch>
            <a:fillRect/>
          </a:stretch>
        </p:blipFill>
        <p:spPr bwMode="auto">
          <a:xfrm>
            <a:off x="8363246" y="469057"/>
            <a:ext cx="1368152" cy="136815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linds(horizontal)">
                                      <p:cBhvr>
                                        <p:cTn id="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Program Files\Microsoft Office\Media\CntCD1\Photo1\j0215994.jpg"/>
          <p:cNvPicPr>
            <a:picLocks noChangeAspect="1" noChangeArrowheads="1"/>
          </p:cNvPicPr>
          <p:nvPr/>
        </p:nvPicPr>
        <p:blipFill>
          <a:blip r:embed="rId3">
            <a:lum bright="70000" contrast="-70000"/>
          </a:blip>
          <a:srcRect r="10222"/>
          <a:stretch>
            <a:fillRect/>
          </a:stretch>
        </p:blipFill>
        <p:spPr bwMode="auto">
          <a:xfrm>
            <a:off x="-1" y="0"/>
            <a:ext cx="10688639" cy="7562850"/>
          </a:xfrm>
          <a:prstGeom prst="rect">
            <a:avLst/>
          </a:prstGeom>
          <a:noFill/>
        </p:spPr>
      </p:pic>
      <p:sp>
        <p:nvSpPr>
          <p:cNvPr id="3" name="Content Placeholder 2"/>
          <p:cNvSpPr>
            <a:spLocks noGrp="1"/>
          </p:cNvSpPr>
          <p:nvPr>
            <p:ph idx="1"/>
          </p:nvPr>
        </p:nvSpPr>
        <p:spPr>
          <a:xfrm>
            <a:off x="534432" y="315094"/>
            <a:ext cx="9486199" cy="6853881"/>
          </a:xfrm>
        </p:spPr>
        <p:txBody>
          <a:bodyPr>
            <a:normAutofit/>
          </a:bodyPr>
          <a:lstStyle/>
          <a:p>
            <a:pPr>
              <a:buNone/>
            </a:pPr>
            <a:endParaRPr lang="en-NZ" dirty="0" smtClean="0"/>
          </a:p>
          <a:p>
            <a:pPr>
              <a:buNone/>
            </a:pPr>
            <a:r>
              <a:rPr lang="en-NZ" b="1" dirty="0" smtClean="0"/>
              <a:t>	</a:t>
            </a:r>
          </a:p>
          <a:p>
            <a:pPr marL="0" indent="0" algn="ctr">
              <a:buNone/>
            </a:pPr>
            <a:endParaRPr lang="en-NZ" i="1" dirty="0" smtClean="0"/>
          </a:p>
          <a:p>
            <a:endParaRPr lang="en-NZ" b="1" dirty="0"/>
          </a:p>
          <a:p>
            <a:endParaRPr lang="en-NZ" dirty="0"/>
          </a:p>
        </p:txBody>
      </p:sp>
      <p:sp>
        <p:nvSpPr>
          <p:cNvPr id="5" name="Oval Callout 4"/>
          <p:cNvSpPr/>
          <p:nvPr/>
        </p:nvSpPr>
        <p:spPr>
          <a:xfrm>
            <a:off x="5848375" y="4069458"/>
            <a:ext cx="2026345" cy="1224135"/>
          </a:xfrm>
          <a:prstGeom prst="wedgeEllipseCallout">
            <a:avLst>
              <a:gd name="adj1" fmla="val 66721"/>
              <a:gd name="adj2" fmla="val -23741"/>
            </a:avLst>
          </a:prstGeom>
        </p:spPr>
        <p:style>
          <a:lnRef idx="2">
            <a:schemeClr val="accent1"/>
          </a:lnRef>
          <a:fillRef idx="1">
            <a:schemeClr val="lt1"/>
          </a:fillRef>
          <a:effectRef idx="0">
            <a:schemeClr val="accent1"/>
          </a:effectRef>
          <a:fontRef idx="minor">
            <a:schemeClr val="dk1"/>
          </a:fontRef>
        </p:style>
        <p:txBody>
          <a:bodyPr lIns="91428" tIns="45715" rIns="91428" bIns="45715" rtlCol="0" anchor="ctr"/>
          <a:lstStyle/>
          <a:p>
            <a:pPr algn="ctr"/>
            <a:r>
              <a:rPr lang="en-NZ" sz="1600" i="1" dirty="0" smtClean="0">
                <a:solidFill>
                  <a:schemeClr val="tx1"/>
                </a:solidFill>
              </a:rPr>
              <a:t>‘you can’t bank engagement!’ </a:t>
            </a:r>
            <a:endParaRPr lang="en-NZ" sz="1600" i="1" dirty="0" smtClean="0"/>
          </a:p>
        </p:txBody>
      </p:sp>
      <p:sp>
        <p:nvSpPr>
          <p:cNvPr id="6" name="Oval Callout 5"/>
          <p:cNvSpPr/>
          <p:nvPr/>
        </p:nvSpPr>
        <p:spPr>
          <a:xfrm>
            <a:off x="159743" y="315094"/>
            <a:ext cx="3079437" cy="1872208"/>
          </a:xfrm>
          <a:prstGeom prst="wedgeEllipseCallout">
            <a:avLst>
              <a:gd name="adj1" fmla="val 71158"/>
              <a:gd name="adj2" fmla="val 5376"/>
            </a:avLst>
          </a:prstGeom>
        </p:spPr>
        <p:style>
          <a:lnRef idx="2">
            <a:schemeClr val="accent1"/>
          </a:lnRef>
          <a:fillRef idx="1">
            <a:schemeClr val="lt1"/>
          </a:fillRef>
          <a:effectRef idx="0">
            <a:schemeClr val="accent1"/>
          </a:effectRef>
          <a:fontRef idx="minor">
            <a:schemeClr val="dk1"/>
          </a:fontRef>
        </p:style>
        <p:txBody>
          <a:bodyPr lIns="91428" tIns="45715" rIns="91428" bIns="45715" rtlCol="0" anchor="ctr"/>
          <a:lstStyle/>
          <a:p>
            <a:pPr algn="ctr"/>
            <a:r>
              <a:rPr lang="en-NZ" sz="1600" dirty="0" smtClean="0">
                <a:solidFill>
                  <a:schemeClr val="tx1"/>
                </a:solidFill>
              </a:rPr>
              <a:t>‘</a:t>
            </a:r>
            <a:r>
              <a:rPr lang="en-NZ" sz="1600" i="1" dirty="0" smtClean="0">
                <a:solidFill>
                  <a:schemeClr val="tx1"/>
                </a:solidFill>
              </a:rPr>
              <a:t>yeah, well, show me the money. All I can see is that you’re changing the structure, you’re adding in cost</a:t>
            </a:r>
            <a:r>
              <a:rPr lang="en-NZ" sz="1600" dirty="0" smtClean="0">
                <a:solidFill>
                  <a:schemeClr val="tx1"/>
                </a:solidFill>
              </a:rPr>
              <a:t>’</a:t>
            </a:r>
            <a:endParaRPr lang="en-NZ" sz="1600" i="1" dirty="0" smtClean="0"/>
          </a:p>
        </p:txBody>
      </p:sp>
      <p:sp>
        <p:nvSpPr>
          <p:cNvPr id="8" name="Rectangle 7"/>
          <p:cNvSpPr/>
          <p:nvPr/>
        </p:nvSpPr>
        <p:spPr>
          <a:xfrm>
            <a:off x="1671911" y="5383871"/>
            <a:ext cx="6768752" cy="1446550"/>
          </a:xfrm>
          <a:prstGeom prst="rect">
            <a:avLst/>
          </a:prstGeom>
        </p:spPr>
        <p:txBody>
          <a:bodyPr wrap="square">
            <a:spAutoFit/>
          </a:bodyPr>
          <a:lstStyle/>
          <a:p>
            <a:r>
              <a:rPr lang="en-NZ" sz="2200" i="1" dirty="0" smtClean="0"/>
              <a:t>HR Strategy</a:t>
            </a:r>
          </a:p>
          <a:p>
            <a:pPr marL="914400" lvl="1" indent="-457200">
              <a:buAutoNum type="alphaLcParenBoth"/>
            </a:pPr>
            <a:r>
              <a:rPr lang="en-NZ" sz="2200" u="sng" dirty="0" smtClean="0"/>
              <a:t>joint</a:t>
            </a:r>
            <a:r>
              <a:rPr lang="en-NZ" sz="2200" dirty="0" smtClean="0"/>
              <a:t> partnership between HR and Delivery Business</a:t>
            </a:r>
          </a:p>
          <a:p>
            <a:pPr marL="914400" lvl="1" indent="-457200">
              <a:buAutoNum type="alphaLcParenBoth"/>
            </a:pPr>
            <a:r>
              <a:rPr lang="en-NZ" sz="2200" u="sng" dirty="0" smtClean="0"/>
              <a:t>pilot</a:t>
            </a:r>
            <a:r>
              <a:rPr lang="en-NZ" sz="2200" dirty="0" smtClean="0"/>
              <a:t> initiatives to demonstrate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linds(horizontal)">
                                      <p:cBhvr>
                                        <p:cTn id="17" dur="500"/>
                                        <p:tgtEl>
                                          <p:spTgt spid="8">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blinds(horizontal)">
                                      <p:cBhvr>
                                        <p:cTn id="20" dur="500"/>
                                        <p:tgtEl>
                                          <p:spTgt spid="8">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blinds(horizontal)">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4561</TotalTime>
  <Words>710</Words>
  <Application>Microsoft Office PowerPoint</Application>
  <PresentationFormat>Custom</PresentationFormat>
  <Paragraphs>164</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Organisational resilience at NZ Post</vt:lpstr>
      <vt:lpstr>Resilience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Wiltshire</dc:creator>
  <cp:lastModifiedBy>jarrowsm</cp:lastModifiedBy>
  <cp:revision>443</cp:revision>
  <dcterms:created xsi:type="dcterms:W3CDTF">2009-07-02T21:13:46Z</dcterms:created>
  <dcterms:modified xsi:type="dcterms:W3CDTF">2013-10-22T04:05:55Z</dcterms:modified>
</cp:coreProperties>
</file>