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8"/>
  </p:notesMasterIdLst>
  <p:handoutMasterIdLst>
    <p:handoutMasterId r:id="rId19"/>
  </p:handoutMasterIdLst>
  <p:sldIdLst>
    <p:sldId id="264" r:id="rId3"/>
    <p:sldId id="692" r:id="rId4"/>
    <p:sldId id="748" r:id="rId5"/>
    <p:sldId id="738" r:id="rId6"/>
    <p:sldId id="736" r:id="rId7"/>
    <p:sldId id="737" r:id="rId8"/>
    <p:sldId id="742" r:id="rId9"/>
    <p:sldId id="743" r:id="rId10"/>
    <p:sldId id="735" r:id="rId11"/>
    <p:sldId id="745" r:id="rId12"/>
    <p:sldId id="744" r:id="rId13"/>
    <p:sldId id="741" r:id="rId14"/>
    <p:sldId id="747" r:id="rId15"/>
    <p:sldId id="750" r:id="rId16"/>
    <p:sldId id="749" r:id="rId17"/>
  </p:sldIdLst>
  <p:sldSz cx="10688638" cy="7562850"/>
  <p:notesSz cx="9939338" cy="6805613"/>
  <p:custDataLst>
    <p:tags r:id="rId20"/>
  </p:custDataLst>
  <p:defaultTextStyle>
    <a:defPPr>
      <a:defRPr lang="en-GB"/>
    </a:defPPr>
    <a:lvl1pPr algn="l" defTabSz="496888" rtl="0" fontAlgn="base">
      <a:spcBef>
        <a:spcPct val="0"/>
      </a:spcBef>
      <a:spcAft>
        <a:spcPct val="0"/>
      </a:spcAft>
      <a:defRPr sz="2000" kern="1200">
        <a:solidFill>
          <a:schemeClr val="tx1"/>
        </a:solidFill>
        <a:latin typeface="Arial" charset="0"/>
        <a:ea typeface="ＭＳ Ｐゴシック" pitchFamily="-106" charset="-128"/>
        <a:cs typeface="+mn-cs"/>
      </a:defRPr>
    </a:lvl1pPr>
    <a:lvl2pPr marL="496888" indent="-39688" algn="l" defTabSz="496888" rtl="0" fontAlgn="base">
      <a:spcBef>
        <a:spcPct val="0"/>
      </a:spcBef>
      <a:spcAft>
        <a:spcPct val="0"/>
      </a:spcAft>
      <a:defRPr sz="2000" kern="1200">
        <a:solidFill>
          <a:schemeClr val="tx1"/>
        </a:solidFill>
        <a:latin typeface="Arial" charset="0"/>
        <a:ea typeface="ＭＳ Ｐゴシック" pitchFamily="-106" charset="-128"/>
        <a:cs typeface="+mn-cs"/>
      </a:defRPr>
    </a:lvl2pPr>
    <a:lvl3pPr marL="995363" indent="-80963" algn="l" defTabSz="496888" rtl="0" fontAlgn="base">
      <a:spcBef>
        <a:spcPct val="0"/>
      </a:spcBef>
      <a:spcAft>
        <a:spcPct val="0"/>
      </a:spcAft>
      <a:defRPr sz="2000" kern="1200">
        <a:solidFill>
          <a:schemeClr val="tx1"/>
        </a:solidFill>
        <a:latin typeface="Arial" charset="0"/>
        <a:ea typeface="ＭＳ Ｐゴシック" pitchFamily="-106" charset="-128"/>
        <a:cs typeface="+mn-cs"/>
      </a:defRPr>
    </a:lvl3pPr>
    <a:lvl4pPr marL="1492250" indent="-120650" algn="l" defTabSz="496888" rtl="0" fontAlgn="base">
      <a:spcBef>
        <a:spcPct val="0"/>
      </a:spcBef>
      <a:spcAft>
        <a:spcPct val="0"/>
      </a:spcAft>
      <a:defRPr sz="2000" kern="1200">
        <a:solidFill>
          <a:schemeClr val="tx1"/>
        </a:solidFill>
        <a:latin typeface="Arial" charset="0"/>
        <a:ea typeface="ＭＳ Ｐゴシック" pitchFamily="-106" charset="-128"/>
        <a:cs typeface="+mn-cs"/>
      </a:defRPr>
    </a:lvl4pPr>
    <a:lvl5pPr marL="1990725" indent="-161925" algn="l" defTabSz="496888" rtl="0" fontAlgn="base">
      <a:spcBef>
        <a:spcPct val="0"/>
      </a:spcBef>
      <a:spcAft>
        <a:spcPct val="0"/>
      </a:spcAft>
      <a:defRPr sz="2000" kern="1200">
        <a:solidFill>
          <a:schemeClr val="tx1"/>
        </a:solidFill>
        <a:latin typeface="Arial" charset="0"/>
        <a:ea typeface="ＭＳ Ｐゴシック" pitchFamily="-106" charset="-128"/>
        <a:cs typeface="+mn-cs"/>
      </a:defRPr>
    </a:lvl5pPr>
    <a:lvl6pPr marL="2286000" algn="l" defTabSz="914400" rtl="0" eaLnBrk="1" latinLnBrk="0" hangingPunct="1">
      <a:defRPr sz="2000" kern="1200">
        <a:solidFill>
          <a:schemeClr val="tx1"/>
        </a:solidFill>
        <a:latin typeface="Arial" charset="0"/>
        <a:ea typeface="ＭＳ Ｐゴシック" pitchFamily="-106" charset="-128"/>
        <a:cs typeface="+mn-cs"/>
      </a:defRPr>
    </a:lvl6pPr>
    <a:lvl7pPr marL="2743200" algn="l" defTabSz="914400" rtl="0" eaLnBrk="1" latinLnBrk="0" hangingPunct="1">
      <a:defRPr sz="2000" kern="1200">
        <a:solidFill>
          <a:schemeClr val="tx1"/>
        </a:solidFill>
        <a:latin typeface="Arial" charset="0"/>
        <a:ea typeface="ＭＳ Ｐゴシック" pitchFamily="-106" charset="-128"/>
        <a:cs typeface="+mn-cs"/>
      </a:defRPr>
    </a:lvl7pPr>
    <a:lvl8pPr marL="3200400" algn="l" defTabSz="914400" rtl="0" eaLnBrk="1" latinLnBrk="0" hangingPunct="1">
      <a:defRPr sz="2000" kern="1200">
        <a:solidFill>
          <a:schemeClr val="tx1"/>
        </a:solidFill>
        <a:latin typeface="Arial" charset="0"/>
        <a:ea typeface="ＭＳ Ｐゴシック" pitchFamily="-106" charset="-128"/>
        <a:cs typeface="+mn-cs"/>
      </a:defRPr>
    </a:lvl8pPr>
    <a:lvl9pPr marL="3657600" algn="l" defTabSz="914400" rtl="0" eaLnBrk="1" latinLnBrk="0" hangingPunct="1">
      <a:defRPr sz="20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003164"/>
    <a:srgbClr val="E4A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65" autoAdjust="0"/>
  </p:normalViewPr>
  <p:slideViewPr>
    <p:cSldViewPr snapToObjects="1">
      <p:cViewPr varScale="1">
        <p:scale>
          <a:sx n="86" d="100"/>
          <a:sy n="86" d="100"/>
        </p:scale>
        <p:origin x="922" y="72"/>
      </p:cViewPr>
      <p:guideLst>
        <p:guide orient="horz" pos="2382"/>
        <p:guide pos="336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Minimum and Living Wage rates ($) and change MW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MW ($)</c:v>
                </c:pt>
              </c:strCache>
            </c:strRef>
          </c:tx>
          <c:spPr>
            <a:ln w="28575" cap="rnd">
              <a:solidFill>
                <a:schemeClr val="accent1"/>
              </a:solidFill>
              <a:round/>
            </a:ln>
            <a:effectLst/>
          </c:spPr>
          <c:marker>
            <c:symbol val="none"/>
          </c:marker>
          <c:cat>
            <c:numRef>
              <c:f>Sheet1!$A$2:$A$14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Sheet1!$B$2:$B$14</c:f>
              <c:numCache>
                <c:formatCode>General</c:formatCode>
                <c:ptCount val="13"/>
                <c:pt idx="0">
                  <c:v>12.5</c:v>
                </c:pt>
                <c:pt idx="1">
                  <c:v>12.75</c:v>
                </c:pt>
                <c:pt idx="2">
                  <c:v>13</c:v>
                </c:pt>
                <c:pt idx="3">
                  <c:v>13.5</c:v>
                </c:pt>
                <c:pt idx="4">
                  <c:v>13.75</c:v>
                </c:pt>
                <c:pt idx="5">
                  <c:v>14.25</c:v>
                </c:pt>
                <c:pt idx="6">
                  <c:v>14.75</c:v>
                </c:pt>
                <c:pt idx="7">
                  <c:v>15.25</c:v>
                </c:pt>
                <c:pt idx="8">
                  <c:v>15.75</c:v>
                </c:pt>
                <c:pt idx="9">
                  <c:v>16.5</c:v>
                </c:pt>
                <c:pt idx="10">
                  <c:v>17.7</c:v>
                </c:pt>
                <c:pt idx="11">
                  <c:v>18.899999999999999</c:v>
                </c:pt>
                <c:pt idx="12">
                  <c:v>20</c:v>
                </c:pt>
              </c:numCache>
            </c:numRef>
          </c:val>
          <c:smooth val="0"/>
          <c:extLst>
            <c:ext xmlns:c16="http://schemas.microsoft.com/office/drawing/2014/chart" uri="{C3380CC4-5D6E-409C-BE32-E72D297353CC}">
              <c16:uniqueId val="{00000000-D13B-4B0A-B3F3-0A71EFE69690}"/>
            </c:ext>
          </c:extLst>
        </c:ser>
        <c:ser>
          <c:idx val="1"/>
          <c:order val="1"/>
          <c:tx>
            <c:strRef>
              <c:f>Sheet1!$C$1</c:f>
              <c:strCache>
                <c:ptCount val="1"/>
                <c:pt idx="0">
                  <c:v>LW ($)</c:v>
                </c:pt>
              </c:strCache>
            </c:strRef>
          </c:tx>
          <c:spPr>
            <a:ln w="28575" cap="rnd">
              <a:solidFill>
                <a:schemeClr val="accent2"/>
              </a:solidFill>
              <a:round/>
            </a:ln>
            <a:effectLst/>
          </c:spPr>
          <c:marker>
            <c:symbol val="none"/>
          </c:marker>
          <c:cat>
            <c:numRef>
              <c:f>Sheet1!$A$2:$A$14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Sheet1!$C$2:$C$14</c:f>
              <c:numCache>
                <c:formatCode>General</c:formatCode>
                <c:ptCount val="13"/>
                <c:pt idx="4">
                  <c:v>18.399999999999999</c:v>
                </c:pt>
                <c:pt idx="5">
                  <c:v>18.8</c:v>
                </c:pt>
                <c:pt idx="6">
                  <c:v>18.8</c:v>
                </c:pt>
                <c:pt idx="7">
                  <c:v>19.8</c:v>
                </c:pt>
                <c:pt idx="8">
                  <c:v>20.2</c:v>
                </c:pt>
                <c:pt idx="9">
                  <c:v>20.55</c:v>
                </c:pt>
                <c:pt idx="10">
                  <c:v>21.25</c:v>
                </c:pt>
              </c:numCache>
            </c:numRef>
          </c:val>
          <c:smooth val="0"/>
          <c:extLst>
            <c:ext xmlns:c16="http://schemas.microsoft.com/office/drawing/2014/chart" uri="{C3380CC4-5D6E-409C-BE32-E72D297353CC}">
              <c16:uniqueId val="{00000001-D13B-4B0A-B3F3-0A71EFE69690}"/>
            </c:ext>
          </c:extLst>
        </c:ser>
        <c:ser>
          <c:idx val="2"/>
          <c:order val="2"/>
          <c:tx>
            <c:strRef>
              <c:f>Sheet1!$D$1</c:f>
              <c:strCache>
                <c:ptCount val="1"/>
                <c:pt idx="0">
                  <c:v>%change MW</c:v>
                </c:pt>
              </c:strCache>
            </c:strRef>
          </c:tx>
          <c:spPr>
            <a:ln w="28575" cap="rnd">
              <a:solidFill>
                <a:schemeClr val="accent3"/>
              </a:solidFill>
              <a:round/>
            </a:ln>
            <a:effectLst/>
          </c:spPr>
          <c:marker>
            <c:symbol val="none"/>
          </c:marker>
          <c:cat>
            <c:numRef>
              <c:f>Sheet1!$A$2:$A$14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Sheet1!$D$2:$D$14</c:f>
              <c:numCache>
                <c:formatCode>General</c:formatCode>
                <c:ptCount val="13"/>
                <c:pt idx="0">
                  <c:v>4.2</c:v>
                </c:pt>
                <c:pt idx="1">
                  <c:v>2</c:v>
                </c:pt>
                <c:pt idx="2">
                  <c:v>2</c:v>
                </c:pt>
                <c:pt idx="3">
                  <c:v>3.8</c:v>
                </c:pt>
                <c:pt idx="4">
                  <c:v>1.9</c:v>
                </c:pt>
                <c:pt idx="5">
                  <c:v>3.6</c:v>
                </c:pt>
                <c:pt idx="6">
                  <c:v>3.5</c:v>
                </c:pt>
                <c:pt idx="7">
                  <c:v>3.4</c:v>
                </c:pt>
                <c:pt idx="8">
                  <c:v>3.2</c:v>
                </c:pt>
                <c:pt idx="9">
                  <c:v>4.8</c:v>
                </c:pt>
                <c:pt idx="10">
                  <c:v>7.3</c:v>
                </c:pt>
                <c:pt idx="11">
                  <c:v>6.8</c:v>
                </c:pt>
                <c:pt idx="12">
                  <c:v>5.8</c:v>
                </c:pt>
              </c:numCache>
            </c:numRef>
          </c:val>
          <c:smooth val="0"/>
          <c:extLst>
            <c:ext xmlns:c16="http://schemas.microsoft.com/office/drawing/2014/chart" uri="{C3380CC4-5D6E-409C-BE32-E72D297353CC}">
              <c16:uniqueId val="{00000002-D13B-4B0A-B3F3-0A71EFE69690}"/>
            </c:ext>
          </c:extLst>
        </c:ser>
        <c:dLbls>
          <c:showLegendKey val="0"/>
          <c:showVal val="0"/>
          <c:showCatName val="0"/>
          <c:showSerName val="0"/>
          <c:showPercent val="0"/>
          <c:showBubbleSize val="0"/>
        </c:dLbls>
        <c:smooth val="0"/>
        <c:axId val="1241463680"/>
        <c:axId val="1726389792"/>
      </c:lineChart>
      <c:catAx>
        <c:axId val="124146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6389792"/>
        <c:crosses val="autoZero"/>
        <c:auto val="1"/>
        <c:lblAlgn val="ctr"/>
        <c:lblOffset val="100"/>
        <c:noMultiLvlLbl val="0"/>
      </c:catAx>
      <c:valAx>
        <c:axId val="172638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1463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0.80412</cdr:x>
      <cdr:y>0.10507</cdr:y>
    </cdr:from>
    <cdr:to>
      <cdr:x>0.80412</cdr:x>
      <cdr:y>0.85333</cdr:y>
    </cdr:to>
    <cdr:cxnSp macro="">
      <cdr:nvCxnSpPr>
        <cdr:cNvPr id="3" name="Straight Connector 2">
          <a:extLst xmlns:a="http://schemas.openxmlformats.org/drawingml/2006/main">
            <a:ext uri="{FF2B5EF4-FFF2-40B4-BE49-F238E27FC236}">
              <a16:creationId xmlns:a16="http://schemas.microsoft.com/office/drawing/2014/main" id="{EEC25986-6FB0-450F-8E9F-1001D5D0C613}"/>
            </a:ext>
          </a:extLst>
        </cdr:cNvPr>
        <cdr:cNvCxnSpPr/>
      </cdr:nvCxnSpPr>
      <cdr:spPr>
        <a:xfrm xmlns:a="http://schemas.openxmlformats.org/drawingml/2006/main">
          <a:off x="5616624" y="448072"/>
          <a:ext cx="0" cy="3190931"/>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630567" y="0"/>
            <a:ext cx="4307046" cy="340281"/>
          </a:xfrm>
          <a:prstGeom prst="rect">
            <a:avLst/>
          </a:prstGeom>
        </p:spPr>
        <p:txBody>
          <a:bodyPr vert="horz" lIns="91440" tIns="45720" rIns="91440" bIns="45720" rtlCol="0"/>
          <a:lstStyle>
            <a:lvl1pPr algn="r">
              <a:defRPr sz="1200"/>
            </a:lvl1pPr>
          </a:lstStyle>
          <a:p>
            <a:fld id="{3C4EA53F-D49A-4AD2-A9DC-1AC095ADB29C}" type="datetimeFigureOut">
              <a:rPr lang="en-NZ" smtClean="0"/>
              <a:pPr/>
              <a:t>15/11/2019</a:t>
            </a:fld>
            <a:endParaRPr lang="en-NZ"/>
          </a:p>
        </p:txBody>
      </p:sp>
      <p:sp>
        <p:nvSpPr>
          <p:cNvPr id="4" name="Footer Placeholder 3"/>
          <p:cNvSpPr>
            <a:spLocks noGrp="1"/>
          </p:cNvSpPr>
          <p:nvPr>
            <p:ph type="ftr" sz="quarter" idx="2"/>
          </p:nvPr>
        </p:nvSpPr>
        <p:spPr>
          <a:xfrm>
            <a:off x="0" y="6463757"/>
            <a:ext cx="4307046" cy="340281"/>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630567" y="6463757"/>
            <a:ext cx="4307046" cy="340281"/>
          </a:xfrm>
          <a:prstGeom prst="rect">
            <a:avLst/>
          </a:prstGeom>
        </p:spPr>
        <p:txBody>
          <a:bodyPr vert="horz" lIns="91440" tIns="45720" rIns="91440" bIns="45720" rtlCol="0" anchor="b"/>
          <a:lstStyle>
            <a:lvl1pPr algn="r">
              <a:defRPr sz="1200"/>
            </a:lvl1pPr>
          </a:lstStyle>
          <a:p>
            <a:fld id="{D0FB29BB-5C48-4B11-A968-13857D948606}" type="slidenum">
              <a:rPr lang="en-NZ" smtClean="0"/>
              <a:pPr/>
              <a:t>‹#›</a:t>
            </a:fld>
            <a:endParaRPr lang="en-NZ"/>
          </a:p>
        </p:txBody>
      </p:sp>
    </p:spTree>
    <p:extLst>
      <p:ext uri="{BB962C8B-B14F-4D97-AF65-F5344CB8AC3E}">
        <p14:creationId xmlns:p14="http://schemas.microsoft.com/office/powerpoint/2010/main" val="742642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30567" y="0"/>
            <a:ext cx="4307046" cy="340281"/>
          </a:xfrm>
          <a:prstGeom prst="rect">
            <a:avLst/>
          </a:prstGeom>
        </p:spPr>
        <p:txBody>
          <a:bodyPr vert="horz" lIns="91440" tIns="45720" rIns="91440" bIns="45720" rtlCol="0"/>
          <a:lstStyle>
            <a:lvl1pPr algn="r">
              <a:defRPr sz="1200"/>
            </a:lvl1pPr>
          </a:lstStyle>
          <a:p>
            <a:fld id="{870C2666-9FCB-45A9-8F6C-C0F6728CB62E}" type="datetimeFigureOut">
              <a:rPr lang="en-NZ" smtClean="0"/>
              <a:pPr/>
              <a:t>15/11/2019</a:t>
            </a:fld>
            <a:endParaRPr lang="en-NZ"/>
          </a:p>
        </p:txBody>
      </p:sp>
      <p:sp>
        <p:nvSpPr>
          <p:cNvPr id="4" name="Slide Image Placeholder 3"/>
          <p:cNvSpPr>
            <a:spLocks noGrp="1" noRot="1" noChangeAspect="1"/>
          </p:cNvSpPr>
          <p:nvPr>
            <p:ph type="sldImg" idx="2"/>
          </p:nvPr>
        </p:nvSpPr>
        <p:spPr>
          <a:xfrm>
            <a:off x="3167063" y="511175"/>
            <a:ext cx="3605212" cy="255111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3934" y="3232666"/>
            <a:ext cx="7951470" cy="30625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463757"/>
            <a:ext cx="4307046" cy="340281"/>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30567" y="6463757"/>
            <a:ext cx="4307046" cy="340281"/>
          </a:xfrm>
          <a:prstGeom prst="rect">
            <a:avLst/>
          </a:prstGeom>
        </p:spPr>
        <p:txBody>
          <a:bodyPr vert="horz" lIns="91440" tIns="45720" rIns="91440" bIns="45720" rtlCol="0" anchor="b"/>
          <a:lstStyle>
            <a:lvl1pPr algn="r">
              <a:defRPr sz="1200"/>
            </a:lvl1pPr>
          </a:lstStyle>
          <a:p>
            <a:fld id="{3746DCF6-A7BC-400E-BC59-B38ECE469273}" type="slidenum">
              <a:rPr lang="en-NZ" smtClean="0"/>
              <a:pPr/>
              <a:t>‹#›</a:t>
            </a:fld>
            <a:endParaRPr lang="en-NZ"/>
          </a:p>
        </p:txBody>
      </p:sp>
    </p:spTree>
    <p:extLst>
      <p:ext uri="{BB962C8B-B14F-4D97-AF65-F5344CB8AC3E}">
        <p14:creationId xmlns:p14="http://schemas.microsoft.com/office/powerpoint/2010/main" val="326218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46DCF6-A7BC-400E-BC59-B38ECE469273}" type="slidenum">
              <a:rPr lang="en-NZ" smtClean="0"/>
              <a:pPr/>
              <a:t>1</a:t>
            </a:fld>
            <a:endParaRPr lang="en-NZ"/>
          </a:p>
        </p:txBody>
      </p:sp>
    </p:spTree>
    <p:extLst>
      <p:ext uri="{BB962C8B-B14F-4D97-AF65-F5344CB8AC3E}">
        <p14:creationId xmlns:p14="http://schemas.microsoft.com/office/powerpoint/2010/main" val="244700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5160710"/>
            <a:ext cx="9085342" cy="906731"/>
          </a:xfrm>
          <a:prstGeom prst="rect">
            <a:avLst/>
          </a:prstGeom>
        </p:spPr>
        <p:txBody>
          <a:bodyPr/>
          <a:lstStyle>
            <a:lvl1pPr>
              <a:defRPr sz="3600">
                <a:solidFill>
                  <a:schemeClr val="bg1"/>
                </a:solidFill>
                <a:latin typeface="Times New Roman" pitchFamily="18" charset="0"/>
                <a:cs typeface="Times New Roman"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603296" y="6143625"/>
            <a:ext cx="7482047" cy="861158"/>
          </a:xfrm>
          <a:prstGeom prst="rect">
            <a:avLst/>
          </a:prstGeom>
        </p:spPr>
        <p:txBody>
          <a:bodyPr/>
          <a:lstStyle>
            <a:lvl1pPr marL="0" indent="0" algn="ctr">
              <a:buNone/>
              <a:defRPr sz="2600">
                <a:solidFill>
                  <a:schemeClr val="bg1"/>
                </a:solidFill>
                <a:latin typeface="Times New Roman" pitchFamily="18" charset="0"/>
                <a:cs typeface="Times New Roman" pitchFamily="18" charset="0"/>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34988" y="303214"/>
            <a:ext cx="9618662" cy="620692"/>
          </a:xfrm>
          <a:prstGeom prst="rect">
            <a:avLst/>
          </a:prstGeom>
        </p:spPr>
        <p:txBody>
          <a:bodyPr rtlCol="0">
            <a:normAutofit/>
          </a:bodyPr>
          <a:lstStyle>
            <a:lvl1pPr>
              <a:defRPr b="0" i="0">
                <a:latin typeface="Times New Roman" pitchFamily="18" charset="0"/>
                <a:cs typeface="Times New Roman" pitchFamily="18" charset="0"/>
              </a:defRPr>
            </a:lvl1pPr>
          </a:lstStyle>
          <a:p>
            <a:r>
              <a:rPr lang="en-AU" dirty="0"/>
              <a:t>Click to edit Master title style</a:t>
            </a:r>
            <a:endParaRPr lang="en-GB" dirty="0"/>
          </a:p>
        </p:txBody>
      </p:sp>
      <p:sp>
        <p:nvSpPr>
          <p:cNvPr id="4" name="Text Placeholder 2"/>
          <p:cNvSpPr>
            <a:spLocks noGrp="1"/>
          </p:cNvSpPr>
          <p:nvPr>
            <p:ph idx="1"/>
          </p:nvPr>
        </p:nvSpPr>
        <p:spPr>
          <a:xfrm>
            <a:off x="534988" y="1066782"/>
            <a:ext cx="9618662" cy="5214974"/>
          </a:xfrm>
          <a:prstGeom prst="rect">
            <a:avLst/>
          </a:prstGeom>
        </p:spPr>
        <p:txBody>
          <a:bodyPr rtlCol="0">
            <a:normAutofit/>
          </a:bodyPr>
          <a:lstStyle>
            <a:lvl1pPr algn="l">
              <a:defRPr sz="3200" b="0" i="0">
                <a:latin typeface="Times New Roman" pitchFamily="18" charset="0"/>
                <a:cs typeface="Times New Roman" pitchFamily="18" charset="0"/>
              </a:defRPr>
            </a:lvl1pPr>
            <a:lvl2pPr algn="l">
              <a:defRPr sz="1400" b="0" i="0">
                <a:latin typeface="C Univers 57 Condensed"/>
                <a:cs typeface="C Univers 57 Condensed"/>
              </a:defRPr>
            </a:lvl2pPr>
            <a:lvl3pPr algn="l">
              <a:defRPr sz="1400" b="0" i="0">
                <a:latin typeface="C Univers 57 Condensed"/>
                <a:cs typeface="C Univers 57 Condensed"/>
              </a:defRPr>
            </a:lvl3pPr>
            <a:lvl4pPr algn="l">
              <a:defRPr sz="1400" b="0" i="0">
                <a:latin typeface="C Univers 57 Condensed"/>
                <a:cs typeface="C Univers 57 Condensed"/>
              </a:defRPr>
            </a:lvl4pPr>
            <a:lvl5pPr algn="l">
              <a:defRPr sz="1400" b="0" i="0">
                <a:latin typeface="C Univers 57 Condensed"/>
                <a:cs typeface="C Univers 57 Condensed"/>
              </a:defRPr>
            </a:lvl5pPr>
          </a:lstStyle>
          <a:p>
            <a:pPr lvl="0"/>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534432" y="1764666"/>
            <a:ext cx="9619774" cy="49911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155"/>
          <p:cNvSpPr>
            <a:spLocks noGrp="1" noChangeArrowheads="1"/>
          </p:cNvSpPr>
          <p:nvPr>
            <p:ph type="ftr" sz="quarter" idx="10"/>
          </p:nvPr>
        </p:nvSpPr>
        <p:spPr>
          <a:xfrm>
            <a:off x="3323499" y="7195211"/>
            <a:ext cx="4292156" cy="504190"/>
          </a:xfrm>
          <a:prstGeom prst="rect">
            <a:avLst/>
          </a:prstGeom>
          <a:ln/>
        </p:spPr>
        <p:txBody>
          <a:bodyPr lIns="104287" tIns="52144" rIns="104287" bIns="52144"/>
          <a:lstStyle>
            <a:lvl1pPr>
              <a:defRPr/>
            </a:lvl1pPr>
          </a:lstStyle>
          <a:p>
            <a:pPr>
              <a:defRPr/>
            </a:pP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164"/>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3" descr="Business CMYK Rev.eps"/>
          <p:cNvPicPr>
            <a:picLocks noChangeAspect="1"/>
          </p:cNvPicPr>
          <p:nvPr userDrawn="1"/>
        </p:nvPicPr>
        <p:blipFill>
          <a:blip r:embed="rId3"/>
          <a:srcRect/>
          <a:stretch>
            <a:fillRect/>
          </a:stretch>
        </p:blipFill>
        <p:spPr bwMode="auto">
          <a:xfrm>
            <a:off x="3821113" y="3140075"/>
            <a:ext cx="2989262" cy="1549400"/>
          </a:xfrm>
          <a:prstGeom prst="rect">
            <a:avLst/>
          </a:prstGeom>
          <a:noFill/>
          <a:ln w="9525">
            <a:noFill/>
            <a:miter lim="800000"/>
            <a:headEnd/>
            <a:tailEnd/>
          </a:ln>
        </p:spPr>
      </p:pic>
      <p:sp>
        <p:nvSpPr>
          <p:cNvPr id="3" name="Title Placeholder 2"/>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a:t>Click to edit Master title style</a:t>
            </a:r>
            <a:endParaRPr lang="en-NZ"/>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96888" rtl="0" eaLnBrk="0" fontAlgn="base" hangingPunct="0">
        <a:spcBef>
          <a:spcPct val="0"/>
        </a:spcBef>
        <a:spcAft>
          <a:spcPct val="0"/>
        </a:spcAft>
        <a:defRPr sz="4800" kern="1200">
          <a:solidFill>
            <a:schemeClr val="tx1"/>
          </a:solidFill>
          <a:latin typeface="C Univers 57 Condensed"/>
          <a:ea typeface="ＭＳ Ｐゴシック" pitchFamily="-28" charset="-128"/>
          <a:cs typeface="C Univers 57 Condensed"/>
        </a:defRPr>
      </a:lvl1pPr>
      <a:lvl2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2pPr>
      <a:lvl3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3pPr>
      <a:lvl4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4pPr>
      <a:lvl5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5pPr>
      <a:lvl6pPr marL="4572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6pPr>
      <a:lvl7pPr marL="9144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7pPr>
      <a:lvl8pPr marL="13716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8pPr>
      <a:lvl9pPr marL="18288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9pPr>
    </p:titleStyle>
    <p:bodyStyle>
      <a:lvl1pPr marL="373063" indent="-373063" algn="l" defTabSz="496888" rtl="0" eaLnBrk="0" fontAlgn="base" hangingPunct="0">
        <a:spcBef>
          <a:spcPct val="20000"/>
        </a:spcBef>
        <a:spcAft>
          <a:spcPct val="0"/>
        </a:spcAft>
        <a:buFont typeface="Arial" charset="0"/>
        <a:buChar char="•"/>
        <a:defRPr sz="3500" kern="1200">
          <a:solidFill>
            <a:schemeClr val="tx1"/>
          </a:solidFill>
          <a:latin typeface="+mn-lt"/>
          <a:ea typeface="ＭＳ Ｐゴシック" pitchFamily="-28" charset="-128"/>
          <a:cs typeface="ＭＳ Ｐゴシック" pitchFamily="-28" charset="-128"/>
        </a:defRPr>
      </a:lvl1pPr>
      <a:lvl2pPr marL="808038" indent="-309563" algn="l" defTabSz="496888" rtl="0" eaLnBrk="0" fontAlgn="base" hangingPunct="0">
        <a:spcBef>
          <a:spcPct val="20000"/>
        </a:spcBef>
        <a:spcAft>
          <a:spcPct val="0"/>
        </a:spcAft>
        <a:buFont typeface="Arial" charset="0"/>
        <a:buChar char="–"/>
        <a:defRPr sz="3000" kern="1200">
          <a:solidFill>
            <a:schemeClr val="tx1"/>
          </a:solidFill>
          <a:latin typeface="+mn-lt"/>
          <a:ea typeface="ＭＳ Ｐゴシック" pitchFamily="-28" charset="-128"/>
          <a:cs typeface="+mn-cs"/>
        </a:defRPr>
      </a:lvl2pPr>
      <a:lvl3pPr marL="1243013" indent="-247650" algn="l" defTabSz="496888" rtl="0" eaLnBrk="0" fontAlgn="base" hangingPunct="0">
        <a:spcBef>
          <a:spcPct val="20000"/>
        </a:spcBef>
        <a:spcAft>
          <a:spcPct val="0"/>
        </a:spcAft>
        <a:buFont typeface="Arial" charset="0"/>
        <a:buChar char="•"/>
        <a:defRPr sz="2600" kern="1200">
          <a:solidFill>
            <a:schemeClr val="tx1"/>
          </a:solidFill>
          <a:latin typeface="+mn-lt"/>
          <a:ea typeface="ＭＳ Ｐゴシック" pitchFamily="-28" charset="-128"/>
          <a:cs typeface="+mn-cs"/>
        </a:defRPr>
      </a:lvl3pPr>
      <a:lvl4pPr marL="1741488" indent="-247650" algn="l" defTabSz="496888" rtl="0" eaLnBrk="0" fontAlgn="base" hangingPunct="0">
        <a:spcBef>
          <a:spcPct val="20000"/>
        </a:spcBef>
        <a:spcAft>
          <a:spcPct val="0"/>
        </a:spcAft>
        <a:buFont typeface="Arial" charset="0"/>
        <a:buChar char="–"/>
        <a:defRPr sz="2200" kern="1200">
          <a:solidFill>
            <a:schemeClr val="tx1"/>
          </a:solidFill>
          <a:latin typeface="+mn-lt"/>
          <a:ea typeface="ＭＳ Ｐゴシック" pitchFamily="-28" charset="-128"/>
          <a:cs typeface="+mn-cs"/>
        </a:defRPr>
      </a:lvl4pPr>
      <a:lvl5pPr marL="2238375" indent="-247650" algn="l" defTabSz="496888" rtl="0" eaLnBrk="0" fontAlgn="base" hangingPunct="0">
        <a:spcBef>
          <a:spcPct val="20000"/>
        </a:spcBef>
        <a:spcAft>
          <a:spcPct val="0"/>
        </a:spcAft>
        <a:buFont typeface="Arial" charset="0"/>
        <a:buChar char="»"/>
        <a:defRPr sz="2200" kern="1200">
          <a:solidFill>
            <a:schemeClr val="tx1"/>
          </a:solidFill>
          <a:latin typeface="+mn-lt"/>
          <a:ea typeface="ＭＳ Ｐゴシック" pitchFamily="-28" charset="-128"/>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GB"/>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34988" y="303213"/>
            <a:ext cx="9618662" cy="763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dirty="0"/>
              <a:t>Click to edit Master title style</a:t>
            </a:r>
            <a:endParaRPr lang="en-GB" dirty="0"/>
          </a:p>
        </p:txBody>
      </p:sp>
      <p:sp>
        <p:nvSpPr>
          <p:cNvPr id="2051" name="Text Placeholder 2"/>
          <p:cNvSpPr>
            <a:spLocks noGrp="1"/>
          </p:cNvSpPr>
          <p:nvPr>
            <p:ph type="body" idx="1"/>
          </p:nvPr>
        </p:nvSpPr>
        <p:spPr bwMode="auto">
          <a:xfrm>
            <a:off x="534988" y="1209675"/>
            <a:ext cx="9618662"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6" name="Rectangle 5"/>
          <p:cNvSpPr>
            <a:spLocks noChangeArrowheads="1"/>
          </p:cNvSpPr>
          <p:nvPr userDrawn="1"/>
        </p:nvSpPr>
        <p:spPr bwMode="auto">
          <a:xfrm>
            <a:off x="0" y="7391400"/>
            <a:ext cx="10688638" cy="200025"/>
          </a:xfrm>
          <a:prstGeom prst="rect">
            <a:avLst/>
          </a:prstGeom>
          <a:solidFill>
            <a:srgbClr val="003164"/>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106" charset="0"/>
            </a:endParaRPr>
          </a:p>
        </p:txBody>
      </p:sp>
      <p:pic>
        <p:nvPicPr>
          <p:cNvPr id="2053" name="Picture 6" descr="Business CMYK.eps"/>
          <p:cNvPicPr>
            <a:picLocks noChangeAspect="1"/>
          </p:cNvPicPr>
          <p:nvPr userDrawn="1"/>
        </p:nvPicPr>
        <p:blipFill>
          <a:blip r:embed="rId4"/>
          <a:srcRect/>
          <a:stretch>
            <a:fillRect/>
          </a:stretch>
        </p:blipFill>
        <p:spPr bwMode="auto">
          <a:xfrm>
            <a:off x="8518525" y="6459538"/>
            <a:ext cx="1512888" cy="776287"/>
          </a:xfrm>
          <a:prstGeom prst="rect">
            <a:avLst/>
          </a:prstGeom>
          <a:noFill/>
          <a:ln w="9525">
            <a:noFill/>
            <a:miter lim="800000"/>
            <a:headEnd/>
            <a:tailEnd/>
          </a:ln>
        </p:spPr>
      </p:pic>
      <p:cxnSp>
        <p:nvCxnSpPr>
          <p:cNvPr id="9" name="Straight Connector 8"/>
          <p:cNvCxnSpPr/>
          <p:nvPr userDrawn="1"/>
        </p:nvCxnSpPr>
        <p:spPr>
          <a:xfrm rot="5400000">
            <a:off x="7761288" y="6861175"/>
            <a:ext cx="801688" cy="1587"/>
          </a:xfrm>
          <a:prstGeom prst="line">
            <a:avLst/>
          </a:prstGeom>
        </p:spPr>
        <p:style>
          <a:lnRef idx="1">
            <a:schemeClr val="accent6"/>
          </a:lnRef>
          <a:fillRef idx="0">
            <a:schemeClr val="accent6"/>
          </a:fillRef>
          <a:effectRef idx="0">
            <a:schemeClr val="accent6"/>
          </a:effectRef>
          <a:fontRef idx="minor">
            <a:schemeClr val="tx1"/>
          </a:fontRef>
        </p:style>
      </p:cxnSp>
      <p:sp>
        <p:nvSpPr>
          <p:cNvPr id="10" name="TextBox 9"/>
          <p:cNvSpPr txBox="1"/>
          <p:nvPr userDrawn="1"/>
        </p:nvSpPr>
        <p:spPr>
          <a:xfrm>
            <a:off x="6869113" y="6829425"/>
            <a:ext cx="990600" cy="415925"/>
          </a:xfrm>
          <a:prstGeom prst="rect">
            <a:avLst/>
          </a:prstGeom>
          <a:noFill/>
        </p:spPr>
        <p:txBody>
          <a:bodyPr>
            <a:spAutoFit/>
          </a:bodyPr>
          <a:lstStyle/>
          <a:p>
            <a:pPr algn="r">
              <a:defRPr/>
            </a:pPr>
            <a:r>
              <a:rPr lang="en-GB" sz="1000" dirty="0">
                <a:latin typeface="Times New Roman" pitchFamily="18" charset="0"/>
                <a:cs typeface="Times New Roman" pitchFamily="18" charset="0"/>
              </a:rPr>
              <a:t>Te </a:t>
            </a:r>
            <a:r>
              <a:rPr lang="en-GB" sz="1000" dirty="0" err="1">
                <a:latin typeface="Times New Roman" pitchFamily="18" charset="0"/>
                <a:cs typeface="Times New Roman" pitchFamily="18" charset="0"/>
              </a:rPr>
              <a:t>Kunenga</a:t>
            </a:r>
            <a:endParaRPr lang="en-GB" sz="1000" dirty="0">
              <a:latin typeface="Times New Roman" pitchFamily="18" charset="0"/>
              <a:cs typeface="Times New Roman" pitchFamily="18" charset="0"/>
            </a:endParaRPr>
          </a:p>
          <a:p>
            <a:pPr algn="r">
              <a:defRPr/>
            </a:pPr>
            <a:r>
              <a:rPr lang="en-US" sz="1000" dirty="0">
                <a:latin typeface="Times New Roman" pitchFamily="18" charset="0"/>
                <a:cs typeface="Times New Roman" pitchFamily="18" charset="0"/>
              </a:rPr>
              <a:t>k</a:t>
            </a:r>
            <a:r>
              <a:rPr lang="en-GB" sz="1000" dirty="0" err="1">
                <a:latin typeface="Times New Roman" pitchFamily="18" charset="0"/>
                <a:cs typeface="Times New Roman" pitchFamily="18" charset="0"/>
              </a:rPr>
              <a:t>i</a:t>
            </a:r>
            <a:r>
              <a:rPr lang="en-GB" sz="1000" dirty="0">
                <a:latin typeface="Times New Roman" pitchFamily="18" charset="0"/>
                <a:cs typeface="Times New Roman" pitchFamily="18" charset="0"/>
              </a:rPr>
              <a:t> </a:t>
            </a:r>
            <a:r>
              <a:rPr lang="en-GB" sz="1000" dirty="0" err="1">
                <a:latin typeface="Times New Roman" pitchFamily="18" charset="0"/>
                <a:cs typeface="Times New Roman" pitchFamily="18" charset="0"/>
              </a:rPr>
              <a:t>Pūrehuroa</a:t>
            </a:r>
            <a:endParaRPr lang="en-GB" sz="1000" dirty="0">
              <a:latin typeface="Times New Roman" pitchFamily="18" charset="0"/>
              <a:cs typeface="Times New Roman" pitchFamily="18" charset="0"/>
            </a:endParaRPr>
          </a:p>
        </p:txBody>
      </p:sp>
      <p:sp>
        <p:nvSpPr>
          <p:cNvPr id="11" name="TextBox 10"/>
          <p:cNvSpPr txBox="1"/>
          <p:nvPr userDrawn="1"/>
        </p:nvSpPr>
        <p:spPr>
          <a:xfrm>
            <a:off x="315913" y="6981825"/>
            <a:ext cx="2667000" cy="254000"/>
          </a:xfrm>
          <a:prstGeom prst="rect">
            <a:avLst/>
          </a:prstGeom>
          <a:noFill/>
        </p:spPr>
        <p:txBody>
          <a:bodyPr>
            <a:spAutoFit/>
          </a:bodyPr>
          <a:lstStyle/>
          <a:p>
            <a:pPr>
              <a:defRPr/>
            </a:pPr>
            <a:r>
              <a:rPr lang="en-GB" sz="1000" dirty="0">
                <a:latin typeface="Times New Roman" pitchFamily="18" charset="0"/>
                <a:cs typeface="Times New Roman" pitchFamily="18" charset="0"/>
              </a:rPr>
              <a:t>Creating leaders. Transforming business.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pitchFamily="-28" charset="-128"/>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2pPr>
      <a:lvl3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3pPr>
      <a:lvl4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4pPr>
      <a:lvl5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5pPr>
      <a:lvl6pPr marL="4572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6pPr>
      <a:lvl7pPr marL="9144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7pPr>
      <a:lvl8pPr marL="13716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8pPr>
      <a:lvl9pPr marL="18288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itchFamily="18" charset="0"/>
          <a:ea typeface="ＭＳ Ｐゴシック" pitchFamily="-28" charset="-128"/>
          <a:cs typeface="Times New Roman" pitchFamily="18"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itchFamily="18" charset="0"/>
          <a:ea typeface="ＭＳ Ｐゴシック" pitchFamily="-28" charset="-128"/>
          <a:cs typeface="Times New Roman" pitchFamily="18"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itchFamily="18" charset="0"/>
          <a:ea typeface="ＭＳ Ｐゴシック" pitchFamily="-28" charset="-128"/>
          <a:cs typeface="Times New Roman" pitchFamily="18"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ＭＳ Ｐゴシック" pitchFamily="-28" charset="-128"/>
          <a:cs typeface="Times New Roman" pitchFamily="18"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ＭＳ Ｐゴシック" pitchFamily="-28"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bwMode="auto">
          <a:xfrm>
            <a:off x="735807" y="1509315"/>
            <a:ext cx="9085262" cy="1216421"/>
          </a:xfrm>
          <a:noFill/>
          <a:ln>
            <a:miter lim="800000"/>
            <a:headEnd/>
            <a:tailEnd/>
          </a:ln>
        </p:spPr>
        <p:txBody>
          <a:bodyPr vert="horz" wrap="square" lIns="91440" tIns="45720" rIns="91440" bIns="45720" numCol="1" anchor="t" anchorCtr="0" compatLnSpc="1">
            <a:prstTxWarp prst="textNoShape">
              <a:avLst/>
            </a:prstTxWarp>
            <a:noAutofit/>
          </a:bodyPr>
          <a:lstStyle/>
          <a:p>
            <a:r>
              <a:rPr lang="en-NZ" dirty="0">
                <a:latin typeface="+mj-lt"/>
                <a:ea typeface="ＭＳ Ｐゴシック" pitchFamily="-106" charset="-128"/>
                <a:cs typeface="Times New Roman" pitchFamily="-106" charset="0"/>
              </a:rPr>
              <a:t>The Living Wage in Aotearoa New Zealand</a:t>
            </a:r>
            <a:r>
              <a:rPr lang="en-NZ" sz="2800" dirty="0">
                <a:latin typeface="+mj-lt"/>
                <a:ea typeface="ＭＳ Ｐゴシック" pitchFamily="-106" charset="-128"/>
                <a:cs typeface="Times New Roman" pitchFamily="-106" charset="0"/>
              </a:rPr>
              <a:t/>
            </a:r>
            <a:br>
              <a:rPr lang="en-NZ" sz="2800" dirty="0">
                <a:latin typeface="+mj-lt"/>
                <a:ea typeface="ＭＳ Ｐゴシック" pitchFamily="-106" charset="-128"/>
                <a:cs typeface="Times New Roman" pitchFamily="-106" charset="0"/>
              </a:rPr>
            </a:br>
            <a:endParaRPr lang="en-NZ" sz="2800" dirty="0">
              <a:latin typeface="+mj-lt"/>
              <a:ea typeface="ＭＳ Ｐゴシック" pitchFamily="-106" charset="-128"/>
              <a:cs typeface="Times New Roman" pitchFamily="-106" charset="0"/>
            </a:endParaRPr>
          </a:p>
        </p:txBody>
      </p:sp>
      <p:sp>
        <p:nvSpPr>
          <p:cNvPr id="3075" name="Subtitle 4"/>
          <p:cNvSpPr>
            <a:spLocks noGrp="1"/>
          </p:cNvSpPr>
          <p:nvPr>
            <p:ph type="subTitle" idx="1"/>
          </p:nvPr>
        </p:nvSpPr>
        <p:spPr bwMode="auto">
          <a:xfrm>
            <a:off x="1023839" y="5005561"/>
            <a:ext cx="8568951" cy="860425"/>
          </a:xfrm>
          <a:noFill/>
          <a:ln>
            <a:miter lim="800000"/>
            <a:headEnd/>
            <a:tailEnd/>
          </a:ln>
        </p:spPr>
        <p:txBody>
          <a:bodyPr vert="horz" wrap="square" lIns="91440" tIns="45720" rIns="91440" bIns="45720" numCol="1" anchor="t" anchorCtr="0" compatLnSpc="1">
            <a:prstTxWarp prst="textNoShape">
              <a:avLst/>
            </a:prstTxWarp>
          </a:bodyPr>
          <a:lstStyle/>
          <a:p>
            <a:r>
              <a:rPr lang="en-NZ" sz="2400" dirty="0">
                <a:latin typeface="+mn-lt"/>
                <a:ea typeface="ＭＳ Ｐゴシック" pitchFamily="-106" charset="-128"/>
                <a:cs typeface="Times New Roman" pitchFamily="-106" charset="0"/>
              </a:rPr>
              <a:t>Jim Arrowsmith</a:t>
            </a:r>
          </a:p>
          <a:p>
            <a:r>
              <a:rPr lang="en-US" sz="2400" dirty="0">
                <a:latin typeface="+mn-lt"/>
                <a:ea typeface="ＭＳ Ｐゴシック" pitchFamily="-106" charset="-128"/>
                <a:cs typeface="Times New Roman" pitchFamily="-106" charset="0"/>
              </a:rPr>
              <a:t>Jane Parker, Jarrod Haar, Stuart Carr, Darrin Hodgetts, </a:t>
            </a:r>
            <a:r>
              <a:rPr lang="en-US" sz="2400" dirty="0" err="1">
                <a:latin typeface="+mn-lt"/>
                <a:ea typeface="ＭＳ Ｐゴシック" pitchFamily="-106" charset="-128"/>
                <a:cs typeface="Times New Roman" pitchFamily="-106" charset="0"/>
              </a:rPr>
              <a:t>Siatu</a:t>
            </a:r>
            <a:r>
              <a:rPr lang="en-US" sz="2400" dirty="0">
                <a:latin typeface="+mn-lt"/>
                <a:ea typeface="ＭＳ Ｐゴシック" pitchFamily="-106" charset="-128"/>
                <a:cs typeface="Times New Roman" pitchFamily="-106" charset="0"/>
              </a:rPr>
              <a:t> Alefaio</a:t>
            </a:r>
            <a:endParaRPr lang="en-NZ" sz="2400" dirty="0">
              <a:latin typeface="+mn-lt"/>
              <a:ea typeface="ＭＳ Ｐゴシック" pitchFamily="-106" charset="-128"/>
              <a:cs typeface="Times New Roman" pitchFamily="-106" charset="0"/>
            </a:endParaRPr>
          </a:p>
          <a:p>
            <a:r>
              <a:rPr lang="en-NZ" sz="2000" dirty="0">
                <a:latin typeface="+mn-lt"/>
                <a:ea typeface="ＭＳ Ｐゴシック" pitchFamily="-106" charset="-128"/>
                <a:cs typeface="Times New Roman" pitchFamily="-106" charset="0"/>
              </a:rPr>
              <a:t>MPOWER/CLEW Seminars</a:t>
            </a:r>
          </a:p>
          <a:p>
            <a:r>
              <a:rPr lang="en-NZ" sz="1600" dirty="0">
                <a:latin typeface="+mn-lt"/>
                <a:ea typeface="ＭＳ Ｐゴシック" pitchFamily="-106" charset="-128"/>
                <a:cs typeface="Times New Roman" pitchFamily="-106" charset="0"/>
              </a:rPr>
              <a:t>Auckland and Wellington</a:t>
            </a:r>
          </a:p>
          <a:p>
            <a:r>
              <a:rPr lang="en-NZ" sz="1600" dirty="0">
                <a:latin typeface="+mn-lt"/>
                <a:ea typeface="ＭＳ Ｐゴシック" pitchFamily="-106" charset="-128"/>
                <a:cs typeface="Times New Roman" pitchFamily="-106" charset="0"/>
              </a:rPr>
              <a:t>November 2019</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D2627-1F82-4599-82C1-5AD826E82F51}"/>
              </a:ext>
            </a:extLst>
          </p:cNvPr>
          <p:cNvSpPr>
            <a:spLocks noGrp="1"/>
          </p:cNvSpPr>
          <p:nvPr>
            <p:ph idx="1"/>
          </p:nvPr>
        </p:nvSpPr>
        <p:spPr>
          <a:xfrm>
            <a:off x="87735" y="284586"/>
            <a:ext cx="10009112" cy="4991131"/>
          </a:xfrm>
        </p:spPr>
        <p:txBody>
          <a:bodyPr/>
          <a:lstStyle/>
          <a:p>
            <a:pPr marL="0" indent="0" algn="ctr">
              <a:buNone/>
            </a:pPr>
            <a:r>
              <a:rPr lang="en-NZ" dirty="0">
                <a:latin typeface="+mn-lt"/>
              </a:rPr>
              <a:t>Stress is related to working time, insecurity, working conditions as well as pay</a:t>
            </a:r>
          </a:p>
        </p:txBody>
      </p:sp>
      <p:sp>
        <p:nvSpPr>
          <p:cNvPr id="4" name="Speech Bubble: Oval 3">
            <a:extLst>
              <a:ext uri="{FF2B5EF4-FFF2-40B4-BE49-F238E27FC236}">
                <a16:creationId xmlns:a16="http://schemas.microsoft.com/office/drawing/2014/main" id="{FFD889A1-44C2-422C-AAA0-C0D971B57F92}"/>
              </a:ext>
            </a:extLst>
          </p:cNvPr>
          <p:cNvSpPr/>
          <p:nvPr/>
        </p:nvSpPr>
        <p:spPr>
          <a:xfrm>
            <a:off x="2019507" y="1402778"/>
            <a:ext cx="2640262" cy="1397535"/>
          </a:xfrm>
          <a:prstGeom prst="wedgeEllipseCallout">
            <a:avLst>
              <a:gd name="adj1" fmla="val 36492"/>
              <a:gd name="adj2" fmla="val 765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t>It is a constant struggle to stay afloat. Wages are barely crawling upwards to meet the demands</a:t>
            </a:r>
            <a:endParaRPr lang="en-NZ" sz="1300" dirty="0"/>
          </a:p>
        </p:txBody>
      </p:sp>
      <p:sp>
        <p:nvSpPr>
          <p:cNvPr id="5" name="Speech Bubble: Oval 4">
            <a:extLst>
              <a:ext uri="{FF2B5EF4-FFF2-40B4-BE49-F238E27FC236}">
                <a16:creationId xmlns:a16="http://schemas.microsoft.com/office/drawing/2014/main" id="{94115598-48E8-4E3E-8FDE-D9D6631B770C}"/>
              </a:ext>
            </a:extLst>
          </p:cNvPr>
          <p:cNvSpPr/>
          <p:nvPr/>
        </p:nvSpPr>
        <p:spPr>
          <a:xfrm>
            <a:off x="1023839" y="2870938"/>
            <a:ext cx="2422002" cy="1597414"/>
          </a:xfrm>
          <a:prstGeom prst="wedgeEllipseCallout">
            <a:avLst>
              <a:gd name="adj1" fmla="val 88653"/>
              <a:gd name="adj2" fmla="val 247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t>I feel like it’s not enough, the fact that basic needs in Auckland is pretty high such as housing and food</a:t>
            </a:r>
            <a:endParaRPr lang="en-NZ" sz="1300" dirty="0"/>
          </a:p>
        </p:txBody>
      </p:sp>
      <p:sp>
        <p:nvSpPr>
          <p:cNvPr id="11" name="Speech Bubble: Oval 10">
            <a:extLst>
              <a:ext uri="{FF2B5EF4-FFF2-40B4-BE49-F238E27FC236}">
                <a16:creationId xmlns:a16="http://schemas.microsoft.com/office/drawing/2014/main" id="{DFA69AB6-0E35-43EB-B338-90CB688387D0}"/>
              </a:ext>
            </a:extLst>
          </p:cNvPr>
          <p:cNvSpPr/>
          <p:nvPr/>
        </p:nvSpPr>
        <p:spPr>
          <a:xfrm>
            <a:off x="5484476" y="1352310"/>
            <a:ext cx="2524139" cy="1712843"/>
          </a:xfrm>
          <a:prstGeom prst="wedgeEllipseCallout">
            <a:avLst>
              <a:gd name="adj1" fmla="val -39971"/>
              <a:gd name="adj2" fmla="val 575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dirty="0"/>
              <a:t>I think for the work I do I should be paid a few dollars more. There is a high workload/stress and I also work unsocial hours</a:t>
            </a:r>
            <a:endParaRPr lang="en-NZ" sz="1300" dirty="0"/>
          </a:p>
        </p:txBody>
      </p:sp>
      <p:sp>
        <p:nvSpPr>
          <p:cNvPr id="12" name="Speech Bubble: Oval 11">
            <a:extLst>
              <a:ext uri="{FF2B5EF4-FFF2-40B4-BE49-F238E27FC236}">
                <a16:creationId xmlns:a16="http://schemas.microsoft.com/office/drawing/2014/main" id="{80038ED3-FB5D-4D96-9D24-B35D94A3EFBA}"/>
              </a:ext>
            </a:extLst>
          </p:cNvPr>
          <p:cNvSpPr/>
          <p:nvPr/>
        </p:nvSpPr>
        <p:spPr>
          <a:xfrm>
            <a:off x="6662360" y="3069554"/>
            <a:ext cx="2426375" cy="1912511"/>
          </a:xfrm>
          <a:prstGeom prst="wedgeEllipseCallout">
            <a:avLst>
              <a:gd name="adj1" fmla="val -85756"/>
              <a:gd name="adj2" fmla="val -31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dirty="0"/>
              <a:t>My job may go at any time. This causes a lot of stress for me... My hourly rate is good, but the hours I am given to do the jobs in is not enough </a:t>
            </a:r>
            <a:endParaRPr lang="en-NZ" sz="1300" dirty="0"/>
          </a:p>
        </p:txBody>
      </p:sp>
      <p:sp>
        <p:nvSpPr>
          <p:cNvPr id="13" name="Speech Bubble: Oval 12">
            <a:extLst>
              <a:ext uri="{FF2B5EF4-FFF2-40B4-BE49-F238E27FC236}">
                <a16:creationId xmlns:a16="http://schemas.microsoft.com/office/drawing/2014/main" id="{17740362-8F62-4821-A9FC-682B2DAB52A0}"/>
              </a:ext>
            </a:extLst>
          </p:cNvPr>
          <p:cNvSpPr/>
          <p:nvPr/>
        </p:nvSpPr>
        <p:spPr>
          <a:xfrm>
            <a:off x="1027473" y="4691912"/>
            <a:ext cx="3796134" cy="2401881"/>
          </a:xfrm>
          <a:prstGeom prst="wedgeEllipseCallout">
            <a:avLst>
              <a:gd name="adj1" fmla="val 49234"/>
              <a:gd name="adj2" fmla="val -646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300" dirty="0"/>
              <a:t>I work in a dark dusty environment the size of an average master bedroom…  we work there with no fresh air able to enter the room, only an air conditioner and no natural light. I hate it and my health and life is suffering for it, but I can’t leave because struggling to pay the bills is better than not paying the bills at all</a:t>
            </a:r>
          </a:p>
        </p:txBody>
      </p:sp>
      <p:sp>
        <p:nvSpPr>
          <p:cNvPr id="14" name="Speech Bubble: Oval 13">
            <a:extLst>
              <a:ext uri="{FF2B5EF4-FFF2-40B4-BE49-F238E27FC236}">
                <a16:creationId xmlns:a16="http://schemas.microsoft.com/office/drawing/2014/main" id="{6861D4DA-578E-4C31-93CB-5BBB3D63D32B}"/>
              </a:ext>
            </a:extLst>
          </p:cNvPr>
          <p:cNvSpPr/>
          <p:nvPr/>
        </p:nvSpPr>
        <p:spPr>
          <a:xfrm>
            <a:off x="5311551" y="4983816"/>
            <a:ext cx="2934983" cy="1821946"/>
          </a:xfrm>
          <a:prstGeom prst="wedgeEllipseCallout">
            <a:avLst>
              <a:gd name="adj1" fmla="val -44234"/>
              <a:gd name="adj2" fmla="val -804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00" dirty="0"/>
              <a:t>He offers $30 per hour, but  there is no employee benefits like sick/annual leave, etc. Because my rent is low at the moment, I am only getting by. But I know my savings are slowly depleting</a:t>
            </a:r>
            <a:endParaRPr lang="en-NZ" sz="1300" dirty="0"/>
          </a:p>
        </p:txBody>
      </p:sp>
      <p:pic>
        <p:nvPicPr>
          <p:cNvPr id="15" name="Picture 14">
            <a:extLst>
              <a:ext uri="{FF2B5EF4-FFF2-40B4-BE49-F238E27FC236}">
                <a16:creationId xmlns:a16="http://schemas.microsoft.com/office/drawing/2014/main" id="{BC776429-3C4C-4242-83D4-EEEF33DB02B7}"/>
              </a:ext>
            </a:extLst>
          </p:cNvPr>
          <p:cNvPicPr>
            <a:picLocks noChangeAspect="1"/>
          </p:cNvPicPr>
          <p:nvPr/>
        </p:nvPicPr>
        <p:blipFill rotWithShape="1">
          <a:blip r:embed="rId2"/>
          <a:srcRect l="30381" t="13152" r="32780" b="23849"/>
          <a:stretch/>
        </p:blipFill>
        <p:spPr>
          <a:xfrm>
            <a:off x="4239870" y="2552024"/>
            <a:ext cx="1770708" cy="2139888"/>
          </a:xfrm>
          <a:prstGeom prst="rect">
            <a:avLst/>
          </a:prstGeom>
          <a:effectLst>
            <a:softEdge rad="317500"/>
          </a:effectLst>
        </p:spPr>
      </p:pic>
    </p:spTree>
    <p:extLst>
      <p:ext uri="{BB962C8B-B14F-4D97-AF65-F5344CB8AC3E}">
        <p14:creationId xmlns:p14="http://schemas.microsoft.com/office/powerpoint/2010/main" val="175309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42B7E1-58DC-46C6-8A7E-A5D26727DBAB}"/>
              </a:ext>
            </a:extLst>
          </p:cNvPr>
          <p:cNvSpPr>
            <a:spLocks noGrp="1"/>
          </p:cNvSpPr>
          <p:nvPr>
            <p:ph idx="1"/>
          </p:nvPr>
        </p:nvSpPr>
        <p:spPr>
          <a:xfrm>
            <a:off x="375767" y="679025"/>
            <a:ext cx="5544616" cy="5262640"/>
          </a:xfrm>
        </p:spPr>
        <p:txBody>
          <a:bodyPr>
            <a:normAutofit/>
          </a:bodyPr>
          <a:lstStyle/>
          <a:p>
            <a:pPr marL="0" indent="0">
              <a:lnSpc>
                <a:spcPct val="90000"/>
              </a:lnSpc>
              <a:spcBef>
                <a:spcPts val="600"/>
              </a:spcBef>
              <a:buNone/>
            </a:pPr>
            <a:r>
              <a:rPr lang="en-NZ" sz="2800" dirty="0">
                <a:latin typeface="+mn-lt"/>
              </a:rPr>
              <a:t>2. Low pay and job attitudes are strongly related</a:t>
            </a:r>
          </a:p>
          <a:p>
            <a:pPr>
              <a:lnSpc>
                <a:spcPct val="90000"/>
              </a:lnSpc>
              <a:spcBef>
                <a:spcPts val="600"/>
              </a:spcBef>
              <a:spcAft>
                <a:spcPts val="300"/>
              </a:spcAft>
            </a:pPr>
            <a:r>
              <a:rPr lang="en-NZ" sz="1800" dirty="0">
                <a:latin typeface="+mn-lt"/>
              </a:rPr>
              <a:t>Used </a:t>
            </a:r>
            <a:r>
              <a:rPr lang="en-NZ" sz="1800" dirty="0">
                <a:latin typeface="+mn-lt"/>
                <a:ea typeface="Calibri" panose="020F0502020204030204" pitchFamily="34" charset="0"/>
              </a:rPr>
              <a:t>established scale measures of </a:t>
            </a:r>
            <a:r>
              <a:rPr lang="en-GB" sz="1800" dirty="0">
                <a:latin typeface="+mn-lt"/>
                <a:ea typeface="Calibri" panose="020F0502020204030204" pitchFamily="34" charset="0"/>
              </a:rPr>
              <a:t>Job Satisfaction; Work Engagement ; Career Satisfaction; Meaningful Work; Affective Commitment; Organizational Citizenship Behaviours; and Work–Life Balance</a:t>
            </a:r>
          </a:p>
          <a:p>
            <a:pPr>
              <a:lnSpc>
                <a:spcPct val="90000"/>
              </a:lnSpc>
              <a:spcBef>
                <a:spcPts val="0"/>
              </a:spcBef>
              <a:spcAft>
                <a:spcPts val="300"/>
              </a:spcAft>
            </a:pPr>
            <a:r>
              <a:rPr lang="en-GB" sz="1800" dirty="0">
                <a:latin typeface="+mn-lt"/>
              </a:rPr>
              <a:t>Related these to household income (and composition) and individual pay</a:t>
            </a:r>
          </a:p>
          <a:p>
            <a:pPr lvl="1">
              <a:lnSpc>
                <a:spcPct val="90000"/>
              </a:lnSpc>
              <a:spcBef>
                <a:spcPts val="0"/>
              </a:spcBef>
              <a:spcAft>
                <a:spcPts val="300"/>
              </a:spcAft>
              <a:buFont typeface="Wingdings" panose="05000000000000000000" pitchFamily="2" charset="2"/>
              <a:buChar char="Ø"/>
            </a:pPr>
            <a:r>
              <a:rPr lang="en-GB" sz="1800" dirty="0">
                <a:latin typeface="+mn-lt"/>
                <a:ea typeface="Calibri" panose="020F0502020204030204" pitchFamily="34" charset="0"/>
              </a:rPr>
              <a:t>statistically significant relationship between pay and job attitudes</a:t>
            </a:r>
            <a:endParaRPr lang="en-NZ" sz="1800" dirty="0">
              <a:latin typeface="+mn-lt"/>
              <a:ea typeface="Calibri" panose="020F0502020204030204" pitchFamily="34" charset="0"/>
            </a:endParaRPr>
          </a:p>
          <a:p>
            <a:pPr lvl="1">
              <a:lnSpc>
                <a:spcPct val="90000"/>
              </a:lnSpc>
              <a:spcBef>
                <a:spcPts val="0"/>
              </a:spcBef>
              <a:spcAft>
                <a:spcPts val="300"/>
              </a:spcAft>
              <a:buFont typeface="Wingdings" panose="05000000000000000000" pitchFamily="2" charset="2"/>
              <a:buChar char="Ø"/>
            </a:pPr>
            <a:r>
              <a:rPr lang="en-GB" sz="1800" dirty="0">
                <a:latin typeface="+mn-lt"/>
                <a:ea typeface="Calibri" panose="020F0502020204030204" pitchFamily="34" charset="0"/>
              </a:rPr>
              <a:t>all 7 pivot upwards between the then MW ($15.75) and LW ($20.55)</a:t>
            </a:r>
            <a:endParaRPr lang="en-NZ" sz="1800" dirty="0">
              <a:latin typeface="+mn-lt"/>
              <a:ea typeface="Calibri" panose="020F0502020204030204" pitchFamily="34" charset="0"/>
            </a:endParaRPr>
          </a:p>
          <a:p>
            <a:pPr lvl="1">
              <a:lnSpc>
                <a:spcPct val="90000"/>
              </a:lnSpc>
              <a:spcBef>
                <a:spcPts val="0"/>
              </a:spcBef>
              <a:spcAft>
                <a:spcPts val="300"/>
              </a:spcAft>
              <a:buFont typeface="Wingdings" panose="05000000000000000000" pitchFamily="2" charset="2"/>
              <a:buChar char="Ø"/>
            </a:pPr>
            <a:r>
              <a:rPr lang="en-GB" sz="1800" dirty="0">
                <a:latin typeface="+mn-lt"/>
                <a:ea typeface="Calibri" panose="020F0502020204030204" pitchFamily="34" charset="0"/>
              </a:rPr>
              <a:t>bigger shift for those in lower income households</a:t>
            </a:r>
          </a:p>
          <a:p>
            <a:pPr lvl="1">
              <a:lnSpc>
                <a:spcPct val="90000"/>
              </a:lnSpc>
              <a:spcBef>
                <a:spcPts val="0"/>
              </a:spcBef>
              <a:spcAft>
                <a:spcPts val="300"/>
              </a:spcAft>
              <a:buFont typeface="Wingdings" panose="05000000000000000000" pitchFamily="2" charset="2"/>
              <a:buChar char="Ø"/>
            </a:pPr>
            <a:r>
              <a:rPr lang="en-GB" sz="1800" dirty="0">
                <a:latin typeface="+mn-lt"/>
                <a:ea typeface="Calibri" panose="020F0502020204030204" pitchFamily="34" charset="0"/>
              </a:rPr>
              <a:t>no moderation by number of dependents </a:t>
            </a:r>
          </a:p>
          <a:p>
            <a:pPr lvl="1">
              <a:lnSpc>
                <a:spcPct val="90000"/>
              </a:lnSpc>
              <a:spcBef>
                <a:spcPts val="0"/>
              </a:spcBef>
              <a:spcAft>
                <a:spcPts val="300"/>
              </a:spcAft>
              <a:buFont typeface="Wingdings" panose="05000000000000000000" pitchFamily="2" charset="2"/>
              <a:buChar char="Ø"/>
            </a:pPr>
            <a:r>
              <a:rPr lang="en-GB" sz="1800" dirty="0">
                <a:latin typeface="+mn-lt"/>
              </a:rPr>
              <a:t>few gender differences</a:t>
            </a:r>
          </a:p>
        </p:txBody>
      </p:sp>
      <p:pic>
        <p:nvPicPr>
          <p:cNvPr id="4" name="Picture 3">
            <a:extLst>
              <a:ext uri="{FF2B5EF4-FFF2-40B4-BE49-F238E27FC236}">
                <a16:creationId xmlns:a16="http://schemas.microsoft.com/office/drawing/2014/main" id="{19102B3A-0E84-4558-850E-84C29DEBE438}"/>
              </a:ext>
            </a:extLst>
          </p:cNvPr>
          <p:cNvPicPr/>
          <p:nvPr/>
        </p:nvPicPr>
        <p:blipFill rotWithShape="1">
          <a:blip r:embed="rId2">
            <a:extLst>
              <a:ext uri="{28A0092B-C50C-407E-A947-70E740481C1C}">
                <a14:useLocalDpi xmlns:a14="http://schemas.microsoft.com/office/drawing/2010/main" val="0"/>
              </a:ext>
            </a:extLst>
          </a:blip>
          <a:srcRect t="6554" r="46583" b="10175"/>
          <a:stretch/>
        </p:blipFill>
        <p:spPr bwMode="auto">
          <a:xfrm>
            <a:off x="6129933" y="684780"/>
            <a:ext cx="4176464" cy="4464496"/>
          </a:xfrm>
          <a:prstGeom prst="rect">
            <a:avLst/>
          </a:prstGeom>
          <a:noFill/>
          <a:ln w="38100">
            <a:solidFill>
              <a:srgbClr val="0070C0"/>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DD714CB-7FEF-46CC-8BB9-9DE3EB6AA5BE}"/>
              </a:ext>
            </a:extLst>
          </p:cNvPr>
          <p:cNvSpPr txBox="1"/>
          <p:nvPr/>
        </p:nvSpPr>
        <p:spPr>
          <a:xfrm>
            <a:off x="375767" y="5400742"/>
            <a:ext cx="6048672" cy="1477328"/>
          </a:xfrm>
          <a:prstGeom prst="rect">
            <a:avLst/>
          </a:prstGeom>
          <a:noFill/>
          <a:ln>
            <a:solidFill>
              <a:srgbClr val="00B050"/>
            </a:solidFill>
          </a:ln>
        </p:spPr>
        <p:txBody>
          <a:bodyPr wrap="square" rtlCol="0">
            <a:spAutoFit/>
          </a:bodyPr>
          <a:lstStyle/>
          <a:p>
            <a:r>
              <a:rPr lang="en-US" sz="1500" dirty="0">
                <a:latin typeface="+mn-lt"/>
              </a:rPr>
              <a:t>Though, overall, women…</a:t>
            </a:r>
          </a:p>
          <a:p>
            <a:pPr marL="285750" indent="-285750">
              <a:buFont typeface="Arial" panose="020B0604020202020204" pitchFamily="34" charset="0"/>
              <a:buChar char="•"/>
            </a:pPr>
            <a:r>
              <a:rPr lang="en-US" sz="1500" dirty="0">
                <a:latin typeface="+mn-lt"/>
              </a:rPr>
              <a:t>are more likely to say they are often exhausted by work (50.7%/39.7%) </a:t>
            </a:r>
          </a:p>
          <a:p>
            <a:pPr marL="285750" indent="-285750">
              <a:buFont typeface="Arial" panose="020B0604020202020204" pitchFamily="34" charset="0"/>
              <a:buChar char="•"/>
            </a:pPr>
            <a:r>
              <a:rPr lang="en-US" sz="1500" dirty="0">
                <a:latin typeface="+mn-lt"/>
              </a:rPr>
              <a:t>have low influence over decisions concerning their job (51.2%/ 39.6%)</a:t>
            </a:r>
          </a:p>
          <a:p>
            <a:pPr marL="285750" indent="-285750">
              <a:buFont typeface="Arial" panose="020B0604020202020204" pitchFamily="34" charset="0"/>
              <a:buChar char="•"/>
            </a:pPr>
            <a:r>
              <a:rPr lang="en-US" sz="1500" dirty="0">
                <a:latin typeface="+mn-lt"/>
              </a:rPr>
              <a:t>are less likely to say wage/ salary meets their needs (46.1%/56.2%)</a:t>
            </a:r>
          </a:p>
          <a:p>
            <a:pPr marL="285750" indent="-285750">
              <a:buFont typeface="Arial" panose="020B0604020202020204" pitchFamily="34" charset="0"/>
              <a:buChar char="•"/>
            </a:pPr>
            <a:r>
              <a:rPr lang="en-US" sz="1500" dirty="0">
                <a:latin typeface="+mn-lt"/>
              </a:rPr>
              <a:t>are slightly more stressed (5.72, 5.18 on 10pt scale, p=.001) and slightly less happy (6.10, 6.37, p=.075)</a:t>
            </a:r>
          </a:p>
        </p:txBody>
      </p:sp>
    </p:spTree>
    <p:extLst>
      <p:ext uri="{BB962C8B-B14F-4D97-AF65-F5344CB8AC3E}">
        <p14:creationId xmlns:p14="http://schemas.microsoft.com/office/powerpoint/2010/main" val="35096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775" y="469057"/>
            <a:ext cx="9619774" cy="5926700"/>
          </a:xfrm>
        </p:spPr>
        <p:txBody>
          <a:bodyPr/>
          <a:lstStyle/>
          <a:p>
            <a:pPr marL="0" indent="0" algn="ctr">
              <a:buNone/>
            </a:pPr>
            <a:r>
              <a:rPr lang="en-NZ" sz="3600" dirty="0">
                <a:latin typeface="+mn-lt"/>
              </a:rPr>
              <a:t>Employer perspectives</a:t>
            </a:r>
          </a:p>
          <a:p>
            <a:pPr marL="0" indent="0">
              <a:buNone/>
            </a:pPr>
            <a:endParaRPr lang="en-NZ" sz="2000" dirty="0">
              <a:latin typeface="+mn-lt"/>
            </a:endParaRPr>
          </a:p>
          <a:p>
            <a:pPr marL="0" indent="0">
              <a:buNone/>
            </a:pPr>
            <a:r>
              <a:rPr lang="en-NZ" sz="2800" dirty="0">
                <a:latin typeface="+mn-lt"/>
              </a:rPr>
              <a:t>First wave: Series of interviews in 2018</a:t>
            </a:r>
          </a:p>
          <a:p>
            <a:pPr marL="542925" indent="-276225">
              <a:buFont typeface="Arial" panose="020B0604020202020204" pitchFamily="34" charset="0"/>
              <a:buChar char="•"/>
            </a:pPr>
            <a:r>
              <a:rPr lang="en-NZ" sz="2400" dirty="0">
                <a:latin typeface="+mn-lt"/>
              </a:rPr>
              <a:t>Employer associations</a:t>
            </a:r>
          </a:p>
          <a:p>
            <a:pPr marL="952500" lvl="1">
              <a:buFont typeface="Wingdings" panose="05000000000000000000" pitchFamily="2" charset="2"/>
              <a:buChar char="Ø"/>
            </a:pPr>
            <a:r>
              <a:rPr lang="en-NZ" sz="1800" dirty="0">
                <a:latin typeface="+mn-lt"/>
              </a:rPr>
              <a:t>Business NZ, Manufacturing NZ, EMA, Retail NZ, Tourism Industry Association, Hospitality NZ, Food Grocery Council, Federated Farmers, Horticulture NZ, NZ Aged Care Association</a:t>
            </a:r>
          </a:p>
          <a:p>
            <a:pPr marL="542925" indent="-276225">
              <a:buFont typeface="Arial" panose="020B0604020202020204" pitchFamily="34" charset="0"/>
              <a:buChar char="•"/>
            </a:pPr>
            <a:r>
              <a:rPr lang="en-NZ" sz="2400" dirty="0">
                <a:latin typeface="+mn-lt"/>
              </a:rPr>
              <a:t>Chambers of Commerce </a:t>
            </a:r>
          </a:p>
          <a:p>
            <a:pPr marL="952500" lvl="1">
              <a:buFont typeface="Wingdings" panose="05000000000000000000" pitchFamily="2" charset="2"/>
              <a:buChar char="Ø"/>
            </a:pPr>
            <a:r>
              <a:rPr lang="en-NZ" sz="1800" dirty="0">
                <a:latin typeface="+mn-lt"/>
              </a:rPr>
              <a:t>Hawkes Bay, Otago, Auckland, Wellington, Manawatu</a:t>
            </a:r>
          </a:p>
          <a:p>
            <a:pPr marL="542925" indent="-276225">
              <a:buFont typeface="Arial" panose="020B0604020202020204" pitchFamily="34" charset="0"/>
              <a:buChar char="•"/>
            </a:pPr>
            <a:r>
              <a:rPr lang="en-NZ" sz="2400" dirty="0">
                <a:latin typeface="+mn-lt"/>
              </a:rPr>
              <a:t>Consultants and other stakeholders 	</a:t>
            </a:r>
          </a:p>
          <a:p>
            <a:pPr marL="952500" lvl="1">
              <a:buFont typeface="Wingdings" panose="05000000000000000000" pitchFamily="2" charset="2"/>
              <a:buChar char="Ø"/>
            </a:pPr>
            <a:r>
              <a:rPr lang="en-NZ" sz="1800" dirty="0">
                <a:latin typeface="+mn-lt"/>
              </a:rPr>
              <a:t>Strategic Pay, Premium Business Solutions, CTU, HRINZ,  LWMANZ, Wellington and Auckland councils</a:t>
            </a:r>
          </a:p>
          <a:p>
            <a:endParaRPr lang="en-NZ" dirty="0"/>
          </a:p>
          <a:p>
            <a:endParaRPr lang="en-NZ" dirty="0"/>
          </a:p>
        </p:txBody>
      </p:sp>
    </p:spTree>
    <p:extLst>
      <p:ext uri="{BB962C8B-B14F-4D97-AF65-F5344CB8AC3E}">
        <p14:creationId xmlns:p14="http://schemas.microsoft.com/office/powerpoint/2010/main" val="280427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67" y="181025"/>
            <a:ext cx="9619774" cy="5926700"/>
          </a:xfrm>
        </p:spPr>
        <p:txBody>
          <a:bodyPr/>
          <a:lstStyle/>
          <a:p>
            <a:pPr marL="0" indent="0">
              <a:buNone/>
            </a:pPr>
            <a:r>
              <a:rPr lang="en-NZ" sz="2800" u="sng" dirty="0">
                <a:latin typeface="+mn-lt"/>
              </a:rPr>
              <a:t>1	Little opposition in principle...</a:t>
            </a:r>
          </a:p>
          <a:p>
            <a:r>
              <a:rPr lang="en-NZ" sz="1800" dirty="0">
                <a:latin typeface="+mn-lt"/>
              </a:rPr>
              <a:t>Sector associations see LW as partial response to enduring labour shortages, re-branding careers </a:t>
            </a:r>
          </a:p>
          <a:p>
            <a:pPr lvl="1">
              <a:buFont typeface="Wingdings" panose="05000000000000000000" pitchFamily="2" charset="2"/>
              <a:buChar char="Ø"/>
            </a:pPr>
            <a:r>
              <a:rPr lang="en-NZ" sz="1600" dirty="0">
                <a:latin typeface="+mn-lt"/>
              </a:rPr>
              <a:t>New Zealand Tourism Industry Association – ‘Sustainability Commitment’ includes being a ‘quality employer’  and paying a ‘fair wage’  -  “</a:t>
            </a:r>
            <a:r>
              <a:rPr lang="en-US" sz="1600" dirty="0">
                <a:latin typeface="+mn-lt"/>
              </a:rPr>
              <a:t>One of the commitments we’re asking businesses to do is to pay a fair wage to staff… this might be the minimum wage for a new starter with no skills, but look different for an experienced employee. One of the default mechanisms for a fair wage is the living wage”. </a:t>
            </a:r>
          </a:p>
          <a:p>
            <a:pPr lvl="1">
              <a:buFont typeface="Wingdings" panose="05000000000000000000" pitchFamily="2" charset="2"/>
              <a:buChar char="Ø"/>
            </a:pPr>
            <a:r>
              <a:rPr lang="en-US" sz="1600" dirty="0">
                <a:latin typeface="+mn-lt"/>
              </a:rPr>
              <a:t>Federated Farmers: latest Workplace Action Plan considering advising members on ‘aspiring to the Living Wage…(for) the ones that can afford it - in order to recruit staff you really have to make an attractive proposition for them’</a:t>
            </a:r>
          </a:p>
          <a:p>
            <a:pPr marL="0" indent="0">
              <a:buNone/>
            </a:pPr>
            <a:r>
              <a:rPr lang="en-NZ" sz="2400" u="sng" dirty="0">
                <a:latin typeface="+mn-lt"/>
              </a:rPr>
              <a:t>….but individual employers in a bind</a:t>
            </a:r>
          </a:p>
          <a:p>
            <a:pPr>
              <a:buFont typeface="Arial" panose="020B0604020202020204" pitchFamily="34" charset="0"/>
              <a:buChar char="•"/>
            </a:pPr>
            <a:r>
              <a:rPr lang="en-NZ" sz="1800" dirty="0">
                <a:latin typeface="+mn-lt"/>
              </a:rPr>
              <a:t>experiencing upwards wage pressures due to low unemployment (including regional pressures e.g. </a:t>
            </a:r>
            <a:r>
              <a:rPr lang="en-NZ" sz="1800" dirty="0" err="1">
                <a:latin typeface="+mn-lt"/>
              </a:rPr>
              <a:t>ChCh</a:t>
            </a:r>
            <a:r>
              <a:rPr lang="en-NZ" sz="1800" dirty="0">
                <a:latin typeface="+mn-lt"/>
              </a:rPr>
              <a:t>) </a:t>
            </a:r>
            <a:r>
              <a:rPr lang="en-US" sz="1800" dirty="0">
                <a:latin typeface="+mn-lt"/>
              </a:rPr>
              <a:t>but many firms have limited </a:t>
            </a:r>
            <a:r>
              <a:rPr lang="en-US" sz="1800" dirty="0" err="1">
                <a:latin typeface="+mn-lt"/>
              </a:rPr>
              <a:t>manoeuvre</a:t>
            </a:r>
            <a:r>
              <a:rPr lang="en-US" sz="1800" dirty="0">
                <a:latin typeface="+mn-lt"/>
              </a:rPr>
              <a:t> to raise productivity or pass on costs</a:t>
            </a:r>
          </a:p>
          <a:p>
            <a:pPr lvl="1">
              <a:buFont typeface="Wingdings" panose="05000000000000000000" pitchFamily="2" charset="2"/>
              <a:buChar char="Ø"/>
            </a:pPr>
            <a:r>
              <a:rPr lang="en-US" sz="1600" dirty="0">
                <a:latin typeface="+mn-lt"/>
              </a:rPr>
              <a:t>international competition – manufacturing</a:t>
            </a:r>
          </a:p>
          <a:p>
            <a:pPr lvl="1">
              <a:buFont typeface="Wingdings" panose="05000000000000000000" pitchFamily="2" charset="2"/>
              <a:buChar char="Ø"/>
            </a:pPr>
            <a:r>
              <a:rPr lang="en-US" sz="1600" dirty="0">
                <a:latin typeface="+mn-lt"/>
              </a:rPr>
              <a:t>dependence on key customers – food processing</a:t>
            </a:r>
          </a:p>
          <a:p>
            <a:pPr lvl="1">
              <a:buFont typeface="Wingdings" panose="05000000000000000000" pitchFamily="2" charset="2"/>
              <a:buChar char="Ø"/>
            </a:pPr>
            <a:r>
              <a:rPr lang="en-US" sz="1600" dirty="0">
                <a:latin typeface="+mn-lt"/>
              </a:rPr>
              <a:t>acute price sensitivity with online comparisons – retail</a:t>
            </a:r>
          </a:p>
          <a:p>
            <a:pPr lvl="1">
              <a:buFont typeface="Wingdings" panose="05000000000000000000" pitchFamily="2" charset="2"/>
              <a:buChar char="Ø"/>
            </a:pPr>
            <a:r>
              <a:rPr lang="en-US" sz="1600" dirty="0">
                <a:latin typeface="+mn-lt"/>
              </a:rPr>
              <a:t>price takers - farming </a:t>
            </a:r>
          </a:p>
          <a:p>
            <a:pPr>
              <a:buFont typeface="Wingdings" panose="05000000000000000000" pitchFamily="2" charset="2"/>
              <a:buChar char="Ø"/>
            </a:pPr>
            <a:endParaRPr lang="en-NZ" sz="1600" dirty="0"/>
          </a:p>
          <a:p>
            <a:pPr>
              <a:buFont typeface="Wingdings" panose="05000000000000000000" pitchFamily="2" charset="2"/>
              <a:buChar char="Ø"/>
            </a:pPr>
            <a:endParaRPr lang="en-NZ" sz="1600" dirty="0"/>
          </a:p>
          <a:p>
            <a:pPr marL="0" indent="0">
              <a:buNone/>
            </a:pPr>
            <a:endParaRPr lang="en-NZ" sz="1600" dirty="0"/>
          </a:p>
          <a:p>
            <a:pPr>
              <a:buFont typeface="Wingdings" panose="05000000000000000000" pitchFamily="2" charset="2"/>
              <a:buChar char="Ø"/>
            </a:pPr>
            <a:endParaRPr lang="en-NZ" sz="1600" dirty="0"/>
          </a:p>
          <a:p>
            <a:pPr>
              <a:buFont typeface="Wingdings" panose="05000000000000000000" pitchFamily="2" charset="2"/>
              <a:buChar char="Ø"/>
            </a:pPr>
            <a:endParaRPr lang="en-NZ" sz="2000" dirty="0"/>
          </a:p>
          <a:p>
            <a:endParaRPr lang="en-NZ" dirty="0"/>
          </a:p>
          <a:p>
            <a:endParaRPr lang="en-NZ" dirty="0"/>
          </a:p>
        </p:txBody>
      </p:sp>
      <p:sp>
        <p:nvSpPr>
          <p:cNvPr id="2" name="TextBox 1">
            <a:extLst>
              <a:ext uri="{FF2B5EF4-FFF2-40B4-BE49-F238E27FC236}">
                <a16:creationId xmlns:a16="http://schemas.microsoft.com/office/drawing/2014/main" id="{320E5532-6454-40BF-BCC2-6CFC7FDD2CD2}"/>
              </a:ext>
            </a:extLst>
          </p:cNvPr>
          <p:cNvSpPr txBox="1"/>
          <p:nvPr/>
        </p:nvSpPr>
        <p:spPr>
          <a:xfrm>
            <a:off x="5776367" y="3997449"/>
            <a:ext cx="4738167" cy="2462213"/>
          </a:xfrm>
          <a:prstGeom prst="rect">
            <a:avLst/>
          </a:prstGeom>
          <a:noFill/>
          <a:ln>
            <a:solidFill>
              <a:srgbClr val="00B050"/>
            </a:solidFill>
          </a:ln>
          <a:scene3d>
            <a:camera prst="perspectiveFront"/>
            <a:lightRig rig="threePt" dir="t"/>
          </a:scene3d>
        </p:spPr>
        <p:txBody>
          <a:bodyPr wrap="square" rtlCol="0">
            <a:spAutoFit/>
          </a:bodyPr>
          <a:lstStyle/>
          <a:p>
            <a:r>
              <a:rPr lang="en-US" sz="1400" dirty="0">
                <a:latin typeface="+mn-lt"/>
              </a:rPr>
              <a:t>”A lot of our members don’t have a problem with a living wage concept. I recall a story from an Auckland manufacturer with two of his machine operators lured away by a bigger company offering better salary. He said, ‘I wish I could have matched that, but I just can’t, but I don’t berate the guys because their rent has just gone up from $700 to $750 a week and they’ve got a young family.’ The high cost of living in Auckland, which is specifically tied to the high cost of accommodation, it just really drives up not only wage expectations, but also objective wage pressures. But, the problem is that the money has got to be earned before it's spent” – Manufacturers Network</a:t>
            </a:r>
          </a:p>
        </p:txBody>
      </p:sp>
    </p:spTree>
    <p:extLst>
      <p:ext uri="{BB962C8B-B14F-4D97-AF65-F5344CB8AC3E}">
        <p14:creationId xmlns:p14="http://schemas.microsoft.com/office/powerpoint/2010/main" val="2072186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90B4-9234-467F-A94D-EB0BF9D9D89B}"/>
              </a:ext>
            </a:extLst>
          </p:cNvPr>
          <p:cNvSpPr>
            <a:spLocks noGrp="1"/>
          </p:cNvSpPr>
          <p:nvPr>
            <p:ph idx="1"/>
          </p:nvPr>
        </p:nvSpPr>
        <p:spPr>
          <a:xfrm>
            <a:off x="375767" y="325041"/>
            <a:ext cx="9619774" cy="4991131"/>
          </a:xfrm>
        </p:spPr>
        <p:txBody>
          <a:bodyPr/>
          <a:lstStyle/>
          <a:p>
            <a:pPr marL="0" indent="0">
              <a:buNone/>
            </a:pPr>
            <a:r>
              <a:rPr lang="en-US" sz="2800" u="sng" dirty="0">
                <a:latin typeface="+mn-lt"/>
              </a:rPr>
              <a:t>2. Responses to rising MW </a:t>
            </a:r>
          </a:p>
          <a:p>
            <a:r>
              <a:rPr lang="en-US" sz="2400" dirty="0">
                <a:latin typeface="+mn-lt"/>
              </a:rPr>
              <a:t>Reduced hours/ workers</a:t>
            </a:r>
          </a:p>
          <a:p>
            <a:pPr lvl="1">
              <a:buFont typeface="Wingdings" panose="05000000000000000000" pitchFamily="2" charset="2"/>
              <a:buChar char="Ø"/>
            </a:pPr>
            <a:r>
              <a:rPr lang="en-US" sz="1600" dirty="0">
                <a:latin typeface="+mn-lt"/>
              </a:rPr>
              <a:t>“some of our clients have done things like changed the contracts so people are working less hours; some people have gone from 40 to 38, so effectively it's a pay increase, but it doesn’t cost the </a:t>
            </a:r>
            <a:r>
              <a:rPr lang="en-US" sz="1600" dirty="0" err="1">
                <a:latin typeface="+mn-lt"/>
              </a:rPr>
              <a:t>organisation</a:t>
            </a:r>
            <a:r>
              <a:rPr lang="en-US" sz="1600" dirty="0">
                <a:latin typeface="+mn-lt"/>
              </a:rPr>
              <a:t> anymore and they’re looking for ways to get the work done. Some are just cutting staff numbers, particularly supervisory staff” – Strategic Pay</a:t>
            </a:r>
          </a:p>
          <a:p>
            <a:r>
              <a:rPr lang="en-US" sz="2400" dirty="0">
                <a:latin typeface="+mn-lt"/>
              </a:rPr>
              <a:t>Training and job enlargement</a:t>
            </a:r>
          </a:p>
          <a:p>
            <a:pPr lvl="1">
              <a:buFont typeface="Wingdings" panose="05000000000000000000" pitchFamily="2" charset="2"/>
              <a:buChar char="Ø"/>
            </a:pPr>
            <a:r>
              <a:rPr lang="en-US" sz="1600" dirty="0">
                <a:latin typeface="+mn-lt"/>
              </a:rPr>
              <a:t>e.g. WN council brought parking services in house: “We changed them much more from being just ticket revenue collectors and compliance officers, to having a role in the city that was a bit more ambassadorial. And, so our recruitment processes became a lot more rigorous. We put staff through assessment </a:t>
            </a:r>
            <a:r>
              <a:rPr lang="en-US" sz="1600" dirty="0" err="1">
                <a:latin typeface="+mn-lt"/>
              </a:rPr>
              <a:t>centres</a:t>
            </a:r>
            <a:r>
              <a:rPr lang="en-US" sz="1600" dirty="0">
                <a:latin typeface="+mn-lt"/>
              </a:rPr>
              <a:t>. …I think it has helped us attract a better </a:t>
            </a:r>
            <a:r>
              <a:rPr lang="en-US" sz="1600" dirty="0" err="1">
                <a:latin typeface="+mn-lt"/>
              </a:rPr>
              <a:t>calibre</a:t>
            </a:r>
            <a:r>
              <a:rPr lang="en-US" sz="1600" dirty="0">
                <a:latin typeface="+mn-lt"/>
              </a:rPr>
              <a:t> of person”</a:t>
            </a:r>
          </a:p>
          <a:p>
            <a:r>
              <a:rPr lang="en-US" sz="2400" dirty="0">
                <a:latin typeface="+mn-lt"/>
              </a:rPr>
              <a:t>Automation</a:t>
            </a:r>
          </a:p>
          <a:p>
            <a:pPr lvl="1">
              <a:buFont typeface="Wingdings" panose="05000000000000000000" pitchFamily="2" charset="2"/>
              <a:buChar char="Ø"/>
            </a:pPr>
            <a:r>
              <a:rPr lang="en-US" sz="1600" dirty="0">
                <a:latin typeface="+mn-lt"/>
              </a:rPr>
              <a:t>the predicted [MW] and cost changes are making automation more affordable. With automation you don’t have all the other challenges of dealing with human beings; some of the warehouses within our membership that I visit now, you don’t even keep the lights on” - FGC</a:t>
            </a:r>
          </a:p>
          <a:p>
            <a:pPr lvl="1">
              <a:buFont typeface="Wingdings" panose="05000000000000000000" pitchFamily="2" charset="2"/>
              <a:buChar char="Ø"/>
            </a:pPr>
            <a:r>
              <a:rPr lang="en-US" sz="1600" dirty="0">
                <a:latin typeface="+mn-lt"/>
              </a:rPr>
              <a:t>“Over the last six years [Sistema] have both heavily automated and increased their workforce, and what they’ve done in a very good way is basically trained people who used to do manual work to become machine operators… That’s a good example for automation not leading to job losses. What it will do is separate well-managed companies from poorly managed companies in a more dramatic way; so, what you will see is not an overall loss of jobs, but you will see a shift in what kind of jobs are being offered” – Manufacturing NZ</a:t>
            </a:r>
            <a:endParaRPr lang="en-NZ" sz="1600" dirty="0">
              <a:latin typeface="+mn-lt"/>
            </a:endParaRPr>
          </a:p>
        </p:txBody>
      </p:sp>
    </p:spTree>
    <p:extLst>
      <p:ext uri="{BB962C8B-B14F-4D97-AF65-F5344CB8AC3E}">
        <p14:creationId xmlns:p14="http://schemas.microsoft.com/office/powerpoint/2010/main" val="20466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7" y="-2"/>
            <a:ext cx="3568082" cy="7562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A2E1E-23DB-47E7-8E34-232DE0398D80}"/>
              </a:ext>
            </a:extLst>
          </p:cNvPr>
          <p:cNvSpPr>
            <a:spLocks noGrp="1"/>
          </p:cNvSpPr>
          <p:nvPr>
            <p:ph type="title"/>
          </p:nvPr>
        </p:nvSpPr>
        <p:spPr>
          <a:xfrm>
            <a:off x="564122" y="705866"/>
            <a:ext cx="2714615" cy="6190151"/>
          </a:xfrm>
        </p:spPr>
        <p:txBody>
          <a:bodyPr anchor="ctr">
            <a:normAutofit/>
          </a:bodyPr>
          <a:lstStyle/>
          <a:p>
            <a:r>
              <a:rPr lang="en-NZ" sz="4100">
                <a:solidFill>
                  <a:srgbClr val="FFFFFF"/>
                </a:solidFill>
                <a:latin typeface="+mn-lt"/>
              </a:rPr>
              <a:t>Conclusions</a:t>
            </a:r>
          </a:p>
        </p:txBody>
      </p:sp>
      <p:sp>
        <p:nvSpPr>
          <p:cNvPr id="3" name="Content Placeholder 2">
            <a:extLst>
              <a:ext uri="{FF2B5EF4-FFF2-40B4-BE49-F238E27FC236}">
                <a16:creationId xmlns:a16="http://schemas.microsoft.com/office/drawing/2014/main" id="{6CCC5E3C-0F66-4F72-B3B3-07B6BF357207}"/>
              </a:ext>
            </a:extLst>
          </p:cNvPr>
          <p:cNvSpPr>
            <a:spLocks noGrp="1"/>
          </p:cNvSpPr>
          <p:nvPr>
            <p:ph idx="1"/>
          </p:nvPr>
        </p:nvSpPr>
        <p:spPr>
          <a:xfrm>
            <a:off x="3688134" y="541065"/>
            <a:ext cx="7000503" cy="4824535"/>
          </a:xfrm>
        </p:spPr>
        <p:txBody>
          <a:bodyPr anchor="ctr">
            <a:normAutofit/>
          </a:bodyPr>
          <a:lstStyle/>
          <a:p>
            <a:pPr>
              <a:lnSpc>
                <a:spcPct val="90000"/>
              </a:lnSpc>
            </a:pPr>
            <a:r>
              <a:rPr lang="en-US" sz="2200" dirty="0">
                <a:latin typeface="+mn-lt"/>
              </a:rPr>
              <a:t>LW is likely to improve wellbeing and translate into job commitment</a:t>
            </a:r>
          </a:p>
          <a:p>
            <a:pPr marL="895350" lvl="1">
              <a:lnSpc>
                <a:spcPct val="90000"/>
              </a:lnSpc>
              <a:buFont typeface="Wingdings" panose="05000000000000000000" pitchFamily="2" charset="2"/>
              <a:buChar char="Ø"/>
            </a:pPr>
            <a:r>
              <a:rPr lang="en-US" sz="1800" dirty="0">
                <a:latin typeface="+mn-lt"/>
              </a:rPr>
              <a:t>more so for those in poorest households</a:t>
            </a:r>
          </a:p>
          <a:p>
            <a:pPr marL="895350" lvl="1">
              <a:lnSpc>
                <a:spcPct val="90000"/>
              </a:lnSpc>
              <a:buFont typeface="Wingdings" panose="05000000000000000000" pitchFamily="2" charset="2"/>
              <a:buChar char="Ø"/>
            </a:pPr>
            <a:r>
              <a:rPr lang="en-US" sz="1800" dirty="0">
                <a:latin typeface="+mn-lt"/>
              </a:rPr>
              <a:t>less so where jobs are of poor quality</a:t>
            </a:r>
          </a:p>
          <a:p>
            <a:pPr>
              <a:lnSpc>
                <a:spcPct val="90000"/>
              </a:lnSpc>
            </a:pPr>
            <a:r>
              <a:rPr lang="en-US" sz="2200" dirty="0">
                <a:latin typeface="+mn-lt"/>
              </a:rPr>
              <a:t>Low pay often a product of structural constraints rather </a:t>
            </a:r>
            <a:r>
              <a:rPr lang="en-US" sz="2200">
                <a:latin typeface="+mn-lt"/>
              </a:rPr>
              <a:t>than agency</a:t>
            </a:r>
            <a:endParaRPr lang="en-US" sz="2200" dirty="0">
              <a:latin typeface="+mn-lt"/>
            </a:endParaRPr>
          </a:p>
          <a:p>
            <a:pPr>
              <a:lnSpc>
                <a:spcPct val="90000"/>
              </a:lnSpc>
            </a:pPr>
            <a:r>
              <a:rPr lang="en-US" sz="2200" dirty="0">
                <a:latin typeface="+mn-lt"/>
              </a:rPr>
              <a:t>Increased </a:t>
            </a:r>
            <a:r>
              <a:rPr lang="en-US" sz="2200" dirty="0" err="1">
                <a:latin typeface="+mn-lt"/>
              </a:rPr>
              <a:t>labour</a:t>
            </a:r>
            <a:r>
              <a:rPr lang="en-US" sz="2200" dirty="0">
                <a:latin typeface="+mn-lt"/>
              </a:rPr>
              <a:t> costs may encourage a range of responses </a:t>
            </a:r>
          </a:p>
          <a:p>
            <a:pPr marL="990600" lvl="1" indent="-361950">
              <a:lnSpc>
                <a:spcPct val="90000"/>
              </a:lnSpc>
              <a:buFont typeface="Wingdings" panose="05000000000000000000" pitchFamily="2" charset="2"/>
              <a:buChar char="Ø"/>
            </a:pPr>
            <a:r>
              <a:rPr lang="en-US" sz="1800" dirty="0">
                <a:latin typeface="+mn-lt"/>
              </a:rPr>
              <a:t>automation</a:t>
            </a:r>
          </a:p>
          <a:p>
            <a:pPr marL="990600" lvl="1" indent="-361950">
              <a:lnSpc>
                <a:spcPct val="90000"/>
              </a:lnSpc>
              <a:buFont typeface="Wingdings" panose="05000000000000000000" pitchFamily="2" charset="2"/>
              <a:buChar char="Ø"/>
            </a:pPr>
            <a:r>
              <a:rPr lang="en-US" sz="1800" dirty="0">
                <a:latin typeface="+mn-lt"/>
              </a:rPr>
              <a:t>work intensification</a:t>
            </a:r>
          </a:p>
          <a:p>
            <a:pPr marL="990600" lvl="1" indent="-361950">
              <a:lnSpc>
                <a:spcPct val="90000"/>
              </a:lnSpc>
              <a:buFont typeface="Wingdings" panose="05000000000000000000" pitchFamily="2" charset="2"/>
              <a:buChar char="Ø"/>
            </a:pPr>
            <a:r>
              <a:rPr lang="en-US" sz="1800" dirty="0">
                <a:latin typeface="+mn-lt"/>
              </a:rPr>
              <a:t>upskilling </a:t>
            </a:r>
          </a:p>
          <a:p>
            <a:pPr marL="990600" lvl="1" indent="-361950">
              <a:lnSpc>
                <a:spcPct val="90000"/>
              </a:lnSpc>
              <a:buFont typeface="Wingdings" panose="05000000000000000000" pitchFamily="2" charset="2"/>
              <a:buChar char="Ø"/>
            </a:pPr>
            <a:r>
              <a:rPr lang="en-US" sz="1800" dirty="0">
                <a:latin typeface="+mn-lt"/>
              </a:rPr>
              <a:t>revised hiring patterns  </a:t>
            </a:r>
          </a:p>
          <a:p>
            <a:pPr>
              <a:lnSpc>
                <a:spcPct val="90000"/>
              </a:lnSpc>
            </a:pPr>
            <a:r>
              <a:rPr lang="en-US" sz="2000" dirty="0">
                <a:latin typeface="+mn-lt"/>
              </a:rPr>
              <a:t>Further research needed into employer attitudes and practices</a:t>
            </a:r>
          </a:p>
          <a:p>
            <a:pPr marL="990600" lvl="1" indent="-361950">
              <a:lnSpc>
                <a:spcPct val="90000"/>
              </a:lnSpc>
              <a:buFont typeface="Wingdings" panose="05000000000000000000" pitchFamily="2" charset="2"/>
              <a:buChar char="Ø"/>
            </a:pPr>
            <a:r>
              <a:rPr lang="en-US" sz="1800" dirty="0">
                <a:latin typeface="+mn-lt"/>
              </a:rPr>
              <a:t>next up – longitudinal case studies</a:t>
            </a:r>
          </a:p>
          <a:p>
            <a:pPr marL="990600" lvl="1" indent="-361950">
              <a:lnSpc>
                <a:spcPct val="90000"/>
              </a:lnSpc>
              <a:buFont typeface="Wingdings" panose="05000000000000000000" pitchFamily="2" charset="2"/>
              <a:buChar char="Ø"/>
            </a:pPr>
            <a:r>
              <a:rPr lang="en-US" sz="1800" dirty="0">
                <a:latin typeface="+mn-lt"/>
              </a:rPr>
              <a:t>employer survey?</a:t>
            </a:r>
          </a:p>
          <a:p>
            <a:pPr>
              <a:lnSpc>
                <a:spcPct val="90000"/>
              </a:lnSpc>
            </a:pPr>
            <a:endParaRPr lang="en-NZ" sz="1300" dirty="0"/>
          </a:p>
        </p:txBody>
      </p:sp>
      <p:pic>
        <p:nvPicPr>
          <p:cNvPr id="4" name="Picture 3">
            <a:extLst>
              <a:ext uri="{FF2B5EF4-FFF2-40B4-BE49-F238E27FC236}">
                <a16:creationId xmlns:a16="http://schemas.microsoft.com/office/drawing/2014/main" id="{CCFB58D6-7E15-449F-91BE-38AFBE5D013D}"/>
              </a:ext>
            </a:extLst>
          </p:cNvPr>
          <p:cNvPicPr>
            <a:picLocks noChangeAspect="1"/>
          </p:cNvPicPr>
          <p:nvPr/>
        </p:nvPicPr>
        <p:blipFill>
          <a:blip r:embed="rId2"/>
          <a:stretch>
            <a:fillRect/>
          </a:stretch>
        </p:blipFill>
        <p:spPr>
          <a:xfrm>
            <a:off x="4621173" y="5365600"/>
            <a:ext cx="5016304" cy="877853"/>
          </a:xfrm>
          <a:prstGeom prst="rect">
            <a:avLst/>
          </a:prstGeom>
        </p:spPr>
      </p:pic>
    </p:spTree>
    <p:extLst>
      <p:ext uri="{BB962C8B-B14F-4D97-AF65-F5344CB8AC3E}">
        <p14:creationId xmlns:p14="http://schemas.microsoft.com/office/powerpoint/2010/main" val="366291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bwMode="auto">
          <a:xfrm>
            <a:off x="0" y="833473"/>
            <a:ext cx="9921377" cy="6361897"/>
          </a:xfrm>
          <a:noFill/>
          <a:ln>
            <a:miter lim="800000"/>
            <a:headEnd/>
            <a:tailEnd/>
          </a:ln>
        </p:spPr>
        <p:txBody>
          <a:bodyPr vert="horz" wrap="square" lIns="104287" tIns="52144" rIns="104287" bIns="52144" numCol="1" anchor="t" anchorCtr="0" compatLnSpc="1">
            <a:prstTxWarp prst="textNoShape">
              <a:avLst/>
            </a:prstTxWarp>
          </a:bodyPr>
          <a:lstStyle/>
          <a:p>
            <a:pPr marL="0" indent="0" algn="ctr">
              <a:buNone/>
            </a:pPr>
            <a:r>
              <a:rPr lang="en-NZ" sz="3600" b="1" dirty="0">
                <a:latin typeface="+mn-lt"/>
              </a:rPr>
              <a:t>Context</a:t>
            </a:r>
          </a:p>
          <a:p>
            <a:pPr lvl="1"/>
            <a:r>
              <a:rPr lang="en-NZ" sz="2000" dirty="0">
                <a:latin typeface="+mn-lt"/>
              </a:rPr>
              <a:t>LW internationally prominent due to rising living costs &amp; low-paid/ precarious work </a:t>
            </a:r>
          </a:p>
          <a:p>
            <a:pPr lvl="1"/>
            <a:r>
              <a:rPr lang="en-NZ" sz="2000" dirty="0">
                <a:latin typeface="+mn-lt"/>
              </a:rPr>
              <a:t>Defined by ‘quality of life’ not basic subsistence </a:t>
            </a:r>
          </a:p>
          <a:p>
            <a:pPr lvl="2">
              <a:buFont typeface="Wingdings" panose="05000000000000000000" pitchFamily="2" charset="2"/>
              <a:buChar char="Ø"/>
            </a:pPr>
            <a:r>
              <a:rPr lang="en-NZ" sz="1800" dirty="0">
                <a:latin typeface="+mn-lt"/>
              </a:rPr>
              <a:t>A worker should be able to have some access to recreation/ culture; provision for emergencies (savings, insurance); and provide for dependents</a:t>
            </a:r>
          </a:p>
          <a:p>
            <a:pPr lvl="2">
              <a:buFont typeface="Wingdings" panose="05000000000000000000" pitchFamily="2" charset="2"/>
              <a:buChar char="Ø"/>
            </a:pPr>
            <a:r>
              <a:rPr lang="en-NZ" sz="1800" dirty="0">
                <a:latin typeface="+mn-lt"/>
              </a:rPr>
              <a:t>NZ rate calculated by the </a:t>
            </a:r>
            <a:r>
              <a:rPr lang="en-US" sz="1800" dirty="0">
                <a:latin typeface="+mn-lt"/>
              </a:rPr>
              <a:t>Family Centre Social Policy Research Unit as</a:t>
            </a:r>
            <a:r>
              <a:rPr lang="en-NZ" sz="1800" dirty="0">
                <a:latin typeface="+mn-lt"/>
              </a:rPr>
              <a:t> the hourly wage which</a:t>
            </a:r>
            <a:r>
              <a:rPr lang="en-US" sz="1800" dirty="0">
                <a:latin typeface="+mn-lt"/>
              </a:rPr>
              <a:t> if earned by 1.5 fulltime adult workers would be sufficient for a household of 2 adults and 2 children ‘to live modestly and participate in society’</a:t>
            </a:r>
          </a:p>
          <a:p>
            <a:pPr lvl="2">
              <a:buFont typeface="Wingdings" panose="05000000000000000000" pitchFamily="2" charset="2"/>
              <a:buChar char="Ø"/>
            </a:pPr>
            <a:r>
              <a:rPr lang="en-US" sz="1800" dirty="0">
                <a:latin typeface="+mn-lt"/>
              </a:rPr>
              <a:t>2019 rate is $21.15 (would have been around $2 more without the uplift in disposable income via the Families Package). Current MW is $17.70</a:t>
            </a:r>
            <a:endParaRPr lang="en-NZ" sz="1800" dirty="0">
              <a:latin typeface="+mn-lt"/>
            </a:endParaRPr>
          </a:p>
          <a:p>
            <a:pPr lvl="1"/>
            <a:r>
              <a:rPr lang="en-NZ" sz="2000" dirty="0">
                <a:latin typeface="+mn-lt"/>
              </a:rPr>
              <a:t>LWs are voluntary. There is a rapidly growing number of ‘accredited’ employers in NZ </a:t>
            </a:r>
          </a:p>
          <a:p>
            <a:pPr lvl="2">
              <a:buFont typeface="Wingdings" panose="05000000000000000000" pitchFamily="2" charset="2"/>
              <a:buChar char="Ø"/>
            </a:pPr>
            <a:r>
              <a:rPr lang="en-NZ" sz="1800" dirty="0">
                <a:latin typeface="+mn-lt"/>
              </a:rPr>
              <a:t>Most are small firms and NGOs with a strong ethics/ CSR commitment. Also a couple of local councils (Dunedin, Wellington) and some corporates (e.g. Vector, Westpac, ANZ) with a relatively small proportion of low-paid workers </a:t>
            </a:r>
          </a:p>
          <a:p>
            <a:pPr lvl="2">
              <a:buFont typeface="Wingdings" panose="05000000000000000000" pitchFamily="2" charset="2"/>
              <a:buChar char="Ø"/>
            </a:pPr>
            <a:r>
              <a:rPr lang="en-NZ" sz="1800" dirty="0">
                <a:latin typeface="+mn-lt"/>
              </a:rPr>
              <a:t>Other employers publicly ‘shadow’ the LW (e.g. Smiths City, Warehouse, Auckland City Council, Porirua City Council). Obstacles to accreditation are uncertainty over future rates, as well as the obligation to extend compliance to sub-contractors (which can be complex)</a:t>
            </a:r>
          </a:p>
          <a:p>
            <a:pPr marL="914400" lvl="2" indent="0">
              <a:buNone/>
            </a:pPr>
            <a:endParaRPr lang="en-NZ" sz="2000" dirty="0"/>
          </a:p>
          <a:p>
            <a:pPr lvl="1"/>
            <a:endParaRPr lang="en-NZ" sz="2400" dirty="0"/>
          </a:p>
          <a:p>
            <a:pPr lvl="1"/>
            <a:endParaRPr lang="en-NZ" sz="2400" dirty="0"/>
          </a:p>
          <a:p>
            <a:pPr lvl="1"/>
            <a:endParaRPr lang="en-NZ" sz="2400" dirty="0"/>
          </a:p>
          <a:p>
            <a:pPr lvl="1"/>
            <a:endParaRPr lang="en-NZ" dirty="0"/>
          </a:p>
          <a:p>
            <a:endParaRPr lang="en-NZ" dirty="0"/>
          </a:p>
          <a:p>
            <a:endParaRPr lang="en-NZ" dirty="0"/>
          </a:p>
        </p:txBody>
      </p:sp>
      <p:pic>
        <p:nvPicPr>
          <p:cNvPr id="2" name="Picture 1"/>
          <p:cNvPicPr>
            <a:picLocks noChangeAspect="1"/>
          </p:cNvPicPr>
          <p:nvPr/>
        </p:nvPicPr>
        <p:blipFill>
          <a:blip r:embed="rId2"/>
          <a:stretch>
            <a:fillRect/>
          </a:stretch>
        </p:blipFill>
        <p:spPr>
          <a:xfrm>
            <a:off x="8944719" y="5383"/>
            <a:ext cx="1743920" cy="1373638"/>
          </a:xfrm>
          <a:prstGeom prst="rect">
            <a:avLst/>
          </a:prstGeom>
        </p:spPr>
      </p:pic>
      <p:pic>
        <p:nvPicPr>
          <p:cNvPr id="3" name="Picture 2">
            <a:extLst>
              <a:ext uri="{FF2B5EF4-FFF2-40B4-BE49-F238E27FC236}">
                <a16:creationId xmlns:a16="http://schemas.microsoft.com/office/drawing/2014/main" id="{6D82E374-9E1B-4B61-BD02-6074FFDBBDD9}"/>
              </a:ext>
            </a:extLst>
          </p:cNvPr>
          <p:cNvPicPr>
            <a:picLocks noChangeAspect="1"/>
          </p:cNvPicPr>
          <p:nvPr/>
        </p:nvPicPr>
        <p:blipFill>
          <a:blip r:embed="rId3"/>
          <a:stretch>
            <a:fillRect/>
          </a:stretch>
        </p:blipFill>
        <p:spPr>
          <a:xfrm>
            <a:off x="399997" y="-36909"/>
            <a:ext cx="1415930" cy="1415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8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D7E64-3E6D-4830-A172-55CE36973AD4}"/>
              </a:ext>
            </a:extLst>
          </p:cNvPr>
          <p:cNvSpPr>
            <a:spLocks noGrp="1"/>
          </p:cNvSpPr>
          <p:nvPr>
            <p:ph idx="1"/>
          </p:nvPr>
        </p:nvSpPr>
        <p:spPr>
          <a:xfrm>
            <a:off x="21382" y="1045121"/>
            <a:ext cx="9619774" cy="4991131"/>
          </a:xfrm>
        </p:spPr>
        <p:txBody>
          <a:bodyPr/>
          <a:lstStyle/>
          <a:p>
            <a:pPr marL="457200" lvl="1" indent="0" algn="ctr">
              <a:buNone/>
            </a:pPr>
            <a:r>
              <a:rPr lang="en-NZ" sz="2400" b="1" dirty="0">
                <a:solidFill>
                  <a:prstClr val="black"/>
                </a:solidFill>
                <a:latin typeface="+mn-lt"/>
              </a:rPr>
              <a:t>Arguments for and against: similar to MW </a:t>
            </a:r>
          </a:p>
          <a:p>
            <a:pPr marL="457200" lvl="1" indent="0">
              <a:buNone/>
            </a:pPr>
            <a:endParaRPr lang="en-NZ" sz="900" i="1" dirty="0">
              <a:solidFill>
                <a:prstClr val="black"/>
              </a:solidFill>
              <a:latin typeface="+mn-lt"/>
            </a:endParaRPr>
          </a:p>
          <a:p>
            <a:pPr marL="457200" lvl="1" indent="0">
              <a:buNone/>
            </a:pPr>
            <a:r>
              <a:rPr lang="en-NZ" sz="2400" i="1" dirty="0">
                <a:solidFill>
                  <a:prstClr val="black"/>
                </a:solidFill>
                <a:latin typeface="+mn-lt"/>
              </a:rPr>
              <a:t>Case against…</a:t>
            </a:r>
          </a:p>
          <a:p>
            <a:pPr lvl="2">
              <a:buFont typeface="Arial" panose="020B0604020202020204" pitchFamily="34" charset="0"/>
              <a:buChar char="•"/>
            </a:pPr>
            <a:r>
              <a:rPr lang="en-NZ" sz="2000" dirty="0">
                <a:solidFill>
                  <a:prstClr val="black"/>
                </a:solidFill>
                <a:latin typeface="+mn-lt"/>
              </a:rPr>
              <a:t>paying above ‘market’ wages leads to job losses and/or work intensification</a:t>
            </a:r>
          </a:p>
          <a:p>
            <a:pPr lvl="2">
              <a:buFont typeface="Arial" panose="020B0604020202020204" pitchFamily="34" charset="0"/>
              <a:buChar char="•"/>
            </a:pPr>
            <a:r>
              <a:rPr lang="en-NZ" sz="2000" dirty="0">
                <a:solidFill>
                  <a:prstClr val="black"/>
                </a:solidFill>
                <a:latin typeface="+mn-lt"/>
              </a:rPr>
              <a:t>wage growth should reflect firm and individual performance</a:t>
            </a:r>
          </a:p>
          <a:p>
            <a:pPr lvl="2">
              <a:buFont typeface="Arial" panose="020B0604020202020204" pitchFamily="34" charset="0"/>
              <a:buChar char="•"/>
            </a:pPr>
            <a:r>
              <a:rPr lang="en-NZ" sz="2000" dirty="0">
                <a:solidFill>
                  <a:prstClr val="black"/>
                </a:solidFill>
                <a:latin typeface="+mn-lt"/>
              </a:rPr>
              <a:t>clumsy way to address poverty or need given wide variation in individual circumstances and regional living costs</a:t>
            </a:r>
          </a:p>
          <a:p>
            <a:pPr lvl="2">
              <a:buFont typeface="Arial" panose="020B0604020202020204" pitchFamily="34" charset="0"/>
              <a:buChar char="•"/>
            </a:pPr>
            <a:r>
              <a:rPr lang="en-NZ" sz="2000" dirty="0">
                <a:solidFill>
                  <a:prstClr val="black"/>
                </a:solidFill>
                <a:latin typeface="+mn-lt"/>
              </a:rPr>
              <a:t>problem is less one of low pay than high living costs, especially housing </a:t>
            </a:r>
          </a:p>
          <a:p>
            <a:pPr lvl="2">
              <a:buFont typeface="Arial" panose="020B0604020202020204" pitchFamily="34" charset="0"/>
              <a:buChar char="•"/>
            </a:pPr>
            <a:r>
              <a:rPr lang="en-NZ" sz="2000" dirty="0">
                <a:solidFill>
                  <a:prstClr val="black"/>
                </a:solidFill>
                <a:latin typeface="+mn-lt"/>
              </a:rPr>
              <a:t>disproportionately negative impact on small firms and service sector</a:t>
            </a:r>
          </a:p>
          <a:p>
            <a:pPr marL="1800225" lvl="3" indent="-428625">
              <a:buFont typeface="Wingdings" panose="05000000000000000000" pitchFamily="2" charset="2"/>
              <a:buChar char="Ø"/>
            </a:pPr>
            <a:r>
              <a:rPr lang="en-NZ" sz="1800" dirty="0">
                <a:solidFill>
                  <a:prstClr val="black"/>
                </a:solidFill>
                <a:latin typeface="+mn-lt"/>
              </a:rPr>
              <a:t>labour intensive, low margin</a:t>
            </a:r>
          </a:p>
          <a:p>
            <a:pPr marL="1800225" lvl="3" indent="-428625">
              <a:buFont typeface="Wingdings" panose="05000000000000000000" pitchFamily="2" charset="2"/>
              <a:buChar char="Ø"/>
            </a:pPr>
            <a:r>
              <a:rPr lang="en-NZ" sz="1800" dirty="0">
                <a:solidFill>
                  <a:prstClr val="black"/>
                </a:solidFill>
                <a:latin typeface="+mn-lt"/>
              </a:rPr>
              <a:t>other costs such as rent, rates rising fast too</a:t>
            </a:r>
          </a:p>
          <a:p>
            <a:pPr marL="1800225" lvl="3" indent="-428625">
              <a:buFont typeface="Wingdings" panose="05000000000000000000" pitchFamily="2" charset="2"/>
              <a:buChar char="Ø"/>
            </a:pPr>
            <a:r>
              <a:rPr lang="en-NZ" sz="1800" dirty="0">
                <a:solidFill>
                  <a:prstClr val="black"/>
                </a:solidFill>
                <a:latin typeface="+mn-lt"/>
              </a:rPr>
              <a:t>indirect impact on wage costs as skilled/experienced staff seek to restore differentials with entry-level workers</a:t>
            </a:r>
          </a:p>
          <a:p>
            <a:pPr marL="1800225" lvl="3" indent="-428625">
              <a:buFont typeface="Wingdings" panose="05000000000000000000" pitchFamily="2" charset="2"/>
              <a:buChar char="Ø"/>
            </a:pPr>
            <a:r>
              <a:rPr lang="en-NZ" sz="1800" dirty="0">
                <a:solidFill>
                  <a:prstClr val="black"/>
                </a:solidFill>
                <a:latin typeface="+mn-lt"/>
              </a:rPr>
              <a:t>less able to absorb or pass on cost increases, or respond through efficiencies/ work reorganisation</a:t>
            </a:r>
          </a:p>
          <a:p>
            <a:pPr marL="1343025" lvl="2" indent="-428625">
              <a:buFont typeface="Wingdings" panose="05000000000000000000" pitchFamily="2" charset="2"/>
              <a:buChar char="Ø"/>
            </a:pPr>
            <a:endParaRPr lang="en-NZ" dirty="0"/>
          </a:p>
        </p:txBody>
      </p:sp>
      <p:pic>
        <p:nvPicPr>
          <p:cNvPr id="4" name="Picture 3">
            <a:extLst>
              <a:ext uri="{FF2B5EF4-FFF2-40B4-BE49-F238E27FC236}">
                <a16:creationId xmlns:a16="http://schemas.microsoft.com/office/drawing/2014/main" id="{A8C5EDC2-BE97-481A-BA8F-3576716FF51C}"/>
              </a:ext>
            </a:extLst>
          </p:cNvPr>
          <p:cNvPicPr>
            <a:picLocks noChangeAspect="1"/>
          </p:cNvPicPr>
          <p:nvPr/>
        </p:nvPicPr>
        <p:blipFill>
          <a:blip r:embed="rId2"/>
          <a:stretch>
            <a:fillRect/>
          </a:stretch>
        </p:blipFill>
        <p:spPr>
          <a:xfrm>
            <a:off x="8113793" y="109016"/>
            <a:ext cx="2531395" cy="1417581"/>
          </a:xfrm>
          <a:prstGeom prst="rect">
            <a:avLst/>
          </a:prstGeom>
        </p:spPr>
      </p:pic>
    </p:spTree>
    <p:extLst>
      <p:ext uri="{BB962C8B-B14F-4D97-AF65-F5344CB8AC3E}">
        <p14:creationId xmlns:p14="http://schemas.microsoft.com/office/powerpoint/2010/main" val="198563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83" y="1405161"/>
            <a:ext cx="10297144" cy="6214732"/>
          </a:xfrm>
        </p:spPr>
        <p:txBody>
          <a:bodyPr/>
          <a:lstStyle/>
          <a:p>
            <a:pPr marL="0" indent="0">
              <a:buNone/>
            </a:pPr>
            <a:r>
              <a:rPr lang="en-NZ" sz="2400" i="1" dirty="0">
                <a:latin typeface="+mn-lt"/>
              </a:rPr>
              <a:t>  Alternative views…</a:t>
            </a:r>
          </a:p>
          <a:p>
            <a:pPr marL="0" indent="0">
              <a:buNone/>
            </a:pPr>
            <a:endParaRPr lang="en-NZ" sz="1000" i="1" dirty="0">
              <a:latin typeface="+mn-lt"/>
            </a:endParaRPr>
          </a:p>
          <a:p>
            <a:pPr lvl="1">
              <a:buFont typeface="Arial" panose="020B0604020202020204" pitchFamily="34" charset="0"/>
              <a:buChar char="•"/>
            </a:pPr>
            <a:r>
              <a:rPr lang="en-NZ" sz="2000" dirty="0">
                <a:latin typeface="+mn-lt"/>
              </a:rPr>
              <a:t>low pay reflects unequal dependency and bargaining power not simply supply and demand</a:t>
            </a:r>
          </a:p>
          <a:p>
            <a:pPr lvl="2">
              <a:buFont typeface="Wingdings" panose="05000000000000000000" pitchFamily="2" charset="2"/>
              <a:buChar char="Ø"/>
            </a:pPr>
            <a:r>
              <a:rPr lang="en-NZ" sz="1800" dirty="0">
                <a:latin typeface="+mn-lt"/>
              </a:rPr>
              <a:t>may not reflect contribution or productivity; can be exploitative</a:t>
            </a:r>
          </a:p>
          <a:p>
            <a:pPr lvl="1">
              <a:buFont typeface="Arial" panose="020B0604020202020204" pitchFamily="34" charset="0"/>
              <a:buChar char="•"/>
            </a:pPr>
            <a:r>
              <a:rPr lang="en-NZ" sz="2000" dirty="0">
                <a:latin typeface="+mn-lt"/>
              </a:rPr>
              <a:t>‘efficiency wage’ and psychology theories - positive returns to higher pay</a:t>
            </a:r>
          </a:p>
          <a:p>
            <a:pPr lvl="2">
              <a:buFont typeface="Wingdings" panose="05000000000000000000" pitchFamily="2" charset="2"/>
              <a:buChar char="Ø"/>
            </a:pPr>
            <a:r>
              <a:rPr lang="en-NZ" sz="1800" dirty="0">
                <a:latin typeface="+mn-lt"/>
              </a:rPr>
              <a:t>better recruitment; retention; development and training; commitment; and better people management and employee relations generally, including in small firms</a:t>
            </a:r>
          </a:p>
          <a:p>
            <a:pPr lvl="1">
              <a:buFont typeface="Arial" panose="020B0604020202020204" pitchFamily="34" charset="0"/>
              <a:buChar char="•"/>
            </a:pPr>
            <a:r>
              <a:rPr lang="en-NZ" sz="2000" dirty="0">
                <a:latin typeface="+mn-lt"/>
              </a:rPr>
              <a:t>targeted taxpayer-funded transfers such as housing and child benefits subsidise low pay</a:t>
            </a:r>
          </a:p>
          <a:p>
            <a:pPr lvl="1">
              <a:buFont typeface="Arial" panose="020B0604020202020204" pitchFamily="34" charset="0"/>
              <a:buChar char="•"/>
            </a:pPr>
            <a:r>
              <a:rPr lang="en-NZ" sz="2000" dirty="0">
                <a:latin typeface="+mn-lt"/>
              </a:rPr>
              <a:t>higher pay for lower earners has beneficial macroeconomic multiplier effect</a:t>
            </a:r>
          </a:p>
          <a:p>
            <a:pPr lvl="1">
              <a:buFont typeface="Arial" panose="020B0604020202020204" pitchFamily="34" charset="0"/>
              <a:buChar char="•"/>
            </a:pPr>
            <a:r>
              <a:rPr lang="en-NZ" sz="2000" dirty="0">
                <a:latin typeface="+mn-lt"/>
              </a:rPr>
              <a:t>higher wage floor encourages competition based on innovation and quality not simply cost</a:t>
            </a:r>
          </a:p>
          <a:p>
            <a:pPr marL="895350" lvl="1" indent="-438150">
              <a:buFont typeface="Wingdings" panose="05000000000000000000" pitchFamily="2" charset="2"/>
              <a:buChar char="Ø"/>
            </a:pPr>
            <a:endParaRPr lang="en-NZ" sz="2400" dirty="0"/>
          </a:p>
          <a:p>
            <a:endParaRPr lang="en-NZ" dirty="0"/>
          </a:p>
          <a:p>
            <a:endParaRPr lang="en-NZ" dirty="0"/>
          </a:p>
          <a:p>
            <a:endParaRPr lang="en-NZ" dirty="0"/>
          </a:p>
        </p:txBody>
      </p:sp>
      <p:pic>
        <p:nvPicPr>
          <p:cNvPr id="5" name="Picture 4"/>
          <p:cNvPicPr>
            <a:picLocks noChangeAspect="1"/>
          </p:cNvPicPr>
          <p:nvPr/>
        </p:nvPicPr>
        <p:blipFill>
          <a:blip r:embed="rId2"/>
          <a:stretch>
            <a:fillRect/>
          </a:stretch>
        </p:blipFill>
        <p:spPr>
          <a:xfrm>
            <a:off x="7936607" y="168786"/>
            <a:ext cx="2505673" cy="1816765"/>
          </a:xfrm>
          <a:prstGeom prst="rect">
            <a:avLst/>
          </a:prstGeom>
        </p:spPr>
      </p:pic>
    </p:spTree>
    <p:extLst>
      <p:ext uri="{BB962C8B-B14F-4D97-AF65-F5344CB8AC3E}">
        <p14:creationId xmlns:p14="http://schemas.microsoft.com/office/powerpoint/2010/main" val="55486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28695" y="37009"/>
            <a:ext cx="1896366" cy="1896366"/>
          </a:xfrm>
          <a:prstGeom prst="rect">
            <a:avLst/>
          </a:prstGeom>
        </p:spPr>
      </p:pic>
      <p:sp>
        <p:nvSpPr>
          <p:cNvPr id="3" name="Content Placeholder 2"/>
          <p:cNvSpPr>
            <a:spLocks noGrp="1"/>
          </p:cNvSpPr>
          <p:nvPr>
            <p:ph idx="1"/>
          </p:nvPr>
        </p:nvSpPr>
        <p:spPr>
          <a:xfrm>
            <a:off x="534432" y="1399481"/>
            <a:ext cx="9619774" cy="4991131"/>
          </a:xfrm>
        </p:spPr>
        <p:txBody>
          <a:bodyPr/>
          <a:lstStyle/>
          <a:p>
            <a:pPr marL="0" indent="0">
              <a:buNone/>
            </a:pPr>
            <a:r>
              <a:rPr lang="en-NZ" sz="2800" dirty="0">
                <a:latin typeface="+mn-lt"/>
              </a:rPr>
              <a:t>Issues need exploring in a systematic way </a:t>
            </a:r>
          </a:p>
          <a:p>
            <a:r>
              <a:rPr lang="en-NZ" sz="2000" dirty="0">
                <a:latin typeface="+mn-lt"/>
              </a:rPr>
              <a:t>From an </a:t>
            </a:r>
            <a:r>
              <a:rPr lang="en-NZ" sz="2000" i="1" dirty="0">
                <a:latin typeface="+mn-lt"/>
              </a:rPr>
              <a:t>employee</a:t>
            </a:r>
            <a:r>
              <a:rPr lang="en-NZ" sz="2000" dirty="0">
                <a:latin typeface="+mn-lt"/>
              </a:rPr>
              <a:t> perspective, how far is pay (and household income) linked to quality of life (work satisfaction + family life, leisure)? </a:t>
            </a:r>
          </a:p>
          <a:p>
            <a:pPr lvl="1">
              <a:buFont typeface="Wingdings" panose="05000000000000000000" pitchFamily="2" charset="2"/>
              <a:buChar char="Ø"/>
            </a:pPr>
            <a:r>
              <a:rPr lang="en-NZ" sz="1800" dirty="0">
                <a:latin typeface="+mn-lt"/>
              </a:rPr>
              <a:t>where, if any, are the tipping points? </a:t>
            </a:r>
          </a:p>
          <a:p>
            <a:r>
              <a:rPr lang="en-NZ" sz="2000" dirty="0">
                <a:latin typeface="+mn-lt"/>
              </a:rPr>
              <a:t>The prevalence of small firms and service work in NZ means many employers do not pay </a:t>
            </a:r>
            <a:r>
              <a:rPr lang="en-NZ" sz="2000" u="sng" dirty="0">
                <a:latin typeface="+mn-lt"/>
              </a:rPr>
              <a:t>&gt;</a:t>
            </a:r>
            <a:r>
              <a:rPr lang="en-NZ" sz="2000" dirty="0">
                <a:latin typeface="+mn-lt"/>
              </a:rPr>
              <a:t> LW. However, little is known about </a:t>
            </a:r>
            <a:r>
              <a:rPr lang="en-NZ" sz="2000" i="1" dirty="0">
                <a:latin typeface="+mn-lt"/>
              </a:rPr>
              <a:t>employer attitudes</a:t>
            </a:r>
            <a:r>
              <a:rPr lang="en-NZ" sz="2000" dirty="0">
                <a:latin typeface="+mn-lt"/>
              </a:rPr>
              <a:t> around low pay and the LW </a:t>
            </a:r>
          </a:p>
          <a:p>
            <a:pPr lvl="1">
              <a:buFont typeface="Wingdings" panose="05000000000000000000" pitchFamily="2" charset="2"/>
              <a:buChar char="Ø"/>
            </a:pPr>
            <a:r>
              <a:rPr lang="en-NZ" sz="1800" dirty="0">
                <a:latin typeface="+mn-lt"/>
              </a:rPr>
              <a:t>are low-paying employers favourable in principal but constrained in practice? or could they pay more but choose not to? </a:t>
            </a:r>
          </a:p>
          <a:p>
            <a:pPr lvl="1">
              <a:buFont typeface="Wingdings" panose="05000000000000000000" pitchFamily="2" charset="2"/>
              <a:buChar char="Ø"/>
            </a:pPr>
            <a:r>
              <a:rPr lang="en-NZ" sz="1800" dirty="0">
                <a:latin typeface="+mn-lt"/>
              </a:rPr>
              <a:t>what explains differences in attitudes and practice – e.g. size, sector, ownership, competition, unionisation, management choice….? </a:t>
            </a:r>
          </a:p>
        </p:txBody>
      </p:sp>
    </p:spTree>
    <p:extLst>
      <p:ext uri="{BB962C8B-B14F-4D97-AF65-F5344CB8AC3E}">
        <p14:creationId xmlns:p14="http://schemas.microsoft.com/office/powerpoint/2010/main" val="382413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84679" y="-96747"/>
            <a:ext cx="1800200" cy="2263932"/>
          </a:xfrm>
          <a:prstGeom prst="rect">
            <a:avLst/>
          </a:prstGeom>
        </p:spPr>
      </p:pic>
      <p:sp>
        <p:nvSpPr>
          <p:cNvPr id="37889" name="Content Placeholder 2"/>
          <p:cNvSpPr>
            <a:spLocks noGrp="1"/>
          </p:cNvSpPr>
          <p:nvPr>
            <p:ph idx="1"/>
          </p:nvPr>
        </p:nvSpPr>
        <p:spPr bwMode="auto">
          <a:xfrm>
            <a:off x="159743" y="973113"/>
            <a:ext cx="10081120" cy="6361897"/>
          </a:xfrm>
          <a:noFill/>
          <a:ln>
            <a:miter lim="800000"/>
            <a:headEnd/>
            <a:tailEnd/>
          </a:ln>
        </p:spPr>
        <p:txBody>
          <a:bodyPr vert="horz" wrap="square" lIns="104287" tIns="52144" rIns="104287" bIns="52144" numCol="1" anchor="t" anchorCtr="0" compatLnSpc="1">
            <a:prstTxWarp prst="textNoShape">
              <a:avLst/>
            </a:prstTxWarp>
          </a:bodyPr>
          <a:lstStyle/>
          <a:p>
            <a:pPr marL="0" indent="0">
              <a:buNone/>
            </a:pPr>
            <a:r>
              <a:rPr lang="en-NZ" dirty="0">
                <a:latin typeface="+mn-lt"/>
              </a:rPr>
              <a:t>The research project</a:t>
            </a:r>
          </a:p>
          <a:p>
            <a:pPr lvl="1"/>
            <a:r>
              <a:rPr lang="en-NZ" sz="2400" dirty="0">
                <a:latin typeface="+mn-lt"/>
              </a:rPr>
              <a:t>Two main questions</a:t>
            </a:r>
          </a:p>
          <a:p>
            <a:pPr marL="1257300" lvl="2" indent="-361950">
              <a:buFont typeface="Wingdings" panose="05000000000000000000" pitchFamily="2" charset="2"/>
              <a:buChar char="Ø"/>
            </a:pPr>
            <a:r>
              <a:rPr lang="en-NZ" sz="2000" dirty="0">
                <a:latin typeface="+mn-lt"/>
              </a:rPr>
              <a:t>is there a LW range that enables people to thrive in Aotearoa/NZ?</a:t>
            </a:r>
          </a:p>
          <a:p>
            <a:pPr marL="1257300" lvl="2" indent="-361950">
              <a:buFont typeface="Wingdings" panose="05000000000000000000" pitchFamily="2" charset="2"/>
              <a:buChar char="Ø"/>
            </a:pPr>
            <a:r>
              <a:rPr lang="en-NZ" sz="2000" dirty="0">
                <a:latin typeface="+mn-lt"/>
              </a:rPr>
              <a:t>what are the main barriers to, and facilitators of, employers’ adoption of LW?</a:t>
            </a:r>
          </a:p>
          <a:p>
            <a:pPr lvl="1"/>
            <a:r>
              <a:rPr lang="en-NZ" sz="2400" dirty="0">
                <a:latin typeface="+mn-lt"/>
              </a:rPr>
              <a:t>Supported by Marsden Fund</a:t>
            </a:r>
          </a:p>
          <a:p>
            <a:pPr marL="1257300" lvl="2" indent="-361950">
              <a:buFont typeface="Wingdings" panose="05000000000000000000" pitchFamily="2" charset="2"/>
              <a:buChar char="Ø"/>
            </a:pPr>
            <a:r>
              <a:rPr lang="en-NZ" sz="2000" dirty="0">
                <a:latin typeface="+mn-lt"/>
              </a:rPr>
              <a:t>established by the Government in 1994 to support excellent fundamental research; administered by the Royal Society of New Zealand </a:t>
            </a:r>
          </a:p>
          <a:p>
            <a:pPr marL="1257300" lvl="2" indent="-361950">
              <a:buFont typeface="Wingdings" panose="05000000000000000000" pitchFamily="2" charset="2"/>
              <a:buChar char="Ø"/>
            </a:pPr>
            <a:r>
              <a:rPr lang="en-NZ" sz="2000" dirty="0">
                <a:latin typeface="+mn-lt"/>
              </a:rPr>
              <a:t>pilot study funded by Massey University (VC’s Discretionary Fund)</a:t>
            </a:r>
          </a:p>
          <a:p>
            <a:pPr lvl="1"/>
            <a:r>
              <a:rPr lang="en-NZ" sz="2400" dirty="0">
                <a:latin typeface="+mn-lt"/>
              </a:rPr>
              <a:t>Three years, commencing March 2018</a:t>
            </a:r>
          </a:p>
          <a:p>
            <a:pPr marL="1257300" lvl="2" indent="-342900">
              <a:buFont typeface="Wingdings" panose="05000000000000000000" pitchFamily="2" charset="2"/>
              <a:buChar char="Ø"/>
            </a:pPr>
            <a:r>
              <a:rPr lang="en-NZ" sz="2000" dirty="0">
                <a:latin typeface="+mn-lt"/>
              </a:rPr>
              <a:t>nationally-representative panel survey of 1,000 workers in low-income occupation (up to $60,000), </a:t>
            </a:r>
            <a:r>
              <a:rPr lang="en-NZ" sz="2000" dirty="0" err="1">
                <a:latin typeface="+mn-lt"/>
              </a:rPr>
              <a:t>Yrs</a:t>
            </a:r>
            <a:r>
              <a:rPr lang="en-NZ" sz="2000" dirty="0">
                <a:latin typeface="+mn-lt"/>
              </a:rPr>
              <a:t> 1 and 3</a:t>
            </a:r>
          </a:p>
          <a:p>
            <a:pPr marL="1257300" lvl="2" indent="-342900">
              <a:buFont typeface="Wingdings" panose="05000000000000000000" pitchFamily="2" charset="2"/>
              <a:buChar char="Ø"/>
            </a:pPr>
            <a:r>
              <a:rPr lang="en-NZ" sz="2000" dirty="0">
                <a:latin typeface="+mn-lt"/>
              </a:rPr>
              <a:t>employer (and other stakeholder) interviews at sector/policy level (Yr1)</a:t>
            </a:r>
          </a:p>
          <a:p>
            <a:pPr marL="1257300" lvl="2" indent="-342900">
              <a:buFont typeface="Wingdings" panose="05000000000000000000" pitchFamily="2" charset="2"/>
              <a:buChar char="Ø"/>
            </a:pPr>
            <a:r>
              <a:rPr lang="en-NZ" sz="2000" dirty="0">
                <a:latin typeface="+mn-lt"/>
              </a:rPr>
              <a:t>company-level interviews and case studies (</a:t>
            </a:r>
            <a:r>
              <a:rPr lang="en-NZ" sz="2000" dirty="0" err="1">
                <a:latin typeface="+mn-lt"/>
              </a:rPr>
              <a:t>Yrs</a:t>
            </a:r>
            <a:r>
              <a:rPr lang="en-NZ" sz="2000" dirty="0">
                <a:latin typeface="+mn-lt"/>
              </a:rPr>
              <a:t> 2-3)</a:t>
            </a:r>
          </a:p>
          <a:p>
            <a:endParaRPr lang="en-NZ" dirty="0"/>
          </a:p>
          <a:p>
            <a:endParaRPr lang="en-NZ" dirty="0"/>
          </a:p>
        </p:txBody>
      </p:sp>
    </p:spTree>
    <p:extLst>
      <p:ext uri="{BB962C8B-B14F-4D97-AF65-F5344CB8AC3E}">
        <p14:creationId xmlns:p14="http://schemas.microsoft.com/office/powerpoint/2010/main" val="183142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D5513-BAE9-4920-9AF6-5A54DFDE442F}"/>
              </a:ext>
            </a:extLst>
          </p:cNvPr>
          <p:cNvSpPr>
            <a:spLocks noGrp="1"/>
          </p:cNvSpPr>
          <p:nvPr>
            <p:ph idx="1"/>
          </p:nvPr>
        </p:nvSpPr>
        <p:spPr>
          <a:xfrm>
            <a:off x="231751" y="839044"/>
            <a:ext cx="9619774" cy="4991131"/>
          </a:xfrm>
        </p:spPr>
        <p:txBody>
          <a:bodyPr/>
          <a:lstStyle/>
          <a:p>
            <a:pPr marL="0" indent="0">
              <a:buNone/>
            </a:pPr>
            <a:r>
              <a:rPr lang="en-NZ" sz="2400" dirty="0">
                <a:latin typeface="+mn-lt"/>
              </a:rPr>
              <a:t>Fortuitous Timing  - </a:t>
            </a:r>
            <a:r>
              <a:rPr lang="en-US" sz="2400" dirty="0">
                <a:latin typeface="+mn-lt"/>
              </a:rPr>
              <a:t>increases to MW</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NZ" dirty="0"/>
          </a:p>
        </p:txBody>
      </p:sp>
      <p:graphicFrame>
        <p:nvGraphicFramePr>
          <p:cNvPr id="8" name="Chart 7">
            <a:extLst>
              <a:ext uri="{FF2B5EF4-FFF2-40B4-BE49-F238E27FC236}">
                <a16:creationId xmlns:a16="http://schemas.microsoft.com/office/drawing/2014/main" id="{E9B6B907-C84F-4E1B-8B2D-5128F1FC90F1}"/>
              </a:ext>
            </a:extLst>
          </p:cNvPr>
          <p:cNvGraphicFramePr/>
          <p:nvPr>
            <p:extLst>
              <p:ext uri="{D42A27DB-BD31-4B8C-83A1-F6EECF244321}">
                <p14:modId xmlns:p14="http://schemas.microsoft.com/office/powerpoint/2010/main" val="4270740351"/>
              </p:ext>
            </p:extLst>
          </p:nvPr>
        </p:nvGraphicFramePr>
        <p:xfrm>
          <a:off x="375766" y="1765201"/>
          <a:ext cx="6970683" cy="446449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DF01E2F6-E668-4690-BBEE-A02F360E489C}"/>
              </a:ext>
            </a:extLst>
          </p:cNvPr>
          <p:cNvPicPr>
            <a:picLocks noChangeAspect="1"/>
          </p:cNvPicPr>
          <p:nvPr/>
        </p:nvPicPr>
        <p:blipFill>
          <a:blip r:embed="rId3"/>
          <a:stretch>
            <a:fillRect/>
          </a:stretch>
        </p:blipFill>
        <p:spPr>
          <a:xfrm>
            <a:off x="7879804" y="202729"/>
            <a:ext cx="2505075" cy="1828800"/>
          </a:xfrm>
          <a:prstGeom prst="rect">
            <a:avLst/>
          </a:prstGeom>
        </p:spPr>
      </p:pic>
      <p:sp>
        <p:nvSpPr>
          <p:cNvPr id="7" name="TextBox 6">
            <a:extLst>
              <a:ext uri="{FF2B5EF4-FFF2-40B4-BE49-F238E27FC236}">
                <a16:creationId xmlns:a16="http://schemas.microsoft.com/office/drawing/2014/main" id="{E178DCA2-CCCD-46F9-9044-184F7F7F01F3}"/>
              </a:ext>
            </a:extLst>
          </p:cNvPr>
          <p:cNvSpPr txBox="1"/>
          <p:nvPr/>
        </p:nvSpPr>
        <p:spPr>
          <a:xfrm>
            <a:off x="7432551" y="3061345"/>
            <a:ext cx="3168352" cy="1631216"/>
          </a:xfrm>
          <a:prstGeom prst="rect">
            <a:avLst/>
          </a:prstGeom>
          <a:noFill/>
          <a:ln>
            <a:solidFill>
              <a:srgbClr val="00B050"/>
            </a:solidFill>
          </a:ln>
        </p:spPr>
        <p:txBody>
          <a:bodyPr wrap="square" rtlCol="0">
            <a:spAutoFit/>
          </a:bodyPr>
          <a:lstStyle/>
          <a:p>
            <a:pPr marL="0" indent="0" algn="ctr">
              <a:buNone/>
            </a:pPr>
            <a:r>
              <a:rPr lang="en-US" sz="1600" i="1" dirty="0">
                <a:latin typeface="+mn-lt"/>
              </a:rPr>
              <a:t>Median hourly earnings 2019</a:t>
            </a:r>
          </a:p>
          <a:p>
            <a:pPr marL="180975" indent="-180975">
              <a:buFont typeface="Arial" panose="020B0604020202020204" pitchFamily="34" charset="0"/>
              <a:buChar char="•"/>
            </a:pPr>
            <a:r>
              <a:rPr lang="en-US" sz="1400" dirty="0">
                <a:latin typeface="+mn-lt"/>
              </a:rPr>
              <a:t>clerical/ admin 			$25.2</a:t>
            </a:r>
          </a:p>
          <a:p>
            <a:pPr marL="180975" indent="-180975">
              <a:buFont typeface="Arial" panose="020B0604020202020204" pitchFamily="34" charset="0"/>
              <a:buChar char="•"/>
            </a:pPr>
            <a:r>
              <a:rPr lang="en-US" sz="1400" dirty="0">
                <a:latin typeface="+mn-lt"/>
              </a:rPr>
              <a:t>technicians/ trades 		$25.0 </a:t>
            </a:r>
          </a:p>
          <a:p>
            <a:pPr marL="180975" indent="-180975">
              <a:buFont typeface="Arial" panose="020B0604020202020204" pitchFamily="34" charset="0"/>
              <a:buChar char="•"/>
            </a:pPr>
            <a:r>
              <a:rPr lang="en-US" sz="1400" dirty="0">
                <a:latin typeface="+mn-lt"/>
              </a:rPr>
              <a:t>machinery operators/ drivers	$22.5</a:t>
            </a:r>
          </a:p>
          <a:p>
            <a:pPr marL="180975" indent="-180975">
              <a:buFont typeface="Arial" panose="020B0604020202020204" pitchFamily="34" charset="0"/>
              <a:buChar char="•"/>
            </a:pPr>
            <a:r>
              <a:rPr lang="en-US" sz="1400" dirty="0">
                <a:latin typeface="+mn-lt"/>
              </a:rPr>
              <a:t>community/ personal service 	$21.3</a:t>
            </a:r>
          </a:p>
          <a:p>
            <a:pPr marL="180975" indent="-180975">
              <a:buFont typeface="Arial" panose="020B0604020202020204" pitchFamily="34" charset="0"/>
              <a:buChar char="•"/>
            </a:pPr>
            <a:r>
              <a:rPr lang="en-US" sz="1400" dirty="0">
                <a:latin typeface="+mn-lt"/>
              </a:rPr>
              <a:t>sales workers			$20.0</a:t>
            </a:r>
          </a:p>
          <a:p>
            <a:pPr marL="180975" indent="-180975">
              <a:buFont typeface="Arial" panose="020B0604020202020204" pitchFamily="34" charset="0"/>
              <a:buChar char="•"/>
            </a:pPr>
            <a:r>
              <a:rPr lang="en-US" sz="1400" dirty="0" err="1">
                <a:latin typeface="+mn-lt"/>
              </a:rPr>
              <a:t>labourers</a:t>
            </a:r>
            <a:r>
              <a:rPr lang="en-US" sz="1400" dirty="0">
                <a:latin typeface="+mn-lt"/>
              </a:rPr>
              <a:t> 				$19.2</a:t>
            </a:r>
            <a:endParaRPr lang="en-US" dirty="0">
              <a:latin typeface="+mn-lt"/>
            </a:endParaRPr>
          </a:p>
        </p:txBody>
      </p:sp>
    </p:spTree>
    <p:extLst>
      <p:ext uri="{BB962C8B-B14F-4D97-AF65-F5344CB8AC3E}">
        <p14:creationId xmlns:p14="http://schemas.microsoft.com/office/powerpoint/2010/main" val="60604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9776-A239-42F2-B1C4-09E96E9A7B7D}"/>
              </a:ext>
            </a:extLst>
          </p:cNvPr>
          <p:cNvSpPr>
            <a:spLocks noGrp="1"/>
          </p:cNvSpPr>
          <p:nvPr>
            <p:ph type="title"/>
          </p:nvPr>
        </p:nvSpPr>
        <p:spPr/>
        <p:txBody>
          <a:bodyPr/>
          <a:lstStyle/>
          <a:p>
            <a:r>
              <a:rPr lang="en-NZ" dirty="0">
                <a:latin typeface="+mn-lt"/>
              </a:rPr>
              <a:t>	Employee Survey</a:t>
            </a:r>
          </a:p>
        </p:txBody>
      </p:sp>
      <p:sp>
        <p:nvSpPr>
          <p:cNvPr id="3" name="Content Placeholder 2">
            <a:extLst>
              <a:ext uri="{FF2B5EF4-FFF2-40B4-BE49-F238E27FC236}">
                <a16:creationId xmlns:a16="http://schemas.microsoft.com/office/drawing/2014/main" id="{D43B2978-BCE9-46C9-9808-3E5B74D18831}"/>
              </a:ext>
            </a:extLst>
          </p:cNvPr>
          <p:cNvSpPr>
            <a:spLocks noGrp="1"/>
          </p:cNvSpPr>
          <p:nvPr>
            <p:ph idx="1"/>
          </p:nvPr>
        </p:nvSpPr>
        <p:spPr>
          <a:xfrm>
            <a:off x="663799" y="1623299"/>
            <a:ext cx="9778439" cy="4991131"/>
          </a:xfrm>
        </p:spPr>
        <p:txBody>
          <a:bodyPr/>
          <a:lstStyle/>
          <a:p>
            <a:r>
              <a:rPr lang="en-GB" sz="2000" dirty="0">
                <a:latin typeface="+mn-lt"/>
              </a:rPr>
              <a:t>Sample approximates to low-paid workforce with a range of ages, ethnicity, regions, jobs </a:t>
            </a:r>
          </a:p>
          <a:p>
            <a:pPr lvl="1">
              <a:buFont typeface="Wingdings" panose="05000000000000000000" pitchFamily="2" charset="2"/>
              <a:buChar char="Ø"/>
            </a:pPr>
            <a:r>
              <a:rPr lang="en-GB" sz="1800" dirty="0">
                <a:latin typeface="+mn-lt"/>
              </a:rPr>
              <a:t>modal age 30-35</a:t>
            </a:r>
          </a:p>
          <a:p>
            <a:pPr lvl="1">
              <a:buFont typeface="Wingdings" panose="05000000000000000000" pitchFamily="2" charset="2"/>
              <a:buChar char="Ø"/>
            </a:pPr>
            <a:r>
              <a:rPr lang="en-GB" sz="1800" dirty="0">
                <a:latin typeface="+mn-lt"/>
              </a:rPr>
              <a:t>69% female </a:t>
            </a:r>
          </a:p>
          <a:p>
            <a:pPr lvl="1">
              <a:buFont typeface="Wingdings" panose="05000000000000000000" pitchFamily="2" charset="2"/>
              <a:buChar char="Ø"/>
            </a:pPr>
            <a:r>
              <a:rPr lang="en-GB" sz="1800" dirty="0">
                <a:latin typeface="+mn-lt"/>
              </a:rPr>
              <a:t>61% NZ European, Māori 11%, Asian 11%, Indian 7%, Pacific 6%, 3% other</a:t>
            </a:r>
          </a:p>
          <a:p>
            <a:pPr lvl="1">
              <a:buFont typeface="Wingdings" panose="05000000000000000000" pitchFamily="2" charset="2"/>
              <a:buChar char="Ø"/>
            </a:pPr>
            <a:r>
              <a:rPr lang="en-GB" sz="1800" dirty="0">
                <a:latin typeface="+mn-lt"/>
              </a:rPr>
              <a:t>most (77% men, 65% women) work in the private sector, for a range of different size employers, with 18.1% in the public sector. Only 15% are union members</a:t>
            </a:r>
            <a:endParaRPr lang="en-NZ" sz="1800" dirty="0">
              <a:latin typeface="+mn-lt"/>
            </a:endParaRPr>
          </a:p>
          <a:p>
            <a:r>
              <a:rPr lang="en-GB" sz="2000" dirty="0">
                <a:latin typeface="+mn-lt"/>
              </a:rPr>
              <a:t>A third of female and nearly half (45%) of male respondents are sole household earners</a:t>
            </a:r>
          </a:p>
          <a:p>
            <a:pPr lvl="1">
              <a:buFont typeface="Wingdings" panose="05000000000000000000" pitchFamily="2" charset="2"/>
              <a:buChar char="Ø"/>
            </a:pPr>
            <a:r>
              <a:rPr lang="en-GB" sz="1800" dirty="0">
                <a:latin typeface="+mn-lt"/>
              </a:rPr>
              <a:t>12.9% receive Working for Families benefit; 7.4% Accommodation Supplement; 6.5% pension; 3.7% a sickness or disability benefit</a:t>
            </a:r>
          </a:p>
          <a:p>
            <a:r>
              <a:rPr lang="en-GB" sz="2000" dirty="0">
                <a:latin typeface="+mn-lt"/>
              </a:rPr>
              <a:t>49% men and 44% women are on MW, and 14% had more than one job</a:t>
            </a:r>
          </a:p>
          <a:p>
            <a:pPr lvl="1">
              <a:buFont typeface="Wingdings" panose="05000000000000000000" pitchFamily="2" charset="2"/>
              <a:buChar char="Ø"/>
            </a:pPr>
            <a:r>
              <a:rPr lang="en-GB" sz="1800" dirty="0">
                <a:latin typeface="+mn-lt"/>
              </a:rPr>
              <a:t>a quarter worked &lt;20 hours per week; 13% of men and 5% women worked 46 or more.</a:t>
            </a:r>
          </a:p>
          <a:p>
            <a:r>
              <a:rPr lang="en-GB" sz="2000" dirty="0">
                <a:latin typeface="+mn-lt"/>
              </a:rPr>
              <a:t>Three in five live in rental accommodation </a:t>
            </a:r>
            <a:endParaRPr lang="en-NZ" sz="2000" dirty="0">
              <a:latin typeface="+mn-lt"/>
            </a:endParaRPr>
          </a:p>
          <a:p>
            <a:endParaRPr lang="en-NZ" dirty="0"/>
          </a:p>
        </p:txBody>
      </p:sp>
      <p:pic>
        <p:nvPicPr>
          <p:cNvPr id="4" name="Picture 3">
            <a:extLst>
              <a:ext uri="{FF2B5EF4-FFF2-40B4-BE49-F238E27FC236}">
                <a16:creationId xmlns:a16="http://schemas.microsoft.com/office/drawing/2014/main" id="{B90D489F-432A-420F-B15D-5A73C7032E5C}"/>
              </a:ext>
            </a:extLst>
          </p:cNvPr>
          <p:cNvPicPr>
            <a:picLocks noChangeAspect="1"/>
          </p:cNvPicPr>
          <p:nvPr/>
        </p:nvPicPr>
        <p:blipFill rotWithShape="1">
          <a:blip r:embed="rId2"/>
          <a:srcRect t="11188" b="32360"/>
          <a:stretch/>
        </p:blipFill>
        <p:spPr>
          <a:xfrm>
            <a:off x="87735" y="242906"/>
            <a:ext cx="2998048" cy="1128293"/>
          </a:xfrm>
          <a:prstGeom prst="rect">
            <a:avLst/>
          </a:prstGeom>
        </p:spPr>
      </p:pic>
    </p:spTree>
    <p:extLst>
      <p:ext uri="{BB962C8B-B14F-4D97-AF65-F5344CB8AC3E}">
        <p14:creationId xmlns:p14="http://schemas.microsoft.com/office/powerpoint/2010/main" val="112751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115747"/>
            <a:ext cx="9619774" cy="4991131"/>
          </a:xfrm>
        </p:spPr>
        <p:txBody>
          <a:bodyPr/>
          <a:lstStyle/>
          <a:p>
            <a:pPr marL="0" indent="0">
              <a:buNone/>
            </a:pPr>
            <a:r>
              <a:rPr lang="en-NZ" sz="2800" dirty="0">
                <a:latin typeface="+mn-lt"/>
              </a:rPr>
              <a:t>1. Income is related to stress and wellbeing</a:t>
            </a:r>
            <a:endParaRPr lang="en-NZ" sz="2800" i="1" dirty="0">
              <a:latin typeface="+mn-lt"/>
            </a:endParaRPr>
          </a:p>
          <a:p>
            <a:pPr lvl="1">
              <a:buFont typeface="Wingdings" panose="05000000000000000000" pitchFamily="2" charset="2"/>
              <a:buChar char="Ø"/>
            </a:pPr>
            <a:r>
              <a:rPr lang="en-NZ" sz="2000" dirty="0">
                <a:latin typeface="+mn-lt"/>
              </a:rPr>
              <a:t>lower earners particularly low on satisfaction with e.g. health, achievements, future </a:t>
            </a:r>
          </a:p>
          <a:p>
            <a:pPr lvl="1">
              <a:buFont typeface="Wingdings" panose="05000000000000000000" pitchFamily="2" charset="2"/>
              <a:buChar char="Ø"/>
            </a:pPr>
            <a:r>
              <a:rPr lang="en-NZ" sz="2000" dirty="0">
                <a:latin typeface="+mn-lt"/>
              </a:rPr>
              <a:t>worry about the future is also a big relative difference</a:t>
            </a:r>
          </a:p>
        </p:txBody>
      </p:sp>
      <p:pic>
        <p:nvPicPr>
          <p:cNvPr id="4" name="Picture 3"/>
          <p:cNvPicPr>
            <a:picLocks noChangeAspect="1"/>
          </p:cNvPicPr>
          <p:nvPr/>
        </p:nvPicPr>
        <p:blipFill rotWithShape="1">
          <a:blip r:embed="rId2"/>
          <a:srcRect l="12201" r="14721"/>
          <a:stretch/>
        </p:blipFill>
        <p:spPr>
          <a:xfrm>
            <a:off x="8872711" y="290414"/>
            <a:ext cx="1584176" cy="1213945"/>
          </a:xfrm>
          <a:prstGeom prst="rect">
            <a:avLst/>
          </a:prstGeom>
        </p:spPr>
      </p:pic>
      <p:pic>
        <p:nvPicPr>
          <p:cNvPr id="2" name="Picture 1">
            <a:extLst>
              <a:ext uri="{FF2B5EF4-FFF2-40B4-BE49-F238E27FC236}">
                <a16:creationId xmlns:a16="http://schemas.microsoft.com/office/drawing/2014/main" id="{6403F439-956B-4D26-8CB7-D29A8747EAE3}"/>
              </a:ext>
            </a:extLst>
          </p:cNvPr>
          <p:cNvPicPr>
            <a:picLocks noChangeAspect="1"/>
          </p:cNvPicPr>
          <p:nvPr/>
        </p:nvPicPr>
        <p:blipFill>
          <a:blip r:embed="rId3"/>
          <a:stretch>
            <a:fillRect/>
          </a:stretch>
        </p:blipFill>
        <p:spPr>
          <a:xfrm>
            <a:off x="879823" y="2557289"/>
            <a:ext cx="8554577" cy="3817806"/>
          </a:xfrm>
          <a:prstGeom prst="rect">
            <a:avLst/>
          </a:prstGeom>
        </p:spPr>
      </p:pic>
    </p:spTree>
    <p:extLst>
      <p:ext uri="{BB962C8B-B14F-4D97-AF65-F5344CB8AC3E}">
        <p14:creationId xmlns:p14="http://schemas.microsoft.com/office/powerpoint/2010/main" val="2106668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114.735 Competitive Advantage and HRM Strategy&amp;#x0D;&amp;#x0A;Week 7: Performance management and reward&amp;quot;&quot;/&gt;&lt;property id=&quot;20307&quot; value=&quot;264&quot;/&gt;&lt;/object&gt;&lt;object type=&quot;3&quot; unique_id=&quot;10007&quot;&gt;&lt;property id=&quot;20148&quot; value=&quot;5&quot;/&gt;&lt;property id=&quot;20300&quot; value=&quot;Slide 4 - &amp;quot;Objective: Sustained improvements to organisational &amp;amp; individual performance by... &amp;#x0D;&amp;#x0A;&amp;quot;&quot;/&gt;&lt;property id=&quot;20307&quot; value=&quot;709&quot;/&gt;&lt;/object&gt;&lt;object type=&quot;3&quot; unique_id=&quot;10008&quot;&gt;&lt;property id=&quot;20148&quot; value=&quot;5&quot;/&gt;&lt;property id=&quot;20300&quot; value=&quot;Slide 5 - &amp;quot;PM aims to operationalize HR strategy&amp;quot;&quot;/&gt;&lt;property id=&quot;20307&quot; value=&quot;710&quot;/&gt;&lt;/object&gt;&lt;object type=&quot;3&quot; unique_id=&quot;10009&quot;&gt;&lt;property id=&quot;20148&quot; value=&quot;5&quot;/&gt;&lt;property id=&quot;20300&quot; value=&quot;Slide 6&quot;/&gt;&lt;property id=&quot;20307&quot; value=&quot;711&quot;/&gt;&lt;/object&gt;&lt;object type=&quot;3&quot; unique_id=&quot;10010&quot;&gt;&lt;property id=&quot;20148&quot; value=&quot;5&quot;/&gt;&lt;property id=&quot;20300&quot; value=&quot;Slide 7 - &amp;quot;Individual PM cycle&amp;quot;&quot;/&gt;&lt;property id=&quot;20307&quot; value=&quot;712&quot;/&gt;&lt;/object&gt;&lt;object type=&quot;3&quot; unique_id=&quot;10011&quot;&gt;&lt;property id=&quot;20148&quot; value=&quot;5&quot;/&gt;&lt;property id=&quot;20300&quot; value=&quot;Slide 8 - &amp;quot;‘Appraisal’ is at the heart of PM&amp;quot;&quot;/&gt;&lt;property id=&quot;20307&quot; value=&quot;713&quot;/&gt;&lt;/object&gt;&lt;object type=&quot;3&quot; unique_id=&quot;10012&quot;&gt;&lt;property id=&quot;20148&quot; value=&quot;5&quot;/&gt;&lt;property id=&quot;20300&quot; value=&quot;Slide 9&quot;/&gt;&lt;property id=&quot;20307&quot; value=&quot;714&quot;/&gt;&lt;/object&gt;&lt;object type=&quot;3&quot; unique_id=&quot;10013&quot;&gt;&lt;property id=&quot;20148&quot; value=&quot;5&quot;/&gt;&lt;property id=&quot;20300&quot; value=&quot;Slide 10&quot;/&gt;&lt;property id=&quot;20307&quot; value=&quot;715&quot;/&gt;&lt;/object&gt;&lt;object type=&quot;3&quot; unique_id=&quot;10014&quot;&gt;&lt;property id=&quot;20148&quot; value=&quot;5&quot;/&gt;&lt;property id=&quot;20300&quot; value=&quot;Slide 11 - &amp;quot;Management: cut and paste!&amp;quot;&quot;/&gt;&lt;property id=&quot;20307&quot; value=&quot;716&quot;/&gt;&lt;/object&gt;&lt;object type=&quot;3&quot; unique_id=&quot;10015&quot;&gt;&lt;property id=&quot;20148&quot; value=&quot;5&quot;/&gt;&lt;property id=&quot;20300&quot; value=&quot;Slide 12 - &amp;quot;&amp;#x0D;&amp;#x0A;Management: lack of attention! &amp;#x0D;&amp;#x0A;“August 26th, 2010 I managed to slip this into a recent performance review. No-on&quot;/&gt;&lt;property id=&quot;20307&quot; value=&quot;717&quot;/&gt;&lt;/object&gt;&lt;object type=&quot;3&quot; unique_id=&quot;10016&quot;&gt;&lt;property id=&quot;20148&quot; value=&quot;5&quot;/&gt;&lt;property id=&quot;20300&quot; value=&quot;Slide 13 - &amp;quot;&amp;#x0D;&amp;#x0A;&amp;#x0D;&amp;#x0A;&amp;#x0D;&amp;#x0A;&amp;#x0D;&amp;#x0A;&amp;#x0D;&amp;#x0A;&amp;#x0D;&amp;#x0A;When I originally received this&amp;#x0D;&amp;#x0A;assessment as part of my annual &amp;#x0D;&amp;#x0A;review I was pretty confused, so I &amp;#x0D;&amp;#x0A;questio&quot;/&gt;&lt;property id=&quot;20307&quot; value=&quot;718&quot;/&gt;&lt;/object&gt;&lt;object type=&quot;3&quot; unique_id=&quot;10017&quot;&gt;&lt;property id=&quot;20148&quot; value=&quot;5&quot;/&gt;&lt;property id=&quot;20300&quot; value=&quot;Slide 14&quot;/&gt;&lt;property id=&quot;20307&quot; value=&quot;719&quot;/&gt;&lt;/object&gt;&lt;object type=&quot;3&quot; unique_id=&quot;10018&quot;&gt;&lt;property id=&quot;20148&quot; value=&quot;5&quot;/&gt;&lt;property id=&quot;20300&quot; value=&quot;Slide 15 - &amp;quot;Three potential sets of problems&amp;quot;&quot;/&gt;&lt;property id=&quot;20307&quot; value=&quot;684&quot;/&gt;&lt;/object&gt;&lt;object type=&quot;3&quot; unique_id=&quot;10019&quot;&gt;&lt;property id=&quot;20148&quot; value=&quot;5&quot;/&gt;&lt;property id=&quot;20300&quot; value=&quot;Slide 16&quot;/&gt;&lt;property id=&quot;20307&quot; value=&quot;685&quot;/&gt;&lt;/object&gt;&lt;object type=&quot;3&quot; unique_id=&quot;10020&quot;&gt;&lt;property id=&quot;20148&quot; value=&quot;5&quot;/&gt;&lt;property id=&quot;20300&quot; value=&quot;Slide 17&quot;/&gt;&lt;property id=&quot;20307&quot; value=&quot;686&quot;/&gt;&lt;/object&gt;&lt;object type=&quot;3&quot; unique_id=&quot;10021&quot;&gt;&lt;property id=&quot;20148&quot; value=&quot;5&quot;/&gt;&lt;property id=&quot;20300&quot; value=&quot;Slide 18&quot;/&gt;&lt;property id=&quot;20307&quot; value=&quot;687&quot;/&gt;&lt;/object&gt;&lt;object type=&quot;3&quot; unique_id=&quot;10022&quot;&gt;&lt;property id=&quot;20148&quot; value=&quot;5&quot;/&gt;&lt;property id=&quot;20300&quot; value=&quot;Slide 19&quot;/&gt;&lt;property id=&quot;20307&quot; value=&quot;688&quot;/&gt;&lt;/object&gt;&lt;object type=&quot;3&quot; unique_id=&quot;10023&quot;&gt;&lt;property id=&quot;20148&quot; value=&quot;5&quot;/&gt;&lt;property id=&quot;20300&quot; value=&quot;Slide 20&quot;/&gt;&lt;property id=&quot;20307&quot; value=&quot;689&quot;/&gt;&lt;/object&gt;&lt;object type=&quot;3&quot; unique_id=&quot;10024&quot;&gt;&lt;property id=&quot;20148&quot; value=&quot;5&quot;/&gt;&lt;property id=&quot;20300&quot; value=&quot;Slide 21 - &amp;quot;PM ‘best practice’&amp;quot;&quot;/&gt;&lt;property id=&quot;20307&quot; value=&quot;690&quot;/&gt;&lt;/object&gt;&lt;object type=&quot;3&quot; unique_id=&quot;10026&quot;&gt;&lt;property id=&quot;20148&quot; value=&quot;5&quot;/&gt;&lt;property id=&quot;20300&quot; value=&quot;Slide 22&quot;/&gt;&lt;property id=&quot;20307&quot; value=&quot;692&quot;/&gt;&lt;/object&gt;&lt;object type=&quot;3&quot; unique_id=&quot;10027&quot;&gt;&lt;property id=&quot;20148&quot; value=&quot;5&quot;/&gt;&lt;property id=&quot;20300&quot; value=&quot;Slide 23 - &amp;quot;2. Performance pay&amp;quot;&quot;/&gt;&lt;property id=&quot;20307&quot; value=&quot;693&quot;/&gt;&lt;/object&gt;&lt;object type=&quot;3&quot; unique_id=&quot;10028&quot;&gt;&lt;property id=&quot;20148&quot; value=&quot;5&quot;/&gt;&lt;property id=&quot;20300&quot; value=&quot;Slide 24&quot;/&gt;&lt;property id=&quot;20307&quot; value=&quot;694&quot;/&gt;&lt;/object&gt;&lt;object type=&quot;3&quot; unique_id=&quot;10029&quot;&gt;&lt;property id=&quot;20148&quot; value=&quot;5&quot;/&gt;&lt;property id=&quot;20300&quot; value=&quot;Slide 25&quot;/&gt;&lt;property id=&quot;20307&quot; value=&quot;695&quot;/&gt;&lt;/object&gt;&lt;object type=&quot;3&quot; unique_id=&quot;10030&quot;&gt;&lt;property id=&quot;20148&quot; value=&quot;5&quot;/&gt;&lt;property id=&quot;20300&quot; value=&quot;Slide 26&quot;/&gt;&lt;property id=&quot;20307&quot; value=&quot;696&quot;/&gt;&lt;/object&gt;&lt;object type=&quot;3&quot; unique_id=&quot;10031&quot;&gt;&lt;property id=&quot;20148&quot; value=&quot;5&quot;/&gt;&lt;property id=&quot;20300&quot; value=&quot;Slide 27 - &amp;quot;VPS: Range of possible strategic goals&amp;quot;&quot;/&gt;&lt;property id=&quot;20307&quot; value=&quot;697&quot;/&gt;&lt;/object&gt;&lt;object type=&quot;3&quot; unique_id=&quot;10032&quot;&gt;&lt;property id=&quot;20148&quot; value=&quot;5&quot;/&gt;&lt;property id=&quot;20300&quot; value=&quot;Slide 28 - &amp;quot;VP is extensive in NZ&amp;quot;&quot;/&gt;&lt;property id=&quot;20307&quot; value=&quot;698&quot;/&gt;&lt;/object&gt;&lt;object type=&quot;3&quot; unique_id=&quot;10033&quot;&gt;&lt;property id=&quot;20148&quot; value=&quot;5&quot;/&gt;&lt;property id=&quot;20300&quot; value=&quot;Slide 29 - &amp;quot;Theoretical bases for VPS: motivation and control &amp;quot;&quot;/&gt;&lt;property id=&quot;20307&quot; value=&quot;699&quot;/&gt;&lt;/object&gt;&lt;object type=&quot;3&quot; unique_id=&quot;10034&quot;&gt;&lt;property id=&quot;20148&quot; value=&quot;5&quot;/&gt;&lt;property id=&quot;20300&quot; value=&quot;Slide 30 - &amp;quot;Potential problems?&amp;quot;&quot;/&gt;&lt;property id=&quot;20307&quot; value=&quot;700&quot;/&gt;&lt;/object&gt;&lt;object type=&quot;3&quot; unique_id=&quot;10035&quot;&gt;&lt;property id=&quot;20148&quot; value=&quot;5&quot;/&gt;&lt;property id=&quot;20300&quot; value=&quot;Slide 31 - &amp;quot;Problems of VPS&amp;#x0D;&amp;#x0A;&amp;quot;&quot;/&gt;&lt;property id=&quot;20307&quot; value=&quot;701&quot;/&gt;&lt;/object&gt;&lt;object type=&quot;3&quot; unique_id=&quot;10036&quot;&gt;&lt;property id=&quot;20148&quot; value=&quot;5&quot;/&gt;&lt;property id=&quot;20300&quot; value=&quot;Slide 32&quot;/&gt;&lt;property id=&quot;20307&quot; value=&quot;702&quot;/&gt;&lt;/object&gt;&lt;object type=&quot;3&quot; unique_id=&quot;10037&quot;&gt;&lt;property id=&quot;20148&quot; value=&quot;5&quot;/&gt;&lt;property id=&quot;20300&quot; value=&quot;Slide 33&quot;/&gt;&lt;property id=&quot;20307&quot; value=&quot;703&quot;/&gt;&lt;/object&gt;&lt;object type=&quot;3&quot; unique_id=&quot;10039&quot;&gt;&lt;property id=&quot;20148&quot; value=&quot;5&quot;/&gt;&lt;property id=&quot;20300&quot; value=&quot;Slide 35 - &amp;quot;Conclusions&amp;quot;&quot;/&gt;&lt;property id=&quot;20307&quot; value=&quot;705&quot;/&gt;&lt;/object&gt;&lt;object type=&quot;3&quot; unique_id=&quot;10040&quot;&gt;&lt;property id=&quot;20148&quot; value=&quot;5&quot;/&gt;&lt;property id=&quot;20300&quot; value=&quot;Slide 36 - &amp;quot;Some pre-requisites for successful PM &amp;amp; VPS&amp;quot;&quot;/&gt;&lt;property id=&quot;20307&quot; value=&quot;706&quot;/&gt;&lt;/object&gt;&lt;object type=&quot;3&quot; unique_id=&quot;10467&quot;&gt;&lt;property id=&quot;20148&quot; value=&quot;5&quot;/&gt;&lt;property id=&quot;20300&quot; value=&quot;Slide 2&quot;/&gt;&lt;property id=&quot;20307&quot; value=&quot;720&quot;/&gt;&lt;/object&gt;&lt;object type=&quot;3&quot; unique_id=&quot;10468&quot;&gt;&lt;property id=&quot;20148&quot; value=&quot;5&quot;/&gt;&lt;property id=&quot;20300&quot; value=&quot;Slide 3 - &amp;quot;1. Performance management&amp;quot;&quot;/&gt;&lt;property id=&quot;20307&quot; value=&quot;721&quot;/&gt;&lt;/object&gt;&lt;object type=&quot;3&quot; unique_id=&quot;10506&quot;&gt;&lt;property id=&quot;20148&quot; value=&quot;5&quot;/&gt;&lt;property id=&quot;20300&quot; value=&quot;Slide 34&quot;/&gt;&lt;property id=&quot;20307&quot; value=&quot;72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1931</Words>
  <Application>Microsoft Office PowerPoint</Application>
  <PresentationFormat>Custom</PresentationFormat>
  <Paragraphs>159</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ＭＳ Ｐゴシック</vt:lpstr>
      <vt:lpstr>Arial</vt:lpstr>
      <vt:lpstr>C Univers 57 Condensed</vt:lpstr>
      <vt:lpstr>Calibri</vt:lpstr>
      <vt:lpstr>Times New Roman</vt:lpstr>
      <vt:lpstr>Wingdings</vt:lpstr>
      <vt:lpstr>Office Theme</vt:lpstr>
      <vt:lpstr>1_Office Theme</vt:lpstr>
      <vt:lpstr>The Living Wage in Aotearoa New Zealand </vt:lpstr>
      <vt:lpstr>PowerPoint Presentation</vt:lpstr>
      <vt:lpstr>PowerPoint Presentation</vt:lpstr>
      <vt:lpstr>PowerPoint Presentation</vt:lpstr>
      <vt:lpstr>PowerPoint Presentation</vt:lpstr>
      <vt:lpstr>PowerPoint Presentation</vt:lpstr>
      <vt:lpstr>PowerPoint Presentation</vt:lpstr>
      <vt:lpstr> Employee Survey</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Living Wage in Aotearoa New Zealand</dc:title>
  <dc:creator>Arrowsmith, Jim</dc:creator>
  <cp:lastModifiedBy>Parker, Jane</cp:lastModifiedBy>
  <cp:revision>4</cp:revision>
  <dcterms:created xsi:type="dcterms:W3CDTF">2019-11-11T06:19:25Z</dcterms:created>
  <dcterms:modified xsi:type="dcterms:W3CDTF">2019-11-15T01:39:28Z</dcterms:modified>
</cp:coreProperties>
</file>