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79" r:id="rId3"/>
    <p:sldId id="335" r:id="rId4"/>
    <p:sldId id="349" r:id="rId5"/>
    <p:sldId id="350" r:id="rId6"/>
    <p:sldId id="351" r:id="rId7"/>
    <p:sldId id="352" r:id="rId8"/>
    <p:sldId id="354" r:id="rId9"/>
    <p:sldId id="384" r:id="rId10"/>
    <p:sldId id="393" r:id="rId11"/>
    <p:sldId id="396" r:id="rId12"/>
    <p:sldId id="397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82079" autoAdjust="0"/>
  </p:normalViewPr>
  <p:slideViewPr>
    <p:cSldViewPr>
      <p:cViewPr>
        <p:scale>
          <a:sx n="81" d="100"/>
          <a:sy n="81" d="100"/>
        </p:scale>
        <p:origin x="-96" y="-27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DA597-725A-4D11-80D1-11D20A4E8424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4690-2504-4C58-AB14-0E78675A5E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645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4690-2504-4C58-AB14-0E78675A5EF2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A761-B452-4311-973E-6B893AD4E7E3}" type="datetimeFigureOut">
              <a:rPr lang="en-US" smtClean="0"/>
              <a:pPr/>
              <a:t>5/6/2015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456384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MPOWER-The Warehouse Group Ltd Collaboration Launch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NZ" sz="4800" b="1" dirty="0" smtClean="0">
                <a:solidFill>
                  <a:srgbClr val="FF0000"/>
                </a:solidFill>
              </a:rPr>
              <a:t>Business Leadership: Business </a:t>
            </a:r>
            <a:r>
              <a:rPr lang="en-NZ" sz="4800" b="1" dirty="0">
                <a:solidFill>
                  <a:srgbClr val="FF0000"/>
                </a:solidFill>
              </a:rPr>
              <a:t>and Modern </a:t>
            </a:r>
            <a:r>
              <a:rPr lang="en-NZ" sz="4800" b="1" dirty="0" smtClean="0">
                <a:solidFill>
                  <a:srgbClr val="FF0000"/>
                </a:solidFill>
              </a:rPr>
              <a:t>Practice</a:t>
            </a:r>
            <a:endParaRPr lang="en-NZ" sz="48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280920" cy="266429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Professor Jarrod Haar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Ngati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Maniapoto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Ngati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Mahuta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Massey University (Albany)</a:t>
            </a:r>
          </a:p>
          <a:p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Acknowledgement: Massey 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University Strategic Innovation Fund (NP 97971)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AutoShape 2" descr="http://www.tattootribes.com/multimedia/88/koru-flame-hi-r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http://www.tattootribes.com/multimedia/88/koru-flame-hi-re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6" descr="http://www.tattootribes.com/multimedia/88/koru-flame-hi-re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Study 3 Findings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These 5 characteristics and the aforementioned leadership styles enhanced the following:</a:t>
            </a:r>
          </a:p>
          <a:p>
            <a:r>
              <a:rPr lang="en-NZ" i="1" dirty="0" smtClean="0"/>
              <a:t>Employee wellbeing (life sat, work-life balance, job burnout, mental health)</a:t>
            </a:r>
          </a:p>
          <a:p>
            <a:r>
              <a:rPr lang="en-NZ" i="1" dirty="0" smtClean="0"/>
              <a:t>Employee work attitudes (engagement, commitment and satisfaction: job &amp; career)</a:t>
            </a:r>
          </a:p>
          <a:p>
            <a:r>
              <a:rPr lang="en-NZ" i="1" dirty="0" smtClean="0"/>
              <a:t>Employee work behaviours (job performance and lower turnover)</a:t>
            </a:r>
          </a:p>
          <a:p>
            <a:r>
              <a:rPr lang="en-NZ" b="1" dirty="0" smtClean="0">
                <a:solidFill>
                  <a:srgbClr val="FF0000"/>
                </a:solidFill>
              </a:rPr>
              <a:t>Universal!? No gender diffs in characteristics! Age </a:t>
            </a:r>
            <a:r>
              <a:rPr lang="en-NZ" b="1" dirty="0">
                <a:solidFill>
                  <a:srgbClr val="FF0000"/>
                </a:solidFill>
              </a:rPr>
              <a:t>and </a:t>
            </a:r>
            <a:r>
              <a:rPr lang="en-NZ" b="1" dirty="0" smtClean="0">
                <a:solidFill>
                  <a:srgbClr val="FF0000"/>
                </a:solidFill>
              </a:rPr>
              <a:t>ethnicity? both </a:t>
            </a:r>
            <a:r>
              <a:rPr lang="en-NZ" b="1" dirty="0">
                <a:solidFill>
                  <a:srgbClr val="FF0000"/>
                </a:solidFill>
              </a:rPr>
              <a:t>older &amp; Maori sig related to altruism </a:t>
            </a:r>
            <a:r>
              <a:rPr lang="en-NZ" b="1" dirty="0" smtClean="0">
                <a:solidFill>
                  <a:srgbClr val="FF0000"/>
                </a:solidFill>
              </a:rPr>
              <a:t>only </a:t>
            </a:r>
            <a:endParaRPr lang="en-NZ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Key Points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805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 smtClean="0"/>
              <a:t>Good leadership extends beyond the bottom line. Good profits and employees </a:t>
            </a:r>
            <a:r>
              <a:rPr lang="en-NZ" dirty="0" smtClean="0">
                <a:sym typeface="Wingdings" panose="05000000000000000000" pitchFamily="2" charset="2"/>
              </a:rPr>
              <a:t></a:t>
            </a:r>
            <a:r>
              <a:rPr lang="en-N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Findings generalise to all NZ employees and their leaders (albeit professionals)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Thus, seek leaders who are: altruistic, humble, collectivistic , have a long-term view, and are culturally authentic…</a:t>
            </a:r>
            <a:endParaRPr lang="en-NZ" b="1" dirty="0" smtClean="0"/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These leaders are more likely to have a positive leadership style and be better to work for! Their followers are more engaged, satisfied, work harder and are happier!</a:t>
            </a:r>
          </a:p>
        </p:txBody>
      </p:sp>
    </p:spTree>
    <p:extLst>
      <p:ext uri="{BB962C8B-B14F-4D97-AF65-F5344CB8AC3E}">
        <p14:creationId xmlns:p14="http://schemas.microsoft.com/office/powerpoint/2010/main" val="404600524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Key Points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NZ" dirty="0" smtClean="0"/>
              <a:t>Māori leadership provides us with a </a:t>
            </a:r>
            <a:r>
              <a:rPr lang="en-NZ" i="1" dirty="0" smtClean="0"/>
              <a:t>pathway </a:t>
            </a:r>
            <a:r>
              <a:rPr lang="en-NZ" dirty="0" smtClean="0"/>
              <a:t>to understanding and improving leadership in all New Zealand workplaces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NZ" dirty="0" smtClean="0"/>
              <a:t>However…beware </a:t>
            </a:r>
            <a:r>
              <a:rPr lang="en-NZ" dirty="0"/>
              <a:t>the humble &amp; collectivistic </a:t>
            </a:r>
            <a:r>
              <a:rPr lang="en-NZ" dirty="0" smtClean="0"/>
              <a:t>candidate, e.g. imagine a Willie </a:t>
            </a:r>
            <a:r>
              <a:rPr lang="en-NZ" dirty="0" err="1" smtClean="0"/>
              <a:t>Apiata</a:t>
            </a:r>
            <a:r>
              <a:rPr lang="en-NZ" dirty="0" smtClean="0"/>
              <a:t>…</a:t>
            </a:r>
          </a:p>
          <a:p>
            <a:r>
              <a:rPr lang="en-NZ" dirty="0" smtClean="0"/>
              <a:t>“</a:t>
            </a:r>
            <a:r>
              <a:rPr lang="en-NZ" dirty="0"/>
              <a:t>oh, </a:t>
            </a:r>
            <a:r>
              <a:rPr lang="en-NZ" dirty="0" smtClean="0"/>
              <a:t>really it </a:t>
            </a:r>
            <a:r>
              <a:rPr lang="en-NZ" dirty="0"/>
              <a:t>was a team effort</a:t>
            </a:r>
            <a:r>
              <a:rPr lang="en-NZ" dirty="0" smtClean="0"/>
              <a:t>!”</a:t>
            </a:r>
          </a:p>
          <a:p>
            <a:r>
              <a:rPr lang="en-NZ" dirty="0" smtClean="0"/>
              <a:t>Hence: candidate selection might require 360 degree interviews…</a:t>
            </a:r>
          </a:p>
        </p:txBody>
      </p:sp>
    </p:spTree>
    <p:extLst>
      <p:ext uri="{BB962C8B-B14F-4D97-AF65-F5344CB8AC3E}">
        <p14:creationId xmlns:p14="http://schemas.microsoft.com/office/powerpoint/2010/main" val="408783868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274638"/>
            <a:ext cx="8507288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 smtClean="0">
                <a:solidFill>
                  <a:srgbClr val="FF0000"/>
                </a:solidFill>
              </a:rPr>
              <a:t>Clay Analogy: Select to Build/Shape</a:t>
            </a:r>
            <a:endParaRPr lang="en-NZ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artmodel.files.wordpress.com/2013/01/img_5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Leadership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b="1" dirty="0" smtClean="0">
                <a:solidFill>
                  <a:srgbClr val="FF0000"/>
                </a:solidFill>
              </a:rPr>
              <a:t>&amp; Leaders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NZ" dirty="0" smtClean="0"/>
              <a:t>“Someone </a:t>
            </a:r>
            <a:r>
              <a:rPr lang="en-NZ" dirty="0"/>
              <a:t>who has </a:t>
            </a:r>
            <a:r>
              <a:rPr lang="en-NZ" dirty="0" smtClean="0"/>
              <a:t>followers”</a:t>
            </a:r>
          </a:p>
          <a:p>
            <a:r>
              <a:rPr lang="en-NZ" dirty="0" smtClean="0"/>
              <a:t>“Capacity </a:t>
            </a:r>
            <a:r>
              <a:rPr lang="en-NZ" dirty="0"/>
              <a:t>to translate vision into </a:t>
            </a:r>
            <a:r>
              <a:rPr lang="en-NZ" dirty="0" smtClean="0"/>
              <a:t>reality”</a:t>
            </a:r>
          </a:p>
          <a:p>
            <a:r>
              <a:rPr lang="en-NZ" dirty="0" smtClean="0"/>
              <a:t>“Those </a:t>
            </a:r>
            <a:r>
              <a:rPr lang="en-NZ" dirty="0"/>
              <a:t>who empower </a:t>
            </a:r>
            <a:r>
              <a:rPr lang="en-NZ" dirty="0" smtClean="0"/>
              <a:t>others”</a:t>
            </a:r>
          </a:p>
          <a:p>
            <a:endParaRPr lang="en-NZ" dirty="0" smtClean="0"/>
          </a:p>
          <a:p>
            <a:r>
              <a:rPr lang="en-NZ" b="1" dirty="0" smtClean="0"/>
              <a:t>Context: How might we select future leaders?</a:t>
            </a:r>
          </a:p>
          <a:p>
            <a:r>
              <a:rPr lang="en-NZ" b="1" dirty="0" smtClean="0"/>
              <a:t>Same old approach? Or something different?</a:t>
            </a:r>
          </a:p>
          <a:p>
            <a:r>
              <a:rPr lang="en-NZ" b="1" dirty="0" smtClean="0"/>
              <a:t>Will it make a difference? To what!?</a:t>
            </a:r>
          </a:p>
          <a:p>
            <a:r>
              <a:rPr lang="en-NZ" b="1" dirty="0" smtClean="0"/>
              <a:t>And how? Candidate selection…</a:t>
            </a:r>
            <a:endParaRPr lang="en-NZ" dirty="0"/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5437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Research Study Overview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r>
              <a:rPr lang="en-NZ" dirty="0" smtClean="0"/>
              <a:t>Part 1: 31 </a:t>
            </a:r>
            <a:r>
              <a:rPr lang="en-NZ" dirty="0"/>
              <a:t>Māori </a:t>
            </a:r>
            <a:r>
              <a:rPr lang="en-NZ" dirty="0" smtClean="0"/>
              <a:t>leaders – interviews [</a:t>
            </a:r>
            <a:r>
              <a:rPr lang="en-NZ" i="1" dirty="0" smtClean="0"/>
              <a:t>qualitative</a:t>
            </a:r>
            <a:r>
              <a:rPr lang="en-NZ" dirty="0" smtClean="0"/>
              <a:t>]. Identifying five key characteristics </a:t>
            </a:r>
          </a:p>
          <a:p>
            <a:r>
              <a:rPr lang="en-NZ" dirty="0" smtClean="0"/>
              <a:t>Part </a:t>
            </a:r>
            <a:r>
              <a:rPr lang="en-NZ" dirty="0"/>
              <a:t>2: 250 </a:t>
            </a:r>
            <a:r>
              <a:rPr lang="en-NZ" dirty="0" smtClean="0"/>
              <a:t>NZ-representative employees </a:t>
            </a:r>
            <a:r>
              <a:rPr lang="en-NZ" dirty="0"/>
              <a:t>[quantitative] – </a:t>
            </a:r>
            <a:r>
              <a:rPr lang="en-NZ" dirty="0" smtClean="0"/>
              <a:t>do these characteristics link to leadership styles? Which ones?</a:t>
            </a:r>
          </a:p>
          <a:p>
            <a:r>
              <a:rPr lang="en-NZ" dirty="0" smtClean="0"/>
              <a:t>Part </a:t>
            </a:r>
            <a:r>
              <a:rPr lang="en-NZ" dirty="0"/>
              <a:t>3: 122 NZ-representative employees [quantitative</a:t>
            </a:r>
            <a:r>
              <a:rPr lang="en-NZ" dirty="0" smtClean="0"/>
              <a:t>]- do these characteristics and leaders styles </a:t>
            </a:r>
            <a:r>
              <a:rPr lang="en-NZ" dirty="0"/>
              <a:t>link </a:t>
            </a:r>
            <a:r>
              <a:rPr lang="en-NZ" dirty="0" smtClean="0"/>
              <a:t>to employees own wellbeing, and job attitudes and behaviours?</a:t>
            </a:r>
            <a:endParaRPr lang="en-NZ" dirty="0"/>
          </a:p>
          <a:p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8758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Findings: Altruism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3168352" cy="2991517"/>
          </a:xfrm>
        </p:spPr>
        <p:txBody>
          <a:bodyPr>
            <a:normAutofit/>
          </a:bodyPr>
          <a:lstStyle/>
          <a:p>
            <a:r>
              <a:rPr lang="en-NZ" dirty="0" smtClean="0"/>
              <a:t>Altruism = </a:t>
            </a:r>
            <a:r>
              <a:rPr lang="en-NZ" i="1" dirty="0"/>
              <a:t>selfless concern for the well-being of </a:t>
            </a:r>
            <a:r>
              <a:rPr lang="en-NZ" i="1" dirty="0" smtClean="0"/>
              <a:t>others</a:t>
            </a:r>
          </a:p>
          <a:p>
            <a:endParaRPr lang="en-NZ" i="1" dirty="0"/>
          </a:p>
          <a:p>
            <a:endParaRPr lang="en-NZ" i="1" dirty="0" smtClean="0"/>
          </a:p>
          <a:p>
            <a:endParaRPr lang="en-NZ" dirty="0"/>
          </a:p>
        </p:txBody>
      </p:sp>
      <p:pic>
        <p:nvPicPr>
          <p:cNvPr id="4" name="Picture 2" descr="http://intranet.puhinui.school.nz/Topics/ImportEvents/MaoriQueenDies/images/tn_dame_te_ata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0321"/>
            <a:ext cx="5040560" cy="49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Findings: </a:t>
            </a:r>
            <a:r>
              <a:rPr lang="en-NZ" b="1" dirty="0" smtClean="0">
                <a:solidFill>
                  <a:srgbClr val="FF0000"/>
                </a:solidFill>
              </a:rPr>
              <a:t>Humility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176464" cy="3072342"/>
          </a:xfrm>
        </p:spPr>
        <p:txBody>
          <a:bodyPr>
            <a:normAutofit/>
          </a:bodyPr>
          <a:lstStyle/>
          <a:p>
            <a:r>
              <a:rPr lang="en-NZ" dirty="0" smtClean="0"/>
              <a:t>Humility = </a:t>
            </a:r>
            <a:r>
              <a:rPr lang="en-NZ" i="1" dirty="0"/>
              <a:t>the quality of having a modest </a:t>
            </a:r>
            <a:r>
              <a:rPr lang="en-NZ" i="1" dirty="0" smtClean="0"/>
              <a:t>view </a:t>
            </a:r>
            <a:r>
              <a:rPr lang="en-NZ" i="1" dirty="0"/>
              <a:t>of one's </a:t>
            </a:r>
            <a:r>
              <a:rPr lang="en-NZ" i="1" dirty="0" smtClean="0"/>
              <a:t>importance</a:t>
            </a:r>
            <a:endParaRPr lang="en-NZ" i="1" dirty="0"/>
          </a:p>
        </p:txBody>
      </p:sp>
      <p:pic>
        <p:nvPicPr>
          <p:cNvPr id="4" name="Picture 4" descr="http://blogs.independent.co.uk/wp-content/uploads/2011/10/Api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44416" cy="4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Findings: </a:t>
            </a:r>
            <a:r>
              <a:rPr lang="en-NZ" b="1" dirty="0" smtClean="0">
                <a:solidFill>
                  <a:srgbClr val="FF0000"/>
                </a:solidFill>
              </a:rPr>
              <a:t>Collectivism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968552" cy="1800200"/>
          </a:xfrm>
        </p:spPr>
        <p:txBody>
          <a:bodyPr>
            <a:normAutofit/>
          </a:bodyPr>
          <a:lstStyle/>
          <a:p>
            <a:r>
              <a:rPr lang="en-NZ" dirty="0" smtClean="0"/>
              <a:t>Collectivism = </a:t>
            </a:r>
            <a:r>
              <a:rPr lang="en-NZ" i="1" dirty="0" smtClean="0"/>
              <a:t>group priority </a:t>
            </a:r>
            <a:r>
              <a:rPr lang="en-NZ" i="1" dirty="0"/>
              <a:t>over </a:t>
            </a:r>
            <a:r>
              <a:rPr lang="en-NZ" i="1" dirty="0" smtClean="0"/>
              <a:t>the individual (‘we’ over the ‘I’)</a:t>
            </a:r>
          </a:p>
        </p:txBody>
      </p:sp>
      <p:pic>
        <p:nvPicPr>
          <p:cNvPr id="5" name="Picture 2" descr="http://www.odt.co.nz/files/story/2010/02/maori_party_co_leader_pita_sharples_shares_a_joke__159889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151712" cy="4405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7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Findings: </a:t>
            </a:r>
            <a:r>
              <a:rPr lang="en-NZ" b="1" dirty="0" smtClean="0">
                <a:solidFill>
                  <a:srgbClr val="FF0000"/>
                </a:solidFill>
              </a:rPr>
              <a:t>Long Term 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2808312" cy="3312368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Long Term View = </a:t>
            </a:r>
            <a:r>
              <a:rPr lang="en-NZ" i="1" dirty="0" smtClean="0"/>
              <a:t>attribute </a:t>
            </a:r>
            <a:r>
              <a:rPr lang="en-NZ" i="1" dirty="0"/>
              <a:t>that emphasises the future, thrift and </a:t>
            </a:r>
            <a:r>
              <a:rPr lang="en-NZ" i="1" dirty="0" smtClean="0"/>
              <a:t>persistence</a:t>
            </a:r>
          </a:p>
        </p:txBody>
      </p:sp>
      <p:pic>
        <p:nvPicPr>
          <p:cNvPr id="4" name="Picture 2" descr="http://www.waateanews.com/site/uma/images/originals/sir%20tipene%20o'regan%20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3511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Findings: </a:t>
            </a:r>
            <a:r>
              <a:rPr lang="en-NZ" b="1" dirty="0" smtClean="0">
                <a:solidFill>
                  <a:srgbClr val="FF0000"/>
                </a:solidFill>
              </a:rPr>
              <a:t>Cultural Authenticity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2592288" cy="4536504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Cultural Authenticity </a:t>
            </a:r>
            <a:r>
              <a:rPr lang="en-NZ" dirty="0"/>
              <a:t>= </a:t>
            </a:r>
            <a:r>
              <a:rPr lang="en-NZ" i="1" dirty="0"/>
              <a:t>condition of being authentic, trustworthy, or </a:t>
            </a:r>
            <a:r>
              <a:rPr lang="en-NZ" i="1" dirty="0" smtClean="0"/>
              <a:t>genuine towards one’s own culture</a:t>
            </a:r>
          </a:p>
          <a:p>
            <a:endParaRPr lang="en-NZ" i="1" dirty="0" smtClean="0"/>
          </a:p>
        </p:txBody>
      </p:sp>
      <p:pic>
        <p:nvPicPr>
          <p:cNvPr id="5" name="Picture 4" descr="Nanaia Mahut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62134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Study 2 Findings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>
            <a:normAutofit/>
          </a:bodyPr>
          <a:lstStyle/>
          <a:p>
            <a:r>
              <a:rPr lang="en-NZ" dirty="0" smtClean="0"/>
              <a:t>These 5 characteristics were positively linked to positive leadership styles:</a:t>
            </a:r>
          </a:p>
          <a:p>
            <a:r>
              <a:rPr lang="en-NZ" i="1" dirty="0" smtClean="0"/>
              <a:t>Authentic </a:t>
            </a:r>
            <a:r>
              <a:rPr lang="en-NZ" i="1" dirty="0"/>
              <a:t>Leadership </a:t>
            </a:r>
            <a:endParaRPr lang="en-NZ" i="1" dirty="0" smtClean="0"/>
          </a:p>
          <a:p>
            <a:r>
              <a:rPr lang="en-NZ" i="1" dirty="0" smtClean="0"/>
              <a:t>Transformational Leadership</a:t>
            </a:r>
          </a:p>
          <a:p>
            <a:r>
              <a:rPr lang="en-NZ" i="1" dirty="0" smtClean="0"/>
              <a:t>Servant Leadership</a:t>
            </a:r>
          </a:p>
          <a:p>
            <a:r>
              <a:rPr lang="en-NZ" i="1" dirty="0" smtClean="0"/>
              <a:t>Ethical leadership</a:t>
            </a:r>
          </a:p>
          <a:p>
            <a:r>
              <a:rPr lang="en-NZ" i="1" dirty="0" smtClean="0"/>
              <a:t>Relational Energy</a:t>
            </a:r>
          </a:p>
          <a:p>
            <a:r>
              <a:rPr lang="en-NZ" i="1" dirty="0" smtClean="0"/>
              <a:t>And </a:t>
            </a:r>
            <a:r>
              <a:rPr lang="en-NZ" b="1" i="1" dirty="0" smtClean="0">
                <a:solidFill>
                  <a:srgbClr val="FF0000"/>
                </a:solidFill>
              </a:rPr>
              <a:t>Leader effectiveness</a:t>
            </a:r>
            <a:endParaRPr lang="en-N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4882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481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MPOWER-The Warehouse Group Ltd Collaboration Launch   Business Leadership: Business and Modern Practice</vt:lpstr>
      <vt:lpstr>Leadership &amp; Leaders</vt:lpstr>
      <vt:lpstr>Research Study Overview</vt:lpstr>
      <vt:lpstr>Findings: Altruism</vt:lpstr>
      <vt:lpstr>Findings: Humility</vt:lpstr>
      <vt:lpstr>Findings: Collectivism</vt:lpstr>
      <vt:lpstr>Findings: Long Term View</vt:lpstr>
      <vt:lpstr>Findings: Cultural Authenticity</vt:lpstr>
      <vt:lpstr>Study 2 Findings</vt:lpstr>
      <vt:lpstr>Study 3 Findings</vt:lpstr>
      <vt:lpstr>Key Points</vt:lpstr>
      <vt:lpstr>Key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conflict to balance: Using work-life balance to understand the work-family conflict-outcome relationship</dc:title>
  <dc:creator>n/a</dc:creator>
  <cp:lastModifiedBy>Parker, Jane</cp:lastModifiedBy>
  <cp:revision>686</cp:revision>
  <dcterms:created xsi:type="dcterms:W3CDTF">2009-06-23T05:41:37Z</dcterms:created>
  <dcterms:modified xsi:type="dcterms:W3CDTF">2015-05-06T03:08:31Z</dcterms:modified>
</cp:coreProperties>
</file>