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3" r:id="rId2"/>
  </p:sldMasterIdLst>
  <p:notesMasterIdLst>
    <p:notesMasterId r:id="rId48"/>
  </p:notesMasterIdLst>
  <p:sldIdLst>
    <p:sldId id="257" r:id="rId3"/>
    <p:sldId id="289" r:id="rId4"/>
    <p:sldId id="261" r:id="rId5"/>
    <p:sldId id="258" r:id="rId6"/>
    <p:sldId id="290" r:id="rId7"/>
    <p:sldId id="259" r:id="rId8"/>
    <p:sldId id="263" r:id="rId9"/>
    <p:sldId id="262" r:id="rId10"/>
    <p:sldId id="265" r:id="rId11"/>
    <p:sldId id="264" r:id="rId12"/>
    <p:sldId id="267" r:id="rId13"/>
    <p:sldId id="266" r:id="rId14"/>
    <p:sldId id="268" r:id="rId15"/>
    <p:sldId id="269" r:id="rId16"/>
    <p:sldId id="270" r:id="rId17"/>
    <p:sldId id="271" r:id="rId18"/>
    <p:sldId id="273" r:id="rId19"/>
    <p:sldId id="272" r:id="rId20"/>
    <p:sldId id="274" r:id="rId21"/>
    <p:sldId id="322" r:id="rId22"/>
    <p:sldId id="275" r:id="rId23"/>
    <p:sldId id="276" r:id="rId24"/>
    <p:sldId id="277" r:id="rId25"/>
    <p:sldId id="278" r:id="rId26"/>
    <p:sldId id="279" r:id="rId27"/>
    <p:sldId id="281" r:id="rId28"/>
    <p:sldId id="282" r:id="rId29"/>
    <p:sldId id="323" r:id="rId30"/>
    <p:sldId id="310" r:id="rId31"/>
    <p:sldId id="311" r:id="rId32"/>
    <p:sldId id="312" r:id="rId33"/>
    <p:sldId id="313" r:id="rId34"/>
    <p:sldId id="314" r:id="rId35"/>
    <p:sldId id="315" r:id="rId36"/>
    <p:sldId id="316" r:id="rId37"/>
    <p:sldId id="317" r:id="rId38"/>
    <p:sldId id="318" r:id="rId39"/>
    <p:sldId id="308" r:id="rId40"/>
    <p:sldId id="296" r:id="rId41"/>
    <p:sldId id="309" r:id="rId42"/>
    <p:sldId id="297" r:id="rId43"/>
    <p:sldId id="298" r:id="rId44"/>
    <p:sldId id="299" r:id="rId45"/>
    <p:sldId id="319" r:id="rId46"/>
    <p:sldId id="321" r:id="rId4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156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notesMaster" Target="notesMasters/notesMaster1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F66561-5AA1-E54E-9D4B-9EAC3D02C6A3}" type="datetimeFigureOut">
              <a:rPr lang="en-US" smtClean="0"/>
              <a:t>7/10/2014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mi-NZ" smtClean="0"/>
              <a:t>Click to edit Master text styles</a:t>
            </a:r>
          </a:p>
          <a:p>
            <a:pPr lvl="1"/>
            <a:r>
              <a:rPr lang="mi-NZ" smtClean="0"/>
              <a:t>Second level</a:t>
            </a:r>
          </a:p>
          <a:p>
            <a:pPr lvl="2"/>
            <a:r>
              <a:rPr lang="mi-NZ" smtClean="0"/>
              <a:t>Third level</a:t>
            </a:r>
          </a:p>
          <a:p>
            <a:pPr lvl="3"/>
            <a:r>
              <a:rPr lang="mi-NZ" smtClean="0"/>
              <a:t>Fourth level</a:t>
            </a:r>
          </a:p>
          <a:p>
            <a:pPr lvl="4"/>
            <a:r>
              <a:rPr lang="mi-NZ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A7BF33-6F51-084E-B76B-66E35C94A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278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mi-NZ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mi-NZ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2006B-0797-F74A-971C-BE4B53DE15B2}" type="datetimeFigureOut">
              <a:rPr lang="en-US" smtClean="0"/>
              <a:t>7/10/2014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44502-AECE-3242-9616-AC8F17BCF62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mi-NZ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mi-NZ" smtClean="0"/>
              <a:t>Click to edit Master text styles</a:t>
            </a:r>
          </a:p>
          <a:p>
            <a:pPr lvl="1" eaLnBrk="1" latinLnBrk="0" hangingPunct="1"/>
            <a:r>
              <a:rPr lang="mi-NZ" smtClean="0"/>
              <a:t>Second level</a:t>
            </a:r>
          </a:p>
          <a:p>
            <a:pPr lvl="2" eaLnBrk="1" latinLnBrk="0" hangingPunct="1"/>
            <a:r>
              <a:rPr lang="mi-NZ" smtClean="0"/>
              <a:t>Third level</a:t>
            </a:r>
          </a:p>
          <a:p>
            <a:pPr lvl="3" eaLnBrk="1" latinLnBrk="0" hangingPunct="1"/>
            <a:r>
              <a:rPr lang="mi-NZ" smtClean="0"/>
              <a:t>Fourth level</a:t>
            </a:r>
          </a:p>
          <a:p>
            <a:pPr lvl="4" eaLnBrk="1" latinLnBrk="0" hangingPunct="1"/>
            <a:r>
              <a:rPr lang="mi-NZ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2006B-0797-F74A-971C-BE4B53DE15B2}" type="datetimeFigureOut">
              <a:rPr lang="en-US" smtClean="0"/>
              <a:t>7/10/2014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44502-AECE-3242-9616-AC8F17BCF6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mi-NZ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mi-NZ" smtClean="0"/>
              <a:t>Click to edit Master text styles</a:t>
            </a:r>
          </a:p>
          <a:p>
            <a:pPr lvl="1" eaLnBrk="1" latinLnBrk="0" hangingPunct="1"/>
            <a:r>
              <a:rPr lang="mi-NZ" smtClean="0"/>
              <a:t>Second level</a:t>
            </a:r>
          </a:p>
          <a:p>
            <a:pPr lvl="2" eaLnBrk="1" latinLnBrk="0" hangingPunct="1"/>
            <a:r>
              <a:rPr lang="mi-NZ" smtClean="0"/>
              <a:t>Third level</a:t>
            </a:r>
          </a:p>
          <a:p>
            <a:pPr lvl="3" eaLnBrk="1" latinLnBrk="0" hangingPunct="1"/>
            <a:r>
              <a:rPr lang="mi-NZ" smtClean="0"/>
              <a:t>Fourth level</a:t>
            </a:r>
          </a:p>
          <a:p>
            <a:pPr lvl="4" eaLnBrk="1" latinLnBrk="0" hangingPunct="1"/>
            <a:r>
              <a:rPr lang="mi-NZ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2006B-0797-F74A-971C-BE4B53DE15B2}" type="datetimeFigureOut">
              <a:rPr lang="en-US" smtClean="0"/>
              <a:t>7/10/2014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44502-AECE-3242-9616-AC8F17BCF6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PR-MainTitleSlid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1832" y="-61377"/>
            <a:ext cx="9307170" cy="698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42553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PR-MainTitleSlid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1832" y="-61377"/>
            <a:ext cx="9307170" cy="698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42553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PR-PageSlid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61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2835" y="2944699"/>
            <a:ext cx="7858330" cy="935393"/>
          </a:xfrm>
        </p:spPr>
        <p:txBody>
          <a:bodyPr/>
          <a:lstStyle>
            <a:lvl1pPr>
              <a:defRPr b="1" i="0">
                <a:latin typeface="Trebuchet MS"/>
                <a:cs typeface="Trebuchet MS"/>
              </a:defRPr>
            </a:lvl1pPr>
          </a:lstStyle>
          <a:p>
            <a:r>
              <a:rPr lang="en-AU" dirty="0" smtClean="0"/>
              <a:t>PRESENTER NAME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2835" y="3886200"/>
            <a:ext cx="7858330" cy="1752600"/>
          </a:xfrm>
        </p:spPr>
        <p:txBody>
          <a:bodyPr/>
          <a:lstStyle>
            <a:lvl1pPr marL="0" indent="0" algn="ctr">
              <a:buNone/>
              <a:defRPr b="0" i="0">
                <a:solidFill>
                  <a:schemeClr val="tx1">
                    <a:tint val="75000"/>
                  </a:schemeClr>
                </a:solidFill>
                <a:latin typeface="Trebuchet MS"/>
                <a:cs typeface="Trebuchet M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Presenter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09764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342368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PR-PageSlid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61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497774"/>
            <a:ext cx="7772400" cy="1362076"/>
          </a:xfrm>
        </p:spPr>
        <p:txBody>
          <a:bodyPr anchor="t">
            <a:noAutofit/>
          </a:bodyPr>
          <a:lstStyle>
            <a:lvl1pPr algn="l">
              <a:defRPr sz="3200" b="1" cap="all" baseline="0"/>
            </a:lvl1pPr>
          </a:lstStyle>
          <a:p>
            <a:r>
              <a:rPr lang="en-AU" dirty="0" smtClean="0"/>
              <a:t>Presenter name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4859849"/>
            <a:ext cx="7772400" cy="541589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dirty="0" smtClean="0"/>
              <a:t>Presenter Title </a:t>
            </a:r>
          </a:p>
        </p:txBody>
      </p:sp>
    </p:spTree>
    <p:extLst>
      <p:ext uri="{BB962C8B-B14F-4D97-AF65-F5344CB8AC3E}">
        <p14:creationId xmlns:p14="http://schemas.microsoft.com/office/powerpoint/2010/main" val="45113397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80118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40923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927355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mi-NZ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mi-NZ" smtClean="0"/>
              <a:t>Click to edit Master text styles</a:t>
            </a:r>
          </a:p>
          <a:p>
            <a:pPr lvl="1" eaLnBrk="1" latinLnBrk="0" hangingPunct="1"/>
            <a:r>
              <a:rPr lang="mi-NZ" smtClean="0"/>
              <a:t>Second level</a:t>
            </a:r>
          </a:p>
          <a:p>
            <a:pPr lvl="2" eaLnBrk="1" latinLnBrk="0" hangingPunct="1"/>
            <a:r>
              <a:rPr lang="mi-NZ" smtClean="0"/>
              <a:t>Third level</a:t>
            </a:r>
          </a:p>
          <a:p>
            <a:pPr lvl="3" eaLnBrk="1" latinLnBrk="0" hangingPunct="1"/>
            <a:r>
              <a:rPr lang="mi-NZ" smtClean="0"/>
              <a:t>Fourth level</a:t>
            </a:r>
          </a:p>
          <a:p>
            <a:pPr lvl="4" eaLnBrk="1" latinLnBrk="0" hangingPunct="1"/>
            <a:r>
              <a:rPr lang="mi-NZ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2006B-0797-F74A-971C-BE4B53DE15B2}" type="datetimeFigureOut">
              <a:rPr lang="en-US" smtClean="0"/>
              <a:t>7/10/2014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44502-AECE-3242-9616-AC8F17BCF6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342194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10644"/>
            <a:ext cx="5486400" cy="385852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908932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061311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91538"/>
            <a:ext cx="4038600" cy="423635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91538"/>
            <a:ext cx="4038600" cy="423635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243437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82254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542730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245467"/>
            <a:ext cx="4040188" cy="346769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2542730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3245467"/>
            <a:ext cx="4041775" cy="346769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544058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mi-NZ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mi-N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2006B-0797-F74A-971C-BE4B53DE15B2}" type="datetimeFigureOut">
              <a:rPr lang="en-US" smtClean="0"/>
              <a:t>7/10/2014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44502-AECE-3242-9616-AC8F17BCF62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mi-NZ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mi-NZ" smtClean="0"/>
              <a:t>Click to edit Master text styles</a:t>
            </a:r>
          </a:p>
          <a:p>
            <a:pPr lvl="1" eaLnBrk="1" latinLnBrk="0" hangingPunct="1"/>
            <a:r>
              <a:rPr lang="mi-NZ" smtClean="0"/>
              <a:t>Second level</a:t>
            </a:r>
          </a:p>
          <a:p>
            <a:pPr lvl="2" eaLnBrk="1" latinLnBrk="0" hangingPunct="1"/>
            <a:r>
              <a:rPr lang="mi-NZ" smtClean="0"/>
              <a:t>Third level</a:t>
            </a:r>
          </a:p>
          <a:p>
            <a:pPr lvl="3" eaLnBrk="1" latinLnBrk="0" hangingPunct="1"/>
            <a:r>
              <a:rPr lang="mi-NZ" smtClean="0"/>
              <a:t>Fourth level</a:t>
            </a:r>
          </a:p>
          <a:p>
            <a:pPr lvl="4" eaLnBrk="1" latinLnBrk="0" hangingPunct="1"/>
            <a:r>
              <a:rPr lang="mi-NZ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mi-NZ" smtClean="0"/>
              <a:t>Click to edit Master text styles</a:t>
            </a:r>
          </a:p>
          <a:p>
            <a:pPr lvl="1" eaLnBrk="1" latinLnBrk="0" hangingPunct="1"/>
            <a:r>
              <a:rPr lang="mi-NZ" smtClean="0"/>
              <a:t>Second level</a:t>
            </a:r>
          </a:p>
          <a:p>
            <a:pPr lvl="2" eaLnBrk="1" latinLnBrk="0" hangingPunct="1"/>
            <a:r>
              <a:rPr lang="mi-NZ" smtClean="0"/>
              <a:t>Third level</a:t>
            </a:r>
          </a:p>
          <a:p>
            <a:pPr lvl="3" eaLnBrk="1" latinLnBrk="0" hangingPunct="1"/>
            <a:r>
              <a:rPr lang="mi-NZ" smtClean="0"/>
              <a:t>Fourth level</a:t>
            </a:r>
          </a:p>
          <a:p>
            <a:pPr lvl="4" eaLnBrk="1" latinLnBrk="0" hangingPunct="1"/>
            <a:r>
              <a:rPr lang="mi-NZ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2006B-0797-F74A-971C-BE4B53DE15B2}" type="datetimeFigureOut">
              <a:rPr lang="en-US" smtClean="0"/>
              <a:t>7/10/2014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44502-AECE-3242-9616-AC8F17BCF6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mi-NZ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mi-N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mi-NZ" smtClean="0"/>
              <a:t>Click to edit Master text styles</a:t>
            </a:r>
          </a:p>
          <a:p>
            <a:pPr lvl="1" eaLnBrk="1" latinLnBrk="0" hangingPunct="1"/>
            <a:r>
              <a:rPr lang="mi-NZ" smtClean="0"/>
              <a:t>Second level</a:t>
            </a:r>
          </a:p>
          <a:p>
            <a:pPr lvl="2" eaLnBrk="1" latinLnBrk="0" hangingPunct="1"/>
            <a:r>
              <a:rPr lang="mi-NZ" smtClean="0"/>
              <a:t>Third level</a:t>
            </a:r>
          </a:p>
          <a:p>
            <a:pPr lvl="3" eaLnBrk="1" latinLnBrk="0" hangingPunct="1"/>
            <a:r>
              <a:rPr lang="mi-NZ" smtClean="0"/>
              <a:t>Fourth level</a:t>
            </a:r>
          </a:p>
          <a:p>
            <a:pPr lvl="4" eaLnBrk="1" latinLnBrk="0" hangingPunct="1"/>
            <a:r>
              <a:rPr lang="mi-NZ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mi-N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mi-NZ" smtClean="0"/>
              <a:t>Click to edit Master text styles</a:t>
            </a:r>
          </a:p>
          <a:p>
            <a:pPr lvl="1" eaLnBrk="1" latinLnBrk="0" hangingPunct="1"/>
            <a:r>
              <a:rPr lang="mi-NZ" smtClean="0"/>
              <a:t>Second level</a:t>
            </a:r>
          </a:p>
          <a:p>
            <a:pPr lvl="2" eaLnBrk="1" latinLnBrk="0" hangingPunct="1"/>
            <a:r>
              <a:rPr lang="mi-NZ" smtClean="0"/>
              <a:t>Third level</a:t>
            </a:r>
          </a:p>
          <a:p>
            <a:pPr lvl="3" eaLnBrk="1" latinLnBrk="0" hangingPunct="1"/>
            <a:r>
              <a:rPr lang="mi-NZ" smtClean="0"/>
              <a:t>Fourth level</a:t>
            </a:r>
          </a:p>
          <a:p>
            <a:pPr lvl="4" eaLnBrk="1" latinLnBrk="0" hangingPunct="1"/>
            <a:r>
              <a:rPr lang="mi-NZ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2006B-0797-F74A-971C-BE4B53DE15B2}" type="datetimeFigureOut">
              <a:rPr lang="en-US" smtClean="0"/>
              <a:t>7/10/2014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44502-AECE-3242-9616-AC8F17BCF6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mi-NZ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2006B-0797-F74A-971C-BE4B53DE15B2}" type="datetimeFigureOut">
              <a:rPr lang="en-US" smtClean="0"/>
              <a:t>7/10/2014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44502-AECE-3242-9616-AC8F17BCF6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2006B-0797-F74A-971C-BE4B53DE15B2}" type="datetimeFigureOut">
              <a:rPr lang="en-US" smtClean="0"/>
              <a:t>7/10/2014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44502-AECE-3242-9616-AC8F17BCF6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mi-NZ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mi-NZ" smtClean="0"/>
              <a:t>Click to edit Master text styles</a:t>
            </a:r>
          </a:p>
          <a:p>
            <a:pPr lvl="1" eaLnBrk="1" latinLnBrk="0" hangingPunct="1"/>
            <a:r>
              <a:rPr lang="mi-NZ" smtClean="0"/>
              <a:t>Second level</a:t>
            </a:r>
          </a:p>
          <a:p>
            <a:pPr lvl="2" eaLnBrk="1" latinLnBrk="0" hangingPunct="1"/>
            <a:r>
              <a:rPr lang="mi-NZ" smtClean="0"/>
              <a:t>Third level</a:t>
            </a:r>
          </a:p>
          <a:p>
            <a:pPr lvl="3" eaLnBrk="1" latinLnBrk="0" hangingPunct="1"/>
            <a:r>
              <a:rPr lang="mi-NZ" smtClean="0"/>
              <a:t>Fourth level</a:t>
            </a:r>
          </a:p>
          <a:p>
            <a:pPr lvl="4" eaLnBrk="1" latinLnBrk="0" hangingPunct="1"/>
            <a:r>
              <a:rPr lang="mi-NZ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mi-N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2006B-0797-F74A-971C-BE4B53DE15B2}" type="datetimeFigureOut">
              <a:rPr lang="en-US" smtClean="0"/>
              <a:t>7/10/2014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44502-AECE-3242-9616-AC8F17BCF62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mi-NZ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mi-NZ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mi-N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1482006B-0797-F74A-971C-BE4B53DE15B2}" type="datetimeFigureOut">
              <a:rPr lang="en-US" smtClean="0"/>
              <a:t>7/10/2014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4744502-AECE-3242-9616-AC8F17BCF62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theme" Target="../theme/theme2.xml"/><Relationship Id="rId1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mi-NZ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mi-NZ" smtClean="0"/>
              <a:t>Click to edit Master text styles</a:t>
            </a:r>
          </a:p>
          <a:p>
            <a:pPr lvl="1" eaLnBrk="1" latinLnBrk="0" hangingPunct="1"/>
            <a:r>
              <a:rPr kumimoji="0" lang="mi-NZ" smtClean="0"/>
              <a:t>Second level</a:t>
            </a:r>
          </a:p>
          <a:p>
            <a:pPr lvl="2" eaLnBrk="1" latinLnBrk="0" hangingPunct="1"/>
            <a:r>
              <a:rPr kumimoji="0" lang="mi-NZ" smtClean="0"/>
              <a:t>Third level</a:t>
            </a:r>
          </a:p>
          <a:p>
            <a:pPr lvl="3" eaLnBrk="1" latinLnBrk="0" hangingPunct="1"/>
            <a:r>
              <a:rPr kumimoji="0" lang="mi-NZ" smtClean="0"/>
              <a:t>Fourth level</a:t>
            </a:r>
          </a:p>
          <a:p>
            <a:pPr lvl="4" eaLnBrk="1" latinLnBrk="0" hangingPunct="1"/>
            <a:r>
              <a:rPr kumimoji="0" lang="mi-NZ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482006B-0797-F74A-971C-BE4B53DE15B2}" type="datetimeFigureOut">
              <a:rPr lang="en-US" smtClean="0"/>
              <a:t>7/10/2014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4744502-AECE-3242-9616-AC8F17BCF62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PR-PageSlide.jpg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618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82255"/>
            <a:ext cx="8229600" cy="770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425" y="2255155"/>
            <a:ext cx="8229600" cy="40927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354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3200" b="1" i="0" kern="1200">
          <a:solidFill>
            <a:schemeClr val="tx1"/>
          </a:solidFill>
          <a:latin typeface="Trebuchet MS"/>
          <a:ea typeface="+mj-ea"/>
          <a:cs typeface="Trebuchet M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chemeClr val="tx1"/>
          </a:solidFill>
          <a:latin typeface="Trebuchet MS"/>
          <a:ea typeface="+mn-ea"/>
          <a:cs typeface="Trebuchet M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chemeClr val="tx1"/>
          </a:solidFill>
          <a:latin typeface="Trebuchet MS"/>
          <a:ea typeface="+mn-ea"/>
          <a:cs typeface="Trebuchet M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chemeClr val="tx1"/>
          </a:solidFill>
          <a:latin typeface="Trebuchet MS"/>
          <a:ea typeface="+mn-ea"/>
          <a:cs typeface="Trebuchet M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/>
          </a:solidFill>
          <a:latin typeface="Trebuchet MS"/>
          <a:ea typeface="+mn-ea"/>
          <a:cs typeface="Trebuchet M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b="0" i="0" kern="1200">
          <a:solidFill>
            <a:schemeClr val="tx1"/>
          </a:solidFill>
          <a:latin typeface="Trebuchet MS"/>
          <a:ea typeface="+mn-ea"/>
          <a:cs typeface="Trebuchet M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Relationship Id="rId3" Type="http://schemas.openxmlformats.org/officeDocument/2006/relationships/image" Target="../media/image4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4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Relationship Id="rId3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Relationship Id="rId3" Type="http://schemas.openxmlformats.org/officeDocument/2006/relationships/image" Target="../media/image5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5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Relationship Id="rId3" Type="http://schemas.openxmlformats.org/officeDocument/2006/relationships/image" Target="../media/image6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4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Relationship Id="rId3" Type="http://schemas.openxmlformats.org/officeDocument/2006/relationships/image" Target="../media/image6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4" Type="http://schemas.openxmlformats.org/officeDocument/2006/relationships/image" Target="../media/image69.png"/><Relationship Id="rId5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jpeg"/><Relationship Id="rId3" Type="http://schemas.openxmlformats.org/officeDocument/2006/relationships/image" Target="../media/image7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10861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0895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Balancing </a:t>
            </a:r>
            <a:r>
              <a:rPr lang="en-US" sz="4800" dirty="0" err="1"/>
              <a:t>Iwi</a:t>
            </a:r>
            <a:r>
              <a:rPr lang="en-US" sz="4800" dirty="0"/>
              <a:t> Aspirations &amp; Whānau Hopes </a:t>
            </a:r>
            <a:br>
              <a:rPr lang="en-US" sz="48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9874" y="1775191"/>
            <a:ext cx="5445125" cy="4625609"/>
          </a:xfrm>
          <a:ln w="38100" cmpd="sng">
            <a:solidFill>
              <a:schemeClr val="accent6"/>
            </a:solidFill>
          </a:ln>
        </p:spPr>
        <p:txBody>
          <a:bodyPr>
            <a:normAutofit fontScale="92500" lnSpcReduction="20000"/>
          </a:bodyPr>
          <a:lstStyle/>
          <a:p>
            <a:pPr marL="118872" indent="0">
              <a:buNone/>
            </a:pPr>
            <a:r>
              <a:rPr lang="en-GB" dirty="0"/>
              <a:t>There need not be trade-off between </a:t>
            </a:r>
            <a:r>
              <a:rPr lang="en-GB" dirty="0" err="1"/>
              <a:t>Iwi</a:t>
            </a:r>
            <a:r>
              <a:rPr lang="en-GB" dirty="0"/>
              <a:t> and whānau aspirations </a:t>
            </a:r>
            <a:r>
              <a:rPr lang="en-GB" dirty="0" smtClean="0"/>
              <a:t>.  The </a:t>
            </a:r>
            <a:r>
              <a:rPr lang="en-GB" dirty="0"/>
              <a:t>hopes of whānau and the aspirations of </a:t>
            </a:r>
            <a:r>
              <a:rPr lang="en-GB" dirty="0" err="1"/>
              <a:t>Iwi</a:t>
            </a:r>
            <a:r>
              <a:rPr lang="en-GB" dirty="0"/>
              <a:t> can be woven together.  ‘The key is not leaving whānau to be left in the wilderness.’ </a:t>
            </a:r>
            <a:endParaRPr lang="en-GB" dirty="0" smtClean="0"/>
          </a:p>
          <a:p>
            <a:pPr marL="118872" indent="0">
              <a:buNone/>
            </a:pPr>
            <a:endParaRPr lang="en-GB" dirty="0"/>
          </a:p>
          <a:p>
            <a:pPr marL="118872" indent="0">
              <a:buNone/>
            </a:pPr>
            <a:r>
              <a:rPr lang="en-GB" dirty="0" smtClean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Puni</a:t>
            </a:r>
            <a:r>
              <a:rPr lang="en-GB" dirty="0"/>
              <a:t> </a:t>
            </a:r>
            <a:r>
              <a:rPr lang="en-GB" dirty="0" err="1"/>
              <a:t>Kokiri</a:t>
            </a:r>
            <a:r>
              <a:rPr lang="en-GB" dirty="0"/>
              <a:t> has restructured so that it can focus greater attention to realising </a:t>
            </a:r>
            <a:r>
              <a:rPr lang="en-GB" dirty="0" smtClean="0"/>
              <a:t>results</a:t>
            </a:r>
          </a:p>
          <a:p>
            <a:pPr marL="118872" indent="0">
              <a:buNone/>
            </a:pPr>
            <a:r>
              <a:rPr lang="en-GB" dirty="0" smtClean="0"/>
              <a:t>for </a:t>
            </a:r>
            <a:r>
              <a:rPr lang="en-GB" dirty="0"/>
              <a:t>whānau and for </a:t>
            </a:r>
            <a:r>
              <a:rPr lang="en-GB" dirty="0" err="1"/>
              <a:t>Iwi</a:t>
            </a:r>
            <a:r>
              <a:rPr lang="en-GB" dirty="0"/>
              <a:t>.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175" y="2255155"/>
            <a:ext cx="2912548" cy="734329"/>
          </a:xfrm>
          <a:prstGeom prst="rect">
            <a:avLst/>
          </a:prstGeom>
        </p:spPr>
        <p:txBody>
          <a:bodyPr vert="horz" lIns="54864" tIns="91440" rtlCol="0">
            <a:normAutofit fontScale="85000" lnSpcReduction="10000"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fi-FI" b="1" dirty="0" smtClean="0"/>
              <a:t>Key </a:t>
            </a:r>
            <a:r>
              <a:rPr lang="fi-FI" b="1" dirty="0" err="1" smtClean="0"/>
              <a:t>Note</a:t>
            </a:r>
            <a:r>
              <a:rPr lang="fi-FI" b="1" dirty="0" smtClean="0"/>
              <a:t> </a:t>
            </a:r>
            <a:r>
              <a:rPr lang="fi-FI" b="1" dirty="0" err="1" smtClean="0"/>
              <a:t>Speaker</a:t>
            </a:r>
            <a:endParaRPr lang="fi-FI" b="1" dirty="0" smtClean="0"/>
          </a:p>
          <a:p>
            <a:pPr marL="0" indent="0">
              <a:buFont typeface="Wingdings 2"/>
              <a:buNone/>
            </a:pPr>
            <a:endParaRPr lang="fi-FI" dirty="0" smtClean="0"/>
          </a:p>
          <a:p>
            <a:pPr marL="0" indent="0">
              <a:buFont typeface="Wingdings 2"/>
              <a:buNone/>
            </a:pPr>
            <a:endParaRPr lang="fi-FI" dirty="0" smtClean="0"/>
          </a:p>
          <a:p>
            <a:pPr marL="0" indent="0">
              <a:buFont typeface="Wingdings 2"/>
              <a:buNone/>
            </a:pPr>
            <a:endParaRPr lang="fi-FI" dirty="0" smtClean="0"/>
          </a:p>
          <a:p>
            <a:pPr marL="0" indent="0">
              <a:buFont typeface="Wingdings 2"/>
              <a:buNone/>
            </a:pPr>
            <a:endParaRPr lang="fi-FI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676" r="19269"/>
          <a:stretch/>
        </p:blipFill>
        <p:spPr>
          <a:xfrm>
            <a:off x="-130175" y="3235781"/>
            <a:ext cx="2715440" cy="17983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694" y="5477906"/>
            <a:ext cx="2532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Michelle </a:t>
            </a:r>
            <a:r>
              <a:rPr lang="en-US" sz="2400" b="1" dirty="0" err="1" smtClean="0"/>
              <a:t>Hippolite</a:t>
            </a:r>
            <a:endParaRPr lang="en-US" sz="2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89181" y="4571999"/>
            <a:ext cx="1349869" cy="145078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519581" y="5934670"/>
            <a:ext cx="15430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dirty="0"/>
              <a:t>Chair</a:t>
            </a:r>
          </a:p>
          <a:p>
            <a:pPr algn="ctr"/>
            <a:r>
              <a:rPr lang="fi-FI" dirty="0" err="1"/>
              <a:t>Professor</a:t>
            </a:r>
            <a:endParaRPr lang="fi-FI" dirty="0"/>
          </a:p>
          <a:p>
            <a:pPr algn="ctr"/>
            <a:r>
              <a:rPr lang="fi-FI" dirty="0"/>
              <a:t> Ross </a:t>
            </a:r>
            <a:r>
              <a:rPr lang="fi-FI" dirty="0" err="1"/>
              <a:t>Hemera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472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Iwi</a:t>
            </a:r>
            <a:r>
              <a:rPr lang="en-US" dirty="0" smtClean="0"/>
              <a:t> </a:t>
            </a:r>
            <a:r>
              <a:rPr lang="en-US" dirty="0"/>
              <a:t>Aspirations &amp; Whānau </a:t>
            </a:r>
            <a:r>
              <a:rPr lang="en-US" dirty="0" smtClean="0"/>
              <a:t>Hopes</a:t>
            </a:r>
            <a:br>
              <a:rPr lang="en-US" dirty="0" smtClean="0"/>
            </a:br>
            <a:r>
              <a:rPr lang="en-US" dirty="0" smtClean="0"/>
              <a:t>Panel </a:t>
            </a:r>
            <a:r>
              <a:rPr lang="en-US" dirty="0" err="1" smtClean="0"/>
              <a:t>Discusssion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3234" y="1587500"/>
            <a:ext cx="6046516" cy="5182631"/>
          </a:xfrm>
          <a:ln w="38100" cmpd="sng">
            <a:solidFill>
              <a:schemeClr val="accent4">
                <a:lumMod val="50000"/>
              </a:schemeClr>
            </a:solidFill>
          </a:ln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dirty="0"/>
              <a:t>E</a:t>
            </a:r>
            <a:r>
              <a:rPr lang="en-GB" dirty="0" smtClean="0"/>
              <a:t>conomic </a:t>
            </a:r>
            <a:r>
              <a:rPr lang="en-GB" dirty="0"/>
              <a:t>development is only one aspect of whānau </a:t>
            </a:r>
            <a:r>
              <a:rPr lang="en-GB" dirty="0" smtClean="0"/>
              <a:t>development alongside others such as an environmental ethic.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  <a:endParaRPr lang="en-GB" sz="1100" dirty="0" smtClean="0"/>
          </a:p>
          <a:p>
            <a:pPr marL="118872" indent="0">
              <a:buNone/>
            </a:pPr>
            <a:r>
              <a:rPr lang="en-GB" dirty="0" smtClean="0"/>
              <a:t>A key role for </a:t>
            </a:r>
            <a:r>
              <a:rPr lang="en-GB" dirty="0" err="1" smtClean="0"/>
              <a:t>Iwi</a:t>
            </a:r>
            <a:r>
              <a:rPr lang="en-GB" dirty="0" smtClean="0"/>
              <a:t> is to empower whānau by enhancing </a:t>
            </a:r>
            <a:r>
              <a:rPr lang="en-GB" dirty="0" err="1"/>
              <a:t>mana</a:t>
            </a:r>
            <a:r>
              <a:rPr lang="en-GB" dirty="0"/>
              <a:t>, </a:t>
            </a:r>
            <a:r>
              <a:rPr lang="en-US" dirty="0"/>
              <a:t>t</a:t>
            </a:r>
            <a:r>
              <a:rPr lang="en-GB" dirty="0" err="1" smtClean="0"/>
              <a:t>apu</a:t>
            </a:r>
            <a:r>
              <a:rPr lang="en-GB" dirty="0" smtClean="0"/>
              <a:t>,</a:t>
            </a:r>
            <a:r>
              <a:rPr lang="en-GB" dirty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Ao</a:t>
            </a:r>
            <a:r>
              <a:rPr lang="en-GB" dirty="0" smtClean="0"/>
              <a:t> </a:t>
            </a:r>
            <a:r>
              <a:rPr lang="en-GB" dirty="0" err="1" smtClean="0"/>
              <a:t>Turoa</a:t>
            </a:r>
            <a:r>
              <a:rPr lang="en-GB" dirty="0" smtClean="0"/>
              <a:t>, </a:t>
            </a:r>
            <a:r>
              <a:rPr lang="en-GB" dirty="0" err="1" smtClean="0"/>
              <a:t>mātauranga</a:t>
            </a:r>
            <a:r>
              <a:rPr lang="en-GB" dirty="0" smtClean="0"/>
              <a:t> Māori, whakapapa.</a:t>
            </a:r>
          </a:p>
          <a:p>
            <a:pPr marL="118872" indent="0">
              <a:buNone/>
            </a:pPr>
            <a:endParaRPr lang="en-GB" dirty="0" smtClean="0"/>
          </a:p>
          <a:p>
            <a:pPr marL="118872" indent="0">
              <a:buNone/>
            </a:pPr>
            <a:r>
              <a:rPr lang="en-GB" dirty="0" smtClean="0"/>
              <a:t>And the involvement of </a:t>
            </a:r>
            <a:r>
              <a:rPr lang="en-GB" dirty="0" err="1" smtClean="0"/>
              <a:t>rangatahi</a:t>
            </a:r>
            <a:r>
              <a:rPr lang="en-GB" dirty="0" smtClean="0"/>
              <a:t> </a:t>
            </a:r>
            <a:r>
              <a:rPr lang="en-US" dirty="0" smtClean="0"/>
              <a:t>in </a:t>
            </a:r>
            <a:r>
              <a:rPr lang="en-US" dirty="0" err="1" smtClean="0"/>
              <a:t>Iwi</a:t>
            </a:r>
            <a:r>
              <a:rPr lang="en-US" dirty="0" smtClean="0"/>
              <a:t> can be strengthened by </a:t>
            </a:r>
            <a:r>
              <a:rPr lang="en-US" dirty="0" err="1" smtClean="0"/>
              <a:t>Rangatahi</a:t>
            </a:r>
            <a:r>
              <a:rPr lang="en-US" dirty="0" smtClean="0"/>
              <a:t> summits </a:t>
            </a:r>
            <a:r>
              <a:rPr lang="x-none" dirty="0" smtClean="0"/>
              <a:t>and leadership.</a:t>
            </a:r>
          </a:p>
          <a:p>
            <a:pPr marL="118872" indent="0">
              <a:buNone/>
            </a:pPr>
            <a:r>
              <a:rPr lang="x-none" dirty="0" smtClean="0"/>
              <a:t>Transformation not transaction should guide interactions.</a:t>
            </a:r>
            <a:endParaRPr lang="en-US" dirty="0"/>
          </a:p>
          <a:p>
            <a:pPr marL="118872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3074" y="3282877"/>
            <a:ext cx="1360187" cy="11935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610" y="4926631"/>
            <a:ext cx="1360187" cy="149801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8839" y="4428826"/>
            <a:ext cx="13479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Haami</a:t>
            </a:r>
            <a:r>
              <a:rPr lang="en-US" dirty="0"/>
              <a:t> </a:t>
            </a:r>
            <a:r>
              <a:rPr lang="en-US" dirty="0" err="1"/>
              <a:t>Piripi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28157" y="6424641"/>
            <a:ext cx="14586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Nancy </a:t>
            </a:r>
            <a:r>
              <a:rPr lang="en-US" dirty="0" err="1"/>
              <a:t>Tuaine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28157" y="2850045"/>
            <a:ext cx="1685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Dr</a:t>
            </a:r>
            <a:r>
              <a:rPr lang="en-US" dirty="0"/>
              <a:t> Will Edwards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80854" y="464686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64500" y="4381201"/>
            <a:ext cx="1063625" cy="164158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688454" y="5991809"/>
            <a:ext cx="16727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dirty="0" smtClean="0"/>
              <a:t>Chair</a:t>
            </a:r>
          </a:p>
          <a:p>
            <a:pPr algn="ctr"/>
            <a:r>
              <a:rPr lang="fi-FI" dirty="0" err="1" smtClean="0"/>
              <a:t>Professor</a:t>
            </a:r>
            <a:endParaRPr lang="fi-FI" dirty="0"/>
          </a:p>
          <a:p>
            <a:pPr algn="ctr"/>
            <a:r>
              <a:rPr lang="fi-FI" dirty="0"/>
              <a:t> Ross </a:t>
            </a:r>
            <a:r>
              <a:rPr lang="fi-FI" dirty="0" err="1"/>
              <a:t>Hemera</a:t>
            </a:r>
            <a:endParaRPr lang="en-US" dirty="0"/>
          </a:p>
        </p:txBody>
      </p:sp>
      <p:pic>
        <p:nvPicPr>
          <p:cNvPr id="14" name="Picture 13" descr="IM5_1433.JP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610" y="1587499"/>
            <a:ext cx="1463414" cy="126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426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37" y="341328"/>
            <a:ext cx="9252419" cy="1252728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An Integrated Development Agenda: Balancing quadruple aims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3564" y="2082617"/>
            <a:ext cx="24673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Key Note Speaker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74" y="2794071"/>
            <a:ext cx="1905000" cy="2540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100924" y="5629725"/>
            <a:ext cx="27486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/>
              <a:t>Parekawhia</a:t>
            </a:r>
            <a:r>
              <a:rPr lang="en-US" sz="2400" dirty="0"/>
              <a:t> McLean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93788" y="4534549"/>
            <a:ext cx="1112087" cy="141316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666788" y="5877553"/>
            <a:ext cx="12855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Chair</a:t>
            </a:r>
          </a:p>
          <a:p>
            <a:pPr algn="ctr"/>
            <a:r>
              <a:rPr lang="en-US" dirty="0"/>
              <a:t>Professor</a:t>
            </a:r>
          </a:p>
          <a:p>
            <a:pPr algn="ctr"/>
            <a:r>
              <a:rPr lang="en-US" dirty="0"/>
              <a:t>Jarod </a:t>
            </a:r>
            <a:r>
              <a:rPr lang="en-US" dirty="0" err="1"/>
              <a:t>Haar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532656" y="1522014"/>
            <a:ext cx="5165883" cy="5262980"/>
          </a:xfrm>
          <a:prstGeom prst="rect">
            <a:avLst/>
          </a:prstGeom>
          <a:noFill/>
          <a:ln w="38100" cmpd="sng">
            <a:solidFill>
              <a:srgbClr val="9A313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i="1" dirty="0" smtClean="0"/>
              <a:t>‘Kia </a:t>
            </a:r>
            <a:r>
              <a:rPr lang="en-GB" sz="2800" b="1" i="1" dirty="0" err="1"/>
              <a:t>Tupu</a:t>
            </a:r>
            <a:r>
              <a:rPr lang="en-GB" sz="2800" b="1" i="1" dirty="0"/>
              <a:t>, Kia </a:t>
            </a:r>
            <a:r>
              <a:rPr lang="en-GB" sz="2800" b="1" i="1" dirty="0" err="1"/>
              <a:t>Hua</a:t>
            </a:r>
            <a:r>
              <a:rPr lang="en-GB" sz="2800" b="1" i="1" dirty="0"/>
              <a:t>, Kia </a:t>
            </a:r>
            <a:r>
              <a:rPr lang="en-GB" sz="2800" b="1" i="1" dirty="0" err="1"/>
              <a:t>Puawai</a:t>
            </a:r>
            <a:r>
              <a:rPr lang="en-GB" sz="2800" b="1" i="1" dirty="0"/>
              <a:t>’</a:t>
            </a:r>
            <a:r>
              <a:rPr lang="en-US" sz="2800" b="1" i="1" dirty="0"/>
              <a:t> </a:t>
            </a:r>
          </a:p>
          <a:p>
            <a:r>
              <a:rPr lang="en-GB" sz="2800" dirty="0" smtClean="0"/>
              <a:t>Drawing </a:t>
            </a:r>
            <a:r>
              <a:rPr lang="en-GB" sz="2800" dirty="0"/>
              <a:t>on the experiences of </a:t>
            </a:r>
            <a:r>
              <a:rPr lang="en-GB" sz="2800" dirty="0" err="1"/>
              <a:t>Tainui</a:t>
            </a:r>
            <a:r>
              <a:rPr lang="en-GB" sz="2800" dirty="0"/>
              <a:t> Waikato </a:t>
            </a:r>
            <a:r>
              <a:rPr lang="en-GB" sz="2800" dirty="0" smtClean="0"/>
              <a:t>an </a:t>
            </a:r>
            <a:r>
              <a:rPr lang="en-GB" sz="2800" dirty="0"/>
              <a:t>integrated development </a:t>
            </a:r>
            <a:r>
              <a:rPr lang="en-GB" sz="2800" dirty="0" smtClean="0"/>
              <a:t>agenda that has social</a:t>
            </a:r>
            <a:r>
              <a:rPr lang="en-GB" sz="2800" dirty="0"/>
              <a:t>, cultural, environmental and economic </a:t>
            </a:r>
            <a:r>
              <a:rPr lang="en-GB" sz="2800" dirty="0" smtClean="0"/>
              <a:t>dimensions was described.</a:t>
            </a:r>
          </a:p>
          <a:p>
            <a:r>
              <a:rPr lang="en-GB" sz="2800" i="1" dirty="0" err="1"/>
              <a:t>Whakatupuranga</a:t>
            </a:r>
            <a:r>
              <a:rPr lang="en-GB" sz="2800" i="1" dirty="0"/>
              <a:t> 2050 </a:t>
            </a:r>
            <a:r>
              <a:rPr lang="en-GB" sz="2800" dirty="0"/>
              <a:t>takes  a long term view of development </a:t>
            </a:r>
            <a:r>
              <a:rPr lang="en-GB" sz="2800" dirty="0" smtClean="0"/>
              <a:t>–The </a:t>
            </a:r>
            <a:r>
              <a:rPr lang="en-GB" sz="2800" dirty="0"/>
              <a:t>strategic </a:t>
            </a:r>
            <a:r>
              <a:rPr lang="en-GB" sz="2800" dirty="0" smtClean="0"/>
              <a:t>framework covers </a:t>
            </a:r>
            <a:r>
              <a:rPr lang="en-GB" sz="2800" dirty="0" err="1" smtClean="0"/>
              <a:t>kingitanga</a:t>
            </a:r>
            <a:r>
              <a:rPr lang="en-GB" sz="2800" dirty="0"/>
              <a:t>, tribal identity, tribal success and social wellbeing. </a:t>
            </a:r>
            <a:endParaRPr lang="x-none" sz="2800" dirty="0" smtClean="0"/>
          </a:p>
        </p:txBody>
      </p:sp>
    </p:spTree>
    <p:extLst>
      <p:ext uri="{BB962C8B-B14F-4D97-AF65-F5344CB8AC3E}">
        <p14:creationId xmlns:p14="http://schemas.microsoft.com/office/powerpoint/2010/main" val="3073494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An Integrated Development Agenda</a:t>
            </a:r>
            <a:r>
              <a:rPr lang="en-US" sz="4800" dirty="0" smtClean="0"/>
              <a:t>:  Panel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9984" y="1473566"/>
            <a:ext cx="6765516" cy="5384434"/>
          </a:xfrm>
          <a:ln w="38100" cmpd="sng">
            <a:solidFill>
              <a:schemeClr val="accent4">
                <a:lumMod val="75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pPr marL="118872" indent="0">
              <a:buNone/>
            </a:pPr>
            <a:r>
              <a:rPr lang="en-GB" dirty="0" smtClean="0"/>
              <a:t>‘</a:t>
            </a:r>
            <a:r>
              <a:rPr lang="en-GB" dirty="0" err="1" smtClean="0"/>
              <a:t>Aotearoa</a:t>
            </a:r>
            <a:r>
              <a:rPr lang="en-GB" dirty="0" smtClean="0"/>
              <a:t> </a:t>
            </a:r>
            <a:r>
              <a:rPr lang="en-GB" dirty="0"/>
              <a:t>has an opportunity to become </a:t>
            </a:r>
            <a:r>
              <a:rPr lang="en-GB" dirty="0" smtClean="0"/>
              <a:t> </a:t>
            </a:r>
            <a:r>
              <a:rPr lang="en-GB" dirty="0"/>
              <a:t>world leader in integrated development</a:t>
            </a:r>
            <a:r>
              <a:rPr lang="en-GB" dirty="0" smtClean="0"/>
              <a:t>.’</a:t>
            </a:r>
          </a:p>
          <a:p>
            <a:pPr marL="118872" indent="0">
              <a:buNone/>
            </a:pPr>
            <a:endParaRPr lang="en-GB" sz="1100" dirty="0" smtClean="0"/>
          </a:p>
          <a:p>
            <a:pPr marL="118872" indent="0">
              <a:buNone/>
            </a:pPr>
            <a:r>
              <a:rPr lang="en-GB" dirty="0" smtClean="0"/>
              <a:t>‘The </a:t>
            </a:r>
            <a:r>
              <a:rPr lang="en-GB" dirty="0"/>
              <a:t>power of the State sector </a:t>
            </a:r>
            <a:r>
              <a:rPr lang="en-GB" dirty="0" smtClean="0"/>
              <a:t>sets terms </a:t>
            </a:r>
            <a:r>
              <a:rPr lang="en-GB" dirty="0"/>
              <a:t>for economic engagement.  </a:t>
            </a:r>
            <a:r>
              <a:rPr lang="en-GB" dirty="0" smtClean="0"/>
              <a:t>The transfer </a:t>
            </a:r>
            <a:r>
              <a:rPr lang="en-GB" dirty="0"/>
              <a:t>of resources into </a:t>
            </a:r>
            <a:r>
              <a:rPr lang="en-GB" dirty="0" smtClean="0"/>
              <a:t>Maori hands </a:t>
            </a:r>
            <a:r>
              <a:rPr lang="en-GB" dirty="0"/>
              <a:t>should be </a:t>
            </a:r>
            <a:r>
              <a:rPr lang="en-GB" dirty="0" smtClean="0"/>
              <a:t>a goal so that realities can be properly addressed’</a:t>
            </a:r>
          </a:p>
          <a:p>
            <a:pPr marL="118872" indent="0">
              <a:buNone/>
            </a:pPr>
            <a:endParaRPr lang="en-GB" sz="1200" dirty="0" smtClean="0"/>
          </a:p>
          <a:p>
            <a:pPr marL="118872" indent="0">
              <a:buNone/>
            </a:pPr>
            <a:r>
              <a:rPr lang="en-GB" dirty="0" smtClean="0"/>
              <a:t> ‘We </a:t>
            </a:r>
            <a:r>
              <a:rPr lang="en-GB" dirty="0"/>
              <a:t>now need to address the context of </a:t>
            </a:r>
            <a:r>
              <a:rPr lang="en-GB" dirty="0" smtClean="0"/>
              <a:t>society of which political decision making is a dominant part.  And a </a:t>
            </a:r>
            <a:r>
              <a:rPr lang="en-GB" dirty="0"/>
              <a:t>second dimension is the machinery of Government.  Understanding </a:t>
            </a:r>
            <a:r>
              <a:rPr lang="en-GB" dirty="0" smtClean="0"/>
              <a:t>both will </a:t>
            </a:r>
            <a:r>
              <a:rPr lang="en-GB" dirty="0"/>
              <a:t>be essential if progress is to be made</a:t>
            </a:r>
            <a:r>
              <a:rPr lang="en-GB" dirty="0" smtClean="0"/>
              <a:t>.’  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012" y="5170311"/>
            <a:ext cx="1294472" cy="13225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5766" y="1655700"/>
            <a:ext cx="1294472" cy="13378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4186" y="3375065"/>
            <a:ext cx="1362166" cy="142591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1488" y="6488668"/>
            <a:ext cx="1864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Sir </a:t>
            </a:r>
            <a:r>
              <a:rPr lang="en-US" b="1" dirty="0" err="1"/>
              <a:t>Wira</a:t>
            </a:r>
            <a:r>
              <a:rPr lang="en-US" b="1" dirty="0"/>
              <a:t> Gardiner</a:t>
            </a:r>
          </a:p>
        </p:txBody>
      </p:sp>
      <p:sp>
        <p:nvSpPr>
          <p:cNvPr id="8" name="Rectangle 7"/>
          <p:cNvSpPr/>
          <p:nvPr/>
        </p:nvSpPr>
        <p:spPr>
          <a:xfrm>
            <a:off x="51488" y="3005733"/>
            <a:ext cx="15448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Naida</a:t>
            </a:r>
            <a:r>
              <a:rPr lang="en-US" b="1" dirty="0"/>
              <a:t> </a:t>
            </a:r>
            <a:r>
              <a:rPr lang="en-US" b="1" dirty="0" err="1"/>
              <a:t>Glavish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1488" y="4800979"/>
            <a:ext cx="1628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John </a:t>
            </a:r>
            <a:r>
              <a:rPr lang="en-US" b="1" dirty="0" err="1"/>
              <a:t>Tamihere</a:t>
            </a:r>
            <a:endParaRPr lang="en-US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07376" y="4586111"/>
            <a:ext cx="920750" cy="14732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814293" y="5979622"/>
            <a:ext cx="15643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Chair</a:t>
            </a:r>
          </a:p>
          <a:p>
            <a:pPr algn="ctr"/>
            <a:r>
              <a:rPr lang="en-US" dirty="0" smtClean="0"/>
              <a:t>Professor</a:t>
            </a:r>
            <a:endParaRPr lang="en-US" dirty="0"/>
          </a:p>
          <a:p>
            <a:pPr algn="ctr"/>
            <a:r>
              <a:rPr lang="en-US" dirty="0"/>
              <a:t>Jarod </a:t>
            </a:r>
            <a:r>
              <a:rPr lang="en-US" dirty="0" err="1"/>
              <a:t>Haar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865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‘Finding </a:t>
            </a:r>
            <a:r>
              <a:rPr lang="en-US" sz="4800" dirty="0" err="1"/>
              <a:t>Te</a:t>
            </a:r>
            <a:r>
              <a:rPr lang="en-US" sz="4800" dirty="0"/>
              <a:t> </a:t>
            </a:r>
            <a:r>
              <a:rPr lang="en-US" sz="4800" dirty="0" err="1"/>
              <a:t>Pae</a:t>
            </a:r>
            <a:r>
              <a:rPr lang="en-US" sz="4800" dirty="0"/>
              <a:t> </a:t>
            </a:r>
            <a:r>
              <a:rPr lang="en-US" sz="4800" dirty="0" err="1"/>
              <a:t>Roa</a:t>
            </a:r>
            <a:r>
              <a:rPr lang="en-US" sz="4800" dirty="0"/>
              <a:t>’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5020" y="1600566"/>
            <a:ext cx="5016035" cy="4971684"/>
          </a:xfrm>
          <a:ln w="38100" cmpd="sng">
            <a:solidFill>
              <a:schemeClr val="accent5"/>
            </a:solidFill>
          </a:ln>
        </p:spPr>
        <p:txBody>
          <a:bodyPr>
            <a:normAutofit fontScale="70000" lnSpcReduction="20000"/>
          </a:bodyPr>
          <a:lstStyle/>
          <a:p>
            <a:pPr marL="118872" indent="0" algn="ctr">
              <a:buNone/>
            </a:pPr>
            <a:r>
              <a:rPr lang="en-US" sz="3600" b="1" i="1" dirty="0"/>
              <a:t>Raising Living Standards for </a:t>
            </a:r>
            <a:r>
              <a:rPr lang="en-US" sz="3600" b="1" i="1" dirty="0" err="1"/>
              <a:t>Tangata</a:t>
            </a:r>
            <a:r>
              <a:rPr lang="en-US" sz="3600" b="1" i="1" dirty="0"/>
              <a:t> </a:t>
            </a:r>
            <a:r>
              <a:rPr lang="en-US" sz="3600" b="1" i="1" dirty="0" err="1"/>
              <a:t>Whenua</a:t>
            </a:r>
            <a:endParaRPr lang="en-US" sz="3600" b="1" i="1" dirty="0"/>
          </a:p>
          <a:p>
            <a:pPr marL="118872" indent="0">
              <a:buNone/>
            </a:pPr>
            <a:r>
              <a:rPr lang="en-US" sz="3400" dirty="0" smtClean="0"/>
              <a:t>5 steps to success were identified</a:t>
            </a:r>
          </a:p>
          <a:p>
            <a:pPr marL="118872" indent="0">
              <a:buNone/>
            </a:pPr>
            <a:endParaRPr lang="en-US" sz="1400" dirty="0" smtClean="0"/>
          </a:p>
          <a:p>
            <a:pPr marL="118872" indent="0">
              <a:buNone/>
            </a:pPr>
            <a:r>
              <a:rPr lang="en-GB" sz="3400" dirty="0"/>
              <a:t>1	Clear pathways for young people including strong governance </a:t>
            </a:r>
            <a:r>
              <a:rPr lang="en-GB" sz="3400" dirty="0" smtClean="0"/>
              <a:t>&amp; management </a:t>
            </a:r>
            <a:r>
              <a:rPr lang="en-GB" sz="3400" dirty="0"/>
              <a:t>skills</a:t>
            </a:r>
            <a:endParaRPr lang="en-US" sz="3400" dirty="0"/>
          </a:p>
          <a:p>
            <a:pPr marL="118872" indent="0">
              <a:buNone/>
            </a:pPr>
            <a:r>
              <a:rPr lang="en-GB" sz="3400" dirty="0"/>
              <a:t>2	Risk management, reducing risks without undue risk aversion</a:t>
            </a:r>
            <a:endParaRPr lang="en-US" sz="3400" dirty="0"/>
          </a:p>
          <a:p>
            <a:pPr marL="118872" indent="0">
              <a:buNone/>
            </a:pPr>
            <a:r>
              <a:rPr lang="en-GB" sz="3400" dirty="0"/>
              <a:t>3	Supporting active ownership that brings in the </a:t>
            </a:r>
            <a:r>
              <a:rPr lang="en-GB" sz="3400" dirty="0" smtClean="0"/>
              <a:t>wider community</a:t>
            </a:r>
            <a:endParaRPr lang="en-US" sz="3400" dirty="0"/>
          </a:p>
          <a:p>
            <a:pPr marL="118872" indent="0">
              <a:buNone/>
            </a:pPr>
            <a:r>
              <a:rPr lang="en-GB" sz="3400" dirty="0"/>
              <a:t>4	</a:t>
            </a:r>
            <a:r>
              <a:rPr lang="en-GB" sz="3400" dirty="0" smtClean="0"/>
              <a:t>Strengthening </a:t>
            </a:r>
            <a:r>
              <a:rPr lang="en-GB" sz="3400" dirty="0"/>
              <a:t>with growth – resilience, innovation, people investments</a:t>
            </a:r>
            <a:endParaRPr lang="en-US" sz="3400" dirty="0"/>
          </a:p>
          <a:p>
            <a:pPr marL="118872" indent="0">
              <a:buNone/>
            </a:pPr>
            <a:r>
              <a:rPr lang="en-GB" sz="3400" dirty="0"/>
              <a:t>5	</a:t>
            </a:r>
            <a:r>
              <a:rPr lang="en-GB" sz="3400" dirty="0" smtClean="0"/>
              <a:t>Building </a:t>
            </a:r>
            <a:r>
              <a:rPr lang="en-GB" sz="3400" dirty="0"/>
              <a:t>relationships with the wider </a:t>
            </a:r>
            <a:r>
              <a:rPr lang="en-GB" sz="3400" dirty="0" smtClean="0"/>
              <a:t>community</a:t>
            </a:r>
            <a:endParaRPr lang="en-US" sz="3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257" y="2687480"/>
            <a:ext cx="2059966" cy="21336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1954" y="4867549"/>
            <a:ext cx="2679504" cy="68154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Font typeface="Wingdings 2"/>
              <a:buNone/>
            </a:pPr>
            <a:r>
              <a:rPr lang="en-US" sz="2400" b="1" dirty="0" smtClean="0"/>
              <a:t>Vicky Robertson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6184" y="4580003"/>
            <a:ext cx="1192598" cy="14454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548689" y="5994465"/>
            <a:ext cx="15953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Chair</a:t>
            </a:r>
          </a:p>
          <a:p>
            <a:pPr algn="ctr"/>
            <a:r>
              <a:rPr lang="en-US" dirty="0"/>
              <a:t>Professor</a:t>
            </a:r>
          </a:p>
          <a:p>
            <a:pPr algn="ctr"/>
            <a:r>
              <a:rPr lang="en-US" dirty="0"/>
              <a:t> </a:t>
            </a:r>
            <a:r>
              <a:rPr lang="en-US" dirty="0" err="1"/>
              <a:t>Rawiri</a:t>
            </a:r>
            <a:r>
              <a:rPr lang="en-US" dirty="0"/>
              <a:t> </a:t>
            </a:r>
            <a:r>
              <a:rPr lang="en-US" dirty="0" err="1"/>
              <a:t>Taonui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679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1252728"/>
          </a:xfrm>
        </p:spPr>
        <p:txBody>
          <a:bodyPr>
            <a:normAutofit fontScale="90000"/>
          </a:bodyPr>
          <a:lstStyle/>
          <a:p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3600" i="1" dirty="0"/>
              <a:t>‘The </a:t>
            </a:r>
            <a:r>
              <a:rPr lang="en-US" sz="3600" i="1" dirty="0" err="1"/>
              <a:t>Pae</a:t>
            </a:r>
            <a:r>
              <a:rPr lang="en-US" sz="3600" i="1" dirty="0"/>
              <a:t> </a:t>
            </a:r>
            <a:r>
              <a:rPr lang="en-US" sz="3600" i="1" dirty="0" err="1"/>
              <a:t>Roa</a:t>
            </a:r>
            <a:r>
              <a:rPr lang="en-US" sz="3600" i="1" dirty="0"/>
              <a:t> Lecture</a:t>
            </a:r>
            <a:r>
              <a:rPr lang="en-US" sz="3600" i="1" dirty="0" smtClean="0"/>
              <a:t>’</a:t>
            </a:r>
            <a:r>
              <a:rPr lang="en-US" sz="4400" i="1" dirty="0" smtClean="0"/>
              <a:t/>
            </a:r>
            <a:br>
              <a:rPr lang="en-US" sz="4400" i="1" dirty="0" smtClean="0"/>
            </a:br>
            <a:r>
              <a:rPr lang="en-GB" sz="3100" i="1" dirty="0"/>
              <a:t>‘The New </a:t>
            </a:r>
            <a:r>
              <a:rPr lang="en-GB" sz="3100" i="1" dirty="0" err="1"/>
              <a:t>Indigeneity</a:t>
            </a:r>
            <a:r>
              <a:rPr lang="en-GB" sz="3100" i="1" dirty="0"/>
              <a:t>: </a:t>
            </a:r>
            <a:r>
              <a:rPr lang="en-GB" sz="3100" i="1" dirty="0" smtClean="0"/>
              <a:t>the </a:t>
            </a:r>
            <a:r>
              <a:rPr lang="en-GB" sz="3100" i="1" dirty="0" err="1" smtClean="0"/>
              <a:t>Tangata</a:t>
            </a:r>
            <a:r>
              <a:rPr lang="en-GB" sz="3100" i="1" dirty="0" smtClean="0"/>
              <a:t> </a:t>
            </a:r>
            <a:r>
              <a:rPr lang="en-GB" sz="3100" i="1" dirty="0" err="1"/>
              <a:t>Whenua</a:t>
            </a:r>
            <a:r>
              <a:rPr lang="en-GB" sz="3100" i="1" dirty="0"/>
              <a:t> </a:t>
            </a:r>
            <a:r>
              <a:rPr lang="en-GB" sz="3100" i="1" dirty="0" smtClean="0"/>
              <a:t>of Tomorrow</a:t>
            </a:r>
            <a:r>
              <a:rPr lang="en-GB" sz="3100" i="1" dirty="0"/>
              <a:t>”</a:t>
            </a:r>
            <a:r>
              <a:rPr lang="en-GB" sz="3100" dirty="0"/>
              <a:t> </a:t>
            </a:r>
            <a:r>
              <a:rPr lang="en-US" sz="4000" i="1" dirty="0"/>
              <a:t/>
            </a:r>
            <a:br>
              <a:rPr lang="en-US" sz="4000" i="1" dirty="0"/>
            </a:br>
            <a:r>
              <a:rPr lang="en-US" sz="4400" i="1" dirty="0"/>
              <a:t/>
            </a:r>
            <a:br>
              <a:rPr lang="en-US" sz="4400" i="1" dirty="0"/>
            </a:br>
            <a:r>
              <a:rPr lang="en-US" sz="4800" dirty="0" smtClean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4049" y="1457691"/>
            <a:ext cx="5601726" cy="5349903"/>
          </a:xfrm>
          <a:ln w="38100" cmpd="sng">
            <a:solidFill>
              <a:schemeClr val="accent3">
                <a:lumMod val="75000"/>
              </a:schemeClr>
            </a:solidFill>
          </a:ln>
        </p:spPr>
        <p:txBody>
          <a:bodyPr/>
          <a:lstStyle/>
          <a:p>
            <a:pPr marL="118872" indent="0" algn="ctr">
              <a:buNone/>
            </a:pPr>
            <a:endParaRPr lang="en-US" i="1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6" r="6812"/>
          <a:stretch/>
        </p:blipFill>
        <p:spPr>
          <a:xfrm>
            <a:off x="109219" y="2811821"/>
            <a:ext cx="2075454" cy="2501095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-156126" y="5312917"/>
            <a:ext cx="2850594" cy="681540"/>
          </a:xfrm>
          <a:prstGeom prst="rect">
            <a:avLst/>
          </a:prstGeom>
        </p:spPr>
        <p:txBody>
          <a:bodyPr vert="horz" lIns="54864" tIns="91440" rtlCol="0">
            <a:normAutofit fontScale="70000" lnSpcReduction="20000"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Font typeface="Wingdings 2"/>
              <a:buNone/>
            </a:pPr>
            <a:r>
              <a:rPr lang="en-US" b="1" dirty="0" smtClean="0"/>
              <a:t>Professor</a:t>
            </a:r>
          </a:p>
          <a:p>
            <a:pPr marL="0" indent="0" algn="ctr">
              <a:buFont typeface="Wingdings 2"/>
              <a:buNone/>
            </a:pPr>
            <a:r>
              <a:rPr lang="en-US" b="1" dirty="0" smtClean="0"/>
              <a:t>Charles Royal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39125" y="4595493"/>
            <a:ext cx="873126" cy="14454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591250" y="5944041"/>
            <a:ext cx="17811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Chair</a:t>
            </a:r>
          </a:p>
          <a:p>
            <a:pPr algn="ctr"/>
            <a:r>
              <a:rPr lang="en-US" dirty="0" smtClean="0"/>
              <a:t>Professor</a:t>
            </a:r>
          </a:p>
          <a:p>
            <a:pPr algn="ctr"/>
            <a:r>
              <a:rPr lang="en-US" dirty="0" smtClean="0"/>
              <a:t> </a:t>
            </a:r>
            <a:r>
              <a:rPr lang="en-US" dirty="0" err="1"/>
              <a:t>Rawiri</a:t>
            </a:r>
            <a:r>
              <a:rPr lang="en-US" dirty="0"/>
              <a:t> </a:t>
            </a:r>
            <a:r>
              <a:rPr lang="en-US" dirty="0" err="1"/>
              <a:t>Taonui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508250" y="2035279"/>
            <a:ext cx="515937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The four </a:t>
            </a:r>
            <a:r>
              <a:rPr lang="en-GB" sz="2400" dirty="0" smtClean="0"/>
              <a:t>themes </a:t>
            </a:r>
            <a:r>
              <a:rPr lang="en-GB" sz="2400" dirty="0"/>
              <a:t>of Māori history;</a:t>
            </a: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GB" sz="2400" dirty="0"/>
              <a:t>The search for Survival</a:t>
            </a: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GB" sz="2400" dirty="0"/>
              <a:t>The quest for Social Justice</a:t>
            </a: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GB" sz="2400" dirty="0"/>
              <a:t>The desire for Cultural Revitalisation</a:t>
            </a: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GB" sz="2400" dirty="0"/>
              <a:t>The achievement of Creative Potential (</a:t>
            </a:r>
            <a:r>
              <a:rPr lang="en-GB" sz="2400" dirty="0" err="1"/>
              <a:t>Mana</a:t>
            </a:r>
            <a:r>
              <a:rPr lang="en-GB" sz="2400" dirty="0" smtClean="0"/>
              <a:t>)</a:t>
            </a:r>
          </a:p>
          <a:p>
            <a:pPr marL="285750" indent="-285750">
              <a:buFont typeface="Arial"/>
              <a:buChar char="•"/>
            </a:pPr>
            <a:endParaRPr lang="en-GB" sz="1000" dirty="0"/>
          </a:p>
          <a:p>
            <a:r>
              <a:rPr lang="en-GB" sz="2400" dirty="0"/>
              <a:t>Creative potential is about what we have, not what we have lost</a:t>
            </a:r>
            <a:r>
              <a:rPr lang="en-GB" sz="2400" dirty="0" smtClean="0"/>
              <a:t>.</a:t>
            </a:r>
            <a:endParaRPr lang="en-GB" sz="1000" dirty="0"/>
          </a:p>
          <a:p>
            <a:r>
              <a:rPr lang="en-GB" sz="2400" dirty="0" smtClean="0"/>
              <a:t>Our </a:t>
            </a:r>
            <a:r>
              <a:rPr lang="en-GB" sz="2400" dirty="0"/>
              <a:t>future is inextricably connected to the natural </a:t>
            </a:r>
            <a:r>
              <a:rPr lang="en-GB" sz="2400" dirty="0" smtClean="0"/>
              <a:t>world</a:t>
            </a:r>
            <a:endParaRPr lang="en-GB" sz="2400" dirty="0"/>
          </a:p>
          <a:p>
            <a:r>
              <a:rPr lang="en-GB" sz="2400" dirty="0" err="1"/>
              <a:t>Tino</a:t>
            </a:r>
            <a:r>
              <a:rPr lang="en-GB" sz="2400" dirty="0"/>
              <a:t> </a:t>
            </a:r>
            <a:r>
              <a:rPr lang="en-GB" sz="2400" dirty="0" err="1"/>
              <a:t>rangatiratanga</a:t>
            </a:r>
            <a:r>
              <a:rPr lang="en-GB" sz="2400" dirty="0"/>
              <a:t> should be liberated out as a model to guide the nation</a:t>
            </a:r>
            <a:r>
              <a:rPr lang="en-US" sz="2400" dirty="0"/>
              <a:t> </a:t>
            </a:r>
            <a:r>
              <a:rPr lang="en-GB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66509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Whitiwhiti</a:t>
            </a:r>
            <a:r>
              <a:rPr lang="en-US" dirty="0"/>
              <a:t> </a:t>
            </a:r>
            <a:r>
              <a:rPr lang="en-US" dirty="0" err="1"/>
              <a:t>Kōrero</a:t>
            </a:r>
            <a:r>
              <a:rPr lang="en-US" dirty="0"/>
              <a:t>: Open Forum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74" y="1521191"/>
            <a:ext cx="7465892" cy="4955809"/>
          </a:xfrm>
          <a:ln w="38100" cmpd="sng">
            <a:solidFill>
              <a:schemeClr val="accent3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r>
              <a:rPr lang="en-GB" sz="2800" dirty="0" smtClean="0"/>
              <a:t>‘An </a:t>
            </a:r>
            <a:r>
              <a:rPr lang="en-GB" sz="2800" dirty="0"/>
              <a:t>enjoyable day.  To know </a:t>
            </a:r>
            <a:r>
              <a:rPr lang="en-GB" sz="2800" dirty="0" smtClean="0"/>
              <a:t>how we </a:t>
            </a:r>
            <a:r>
              <a:rPr lang="en-GB" sz="2800" dirty="0"/>
              <a:t>have progressed </a:t>
            </a:r>
            <a:r>
              <a:rPr lang="en-GB" sz="2800" dirty="0" smtClean="0"/>
              <a:t>is </a:t>
            </a:r>
            <a:r>
              <a:rPr lang="en-GB" sz="2800" dirty="0"/>
              <a:t>reassuring especially knowing that the </a:t>
            </a:r>
            <a:r>
              <a:rPr lang="en-GB" sz="2800" dirty="0" smtClean="0"/>
              <a:t>progress continues’ </a:t>
            </a:r>
          </a:p>
          <a:p>
            <a:endParaRPr lang="en-US" sz="1000" dirty="0"/>
          </a:p>
          <a:p>
            <a:r>
              <a:rPr lang="en-GB" sz="2800" dirty="0"/>
              <a:t>‘Inspirational leadership is here </a:t>
            </a:r>
            <a:r>
              <a:rPr lang="en-GB" sz="2800" dirty="0" smtClean="0"/>
              <a:t>today.  It bodes </a:t>
            </a:r>
            <a:r>
              <a:rPr lang="en-GB" sz="2800" dirty="0"/>
              <a:t>well for us as </a:t>
            </a:r>
            <a:r>
              <a:rPr lang="en-GB" sz="2800" dirty="0" err="1"/>
              <a:t>tangata</a:t>
            </a:r>
            <a:r>
              <a:rPr lang="en-GB" sz="2800" dirty="0"/>
              <a:t> </a:t>
            </a:r>
            <a:r>
              <a:rPr lang="en-GB" sz="2800" dirty="0" err="1"/>
              <a:t>whenua</a:t>
            </a:r>
            <a:r>
              <a:rPr lang="en-GB" sz="2800" dirty="0"/>
              <a:t>.  Developing a new world view deserves a badge of </a:t>
            </a:r>
            <a:r>
              <a:rPr lang="en-GB" sz="2800" dirty="0" smtClean="0"/>
              <a:t>courage.’</a:t>
            </a:r>
          </a:p>
          <a:p>
            <a:endParaRPr lang="en-GB" sz="1000" dirty="0" smtClean="0"/>
          </a:p>
          <a:p>
            <a:r>
              <a:rPr lang="en-GB" sz="2800" dirty="0" smtClean="0"/>
              <a:t>‘Our </a:t>
            </a:r>
            <a:r>
              <a:rPr lang="en-GB" sz="2800" dirty="0"/>
              <a:t>constitutional position needs to be discussed.  And how can we collaborate among </a:t>
            </a:r>
            <a:r>
              <a:rPr lang="en-GB" sz="2800" dirty="0" smtClean="0"/>
              <a:t>ourselves at a national level.’</a:t>
            </a:r>
          </a:p>
          <a:p>
            <a:endParaRPr lang="en-GB" sz="1100" dirty="0" smtClean="0"/>
          </a:p>
          <a:p>
            <a:r>
              <a:rPr lang="en-GB" sz="2800" dirty="0" smtClean="0"/>
              <a:t>‘Focusing on need rather than right can undermine the point of the Treaty of Waitangi.’</a:t>
            </a:r>
            <a:endParaRPr lang="en-US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91341" y="4859865"/>
            <a:ext cx="1155840" cy="1272991"/>
          </a:xfrm>
          <a:prstGeom prst="rect">
            <a:avLst/>
          </a:prstGeom>
          <a:ln w="38100" cmpd="sng">
            <a:solidFill>
              <a:schemeClr val="accent2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7182035" y="6165969"/>
            <a:ext cx="20335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Chair</a:t>
            </a:r>
          </a:p>
          <a:p>
            <a:pPr algn="ctr"/>
            <a:r>
              <a:rPr lang="en-US" dirty="0" err="1" smtClean="0"/>
              <a:t>Dr</a:t>
            </a:r>
            <a:r>
              <a:rPr lang="en-US" dirty="0" smtClean="0"/>
              <a:t> </a:t>
            </a:r>
            <a:r>
              <a:rPr lang="en-US" dirty="0" err="1"/>
              <a:t>Mereana</a:t>
            </a:r>
            <a:r>
              <a:rPr lang="en-US" dirty="0"/>
              <a:t> Barrett</a:t>
            </a:r>
          </a:p>
        </p:txBody>
      </p:sp>
    </p:spTree>
    <p:extLst>
      <p:ext uri="{BB962C8B-B14F-4D97-AF65-F5344CB8AC3E}">
        <p14:creationId xmlns:p14="http://schemas.microsoft.com/office/powerpoint/2010/main" val="102619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Pae</a:t>
            </a:r>
            <a:r>
              <a:rPr lang="en-US" dirty="0" smtClean="0"/>
              <a:t> </a:t>
            </a:r>
            <a:r>
              <a:rPr lang="en-US" dirty="0" err="1" smtClean="0"/>
              <a:t>Roa</a:t>
            </a:r>
            <a:r>
              <a:rPr lang="en-US" dirty="0" smtClean="0"/>
              <a:t> Award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9572" y="1996578"/>
            <a:ext cx="2016296" cy="3213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39850" y="5209678"/>
            <a:ext cx="31569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Hon </a:t>
            </a:r>
            <a:r>
              <a:rPr lang="en-US" sz="2000" dirty="0" err="1" smtClean="0"/>
              <a:t>Koro</a:t>
            </a:r>
            <a:r>
              <a:rPr lang="en-US" sz="2000" dirty="0" smtClean="0"/>
              <a:t> </a:t>
            </a:r>
            <a:r>
              <a:rPr lang="en-US" sz="2000" dirty="0" err="1" smtClean="0"/>
              <a:t>Tainui</a:t>
            </a:r>
            <a:r>
              <a:rPr lang="en-US" sz="2000" dirty="0" smtClean="0"/>
              <a:t> </a:t>
            </a:r>
            <a:r>
              <a:rPr lang="en-US" sz="2000" dirty="0" err="1" smtClean="0"/>
              <a:t>Wetere</a:t>
            </a:r>
            <a:r>
              <a:rPr lang="en-US" sz="2000" dirty="0" smtClean="0"/>
              <a:t> CBE</a:t>
            </a:r>
            <a:endParaRPr lang="en-US" sz="2000" dirty="0"/>
          </a:p>
        </p:txBody>
      </p:sp>
      <p:pic>
        <p:nvPicPr>
          <p:cNvPr id="7" name="Picture 6" descr="IM5_2348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3500" y="3564770"/>
            <a:ext cx="3705612" cy="247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773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Dinner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82911" y="595620"/>
            <a:ext cx="12407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The Dinner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82040"/>
            <a:ext cx="1843258" cy="18432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1842" y="3525298"/>
            <a:ext cx="18586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MC</a:t>
            </a:r>
          </a:p>
          <a:p>
            <a:pPr algn="ctr"/>
            <a:r>
              <a:rPr lang="en-US" sz="2400" dirty="0"/>
              <a:t>Julian Wilcox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15871" y="5999029"/>
            <a:ext cx="23990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Kaipara</a:t>
            </a:r>
            <a:r>
              <a:rPr lang="en-US" sz="2400" dirty="0" smtClean="0"/>
              <a:t> College</a:t>
            </a:r>
          </a:p>
          <a:p>
            <a:r>
              <a:rPr lang="en-US" sz="2400" dirty="0" err="1" smtClean="0"/>
              <a:t>Kapa</a:t>
            </a:r>
            <a:r>
              <a:rPr lang="en-US" sz="2400" dirty="0" smtClean="0"/>
              <a:t> </a:t>
            </a:r>
            <a:r>
              <a:rPr lang="en-US" sz="2400" dirty="0" err="1" smtClean="0"/>
              <a:t>Haka</a:t>
            </a:r>
            <a:r>
              <a:rPr lang="en-US" sz="2400" dirty="0" smtClean="0"/>
              <a:t> Group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463871" y="4139299"/>
            <a:ext cx="27642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/>
              <a:t>Kingi</a:t>
            </a:r>
            <a:r>
              <a:rPr lang="en-US" sz="2400" dirty="0" smtClean="0"/>
              <a:t> Biddle</a:t>
            </a:r>
          </a:p>
          <a:p>
            <a:pPr algn="ctr"/>
            <a:r>
              <a:rPr lang="en-US" sz="2400" i="1" dirty="0" smtClean="0"/>
              <a:t>Finding the par</a:t>
            </a:r>
            <a:r>
              <a:rPr lang="en-US" sz="2400" dirty="0" smtClean="0"/>
              <a:t>adise</a:t>
            </a:r>
            <a:endParaRPr lang="en-US" sz="2400" dirty="0"/>
          </a:p>
        </p:txBody>
      </p:sp>
      <p:pic>
        <p:nvPicPr>
          <p:cNvPr id="11" name="Picture 10" descr="IM5_2584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6434216" y="1872877"/>
            <a:ext cx="2500804" cy="2004365"/>
          </a:xfrm>
          <a:prstGeom prst="rect">
            <a:avLst/>
          </a:prstGeom>
        </p:spPr>
      </p:pic>
      <p:pic>
        <p:nvPicPr>
          <p:cNvPr id="12" name="Picture 11" descr="IM5_2393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2911" y="3759589"/>
            <a:ext cx="3181056" cy="212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407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2 Commencement</a:t>
            </a:r>
            <a:endParaRPr lang="en-US" dirty="0"/>
          </a:p>
        </p:txBody>
      </p:sp>
      <p:pic>
        <p:nvPicPr>
          <p:cNvPr id="10" name="Picture 9" descr="IM5_0878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6567" y="2298764"/>
            <a:ext cx="2065528" cy="252723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143375" y="5012293"/>
            <a:ext cx="1877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Haahi</a:t>
            </a:r>
            <a:r>
              <a:rPr lang="en-US" sz="2400" dirty="0" smtClean="0"/>
              <a:t> Walker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37336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alphaModFix amt="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029"/>
          <a:stretch/>
        </p:blipFill>
        <p:spPr>
          <a:xfrm>
            <a:off x="0" y="1332102"/>
            <a:ext cx="9144000" cy="593917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2705471"/>
            <a:ext cx="7772400" cy="1362076"/>
          </a:xfrm>
        </p:spPr>
        <p:txBody>
          <a:bodyPr/>
          <a:lstStyle/>
          <a:p>
            <a:pPr algn="ctr"/>
            <a:r>
              <a:rPr lang="en-US" sz="4800" dirty="0" smtClean="0"/>
              <a:t>Conference Summary</a:t>
            </a:r>
            <a:br>
              <a:rPr lang="en-US" sz="48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22313" y="4307908"/>
            <a:ext cx="7772400" cy="541589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rgbClr val="000000"/>
                </a:solidFill>
              </a:rPr>
              <a:t>Mason Durie</a:t>
            </a:r>
            <a:endParaRPr lang="en-US" sz="3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24555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18500" y="4946807"/>
            <a:ext cx="796926" cy="11033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2 Opening Session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9702" y="3330407"/>
            <a:ext cx="2013924" cy="1769242"/>
          </a:xfrm>
          <a:ln w="38100" cmpd="sng">
            <a:solidFill>
              <a:srgbClr val="0000FF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-42556" y="5430540"/>
            <a:ext cx="2518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Hon </a:t>
            </a:r>
            <a:r>
              <a:rPr lang="en-US" sz="2400" b="1" dirty="0" err="1" smtClean="0"/>
              <a:t>Hekia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Parata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-26681" y="2566690"/>
            <a:ext cx="2569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Key Note Speaker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475831" y="1455440"/>
            <a:ext cx="5858543" cy="5293756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‘Our greatest challenge in the future will be harnessing the potential of a million Māori’</a:t>
            </a:r>
          </a:p>
          <a:p>
            <a:endParaRPr lang="en-US" sz="1000" dirty="0"/>
          </a:p>
          <a:p>
            <a:r>
              <a:rPr lang="en-US" sz="2400" dirty="0" smtClean="0"/>
              <a:t>And to meet that challenge, successful education will be vital.</a:t>
            </a:r>
          </a:p>
          <a:p>
            <a:endParaRPr lang="en-US" sz="1000" dirty="0"/>
          </a:p>
          <a:p>
            <a:r>
              <a:rPr lang="en-US" sz="2400" dirty="0" smtClean="0"/>
              <a:t>Education builds social, cultural &amp; economic strength - leaders for a 21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century economy</a:t>
            </a:r>
          </a:p>
          <a:p>
            <a:endParaRPr lang="en-US" sz="1000" dirty="0"/>
          </a:p>
          <a:p>
            <a:r>
              <a:rPr lang="en-US" sz="2400" dirty="0" smtClean="0"/>
              <a:t>Pathways should be available to meet differing student needs &amp; aspirations.  </a:t>
            </a:r>
          </a:p>
          <a:p>
            <a:endParaRPr lang="en-US" sz="1000" dirty="0"/>
          </a:p>
          <a:p>
            <a:r>
              <a:rPr lang="en-US" sz="2400" dirty="0" smtClean="0"/>
              <a:t>4 top success factors are:  Quality teaching practice and leadership in schools; as well as</a:t>
            </a:r>
          </a:p>
          <a:p>
            <a:r>
              <a:rPr lang="en-US" sz="2400" dirty="0" smtClean="0"/>
              <a:t>Parental and </a:t>
            </a:r>
            <a:r>
              <a:rPr lang="en-US" sz="2400" dirty="0" err="1" smtClean="0"/>
              <a:t>whanau</a:t>
            </a:r>
            <a:r>
              <a:rPr lang="en-US" sz="2400" dirty="0" smtClean="0"/>
              <a:t> engagement and high community expectations</a:t>
            </a:r>
          </a:p>
          <a:p>
            <a:endParaRPr lang="en-US" sz="1000" dirty="0"/>
          </a:p>
        </p:txBody>
      </p:sp>
      <p:sp>
        <p:nvSpPr>
          <p:cNvPr id="9" name="Rectangle 8"/>
          <p:cNvSpPr/>
          <p:nvPr/>
        </p:nvSpPr>
        <p:spPr>
          <a:xfrm>
            <a:off x="7327286" y="6147257"/>
            <a:ext cx="20444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Chair</a:t>
            </a:r>
          </a:p>
          <a:p>
            <a:pPr algn="ctr"/>
            <a:r>
              <a:rPr lang="en-US" dirty="0" err="1"/>
              <a:t>Dr</a:t>
            </a:r>
            <a:r>
              <a:rPr lang="en-US" dirty="0"/>
              <a:t> Selwyn </a:t>
            </a:r>
            <a:r>
              <a:rPr lang="en-US" dirty="0" err="1"/>
              <a:t>Katene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557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485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</a:t>
            </a:r>
            <a:r>
              <a:rPr lang="en-US" dirty="0"/>
              <a:t>Intergenerational Challenge: Balancing Present &amp; Future Needs -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920" y="2954890"/>
            <a:ext cx="1700652" cy="1614528"/>
          </a:xfrm>
          <a:ln w="38100" cmpd="sng">
            <a:solidFill>
              <a:schemeClr val="accent4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95170" y="2102942"/>
            <a:ext cx="14198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Key Note </a:t>
            </a:r>
          </a:p>
          <a:p>
            <a:r>
              <a:rPr lang="en-US" sz="2400" b="1" dirty="0" smtClean="0"/>
              <a:t>Speaker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15795" y="4708487"/>
            <a:ext cx="1772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Jamie </a:t>
            </a:r>
            <a:r>
              <a:rPr lang="en-US" sz="2400" b="1" dirty="0" err="1" smtClean="0"/>
              <a:t>Tuuta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895822" y="1496101"/>
            <a:ext cx="6375053" cy="5447645"/>
          </a:xfrm>
          <a:prstGeom prst="rect">
            <a:avLst/>
          </a:prstGeom>
          <a:noFill/>
          <a:ln w="38100" cmpd="sng">
            <a:solidFill>
              <a:srgbClr val="6BB76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‘Guardians </a:t>
            </a:r>
            <a:r>
              <a:rPr lang="en-US" sz="2400" b="1" dirty="0"/>
              <a:t>of the future against claims of the </a:t>
            </a:r>
            <a:r>
              <a:rPr lang="en-US" sz="2400" b="1" dirty="0" smtClean="0"/>
              <a:t>present’</a:t>
            </a:r>
            <a:endParaRPr lang="en-US" sz="1000" dirty="0"/>
          </a:p>
          <a:p>
            <a:r>
              <a:rPr lang="en-US" sz="2400" dirty="0" smtClean="0"/>
              <a:t>Can be over- enthralled by our past rather than being fully involved in our future</a:t>
            </a:r>
          </a:p>
          <a:p>
            <a:endParaRPr lang="en-US" sz="1000" dirty="0"/>
          </a:p>
          <a:p>
            <a:r>
              <a:rPr lang="en-US" sz="2400" dirty="0" smtClean="0"/>
              <a:t>A shift is occurring; collaborative v adversarial</a:t>
            </a:r>
          </a:p>
          <a:p>
            <a:endParaRPr lang="en-US" sz="1000" dirty="0"/>
          </a:p>
          <a:p>
            <a:r>
              <a:rPr lang="en-US" sz="2400" dirty="0" smtClean="0"/>
              <a:t>An increasing asset base &amp; decreasing wellbeing</a:t>
            </a:r>
          </a:p>
          <a:p>
            <a:endParaRPr lang="en-US" sz="1000" dirty="0"/>
          </a:p>
          <a:p>
            <a:r>
              <a:rPr lang="en-US" sz="2400" dirty="0" smtClean="0"/>
              <a:t>80% Maori land is </a:t>
            </a:r>
            <a:r>
              <a:rPr lang="en-US" sz="2400" dirty="0" err="1" smtClean="0"/>
              <a:t>under-utilised</a:t>
            </a:r>
            <a:r>
              <a:rPr lang="en-US" sz="2400" dirty="0" smtClean="0"/>
              <a:t> – requires  investments to increase the value </a:t>
            </a:r>
            <a:r>
              <a:rPr lang="en-US" sz="2400" b="1" dirty="0" smtClean="0"/>
              <a:t>&amp; leadership</a:t>
            </a:r>
          </a:p>
          <a:p>
            <a:endParaRPr lang="en-US" sz="1000" dirty="0" smtClean="0"/>
          </a:p>
          <a:p>
            <a:pPr algn="ctr"/>
            <a:r>
              <a:rPr lang="en-US" sz="2400" b="1" dirty="0" smtClean="0"/>
              <a:t>Māori </a:t>
            </a:r>
            <a:r>
              <a:rPr lang="en-US" sz="2400" b="1" dirty="0" err="1" smtClean="0"/>
              <a:t>Inc</a:t>
            </a:r>
            <a:r>
              <a:rPr lang="en-US" sz="2400" b="1" dirty="0" smtClean="0"/>
              <a:t> + NZ </a:t>
            </a:r>
            <a:r>
              <a:rPr lang="en-US" sz="2400" b="1" dirty="0" err="1" smtClean="0"/>
              <a:t>Inc</a:t>
            </a:r>
            <a:r>
              <a:rPr lang="en-US" sz="2400" b="1" dirty="0" smtClean="0"/>
              <a:t> = </a:t>
            </a:r>
            <a:r>
              <a:rPr lang="en-US" sz="2400" b="1" dirty="0" err="1" smtClean="0"/>
              <a:t>Aotearoa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Inc</a:t>
            </a:r>
            <a:endParaRPr lang="en-US" sz="2400" b="1" dirty="0" smtClean="0"/>
          </a:p>
          <a:p>
            <a:endParaRPr lang="en-US" sz="1000" dirty="0"/>
          </a:p>
          <a:p>
            <a:r>
              <a:rPr lang="en-US" sz="2400" b="1" dirty="0" err="1" smtClean="0"/>
              <a:t>Te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Tumu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Paeroa</a:t>
            </a:r>
            <a:r>
              <a:rPr lang="en-US" sz="2400" b="1" dirty="0" smtClean="0"/>
              <a:t> Mission</a:t>
            </a:r>
          </a:p>
          <a:p>
            <a:r>
              <a:rPr lang="en-US" sz="2400" dirty="0" smtClean="0"/>
              <a:t>‘</a:t>
            </a:r>
            <a:r>
              <a:rPr lang="en-US" sz="2400" dirty="0" err="1" smtClean="0"/>
              <a:t>Mobilising</a:t>
            </a:r>
            <a:r>
              <a:rPr lang="en-US" sz="2400" dirty="0" smtClean="0"/>
              <a:t> Māori land and assets to create this generation’s legacy’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70875" y="4681412"/>
            <a:ext cx="762000" cy="1016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475911" y="5697412"/>
            <a:ext cx="18185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Chair</a:t>
            </a:r>
          </a:p>
          <a:p>
            <a:pPr algn="ctr"/>
            <a:r>
              <a:rPr lang="en-US" dirty="0" err="1" smtClean="0"/>
              <a:t>Assoc.Prof</a:t>
            </a:r>
            <a:r>
              <a:rPr lang="en-US" dirty="0" smtClean="0"/>
              <a:t>.</a:t>
            </a:r>
          </a:p>
          <a:p>
            <a:pPr algn="ctr"/>
            <a:r>
              <a:rPr lang="en-US" dirty="0" smtClean="0"/>
              <a:t>Helen </a:t>
            </a:r>
          </a:p>
          <a:p>
            <a:pPr algn="ctr"/>
            <a:r>
              <a:rPr lang="en-US" dirty="0" err="1" smtClean="0"/>
              <a:t>Moewaka</a:t>
            </a:r>
            <a:r>
              <a:rPr lang="en-US" dirty="0" smtClean="0"/>
              <a:t> Barnes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91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6383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Balancing </a:t>
            </a:r>
            <a:r>
              <a:rPr lang="en-US" dirty="0"/>
              <a:t>Present &amp; Future </a:t>
            </a:r>
            <a:r>
              <a:rPr lang="en-US" dirty="0" smtClean="0"/>
              <a:t>Needs</a:t>
            </a:r>
            <a:br>
              <a:rPr lang="en-US" dirty="0" smtClean="0"/>
            </a:br>
            <a:r>
              <a:rPr lang="en-US" dirty="0" smtClean="0"/>
              <a:t>Panel Discussion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98" y="1570741"/>
            <a:ext cx="6521262" cy="5128509"/>
          </a:xfrm>
          <a:ln w="38100" cmpd="sng"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92500"/>
          </a:bodyPr>
          <a:lstStyle/>
          <a:p>
            <a:r>
              <a:rPr lang="en-US" sz="2400" dirty="0" smtClean="0"/>
              <a:t>To actively improve quality of life need to rethink approach to leadership -  Māori as global leaders</a:t>
            </a:r>
          </a:p>
          <a:p>
            <a:endParaRPr lang="en-US" sz="1100" dirty="0" smtClean="0"/>
          </a:p>
          <a:p>
            <a:r>
              <a:rPr lang="en-US" sz="2400" dirty="0" err="1" smtClean="0"/>
              <a:t>Ngāti</a:t>
            </a:r>
            <a:r>
              <a:rPr lang="en-US" sz="2400" dirty="0" smtClean="0"/>
              <a:t> </a:t>
            </a:r>
            <a:r>
              <a:rPr lang="en-US" sz="2400" dirty="0" err="1" smtClean="0"/>
              <a:t>Porou</a:t>
            </a:r>
            <a:r>
              <a:rPr lang="en-US" sz="2400" dirty="0" smtClean="0"/>
              <a:t> experience is that we need to maintain economic activity so that our communities and our lands can survive.  There is a need to collaborate –partners that share our vision.  ‘We need to learn from the past so that we can endure in the future.’</a:t>
            </a:r>
          </a:p>
          <a:p>
            <a:endParaRPr lang="en-US" sz="1100" dirty="0" smtClean="0"/>
          </a:p>
          <a:p>
            <a:r>
              <a:rPr lang="en-US" sz="2400" dirty="0" smtClean="0"/>
              <a:t>Māori generations are intertwined.  We have survived – can we thrive.  3 points consideration</a:t>
            </a:r>
          </a:p>
          <a:p>
            <a:endParaRPr lang="en-US" sz="1100" dirty="0" smtClean="0"/>
          </a:p>
          <a:p>
            <a:pPr lvl="1"/>
            <a:r>
              <a:rPr lang="en-US" sz="2200" dirty="0" smtClean="0"/>
              <a:t>‘Champion </a:t>
            </a:r>
            <a:r>
              <a:rPr lang="en-US" sz="2200" dirty="0" err="1" smtClean="0"/>
              <a:t>rangatahi</a:t>
            </a:r>
            <a:r>
              <a:rPr lang="en-US" sz="2200" dirty="0" smtClean="0"/>
              <a:t>’  – our economic resource</a:t>
            </a:r>
          </a:p>
          <a:p>
            <a:pPr lvl="1"/>
            <a:r>
              <a:rPr lang="en-US" sz="2200" dirty="0" smtClean="0"/>
              <a:t>‘Connect our </a:t>
            </a:r>
            <a:r>
              <a:rPr lang="en-US" sz="2200" dirty="0" err="1" smtClean="0"/>
              <a:t>whanaunga</a:t>
            </a:r>
            <a:r>
              <a:rPr lang="en-US" sz="2200" dirty="0" smtClean="0"/>
              <a:t>’ – transnational indigenes</a:t>
            </a:r>
          </a:p>
          <a:p>
            <a:pPr lvl="1"/>
            <a:r>
              <a:rPr lang="en-US" sz="2200" dirty="0" smtClean="0"/>
              <a:t>Reverse ‘The growing divide within’</a:t>
            </a:r>
          </a:p>
          <a:p>
            <a:pPr marL="118872" indent="0">
              <a:buNone/>
            </a:pPr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7282" y="1371454"/>
            <a:ext cx="1301030" cy="16073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21083" y="2880290"/>
            <a:ext cx="1772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Traci </a:t>
            </a:r>
            <a:r>
              <a:rPr lang="en-US" sz="2000" b="1" dirty="0" err="1" smtClean="0"/>
              <a:t>Houpapa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527" y="6457890"/>
            <a:ext cx="16472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Tahu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Kukutai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56284" y="4394103"/>
            <a:ext cx="13120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Matanuku</a:t>
            </a:r>
            <a:r>
              <a:rPr lang="en-US" sz="2000" b="1" dirty="0" smtClean="0"/>
              <a:t> </a:t>
            </a:r>
          </a:p>
          <a:p>
            <a:r>
              <a:rPr lang="en-US" sz="2000" b="1" dirty="0" err="1" smtClean="0"/>
              <a:t>Mahuika</a:t>
            </a:r>
            <a:endParaRPr lang="en-US" sz="20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7513" y="5056753"/>
            <a:ext cx="1305784" cy="14791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2529" y="3280400"/>
            <a:ext cx="1310768" cy="11772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3935" y="4729037"/>
            <a:ext cx="1016000" cy="1016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092924" y="5697412"/>
            <a:ext cx="24316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Chair</a:t>
            </a:r>
          </a:p>
          <a:p>
            <a:pPr algn="ctr"/>
            <a:r>
              <a:rPr lang="en-US" dirty="0" err="1"/>
              <a:t>Assoc.Prof</a:t>
            </a:r>
            <a:r>
              <a:rPr lang="en-US" dirty="0"/>
              <a:t>.</a:t>
            </a:r>
          </a:p>
          <a:p>
            <a:pPr algn="ctr"/>
            <a:r>
              <a:rPr lang="en-US" dirty="0" smtClean="0"/>
              <a:t>Helen</a:t>
            </a:r>
          </a:p>
          <a:p>
            <a:pPr algn="ctr"/>
            <a:r>
              <a:rPr lang="en-US" dirty="0" err="1" smtClean="0"/>
              <a:t>Moewaka</a:t>
            </a:r>
            <a:r>
              <a:rPr lang="en-US" dirty="0" smtClean="0"/>
              <a:t> </a:t>
            </a:r>
            <a:r>
              <a:rPr lang="en-US" dirty="0"/>
              <a:t>Barnes</a:t>
            </a:r>
          </a:p>
        </p:txBody>
      </p:sp>
    </p:spTree>
    <p:extLst>
      <p:ext uri="{BB962C8B-B14F-4D97-AF65-F5344CB8AC3E}">
        <p14:creationId xmlns:p14="http://schemas.microsoft.com/office/powerpoint/2010/main" val="508357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1328"/>
            <a:ext cx="9144000" cy="1252728"/>
          </a:xfrm>
        </p:spPr>
        <p:txBody>
          <a:bodyPr>
            <a:normAutofit fontScale="90000"/>
          </a:bodyPr>
          <a:lstStyle/>
          <a:p>
            <a:r>
              <a:rPr lang="en-US" dirty="0"/>
              <a:t>Balancing Indigenous World views with Global Perspectives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7943" y="1482929"/>
            <a:ext cx="5347808" cy="5263945"/>
          </a:xfrm>
          <a:ln w="38100" cmpd="sng"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77500" lnSpcReduction="20000"/>
          </a:bodyPr>
          <a:lstStyle/>
          <a:p>
            <a:pPr marL="118872" indent="0">
              <a:buNone/>
            </a:pPr>
            <a:r>
              <a:rPr lang="en-US" sz="3400" b="1" dirty="0" smtClean="0"/>
              <a:t>Kanaka </a:t>
            </a:r>
            <a:r>
              <a:rPr lang="en-US" sz="3400" b="1" dirty="0" err="1" smtClean="0"/>
              <a:t>Maoli</a:t>
            </a:r>
            <a:r>
              <a:rPr lang="en-US" sz="3400" b="1" dirty="0" smtClean="0"/>
              <a:t> Advancements</a:t>
            </a:r>
          </a:p>
          <a:p>
            <a:pPr marL="118872" indent="0">
              <a:buNone/>
            </a:pPr>
            <a:endParaRPr lang="en-US" sz="1300" b="1" dirty="0" smtClean="0"/>
          </a:p>
          <a:p>
            <a:pPr marL="118872" indent="0">
              <a:buNone/>
            </a:pPr>
            <a:r>
              <a:rPr lang="en-US" sz="2800" dirty="0" err="1" smtClean="0"/>
              <a:t>Globalisation</a:t>
            </a:r>
            <a:r>
              <a:rPr lang="en-US" sz="2800" dirty="0" smtClean="0"/>
              <a:t> disconnected indigenous peoples from each other reduces political strength </a:t>
            </a:r>
          </a:p>
          <a:p>
            <a:pPr marL="118872" indent="0">
              <a:buNone/>
            </a:pPr>
            <a:endParaRPr lang="en-US" sz="1000" dirty="0"/>
          </a:p>
          <a:p>
            <a:pPr marL="118872" indent="0">
              <a:buNone/>
            </a:pPr>
            <a:endParaRPr lang="en-US" sz="1100" dirty="0"/>
          </a:p>
          <a:p>
            <a:pPr marL="118872" indent="0">
              <a:buNone/>
            </a:pPr>
            <a:r>
              <a:rPr lang="en-US" sz="2800" dirty="0" smtClean="0"/>
              <a:t>Since 2000, despite a renewed attack on Hawaiian people and institutions, there have been significant demographic, economic, cultural gains</a:t>
            </a:r>
          </a:p>
          <a:p>
            <a:pPr marL="118872" indent="0">
              <a:buNone/>
            </a:pPr>
            <a:endParaRPr lang="en-US" sz="2800" dirty="0"/>
          </a:p>
          <a:p>
            <a:pPr marL="118872" indent="0">
              <a:buNone/>
            </a:pPr>
            <a:r>
              <a:rPr lang="en-US" sz="2800" dirty="0" smtClean="0"/>
              <a:t>Challenges remain including lack of consensus on self determination</a:t>
            </a:r>
          </a:p>
          <a:p>
            <a:pPr marL="118872" indent="0">
              <a:buNone/>
            </a:pPr>
            <a:endParaRPr lang="en-US" sz="1300" dirty="0"/>
          </a:p>
          <a:p>
            <a:pPr marL="118872" indent="0">
              <a:buNone/>
            </a:pPr>
            <a:r>
              <a:rPr lang="en-US" sz="2800" dirty="0" smtClean="0"/>
              <a:t>Moving forward requires </a:t>
            </a:r>
          </a:p>
          <a:p>
            <a:pPr>
              <a:buClrTx/>
            </a:pPr>
            <a:r>
              <a:rPr lang="en-US" sz="2800" dirty="0" smtClean="0"/>
              <a:t> re-</a:t>
            </a:r>
            <a:r>
              <a:rPr lang="en-US" sz="2800" dirty="0" err="1" smtClean="0"/>
              <a:t>contextualising</a:t>
            </a:r>
            <a:r>
              <a:rPr lang="en-US" sz="2800" dirty="0" smtClean="0"/>
              <a:t> values &amp; practices,</a:t>
            </a:r>
          </a:p>
          <a:p>
            <a:pPr>
              <a:buClrTx/>
            </a:pPr>
            <a:r>
              <a:rPr lang="en-US" sz="2800" dirty="0" smtClean="0"/>
              <a:t> re-empowering values and perspectives,</a:t>
            </a:r>
          </a:p>
          <a:p>
            <a:pPr>
              <a:buClrTx/>
            </a:pPr>
            <a:r>
              <a:rPr lang="en-US" sz="2800" dirty="0" smtClean="0"/>
              <a:t> re-visionary leadership,</a:t>
            </a:r>
          </a:p>
          <a:p>
            <a:pPr>
              <a:buClrTx/>
            </a:pPr>
            <a:r>
              <a:rPr lang="en-US" sz="2800" dirty="0" smtClean="0"/>
              <a:t> re-solute action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61" y="2813048"/>
            <a:ext cx="2108200" cy="2743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1991" y="2194285"/>
            <a:ext cx="2569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Key Note Speaker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36940" y="5556248"/>
            <a:ext cx="213592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b="1" dirty="0" err="1" smtClean="0"/>
              <a:t>Professor</a:t>
            </a:r>
            <a:r>
              <a:rPr lang="pl-PL" sz="2400" b="1" dirty="0" smtClean="0"/>
              <a:t> </a:t>
            </a:r>
          </a:p>
          <a:p>
            <a:pPr algn="ctr"/>
            <a:r>
              <a:rPr lang="pl-PL" sz="2400" b="1" dirty="0" err="1" smtClean="0"/>
              <a:t>Keawe’aimoku</a:t>
            </a:r>
            <a:r>
              <a:rPr lang="pl-PL" sz="2400" b="1" dirty="0" smtClean="0"/>
              <a:t> </a:t>
            </a:r>
          </a:p>
          <a:p>
            <a:pPr algn="ctr"/>
            <a:r>
              <a:rPr lang="pl-PL" sz="2400" b="1" dirty="0" err="1" smtClean="0"/>
              <a:t>Kaholokula</a:t>
            </a:r>
            <a:r>
              <a:rPr lang="pl-PL" b="1" dirty="0" smtClean="0"/>
              <a:t> </a:t>
            </a:r>
            <a:endParaRPr lang="pl-PL" dirty="0"/>
          </a:p>
        </p:txBody>
      </p:sp>
      <p:sp>
        <p:nvSpPr>
          <p:cNvPr id="8" name="TextBox 7"/>
          <p:cNvSpPr txBox="1"/>
          <p:nvPr/>
        </p:nvSpPr>
        <p:spPr>
          <a:xfrm>
            <a:off x="7527145" y="5778500"/>
            <a:ext cx="16010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Chair</a:t>
            </a:r>
          </a:p>
          <a:p>
            <a:pPr algn="ctr"/>
            <a:r>
              <a:rPr lang="en-US" sz="2000" b="1" dirty="0" err="1" smtClean="0"/>
              <a:t>Dr</a:t>
            </a:r>
            <a:r>
              <a:rPr lang="en-US" sz="2000" b="1" dirty="0" smtClean="0"/>
              <a:t> Geoff </a:t>
            </a:r>
            <a:r>
              <a:rPr lang="en-US" sz="2000" b="1" dirty="0" err="1" smtClean="0"/>
              <a:t>Kira</a:t>
            </a:r>
            <a:endParaRPr lang="en-US" sz="20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75566" y="4175124"/>
            <a:ext cx="1177933" cy="160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879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Indigenous </a:t>
            </a:r>
            <a:r>
              <a:rPr lang="en-US" dirty="0"/>
              <a:t>World views </a:t>
            </a:r>
            <a:r>
              <a:rPr lang="en-US" dirty="0" smtClean="0"/>
              <a:t>&amp; Global </a:t>
            </a:r>
            <a:r>
              <a:rPr lang="en-US" dirty="0"/>
              <a:t>Perspectives </a:t>
            </a:r>
            <a:r>
              <a:rPr lang="en-US" dirty="0" smtClean="0"/>
              <a:t>– Panel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4080" y="1552941"/>
            <a:ext cx="6379073" cy="5066934"/>
          </a:xfrm>
          <a:ln w="38100" cmpd="sng">
            <a:solidFill>
              <a:schemeClr val="accent6"/>
            </a:solidFill>
          </a:ln>
        </p:spPr>
        <p:txBody>
          <a:bodyPr>
            <a:normAutofit/>
          </a:bodyPr>
          <a:lstStyle/>
          <a:p>
            <a:r>
              <a:rPr lang="en-US" sz="2400" dirty="0" smtClean="0"/>
              <a:t>Māori progress &amp; confrontations since 1984.</a:t>
            </a:r>
            <a:r>
              <a:rPr lang="en-US" sz="2400" dirty="0"/>
              <a:t> </a:t>
            </a:r>
            <a:r>
              <a:rPr lang="en-US" sz="2400" dirty="0" smtClean="0"/>
              <a:t>DRIP </a:t>
            </a:r>
            <a:r>
              <a:rPr lang="en-US" sz="2400" dirty="0"/>
              <a:t>began in </a:t>
            </a:r>
            <a:r>
              <a:rPr lang="en-US" sz="2400" dirty="0" smtClean="0"/>
              <a:t>1985.  Some articles reflected Māori concerns.  2010 </a:t>
            </a:r>
            <a:r>
              <a:rPr lang="en-US" sz="2400" dirty="0" err="1" smtClean="0"/>
              <a:t>Govt</a:t>
            </a:r>
            <a:r>
              <a:rPr lang="en-US" sz="2400" dirty="0" smtClean="0"/>
              <a:t> endorsed DRIP. ‘By Māori for a better world’</a:t>
            </a:r>
          </a:p>
          <a:p>
            <a:endParaRPr lang="en-US" sz="2400" dirty="0" smtClean="0"/>
          </a:p>
          <a:p>
            <a:r>
              <a:rPr lang="en-US" sz="2400" dirty="0" smtClean="0"/>
              <a:t>Different world views should be celebrated.  DRIP article 3 – self determination – e.g. </a:t>
            </a:r>
            <a:r>
              <a:rPr lang="en-US" sz="2400" dirty="0" err="1" smtClean="0"/>
              <a:t>Ngāti</a:t>
            </a:r>
            <a:r>
              <a:rPr lang="en-US" sz="2400" dirty="0" smtClean="0"/>
              <a:t> </a:t>
            </a:r>
            <a:r>
              <a:rPr lang="en-US" sz="2400" dirty="0" err="1" smtClean="0"/>
              <a:t>Apakura</a:t>
            </a:r>
            <a:r>
              <a:rPr lang="en-US" sz="2400" dirty="0" smtClean="0"/>
              <a:t>. </a:t>
            </a:r>
          </a:p>
          <a:p>
            <a:pPr marL="118872" indent="0">
              <a:buNone/>
            </a:pPr>
            <a:r>
              <a:rPr lang="en-US" sz="2400" dirty="0" smtClean="0"/>
              <a:t>     Balanced  Governance: </a:t>
            </a:r>
          </a:p>
          <a:p>
            <a:pPr marL="118872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traditional, transactional,  </a:t>
            </a:r>
          </a:p>
          <a:p>
            <a:pPr marL="118872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transformational, translational, &amp;            </a:t>
            </a:r>
          </a:p>
          <a:p>
            <a:pPr marL="118872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spiritual.  </a:t>
            </a:r>
          </a:p>
          <a:p>
            <a:pPr marL="118872" indent="0">
              <a:buNone/>
            </a:pPr>
            <a:r>
              <a:rPr lang="en-US" sz="2400" dirty="0" smtClean="0"/>
              <a:t>     Governance starts at the whānau level. 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64904" y="4675572"/>
            <a:ext cx="1111312" cy="15126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24966" y="6157284"/>
            <a:ext cx="161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Chair</a:t>
            </a:r>
          </a:p>
          <a:p>
            <a:pPr algn="ctr"/>
            <a:r>
              <a:rPr lang="en-US" b="1" dirty="0" err="1"/>
              <a:t>Dr</a:t>
            </a:r>
            <a:r>
              <a:rPr lang="en-US" b="1" dirty="0"/>
              <a:t> Geoff </a:t>
            </a:r>
            <a:r>
              <a:rPr lang="en-US" b="1" dirty="0" err="1"/>
              <a:t>Kira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9399" y="3924329"/>
            <a:ext cx="1284989" cy="15024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63500" y="5437572"/>
            <a:ext cx="21339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Dr</a:t>
            </a:r>
            <a:r>
              <a:rPr lang="en-US" sz="2000" b="1" dirty="0" smtClean="0"/>
              <a:t> Robert Joseph</a:t>
            </a:r>
            <a:endParaRPr lang="en-US" sz="20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3303" y="2135304"/>
            <a:ext cx="1295998" cy="12623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2391" y="3397640"/>
            <a:ext cx="15316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Aroha</a:t>
            </a:r>
            <a:r>
              <a:rPr lang="en-US" sz="2000" b="1" dirty="0" smtClean="0"/>
              <a:t> Mead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417463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81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/>
              <a:t>Building Capability: Balancing the Workforce </a:t>
            </a:r>
            <a:br>
              <a:rPr lang="en-US" dirty="0"/>
            </a:b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5883" y="2761282"/>
            <a:ext cx="1859686" cy="1763093"/>
          </a:xfrm>
        </p:spPr>
      </p:pic>
      <p:sp>
        <p:nvSpPr>
          <p:cNvPr id="4" name="TextBox 3"/>
          <p:cNvSpPr txBox="1"/>
          <p:nvPr/>
        </p:nvSpPr>
        <p:spPr>
          <a:xfrm>
            <a:off x="-84010" y="2123611"/>
            <a:ext cx="2569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Key Note Speaker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38886" y="4451360"/>
            <a:ext cx="2083774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Professor</a:t>
            </a:r>
          </a:p>
          <a:p>
            <a:pPr algn="ctr"/>
            <a:r>
              <a:rPr lang="en-US" sz="2400" b="1" dirty="0" smtClean="0"/>
              <a:t> </a:t>
            </a:r>
            <a:r>
              <a:rPr lang="en-US" sz="2400" b="1" dirty="0"/>
              <a:t>Linda </a:t>
            </a:r>
            <a:endParaRPr lang="en-US" sz="2400" b="1" dirty="0" smtClean="0"/>
          </a:p>
          <a:p>
            <a:pPr algn="ctr"/>
            <a:r>
              <a:rPr lang="en-US" sz="2400" b="1" dirty="0" err="1" smtClean="0"/>
              <a:t>Tuhiwai</a:t>
            </a:r>
            <a:r>
              <a:rPr lang="en-US" sz="2400" b="1" dirty="0" smtClean="0"/>
              <a:t> </a:t>
            </a:r>
            <a:r>
              <a:rPr lang="en-US" sz="2400" b="1" dirty="0"/>
              <a:t>Smith</a:t>
            </a:r>
            <a:br>
              <a:rPr lang="en-US" sz="2400" b="1" dirty="0"/>
            </a:br>
            <a:endParaRPr lang="en-US" sz="2400" b="1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22660" y="1469655"/>
            <a:ext cx="6016465" cy="5509200"/>
          </a:xfrm>
          <a:prstGeom prst="rect">
            <a:avLst/>
          </a:prstGeom>
          <a:noFill/>
          <a:ln w="38100" cmpd="sng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x-none" sz="2400" dirty="0" smtClean="0"/>
              <a:t>1  Building capability in whānau is an intergenerational challenge 3-4 generations</a:t>
            </a:r>
          </a:p>
          <a:p>
            <a:endParaRPr lang="x-none" sz="800" dirty="0" smtClean="0"/>
          </a:p>
          <a:p>
            <a:r>
              <a:rPr lang="x-none" sz="2400" dirty="0" smtClean="0"/>
              <a:t>2  An internship programme for Iwi:</a:t>
            </a:r>
          </a:p>
          <a:p>
            <a:r>
              <a:rPr lang="is-IS" sz="2400" dirty="0"/>
              <a:t>H</a:t>
            </a:r>
            <a:r>
              <a:rPr lang="is-IS" sz="2400" dirty="0" smtClean="0"/>
              <a:t>ighlighted the varying skill bases of Iwi &amp; the value of on-site training</a:t>
            </a:r>
          </a:p>
          <a:p>
            <a:endParaRPr lang="is-IS" sz="1000" dirty="0"/>
          </a:p>
          <a:p>
            <a:r>
              <a:rPr lang="is-IS" sz="2400" dirty="0" smtClean="0"/>
              <a:t>3  1984 </a:t>
            </a:r>
            <a:r>
              <a:rPr lang="en-US" sz="2400" dirty="0" smtClean="0"/>
              <a:t>–</a:t>
            </a:r>
            <a:r>
              <a:rPr lang="is-IS" sz="2400" dirty="0" smtClean="0"/>
              <a:t>racial bias in School C; Kohanga Reo emerged as a force. Showed the challenge of implementing change.  </a:t>
            </a:r>
          </a:p>
          <a:p>
            <a:endParaRPr lang="is-IS" sz="800" dirty="0"/>
          </a:p>
          <a:p>
            <a:r>
              <a:rPr lang="is-IS" sz="2400" dirty="0" smtClean="0"/>
              <a:t>4  Representing hapū for Treaty settlements </a:t>
            </a:r>
            <a:endParaRPr lang="is-IS" sz="2400" dirty="0"/>
          </a:p>
          <a:p>
            <a:r>
              <a:rPr lang="is-IS" sz="2400" dirty="0" smtClean="0"/>
              <a:t>Coping with suspicion, gaining trust, re-engaging minds.</a:t>
            </a:r>
          </a:p>
          <a:p>
            <a:endParaRPr lang="is-IS" sz="800" dirty="0" smtClean="0"/>
          </a:p>
          <a:p>
            <a:r>
              <a:rPr lang="x-none" sz="2400" dirty="0" smtClean="0"/>
              <a:t>What we need is well educated whanau </a:t>
            </a:r>
            <a:r>
              <a:rPr lang="en-US" sz="2400" dirty="0" smtClean="0"/>
              <a:t>–</a:t>
            </a:r>
            <a:r>
              <a:rPr lang="x-none" sz="2400" dirty="0" smtClean="0"/>
              <a:t> innovation goes beyond resilience</a:t>
            </a:r>
            <a:endParaRPr lang="is-IS" sz="24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7607716" y="5296109"/>
            <a:ext cx="162473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Chair</a:t>
            </a:r>
          </a:p>
          <a:p>
            <a:pPr algn="ctr"/>
            <a:r>
              <a:rPr lang="en-US" sz="2000" b="1" dirty="0" smtClean="0"/>
              <a:t>Assoc. Prof</a:t>
            </a:r>
          </a:p>
          <a:p>
            <a:pPr algn="ctr"/>
            <a:r>
              <a:rPr lang="en-US" sz="2000" b="1" dirty="0" err="1" smtClean="0"/>
              <a:t>Te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Kani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Kingi</a:t>
            </a:r>
            <a:endParaRPr lang="en-US" sz="20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32750" y="3789136"/>
            <a:ext cx="1130300" cy="1470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606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81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Balancing </a:t>
            </a:r>
            <a:r>
              <a:rPr lang="en-US" dirty="0"/>
              <a:t>the </a:t>
            </a:r>
            <a:r>
              <a:rPr lang="en-US" dirty="0" smtClean="0"/>
              <a:t>Workforce</a:t>
            </a:r>
            <a:br>
              <a:rPr lang="en-US" dirty="0" smtClean="0"/>
            </a:br>
            <a:r>
              <a:rPr lang="en-US" dirty="0" smtClean="0"/>
              <a:t>Panel Discussion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04541" y="5697003"/>
            <a:ext cx="162473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Chair</a:t>
            </a:r>
          </a:p>
          <a:p>
            <a:pPr algn="ctr"/>
            <a:r>
              <a:rPr lang="en-US" sz="2000" b="1" dirty="0" smtClean="0"/>
              <a:t>Assoc. Prof</a:t>
            </a:r>
          </a:p>
          <a:p>
            <a:pPr algn="ctr"/>
            <a:r>
              <a:rPr lang="en-US" sz="2000" b="1" dirty="0" err="1" smtClean="0"/>
              <a:t>Te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Kani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Kingi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-37707" y="4548665"/>
            <a:ext cx="16996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err="1" smtClean="0"/>
              <a:t>Dr</a:t>
            </a:r>
            <a:r>
              <a:rPr lang="en-US" sz="2000" b="1" dirty="0" smtClean="0"/>
              <a:t> Sarah Jane</a:t>
            </a:r>
          </a:p>
          <a:p>
            <a:pPr algn="ctr"/>
            <a:r>
              <a:rPr lang="en-US" sz="2000" b="1" dirty="0" smtClean="0"/>
              <a:t> </a:t>
            </a:r>
            <a:r>
              <a:rPr lang="en-US" sz="2000" b="1" dirty="0" err="1" smtClean="0"/>
              <a:t>Tiakiwai</a:t>
            </a:r>
            <a:endParaRPr lang="en-US" sz="20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5575" y="3198941"/>
            <a:ext cx="1223589" cy="131797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825" y="1492511"/>
            <a:ext cx="1316520" cy="138644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-53582" y="2802339"/>
            <a:ext cx="17309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Selwyn Hayes</a:t>
            </a:r>
            <a:endParaRPr lang="en-US" sz="20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075" y="5177176"/>
            <a:ext cx="1316520" cy="134961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-94573" y="6488668"/>
            <a:ext cx="2267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Hinerangi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Raumati</a:t>
            </a:r>
            <a:endParaRPr lang="en-US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883731" y="1413136"/>
            <a:ext cx="6466519" cy="5509200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Iwi</a:t>
            </a:r>
            <a:r>
              <a:rPr lang="en-US" sz="2400" b="1" dirty="0" smtClean="0"/>
              <a:t> aspirations </a:t>
            </a:r>
            <a:r>
              <a:rPr lang="en-US" sz="2400" dirty="0" smtClean="0"/>
              <a:t>–  science ICT, design, creativity</a:t>
            </a:r>
          </a:p>
          <a:p>
            <a:r>
              <a:rPr lang="en-US" sz="2400" b="1" dirty="0" smtClean="0"/>
              <a:t>Workforce trends </a:t>
            </a:r>
            <a:r>
              <a:rPr lang="en-US" sz="2400" dirty="0" smtClean="0"/>
              <a:t>– demographic trends, diversity, mismatch, global and mobile talent</a:t>
            </a:r>
          </a:p>
          <a:p>
            <a:r>
              <a:rPr lang="en-US" sz="2400" b="1" dirty="0" smtClean="0"/>
              <a:t>Future capability </a:t>
            </a:r>
            <a:r>
              <a:rPr lang="en-US" sz="2400" dirty="0" smtClean="0"/>
              <a:t>– </a:t>
            </a:r>
            <a:r>
              <a:rPr lang="en-US" sz="2400" dirty="0" err="1" smtClean="0"/>
              <a:t>incentivise</a:t>
            </a:r>
            <a:r>
              <a:rPr lang="en-US" sz="2400" dirty="0" smtClean="0"/>
              <a:t>; pathways; investments; MIBs, Asian bridges</a:t>
            </a:r>
          </a:p>
          <a:p>
            <a:endParaRPr lang="en-US" sz="800" dirty="0" smtClean="0"/>
          </a:p>
          <a:p>
            <a:r>
              <a:rPr lang="en-US" sz="2400" b="1" dirty="0" err="1" smtClean="0"/>
              <a:t>Iwi</a:t>
            </a:r>
            <a:r>
              <a:rPr lang="en-US" sz="2400" b="1" dirty="0" smtClean="0"/>
              <a:t> investments </a:t>
            </a:r>
            <a:r>
              <a:rPr lang="en-US" sz="2400" dirty="0" smtClean="0"/>
              <a:t>in  higher education</a:t>
            </a:r>
          </a:p>
          <a:p>
            <a:r>
              <a:rPr lang="en-US" sz="2400" dirty="0" smtClean="0"/>
              <a:t>A College for thought leadership @ </a:t>
            </a:r>
            <a:r>
              <a:rPr lang="en-US" sz="2400" dirty="0" err="1" smtClean="0"/>
              <a:t>Hopuhopu</a:t>
            </a:r>
            <a:endParaRPr lang="en-US" sz="2400" dirty="0" smtClean="0"/>
          </a:p>
          <a:p>
            <a:r>
              <a:rPr lang="en-US" sz="2400" dirty="0" smtClean="0"/>
              <a:t>Partnerships; collaborations, growing leadership</a:t>
            </a:r>
          </a:p>
          <a:p>
            <a:r>
              <a:rPr lang="en-US" sz="2400" dirty="0" smtClean="0"/>
              <a:t>MBA, Governance training. </a:t>
            </a:r>
          </a:p>
          <a:p>
            <a:endParaRPr lang="en-US" sz="800" dirty="0"/>
          </a:p>
          <a:p>
            <a:r>
              <a:rPr lang="en-US" sz="2400" b="1" dirty="0" err="1" smtClean="0"/>
              <a:t>Te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Wānanga</a:t>
            </a:r>
            <a:r>
              <a:rPr lang="en-US" sz="2400" b="1" dirty="0" smtClean="0"/>
              <a:t> o </a:t>
            </a:r>
            <a:r>
              <a:rPr lang="en-US" sz="2400" b="1" dirty="0" err="1" smtClean="0"/>
              <a:t>Aotearoa</a:t>
            </a:r>
            <a:r>
              <a:rPr lang="en-US" sz="2400" b="1" dirty="0" smtClean="0"/>
              <a:t> </a:t>
            </a:r>
            <a:r>
              <a:rPr lang="en-US" sz="2400" dirty="0" smtClean="0"/>
              <a:t>&amp; the importance of second chance learning.  Approach to workforce planning has been ad hoc.  Need a plan. </a:t>
            </a:r>
          </a:p>
          <a:p>
            <a:r>
              <a:rPr lang="en-US" sz="2400" dirty="0" smtClean="0"/>
              <a:t>Diverse workforce needs in Ag sector.  Priority is for ‘best Maori for the role.’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85125" y="4291645"/>
            <a:ext cx="1130300" cy="1470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740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83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/>
              <a:t>A 2040 Destination: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Balancing </a:t>
            </a:r>
            <a:r>
              <a:rPr lang="en-US" dirty="0"/>
              <a:t>the Nation </a:t>
            </a:r>
            <a:br>
              <a:rPr lang="en-US" dirty="0"/>
            </a:b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85547" y="2154257"/>
            <a:ext cx="12747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Speaker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10318" y="4866043"/>
            <a:ext cx="17178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Judge Craig </a:t>
            </a:r>
          </a:p>
          <a:p>
            <a:pPr algn="ctr"/>
            <a:r>
              <a:rPr lang="en-US" sz="2400" b="1" dirty="0" err="1" smtClean="0"/>
              <a:t>Coxhead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940000" y="6177911"/>
            <a:ext cx="22536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Chair</a:t>
            </a:r>
          </a:p>
          <a:p>
            <a:pPr algn="ctr"/>
            <a:r>
              <a:rPr lang="en-US" sz="2000" b="1" dirty="0" smtClean="0"/>
              <a:t>Margaret </a:t>
            </a:r>
            <a:r>
              <a:rPr lang="en-US" sz="2000" b="1" dirty="0" err="1" smtClean="0"/>
              <a:t>Kawharu</a:t>
            </a:r>
            <a:endParaRPr lang="en-US" sz="2000" b="1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780532" y="1537066"/>
            <a:ext cx="5741044" cy="4955809"/>
          </a:xfrm>
          <a:ln w="38100" cmpd="sng"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85000" lnSpcReduction="20000"/>
          </a:bodyPr>
          <a:lstStyle/>
          <a:p>
            <a:pPr marL="118872" indent="0">
              <a:buNone/>
            </a:pPr>
            <a:endParaRPr lang="en-US" sz="900" dirty="0" smtClean="0"/>
          </a:p>
          <a:p>
            <a:pPr marL="118872" indent="0">
              <a:buNone/>
            </a:pPr>
            <a:r>
              <a:rPr lang="en-US" sz="2400" dirty="0" smtClean="0"/>
              <a:t>The Treaty was a pathway for a balanced nation</a:t>
            </a:r>
          </a:p>
          <a:p>
            <a:pPr marL="118872" indent="0">
              <a:buNone/>
            </a:pPr>
            <a:r>
              <a:rPr lang="en-US" sz="2400" dirty="0"/>
              <a:t>C</a:t>
            </a:r>
            <a:r>
              <a:rPr lang="en-US" sz="2400" dirty="0" smtClean="0"/>
              <a:t>orrecting the imbalance must be a priority so we can ensure that our houses are strong and lasting</a:t>
            </a:r>
          </a:p>
          <a:p>
            <a:pPr marL="118872" indent="0">
              <a:buNone/>
            </a:pPr>
            <a:endParaRPr lang="en-US" sz="900" dirty="0" smtClean="0"/>
          </a:p>
          <a:p>
            <a:pPr marL="118872" indent="0">
              <a:buNone/>
            </a:pPr>
            <a:r>
              <a:rPr lang="en-US" sz="2400" dirty="0" smtClean="0"/>
              <a:t>Unless it is accepted that NZ has two founding cultures and peoples, then nothing will change.</a:t>
            </a:r>
          </a:p>
          <a:p>
            <a:pPr marL="118872" indent="0">
              <a:buNone/>
            </a:pPr>
            <a:endParaRPr lang="en-US" sz="900" dirty="0" smtClean="0"/>
          </a:p>
          <a:p>
            <a:pPr marL="118872" indent="0">
              <a:buNone/>
            </a:pPr>
            <a:r>
              <a:rPr lang="en-US" sz="2400" dirty="0" smtClean="0"/>
              <a:t>We need to find pathways that will take us to where we want to go.</a:t>
            </a:r>
          </a:p>
          <a:p>
            <a:pPr marL="118872" indent="0">
              <a:buNone/>
            </a:pPr>
            <a:endParaRPr lang="en-US" sz="900" dirty="0"/>
          </a:p>
          <a:p>
            <a:pPr marL="118872" indent="0">
              <a:buNone/>
            </a:pPr>
            <a:r>
              <a:rPr lang="en-US" sz="2400" dirty="0" smtClean="0"/>
              <a:t>We need new visions, a path of potential, hope and faith where the promise of the Treaty can be </a:t>
            </a:r>
            <a:r>
              <a:rPr lang="en-US" sz="2400" dirty="0" err="1" smtClean="0"/>
              <a:t>realised</a:t>
            </a:r>
            <a:endParaRPr lang="en-US" sz="2400" dirty="0" smtClean="0"/>
          </a:p>
          <a:p>
            <a:pPr marL="118872" indent="0">
              <a:buNone/>
            </a:pPr>
            <a:endParaRPr lang="en-US" sz="2400" dirty="0" smtClean="0"/>
          </a:p>
          <a:p>
            <a:pPr marL="118872" indent="0">
              <a:buNone/>
            </a:pPr>
            <a:r>
              <a:rPr lang="en-US" sz="2400" dirty="0" smtClean="0"/>
              <a:t>Over the past 60 there have been substantial changes for Maori.  Greater complexities in the future will demand new approaches.  There will be greater competition for leadership status.</a:t>
            </a:r>
          </a:p>
          <a:p>
            <a:pPr marL="118872" indent="0">
              <a:buNone/>
            </a:pPr>
            <a:endParaRPr lang="en-US" sz="2400" dirty="0"/>
          </a:p>
          <a:p>
            <a:pPr marL="118872" indent="0">
              <a:buNone/>
            </a:pPr>
            <a:r>
              <a:rPr lang="en-US" sz="2800" b="1" dirty="0" smtClean="0"/>
              <a:t>The most positive changes for Māori must be driven and led by Māori.</a:t>
            </a:r>
          </a:p>
          <a:p>
            <a:pPr marL="118872" indent="0">
              <a:buNone/>
            </a:pPr>
            <a:endParaRPr lang="en-US" sz="2400" b="1" dirty="0" smtClean="0"/>
          </a:p>
          <a:p>
            <a:pPr marL="118872" indent="0">
              <a:buNone/>
            </a:pPr>
            <a:endParaRPr lang="en-US" sz="2400" b="1" dirty="0"/>
          </a:p>
        </p:txBody>
      </p:sp>
      <p:pic>
        <p:nvPicPr>
          <p:cNvPr id="3" name="Picture 2" descr="IM5_2599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547" y="2818167"/>
            <a:ext cx="1413078" cy="18014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9200" y="4517386"/>
            <a:ext cx="1414521" cy="16605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88834" y="3079750"/>
            <a:ext cx="16662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The </a:t>
            </a:r>
            <a:r>
              <a:rPr lang="en-US" sz="2400" dirty="0" err="1" smtClean="0"/>
              <a:t>Ngati</a:t>
            </a:r>
            <a:r>
              <a:rPr lang="en-US" sz="2400" dirty="0" smtClean="0"/>
              <a:t> </a:t>
            </a:r>
            <a:r>
              <a:rPr lang="en-US" sz="2400" dirty="0" err="1" smtClean="0"/>
              <a:t>Whātua</a:t>
            </a:r>
            <a:r>
              <a:rPr lang="en-US" sz="2400" dirty="0" smtClean="0"/>
              <a:t> Experience</a:t>
            </a:r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46279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conclusions can be drawn from the past 2 days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97441"/>
            <a:ext cx="8229600" cy="4625609"/>
          </a:xfrm>
        </p:spPr>
        <p:txBody>
          <a:bodyPr>
            <a:normAutofit/>
          </a:bodyPr>
          <a:lstStyle/>
          <a:p>
            <a:pPr marL="118872" indent="0" algn="ctr">
              <a:buNone/>
            </a:pPr>
            <a:r>
              <a:rPr lang="en-US" sz="4400" b="1" dirty="0" smtClean="0"/>
              <a:t>The journey to 2040 is well underway</a:t>
            </a:r>
          </a:p>
          <a:p>
            <a:pPr marL="118872" indent="0" algn="ctr">
              <a:buNone/>
            </a:pPr>
            <a:endParaRPr lang="en-US" sz="4400" dirty="0"/>
          </a:p>
          <a:p>
            <a:pPr marL="118872" indent="0" algn="ctr">
              <a:buNone/>
            </a:pPr>
            <a:r>
              <a:rPr lang="en-US" sz="4400" dirty="0" smtClean="0"/>
              <a:t>It started a millennium ago,</a:t>
            </a:r>
          </a:p>
          <a:p>
            <a:pPr marL="118872" indent="0" algn="ctr">
              <a:buNone/>
            </a:pPr>
            <a:r>
              <a:rPr lang="en-US" sz="4400" dirty="0" smtClean="0"/>
              <a:t>Was boosted along the way,</a:t>
            </a:r>
          </a:p>
          <a:p>
            <a:pPr marL="118872" indent="0" algn="ctr">
              <a:buNone/>
            </a:pPr>
            <a:r>
              <a:rPr lang="en-US" sz="4400" dirty="0" smtClean="0"/>
              <a:t>And is now in sight of tomorrow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666272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conclusions can be drawn from the past 2 days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97441"/>
            <a:ext cx="8229600" cy="4625609"/>
          </a:xfrm>
        </p:spPr>
        <p:txBody>
          <a:bodyPr>
            <a:normAutofit fontScale="85000" lnSpcReduction="10000"/>
          </a:bodyPr>
          <a:lstStyle/>
          <a:p>
            <a:pPr marL="118872" indent="0" algn="ctr">
              <a:buNone/>
            </a:pPr>
            <a:r>
              <a:rPr lang="en-US" sz="4400" b="1" dirty="0" smtClean="0"/>
              <a:t>The generation of Māori who prescribed the Decade of Māori Development  in 1984 can be rightly proud of the many achievements </a:t>
            </a:r>
          </a:p>
          <a:p>
            <a:pPr marL="118872" indent="0" algn="ctr">
              <a:buNone/>
            </a:pPr>
            <a:endParaRPr lang="en-US" sz="4400" dirty="0"/>
          </a:p>
          <a:p>
            <a:pPr marL="118872" indent="0" algn="ctr">
              <a:buNone/>
            </a:pPr>
            <a:r>
              <a:rPr lang="en-US" sz="4400" b="1" dirty="0" smtClean="0"/>
              <a:t>It is now the turn of a new generation to take the vision further so that it will be relevant to 2040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076305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Broad Aims</a:t>
            </a:r>
            <a:endParaRPr lang="en-US" dirty="0"/>
          </a:p>
        </p:txBody>
      </p:sp>
      <p:sp>
        <p:nvSpPr>
          <p:cNvPr id="4" name="Content Placeholder 4"/>
          <p:cNvSpPr>
            <a:spLocks noGrp="1"/>
          </p:cNvSpPr>
          <p:nvPr>
            <p:ph idx="1"/>
          </p:nvPr>
        </p:nvSpPr>
        <p:spPr>
          <a:xfrm>
            <a:off x="457200" y="1775192"/>
            <a:ext cx="4368800" cy="1860184"/>
          </a:xfrm>
          <a:ln w="38100" cmpd="sng">
            <a:solidFill>
              <a:schemeClr val="accent4"/>
            </a:solidFill>
          </a:ln>
        </p:spPr>
        <p:txBody>
          <a:bodyPr>
            <a:noAutofit/>
          </a:bodyPr>
          <a:lstStyle/>
          <a:p>
            <a:pPr marL="118872" indent="0">
              <a:buNone/>
            </a:pPr>
            <a:r>
              <a:rPr lang="en-US" sz="3600" dirty="0" smtClean="0"/>
              <a:t>To reflect on the significance of the 1984 </a:t>
            </a:r>
            <a:r>
              <a:rPr lang="en-US" sz="3600" dirty="0" err="1" smtClean="0"/>
              <a:t>Hui</a:t>
            </a:r>
            <a:r>
              <a:rPr lang="en-US" sz="3600" dirty="0" smtClean="0"/>
              <a:t> </a:t>
            </a:r>
            <a:r>
              <a:rPr lang="en-US" sz="3600" dirty="0" err="1" smtClean="0"/>
              <a:t>Taumata</a:t>
            </a:r>
            <a:endParaRPr lang="en-US" sz="3600" dirty="0" smtClean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4470400" y="4340591"/>
            <a:ext cx="4216400" cy="2342783"/>
          </a:xfrm>
          <a:prstGeom prst="rect">
            <a:avLst/>
          </a:prstGeom>
          <a:ln w="38100" cmpd="sng">
            <a:solidFill>
              <a:srgbClr val="9A3130"/>
            </a:solidFill>
          </a:ln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 algn="ctr">
              <a:buNone/>
            </a:pPr>
            <a:r>
              <a:rPr lang="en-US" sz="3600" dirty="0" smtClean="0"/>
              <a:t>To consider pathways for Māori development into the future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0400" y="1571991"/>
            <a:ext cx="2498725" cy="23479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50" y="4340591"/>
            <a:ext cx="32893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66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Accelerants to speed the journey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75191"/>
            <a:ext cx="9144000" cy="4625609"/>
          </a:xfrm>
        </p:spPr>
        <p:txBody>
          <a:bodyPr>
            <a:normAutofit/>
          </a:bodyPr>
          <a:lstStyle/>
          <a:p>
            <a:pPr marL="118872" indent="0" algn="ctr">
              <a:buNone/>
            </a:pPr>
            <a:r>
              <a:rPr lang="en-US" dirty="0" smtClean="0"/>
              <a:t>Speakers and panelists at </a:t>
            </a:r>
            <a:r>
              <a:rPr lang="en-US" dirty="0" err="1" smtClean="0"/>
              <a:t>Pae</a:t>
            </a:r>
            <a:r>
              <a:rPr lang="en-US" dirty="0" smtClean="0"/>
              <a:t> </a:t>
            </a:r>
            <a:r>
              <a:rPr lang="en-US" dirty="0" err="1" smtClean="0"/>
              <a:t>Roa</a:t>
            </a:r>
            <a:r>
              <a:rPr lang="en-US" dirty="0" smtClean="0"/>
              <a:t> 2040 have reiterated five accelerants that will speed the journey</a:t>
            </a:r>
          </a:p>
          <a:p>
            <a:pPr marL="118872" indent="0" algn="ctr">
              <a:buNone/>
            </a:pPr>
            <a:endParaRPr lang="en-US" dirty="0"/>
          </a:p>
          <a:p>
            <a:pPr marL="118872" indent="0" algn="ctr">
              <a:buNone/>
            </a:pPr>
            <a:r>
              <a:rPr lang="en-US" b="1" dirty="0" smtClean="0"/>
              <a:t>Balance – </a:t>
            </a:r>
            <a:r>
              <a:rPr lang="en-US" b="1" dirty="0" err="1" smtClean="0"/>
              <a:t>Taurite</a:t>
            </a:r>
            <a:endParaRPr lang="en-US" b="1" dirty="0" smtClean="0"/>
          </a:p>
          <a:p>
            <a:pPr marL="118872" indent="0" algn="ctr">
              <a:buNone/>
            </a:pPr>
            <a:r>
              <a:rPr lang="en-US" b="1" dirty="0" smtClean="0"/>
              <a:t>Inclusiveness - </a:t>
            </a:r>
            <a:r>
              <a:rPr lang="en-US" b="1" dirty="0" err="1" smtClean="0"/>
              <a:t>Tūhono</a:t>
            </a:r>
            <a:endParaRPr lang="en-US" b="1" dirty="0" smtClean="0"/>
          </a:p>
          <a:p>
            <a:pPr marL="118872" indent="0" algn="ctr">
              <a:buNone/>
            </a:pPr>
            <a:r>
              <a:rPr lang="en-US" b="1" dirty="0" smtClean="0"/>
              <a:t>Enlightenment - </a:t>
            </a:r>
            <a:r>
              <a:rPr lang="en-US" b="1" dirty="0" err="1"/>
              <a:t>W</a:t>
            </a:r>
            <a:r>
              <a:rPr lang="en-US" b="1" dirty="0" err="1" smtClean="0"/>
              <a:t>hakamārama</a:t>
            </a:r>
            <a:endParaRPr lang="en-US" b="1" dirty="0" smtClean="0"/>
          </a:p>
          <a:p>
            <a:pPr marL="118872" indent="0" algn="ctr">
              <a:buNone/>
            </a:pPr>
            <a:r>
              <a:rPr lang="en-US" b="1" dirty="0" smtClean="0"/>
              <a:t>Navigation - </a:t>
            </a:r>
            <a:r>
              <a:rPr lang="en-US" b="1" dirty="0" err="1" smtClean="0"/>
              <a:t>Tatai</a:t>
            </a:r>
            <a:r>
              <a:rPr lang="en-US" b="1" dirty="0" smtClean="0"/>
              <a:t> </a:t>
            </a:r>
            <a:r>
              <a:rPr lang="en-US" b="1" dirty="0" err="1" smtClean="0"/>
              <a:t>Whetū</a:t>
            </a:r>
            <a:endParaRPr lang="en-US" b="1" dirty="0" smtClean="0"/>
          </a:p>
          <a:p>
            <a:pPr marL="118872" indent="0" algn="ctr">
              <a:buNone/>
            </a:pPr>
            <a:r>
              <a:rPr lang="en-US" b="1" dirty="0" smtClean="0"/>
              <a:t>Reaching the Destination – Tae </a:t>
            </a:r>
            <a:r>
              <a:rPr lang="en-US" b="1" dirty="0" err="1" smtClean="0"/>
              <a:t>ki</a:t>
            </a:r>
            <a:r>
              <a:rPr lang="en-US" b="1" dirty="0" smtClean="0"/>
              <a:t> </a:t>
            </a:r>
            <a:r>
              <a:rPr lang="en-US" b="1" dirty="0" err="1" smtClean="0"/>
              <a:t>Uta</a:t>
            </a:r>
            <a:r>
              <a:rPr lang="en-US" b="1" dirty="0" smtClean="0"/>
              <a:t> </a:t>
            </a:r>
            <a:r>
              <a:rPr lang="en-US" dirty="0" smtClean="0"/>
              <a:t> </a:t>
            </a:r>
          </a:p>
          <a:p>
            <a:pPr marL="118872" indent="0" algn="ctr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545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Balance 	</a:t>
            </a:r>
            <a:r>
              <a:rPr lang="en-US" dirty="0" err="1" smtClean="0"/>
              <a:t>Taurite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0617"/>
            <a:ext cx="8229600" cy="5103383"/>
          </a:xfrm>
        </p:spPr>
        <p:txBody>
          <a:bodyPr>
            <a:normAutofit/>
          </a:bodyPr>
          <a:lstStyle/>
          <a:p>
            <a:pPr marL="118872" indent="0" algn="ctr">
              <a:buNone/>
            </a:pPr>
            <a:r>
              <a:rPr lang="en-US" dirty="0" smtClean="0"/>
              <a:t>A </a:t>
            </a:r>
            <a:r>
              <a:rPr lang="en-US" dirty="0" err="1" smtClean="0"/>
              <a:t>waka</a:t>
            </a:r>
            <a:r>
              <a:rPr lang="en-US" dirty="0" smtClean="0"/>
              <a:t> that is too heavy in some parts or too light in others will capsize</a:t>
            </a:r>
          </a:p>
          <a:p>
            <a:pPr marL="118872" indent="0" algn="ctr">
              <a:buNone/>
            </a:pPr>
            <a:endParaRPr lang="en-US" sz="1000" dirty="0" smtClean="0"/>
          </a:p>
          <a:p>
            <a:pPr marL="118872" indent="0">
              <a:buNone/>
            </a:pPr>
            <a:r>
              <a:rPr lang="en-US" dirty="0" smtClean="0"/>
              <a:t>Balance:</a:t>
            </a:r>
            <a:endParaRPr lang="en-US" dirty="0"/>
          </a:p>
          <a:p>
            <a:pPr>
              <a:buClrTx/>
            </a:pPr>
            <a:r>
              <a:rPr lang="en-US" dirty="0"/>
              <a:t>across generations, </a:t>
            </a:r>
            <a:r>
              <a:rPr lang="en-US" dirty="0" err="1"/>
              <a:t>Iwi</a:t>
            </a:r>
            <a:r>
              <a:rPr lang="en-US" dirty="0"/>
              <a:t>, </a:t>
            </a:r>
            <a:r>
              <a:rPr lang="en-US" dirty="0" err="1"/>
              <a:t>whanau</a:t>
            </a:r>
            <a:r>
              <a:rPr lang="en-US" dirty="0"/>
              <a:t>,</a:t>
            </a:r>
          </a:p>
          <a:p>
            <a:pPr>
              <a:buClrTx/>
            </a:pPr>
            <a:r>
              <a:rPr lang="en-US" dirty="0"/>
              <a:t>a</a:t>
            </a:r>
            <a:r>
              <a:rPr lang="en-GB" dirty="0"/>
              <a:t>cross economic, social, cultural &amp; environmental priorities;</a:t>
            </a:r>
          </a:p>
          <a:p>
            <a:pPr>
              <a:buClrTx/>
            </a:pPr>
            <a:r>
              <a:rPr lang="en-US" dirty="0"/>
              <a:t>a</a:t>
            </a:r>
            <a:r>
              <a:rPr lang="en-GB" dirty="0"/>
              <a:t>cross </a:t>
            </a:r>
            <a:r>
              <a:rPr lang="en-GB" dirty="0" err="1"/>
              <a:t>Iwi</a:t>
            </a:r>
            <a:r>
              <a:rPr lang="en-GB" dirty="0"/>
              <a:t>, local, national &amp; global priorities;</a:t>
            </a:r>
          </a:p>
          <a:p>
            <a:pPr>
              <a:buClrTx/>
            </a:pPr>
            <a:r>
              <a:rPr lang="en-US" dirty="0"/>
              <a:t>across t</a:t>
            </a:r>
            <a:r>
              <a:rPr lang="en-GB" dirty="0"/>
              <a:t>he Māori workforce</a:t>
            </a:r>
          </a:p>
          <a:p>
            <a:pPr>
              <a:buClrTx/>
            </a:pPr>
            <a:r>
              <a:rPr lang="en-GB" dirty="0"/>
              <a:t>across the nation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322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Inclusiveness   </a:t>
            </a:r>
            <a:r>
              <a:rPr lang="en-US" dirty="0" err="1" smtClean="0"/>
              <a:t>Tūhono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908184"/>
          </a:xfrm>
        </p:spPr>
        <p:txBody>
          <a:bodyPr>
            <a:normAutofit fontScale="62500" lnSpcReduction="20000"/>
          </a:bodyPr>
          <a:lstStyle/>
          <a:p>
            <a:r>
              <a:rPr lang="en-US" sz="4500" b="1" dirty="0" err="1" smtClean="0"/>
              <a:t>Pae</a:t>
            </a:r>
            <a:r>
              <a:rPr lang="en-US" sz="4500" b="1" dirty="0" smtClean="0"/>
              <a:t> </a:t>
            </a:r>
            <a:r>
              <a:rPr lang="en-US" sz="4500" b="1" dirty="0" err="1" smtClean="0"/>
              <a:t>Roa</a:t>
            </a:r>
            <a:r>
              <a:rPr lang="en-US" sz="4500" b="1" dirty="0" smtClean="0"/>
              <a:t> 2040 is about a journey for</a:t>
            </a:r>
            <a:r>
              <a:rPr lang="en-US" sz="3900" b="1" dirty="0" smtClean="0"/>
              <a:t> </a:t>
            </a:r>
            <a:r>
              <a:rPr lang="en-US" sz="5100" b="1" dirty="0" smtClean="0"/>
              <a:t>all Māori</a:t>
            </a:r>
          </a:p>
          <a:p>
            <a:endParaRPr lang="en-US" dirty="0"/>
          </a:p>
          <a:p>
            <a:r>
              <a:rPr lang="en-US" sz="3800" dirty="0" smtClean="0"/>
              <a:t>It is not just for the </a:t>
            </a:r>
            <a:r>
              <a:rPr lang="en-US" sz="3800" dirty="0" err="1" smtClean="0"/>
              <a:t>hui</a:t>
            </a:r>
            <a:r>
              <a:rPr lang="en-US" sz="3800" dirty="0" smtClean="0"/>
              <a:t> participants, or the knights and the dames, or the </a:t>
            </a:r>
            <a:r>
              <a:rPr lang="en-US" sz="3800" dirty="0" err="1" smtClean="0"/>
              <a:t>Iwi</a:t>
            </a:r>
            <a:r>
              <a:rPr lang="en-US" sz="3800" dirty="0" smtClean="0"/>
              <a:t> Chairs, or the graduates, or the </a:t>
            </a:r>
            <a:r>
              <a:rPr lang="en-US" sz="3800" dirty="0" err="1" smtClean="0"/>
              <a:t>Runanga</a:t>
            </a:r>
            <a:r>
              <a:rPr lang="en-US" sz="3800" dirty="0" smtClean="0"/>
              <a:t>, or the  Committee members, or the Trustees, or the politicians or the </a:t>
            </a:r>
            <a:r>
              <a:rPr lang="en-US" sz="3800" dirty="0" err="1" smtClean="0"/>
              <a:t>Hui</a:t>
            </a:r>
            <a:r>
              <a:rPr lang="en-US" sz="3800" dirty="0" smtClean="0"/>
              <a:t> participants</a:t>
            </a:r>
          </a:p>
          <a:p>
            <a:endParaRPr lang="en-US" dirty="0"/>
          </a:p>
          <a:p>
            <a:r>
              <a:rPr lang="en-US" sz="3800" b="1" dirty="0" smtClean="0"/>
              <a:t>This is a journey  for all whānau, all  </a:t>
            </a:r>
            <a:r>
              <a:rPr lang="en-US" sz="3800" b="1" dirty="0" err="1" smtClean="0"/>
              <a:t>hapū</a:t>
            </a:r>
            <a:r>
              <a:rPr lang="en-US" sz="3800" b="1" dirty="0" smtClean="0"/>
              <a:t>, all </a:t>
            </a:r>
            <a:r>
              <a:rPr lang="en-US" sz="3800" b="1" dirty="0" err="1" smtClean="0"/>
              <a:t>iwi</a:t>
            </a:r>
            <a:r>
              <a:rPr lang="en-US" sz="3800" b="1" dirty="0" smtClean="0"/>
              <a:t>, all </a:t>
            </a:r>
            <a:r>
              <a:rPr lang="en-US" sz="3800" b="1" dirty="0" err="1" smtClean="0"/>
              <a:t>marae</a:t>
            </a:r>
            <a:endParaRPr lang="en-US" sz="3800" b="1" dirty="0" smtClean="0"/>
          </a:p>
          <a:p>
            <a:endParaRPr lang="en-US" sz="3800" dirty="0"/>
          </a:p>
          <a:p>
            <a:r>
              <a:rPr lang="en-US" sz="3800" dirty="0" smtClean="0"/>
              <a:t>‘No-one must be left out or left behind’</a:t>
            </a:r>
          </a:p>
          <a:p>
            <a:endParaRPr lang="en-US" dirty="0"/>
          </a:p>
          <a:p>
            <a:r>
              <a:rPr lang="en-US" sz="4000" dirty="0" smtClean="0"/>
              <a:t>And it is a journey that other New Zealanders might join</a:t>
            </a:r>
          </a:p>
          <a:p>
            <a:endParaRPr lang="en-US" sz="4000" dirty="0"/>
          </a:p>
          <a:p>
            <a:r>
              <a:rPr lang="en-US" sz="4000" dirty="0" smtClean="0"/>
              <a:t>As well as others in the Pacific and beyond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49043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Enlightenment    </a:t>
            </a:r>
            <a:r>
              <a:rPr lang="en-US" dirty="0" err="1" smtClean="0"/>
              <a:t>Whakamārama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Heading to </a:t>
            </a:r>
            <a:r>
              <a:rPr lang="en-US" b="1" dirty="0" err="1" smtClean="0"/>
              <a:t>Te</a:t>
            </a:r>
            <a:r>
              <a:rPr lang="en-US" b="1" dirty="0" smtClean="0"/>
              <a:t> </a:t>
            </a:r>
            <a:r>
              <a:rPr lang="en-US" b="1" dirty="0" err="1" smtClean="0"/>
              <a:t>Ao</a:t>
            </a:r>
            <a:r>
              <a:rPr lang="en-US" b="1" dirty="0" smtClean="0"/>
              <a:t> </a:t>
            </a:r>
            <a:r>
              <a:rPr lang="en-US" b="1" dirty="0" err="1" smtClean="0"/>
              <a:t>Mārama</a:t>
            </a:r>
            <a:endParaRPr lang="en-US" b="1" dirty="0" smtClean="0"/>
          </a:p>
          <a:p>
            <a:endParaRPr lang="en-US" dirty="0"/>
          </a:p>
          <a:p>
            <a:r>
              <a:rPr lang="en-US" dirty="0" smtClean="0"/>
              <a:t>Strengthened by Māori world views</a:t>
            </a:r>
          </a:p>
          <a:p>
            <a:endParaRPr lang="en-US" dirty="0"/>
          </a:p>
          <a:p>
            <a:r>
              <a:rPr lang="en-US" dirty="0" smtClean="0"/>
              <a:t>Confident, secure, and able to draw on the insights of earlier generations</a:t>
            </a:r>
          </a:p>
          <a:p>
            <a:endParaRPr lang="en-US" dirty="0"/>
          </a:p>
          <a:p>
            <a:r>
              <a:rPr lang="en-GB" dirty="0" smtClean="0"/>
              <a:t>Able to turn dreams into </a:t>
            </a:r>
            <a:r>
              <a:rPr lang="x-none" dirty="0"/>
              <a:t>realities without losing a Māori heart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504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Navigation    </a:t>
            </a:r>
            <a:r>
              <a:rPr lang="en-US" dirty="0" err="1" smtClean="0"/>
              <a:t>Tātai</a:t>
            </a:r>
            <a:r>
              <a:rPr lang="en-US" dirty="0" smtClean="0"/>
              <a:t> </a:t>
            </a:r>
            <a:r>
              <a:rPr lang="en-US" dirty="0" err="1" smtClean="0"/>
              <a:t>Whetū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2941"/>
            <a:ext cx="8229600" cy="508280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We will need youthful, talented, smart, reliable and committed </a:t>
            </a:r>
            <a:r>
              <a:rPr lang="en-US" dirty="0" err="1" smtClean="0"/>
              <a:t>Rangatahi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We need to have navigators who are ready for the job</a:t>
            </a:r>
          </a:p>
          <a:p>
            <a:endParaRPr lang="en-US" dirty="0"/>
          </a:p>
          <a:p>
            <a:r>
              <a:rPr lang="en-US" dirty="0" smtClean="0"/>
              <a:t>We need to have navigators who know where we are going</a:t>
            </a:r>
          </a:p>
          <a:p>
            <a:endParaRPr lang="en-US" dirty="0"/>
          </a:p>
          <a:p>
            <a:r>
              <a:rPr lang="en-US" sz="3800" b="1" dirty="0"/>
              <a:t>A major conclusion from this Conference is that there is </a:t>
            </a:r>
            <a:r>
              <a:rPr lang="en-US" sz="3800" b="1" dirty="0" smtClean="0"/>
              <a:t>already a </a:t>
            </a:r>
            <a:r>
              <a:rPr lang="en-US" sz="3800" b="1" dirty="0"/>
              <a:t>wealth of Maori talent, expertise ,knowledge, and energy all of which are increasingly defining Maori in the 21</a:t>
            </a:r>
            <a:r>
              <a:rPr lang="en-US" sz="3800" b="1" baseline="30000" dirty="0"/>
              <a:t>st</a:t>
            </a:r>
            <a:r>
              <a:rPr lang="en-US" sz="3800" b="1" dirty="0"/>
              <a:t> century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304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>
            <a:normAutofit/>
          </a:bodyPr>
          <a:lstStyle/>
          <a:p>
            <a:r>
              <a:rPr lang="en-US" dirty="0" smtClean="0"/>
              <a:t>Reaching the Destination   Tae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Uta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971684"/>
          </a:xfrm>
        </p:spPr>
        <p:txBody>
          <a:bodyPr>
            <a:normAutofit fontScale="70000" lnSpcReduction="20000"/>
          </a:bodyPr>
          <a:lstStyle/>
          <a:p>
            <a:r>
              <a:rPr lang="en-US" sz="3600" dirty="0" smtClean="0"/>
              <a:t>It is important to know where the destination lies </a:t>
            </a:r>
          </a:p>
          <a:p>
            <a:endParaRPr lang="en-US" dirty="0"/>
          </a:p>
          <a:p>
            <a:r>
              <a:rPr lang="en-US" sz="3600" dirty="0" smtClean="0"/>
              <a:t>If we don’t know where we are going it is unlikely that we will get there</a:t>
            </a:r>
          </a:p>
          <a:p>
            <a:endParaRPr lang="en-US" dirty="0"/>
          </a:p>
          <a:p>
            <a:r>
              <a:rPr lang="en-US" b="1" dirty="0" smtClean="0"/>
              <a:t>We will have reached the destination when</a:t>
            </a:r>
          </a:p>
          <a:p>
            <a:pPr lvl="1"/>
            <a:r>
              <a:rPr lang="en-GB" sz="3600" dirty="0" smtClean="0"/>
              <a:t>all </a:t>
            </a:r>
            <a:r>
              <a:rPr lang="en-GB" sz="3600" dirty="0"/>
              <a:t>Māori </a:t>
            </a:r>
            <a:r>
              <a:rPr lang="en-GB" sz="3600" dirty="0" smtClean="0"/>
              <a:t>are thriving as </a:t>
            </a:r>
            <a:r>
              <a:rPr lang="en-GB" sz="3600" dirty="0"/>
              <a:t>Māori</a:t>
            </a:r>
          </a:p>
          <a:p>
            <a:pPr lvl="1"/>
            <a:r>
              <a:rPr lang="en-GB" sz="3600" dirty="0"/>
              <a:t>whānau </a:t>
            </a:r>
            <a:r>
              <a:rPr lang="en-GB" sz="3600" dirty="0" smtClean="0"/>
              <a:t>are flourishing</a:t>
            </a:r>
            <a:endParaRPr lang="en-GB" sz="3600" dirty="0"/>
          </a:p>
          <a:p>
            <a:pPr lvl="1"/>
            <a:r>
              <a:rPr lang="en-GB" sz="3600" dirty="0" err="1"/>
              <a:t>Iwi</a:t>
            </a:r>
            <a:r>
              <a:rPr lang="en-GB" sz="3600" dirty="0"/>
              <a:t> </a:t>
            </a:r>
            <a:r>
              <a:rPr lang="en-GB" sz="3600" dirty="0" smtClean="0"/>
              <a:t>are forward looking and globally connected</a:t>
            </a:r>
            <a:endParaRPr lang="en-GB" sz="3600" dirty="0"/>
          </a:p>
          <a:p>
            <a:pPr lvl="1"/>
            <a:r>
              <a:rPr lang="en-GB" sz="3600" dirty="0" err="1"/>
              <a:t>te</a:t>
            </a:r>
            <a:r>
              <a:rPr lang="en-GB" sz="3600" dirty="0"/>
              <a:t> reo </a:t>
            </a:r>
            <a:r>
              <a:rPr lang="en-GB" sz="3600" dirty="0" smtClean="0"/>
              <a:t>Māori</a:t>
            </a:r>
            <a:r>
              <a:rPr lang="en-GB" sz="3600" dirty="0"/>
              <a:t>, </a:t>
            </a:r>
            <a:r>
              <a:rPr lang="en-GB" sz="3600" dirty="0" err="1"/>
              <a:t>tikanga</a:t>
            </a:r>
            <a:r>
              <a:rPr lang="en-GB" sz="3600" dirty="0"/>
              <a:t>, and </a:t>
            </a:r>
            <a:r>
              <a:rPr lang="en-GB" sz="3600" dirty="0" err="1"/>
              <a:t>marae</a:t>
            </a:r>
            <a:r>
              <a:rPr lang="en-GB" sz="3600" dirty="0"/>
              <a:t> </a:t>
            </a:r>
            <a:r>
              <a:rPr lang="en-GB" sz="3600" dirty="0" smtClean="0"/>
              <a:t>are strong &amp; vibrant </a:t>
            </a:r>
            <a:endParaRPr lang="en-GB" sz="3600" dirty="0"/>
          </a:p>
          <a:p>
            <a:pPr lvl="1"/>
            <a:r>
              <a:rPr lang="en-US" sz="3600" dirty="0"/>
              <a:t>t</a:t>
            </a:r>
            <a:r>
              <a:rPr lang="en-GB" sz="3600" dirty="0"/>
              <a:t>he Māori economy </a:t>
            </a:r>
            <a:r>
              <a:rPr lang="en-GB" sz="3600" dirty="0" smtClean="0"/>
              <a:t>is booming</a:t>
            </a:r>
            <a:endParaRPr lang="en-GB" sz="3600" dirty="0"/>
          </a:p>
          <a:p>
            <a:pPr lvl="1"/>
            <a:r>
              <a:rPr lang="en-US" sz="3600" dirty="0"/>
              <a:t>t</a:t>
            </a:r>
            <a:r>
              <a:rPr lang="en-GB" sz="3600" dirty="0"/>
              <a:t>he natural environment </a:t>
            </a:r>
            <a:r>
              <a:rPr lang="en-GB" sz="3600" dirty="0" smtClean="0"/>
              <a:t>has regenerated </a:t>
            </a:r>
            <a:endParaRPr lang="x-none" sz="3600" dirty="0" smtClean="0"/>
          </a:p>
          <a:p>
            <a:pPr lvl="1"/>
            <a:r>
              <a:rPr lang="x-none" sz="3400" dirty="0" smtClean="0"/>
              <a:t>The Aotearoa N</a:t>
            </a:r>
            <a:r>
              <a:rPr lang="en-US" sz="3400" dirty="0" smtClean="0"/>
              <a:t>Z </a:t>
            </a:r>
            <a:r>
              <a:rPr lang="x-none" sz="3400" dirty="0" smtClean="0"/>
              <a:t>constitutional arrangements have been rebalanced</a:t>
            </a:r>
            <a:r>
              <a:rPr lang="en-US" sz="3400" dirty="0" smtClean="0"/>
              <a:t> 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4079887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Preparing for the next phase of the journey to 2040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8872" indent="0">
              <a:buNone/>
            </a:pPr>
            <a:r>
              <a:rPr lang="en-US" sz="3600" b="1" dirty="0" smtClean="0"/>
              <a:t>Sharing a common vision</a:t>
            </a:r>
          </a:p>
          <a:p>
            <a:endParaRPr lang="en-US" dirty="0"/>
          </a:p>
          <a:p>
            <a:r>
              <a:rPr lang="en-US" dirty="0" smtClean="0"/>
              <a:t>Today’s problems, grievances, and discontents should not obscure the vision for tomorrow or distort the shape of the destination</a:t>
            </a:r>
          </a:p>
          <a:p>
            <a:endParaRPr lang="en-US" dirty="0"/>
          </a:p>
          <a:p>
            <a:r>
              <a:rPr lang="en-US" dirty="0" smtClean="0"/>
              <a:t>And in order to share a common vision we need to strengthen links and forge connections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4876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Preparing for the next phase of the journey to 2040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118872" indent="0">
              <a:buNone/>
            </a:pPr>
            <a:r>
              <a:rPr lang="en-US" sz="3600" b="1" dirty="0" smtClean="0"/>
              <a:t>Based on a common vision we need to extend alliances</a:t>
            </a:r>
          </a:p>
          <a:p>
            <a:endParaRPr lang="en-US" dirty="0"/>
          </a:p>
          <a:p>
            <a:pPr>
              <a:buClrTx/>
            </a:pPr>
            <a:r>
              <a:rPr lang="en-GB" dirty="0" smtClean="0"/>
              <a:t>alliances </a:t>
            </a:r>
            <a:r>
              <a:rPr lang="en-GB" dirty="0"/>
              <a:t>between like-minded people</a:t>
            </a:r>
          </a:p>
          <a:p>
            <a:endParaRPr lang="en-GB" dirty="0"/>
          </a:p>
          <a:p>
            <a:pPr>
              <a:buClrTx/>
            </a:pPr>
            <a:r>
              <a:rPr lang="en-GB" dirty="0"/>
              <a:t>alliances built on common </a:t>
            </a:r>
            <a:r>
              <a:rPr lang="en-GB" dirty="0" smtClean="0"/>
              <a:t>agendas and a shared sense of purpose</a:t>
            </a:r>
            <a:endParaRPr lang="en-GB" dirty="0"/>
          </a:p>
          <a:p>
            <a:pPr>
              <a:buClrTx/>
            </a:pPr>
            <a:endParaRPr lang="en-GB" dirty="0"/>
          </a:p>
          <a:p>
            <a:pPr>
              <a:buClrTx/>
            </a:pPr>
            <a:r>
              <a:rPr lang="en-US" dirty="0"/>
              <a:t>a</a:t>
            </a:r>
            <a:r>
              <a:rPr lang="en-GB" dirty="0" err="1"/>
              <a:t>lliances</a:t>
            </a:r>
            <a:r>
              <a:rPr lang="en-GB" dirty="0"/>
              <a:t> where joint impact outweighs disparate efforts</a:t>
            </a:r>
          </a:p>
          <a:p>
            <a:pPr>
              <a:buClrTx/>
            </a:pPr>
            <a:endParaRPr lang="en-GB" dirty="0"/>
          </a:p>
          <a:p>
            <a:pPr>
              <a:buClrTx/>
            </a:pPr>
            <a:r>
              <a:rPr lang="en-GB" dirty="0"/>
              <a:t>alliances that do not require loss of identity or autonomy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0421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if 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908184"/>
          </a:xfrm>
        </p:spPr>
        <p:txBody>
          <a:bodyPr>
            <a:normAutofit lnSpcReduction="10000"/>
          </a:bodyPr>
          <a:lstStyle/>
          <a:p>
            <a:pPr marL="118872" indent="0" algn="ctr">
              <a:buNone/>
            </a:pPr>
            <a:r>
              <a:rPr lang="en-GB" sz="3600" dirty="0"/>
              <a:t>What if all Māori land owners were able to form an alliance that created the biggest farm in the country?  </a:t>
            </a:r>
            <a:endParaRPr lang="en-GB" sz="3600" dirty="0" smtClean="0"/>
          </a:p>
          <a:p>
            <a:pPr marL="118872" indent="0" algn="ctr">
              <a:buNone/>
            </a:pPr>
            <a:endParaRPr lang="en-GB" sz="3600" dirty="0"/>
          </a:p>
          <a:p>
            <a:pPr marL="118872" indent="0" algn="ctr">
              <a:buNone/>
            </a:pPr>
            <a:r>
              <a:rPr lang="en-GB" sz="3600" dirty="0" smtClean="0"/>
              <a:t>The </a:t>
            </a:r>
            <a:r>
              <a:rPr lang="en-GB" sz="3600" dirty="0"/>
              <a:t>alliance would </a:t>
            </a:r>
            <a:r>
              <a:rPr lang="en-GB" sz="3600" dirty="0" smtClean="0"/>
              <a:t>not undermine </a:t>
            </a:r>
            <a:r>
              <a:rPr lang="en-GB" sz="3600" dirty="0"/>
              <a:t>the retention of hard fought titles and the identity that goes with land, but would </a:t>
            </a:r>
            <a:r>
              <a:rPr lang="en-GB" sz="3600" dirty="0" smtClean="0"/>
              <a:t>realise </a:t>
            </a:r>
            <a:r>
              <a:rPr lang="en-GB" sz="3600" dirty="0"/>
              <a:t>the benefits that </a:t>
            </a:r>
            <a:r>
              <a:rPr lang="en-GB" sz="3600" dirty="0" smtClean="0"/>
              <a:t>come with </a:t>
            </a:r>
            <a:r>
              <a:rPr lang="en-GB" sz="3600" dirty="0"/>
              <a:t>economies of scale.</a:t>
            </a:r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753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what </a:t>
            </a:r>
            <a:r>
              <a:rPr lang="en-US" dirty="0"/>
              <a:t>i</a:t>
            </a:r>
            <a:r>
              <a:rPr lang="en-US" dirty="0" smtClean="0"/>
              <a:t>f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44684"/>
          </a:xfrm>
        </p:spPr>
        <p:txBody>
          <a:bodyPr>
            <a:normAutofit fontScale="92500" lnSpcReduction="10000"/>
          </a:bodyPr>
          <a:lstStyle/>
          <a:p>
            <a:pPr marL="118872" indent="0" algn="ctr">
              <a:buNone/>
            </a:pPr>
            <a:r>
              <a:rPr lang="en-GB" sz="4000" dirty="0"/>
              <a:t>What if all </a:t>
            </a:r>
            <a:r>
              <a:rPr lang="en-GB" sz="4000" dirty="0" smtClean="0"/>
              <a:t>Māori-centred </a:t>
            </a:r>
            <a:r>
              <a:rPr lang="en-GB" sz="4000" dirty="0"/>
              <a:t>schools formed an alliance that </a:t>
            </a:r>
            <a:r>
              <a:rPr lang="en-GB" sz="4000" dirty="0" smtClean="0"/>
              <a:t>balanced institutional </a:t>
            </a:r>
            <a:r>
              <a:rPr lang="en-GB" sz="4000" dirty="0"/>
              <a:t>loyalty </a:t>
            </a:r>
            <a:r>
              <a:rPr lang="en-GB" sz="4000" dirty="0" smtClean="0"/>
              <a:t>with loyalty </a:t>
            </a:r>
            <a:r>
              <a:rPr lang="en-GB" sz="4000" dirty="0"/>
              <a:t>to students </a:t>
            </a:r>
            <a:endParaRPr lang="en-GB" sz="4000" dirty="0" smtClean="0"/>
          </a:p>
          <a:p>
            <a:pPr marL="118872" indent="0" algn="ctr">
              <a:buNone/>
            </a:pPr>
            <a:endParaRPr lang="en-GB" sz="4000" dirty="0"/>
          </a:p>
          <a:p>
            <a:pPr marL="118872" indent="0" algn="ctr">
              <a:buNone/>
            </a:pPr>
            <a:r>
              <a:rPr lang="en-GB" sz="4000" dirty="0"/>
              <a:t>P</a:t>
            </a:r>
            <a:r>
              <a:rPr lang="en-GB" sz="4000" dirty="0" smtClean="0"/>
              <a:t>ride </a:t>
            </a:r>
            <a:r>
              <a:rPr lang="en-GB" sz="4000" dirty="0"/>
              <a:t>in </a:t>
            </a:r>
            <a:r>
              <a:rPr lang="en-GB" sz="4000" dirty="0" smtClean="0"/>
              <a:t>contributing schools </a:t>
            </a:r>
            <a:r>
              <a:rPr lang="en-GB" sz="4000" dirty="0"/>
              <a:t>would be retained but a greater pride – in Māori </a:t>
            </a:r>
            <a:r>
              <a:rPr lang="en-GB" sz="4000" dirty="0" smtClean="0"/>
              <a:t>futures – could </a:t>
            </a:r>
            <a:r>
              <a:rPr lang="en-GB" sz="4000" dirty="0"/>
              <a:t>pave the way for </a:t>
            </a:r>
            <a:r>
              <a:rPr lang="en-GB" sz="4000" dirty="0" smtClean="0"/>
              <a:t>the navigators we need to reach the 2040 destination</a:t>
            </a:r>
            <a:endParaRPr lang="en-US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473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Ngā</a:t>
            </a:r>
            <a:r>
              <a:rPr lang="en-US" dirty="0" smtClean="0"/>
              <a:t> </a:t>
            </a:r>
            <a:r>
              <a:rPr lang="en-US" dirty="0" err="1" smtClean="0"/>
              <a:t>Mihi</a:t>
            </a:r>
            <a:r>
              <a:rPr lang="en-US" dirty="0" smtClean="0"/>
              <a:t> - the Sponsors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086" y="2313799"/>
            <a:ext cx="3171825" cy="7789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2836" y="3137442"/>
            <a:ext cx="3216275" cy="7778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88625" y="2424937"/>
            <a:ext cx="3888700" cy="968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5425" y="4195652"/>
            <a:ext cx="3422650" cy="7334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22925" y="3693032"/>
            <a:ext cx="3178175" cy="9068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754" b="21831"/>
          <a:stretch/>
        </p:blipFill>
        <p:spPr>
          <a:xfrm>
            <a:off x="3248701" y="5968997"/>
            <a:ext cx="4508500" cy="8731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22497" y="1498098"/>
            <a:ext cx="1739900" cy="87312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907" r="8535" b="17296"/>
          <a:stretch/>
        </p:blipFill>
        <p:spPr>
          <a:xfrm>
            <a:off x="5502951" y="4968875"/>
            <a:ext cx="3545800" cy="11112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6050" y="4968875"/>
            <a:ext cx="5108576" cy="9731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43063" y="1557226"/>
            <a:ext cx="50479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i="1" dirty="0" smtClean="0"/>
              <a:t>He Kai </a:t>
            </a:r>
            <a:r>
              <a:rPr lang="en-US" sz="2000" b="1" i="1" dirty="0" err="1" smtClean="0"/>
              <a:t>kei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aku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ringa</a:t>
            </a:r>
            <a:endParaRPr lang="en-US" sz="2000" b="1" i="1" dirty="0" smtClean="0"/>
          </a:p>
          <a:p>
            <a:pPr algn="ctr"/>
            <a:r>
              <a:rPr lang="en-US" sz="2000" b="1" i="1" dirty="0" smtClean="0"/>
              <a:t>Crown-Māori  Economic Growth  Partnership</a:t>
            </a: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597195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 What If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875" y="2203816"/>
            <a:ext cx="7908925" cy="4625609"/>
          </a:xfrm>
        </p:spPr>
        <p:txBody>
          <a:bodyPr>
            <a:normAutofit/>
          </a:bodyPr>
          <a:lstStyle/>
          <a:p>
            <a:pPr marL="118872" indent="0" algn="ctr">
              <a:buNone/>
            </a:pPr>
            <a:r>
              <a:rPr lang="en-US" sz="4000" dirty="0" smtClean="0"/>
              <a:t>What if all members of Parliament who represented Māori were able to balance loyalty to Party with loyalty to future generations of Maori?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83915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What </a:t>
            </a:r>
            <a:r>
              <a:rPr lang="en-US" dirty="0"/>
              <a:t>I</a:t>
            </a:r>
            <a:r>
              <a:rPr lang="en-US" dirty="0" smtClean="0"/>
              <a:t>f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9500" y="1775191"/>
            <a:ext cx="7016750" cy="4625609"/>
          </a:xfrm>
        </p:spPr>
        <p:txBody>
          <a:bodyPr/>
          <a:lstStyle/>
          <a:p>
            <a:pPr marL="118872" indent="0" algn="ctr">
              <a:buNone/>
            </a:pPr>
            <a:r>
              <a:rPr lang="en-GB" sz="4000" dirty="0"/>
              <a:t>What if all </a:t>
            </a:r>
            <a:r>
              <a:rPr lang="en-GB" sz="4000" dirty="0" smtClean="0"/>
              <a:t>Māori-centred </a:t>
            </a:r>
            <a:r>
              <a:rPr lang="en-GB" sz="4000" dirty="0"/>
              <a:t>services </a:t>
            </a:r>
            <a:r>
              <a:rPr lang="en-GB" sz="4000" dirty="0" smtClean="0"/>
              <a:t>adopted the Whānau </a:t>
            </a:r>
            <a:r>
              <a:rPr lang="en-GB" sz="4000" dirty="0" err="1"/>
              <a:t>Ora</a:t>
            </a:r>
            <a:r>
              <a:rPr lang="en-GB" sz="4000" dirty="0"/>
              <a:t> collective model and agreed to </a:t>
            </a:r>
            <a:r>
              <a:rPr lang="en-GB" sz="4000" dirty="0" smtClean="0"/>
              <a:t>a national alliance </a:t>
            </a:r>
            <a:r>
              <a:rPr lang="en-GB" sz="4000" dirty="0"/>
              <a:t>that could realise the full potential of young and old by </a:t>
            </a:r>
            <a:r>
              <a:rPr lang="en-GB" sz="4000" dirty="0" smtClean="0"/>
              <a:t>2040 ?</a:t>
            </a:r>
            <a:endParaRPr lang="en-US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314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(another) What If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8872" indent="0" algn="ctr">
              <a:buNone/>
            </a:pPr>
            <a:r>
              <a:rPr lang="en-GB" sz="4000" dirty="0"/>
              <a:t>W</a:t>
            </a:r>
            <a:r>
              <a:rPr lang="en-GB" sz="4000" dirty="0" smtClean="0"/>
              <a:t>hat </a:t>
            </a:r>
            <a:r>
              <a:rPr lang="en-GB" sz="4000" dirty="0"/>
              <a:t>if all </a:t>
            </a:r>
            <a:r>
              <a:rPr lang="en-GB" sz="4000" dirty="0" err="1"/>
              <a:t>Iwi</a:t>
            </a:r>
            <a:r>
              <a:rPr lang="en-GB" sz="4000" dirty="0"/>
              <a:t> </a:t>
            </a:r>
            <a:r>
              <a:rPr lang="en-GB" sz="4000" dirty="0" smtClean="0"/>
              <a:t>added value to the </a:t>
            </a:r>
            <a:r>
              <a:rPr lang="en-GB" sz="4000" dirty="0"/>
              <a:t>post-settlement experience by forming alliances with </a:t>
            </a:r>
            <a:r>
              <a:rPr lang="en-GB" sz="4000" dirty="0" smtClean="0"/>
              <a:t>neighbouring </a:t>
            </a:r>
            <a:r>
              <a:rPr lang="en-GB" sz="4000" dirty="0" err="1" smtClean="0"/>
              <a:t>Iwi</a:t>
            </a:r>
            <a:r>
              <a:rPr lang="en-GB" sz="4000" dirty="0" smtClean="0"/>
              <a:t>, with </a:t>
            </a:r>
            <a:r>
              <a:rPr lang="en-GB" sz="4000" dirty="0" err="1"/>
              <a:t>Iwi</a:t>
            </a:r>
            <a:r>
              <a:rPr lang="en-GB" sz="4000" dirty="0"/>
              <a:t> throughout the </a:t>
            </a:r>
            <a:r>
              <a:rPr lang="en-GB" sz="4000" dirty="0" smtClean="0"/>
              <a:t>country, &amp; with indigenous peoples across the globe,  </a:t>
            </a:r>
            <a:r>
              <a:rPr lang="en-GB" sz="4000" dirty="0"/>
              <a:t>to establish an economic and political force that could guarantee Māori a smooth passage to 2040.</a:t>
            </a:r>
            <a:endParaRPr lang="en-US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290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873125" y="1920876"/>
            <a:ext cx="7080249" cy="3190874"/>
          </a:xfrm>
          <a:prstGeom prst="cloud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if all the ‘What if’s’ actually happened?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6250" y="2281901"/>
            <a:ext cx="5635625" cy="2685684"/>
          </a:xfrm>
        </p:spPr>
        <p:txBody>
          <a:bodyPr>
            <a:normAutofit/>
          </a:bodyPr>
          <a:lstStyle/>
          <a:p>
            <a:pPr marL="118872" indent="0" algn="ctr">
              <a:buNone/>
            </a:pPr>
            <a:r>
              <a:rPr lang="en-GB" sz="4800" dirty="0" smtClean="0"/>
              <a:t>The journey to</a:t>
            </a:r>
            <a:r>
              <a:rPr lang="en-GB" sz="4800" i="1" dirty="0" smtClean="0"/>
              <a:t> 2040</a:t>
            </a:r>
            <a:r>
              <a:rPr lang="en-GB" sz="4800" dirty="0" smtClean="0"/>
              <a:t> would </a:t>
            </a:r>
            <a:r>
              <a:rPr lang="x-none" sz="4800" dirty="0" smtClean="0"/>
              <a:t>reach the destination</a:t>
            </a:r>
            <a:endParaRPr lang="en-US" sz="4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08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to 2040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950" y="1965692"/>
            <a:ext cx="3527424" cy="4098558"/>
          </a:xfrm>
          <a:ln w="38100" cmpd="sng">
            <a:solidFill>
              <a:schemeClr val="accent6">
                <a:lumMod val="50000"/>
              </a:schemeClr>
            </a:solidFill>
          </a:ln>
        </p:spPr>
        <p:txBody>
          <a:bodyPr>
            <a:normAutofit fontScale="85000" lnSpcReduction="20000"/>
          </a:bodyPr>
          <a:lstStyle/>
          <a:p>
            <a:pPr marL="118872" indent="0" algn="ctr">
              <a:buNone/>
            </a:pPr>
            <a:r>
              <a:rPr lang="en-US" b="1" dirty="0" smtClean="0"/>
              <a:t>Accelerants to speed the journey</a:t>
            </a:r>
          </a:p>
          <a:p>
            <a:pPr>
              <a:buClrTx/>
            </a:pPr>
            <a:r>
              <a:rPr lang="en-US" dirty="0" smtClean="0"/>
              <a:t>Balance </a:t>
            </a:r>
            <a:r>
              <a:rPr lang="en-US" b="1" dirty="0" err="1" smtClean="0"/>
              <a:t>Taurite</a:t>
            </a:r>
            <a:endParaRPr lang="en-US" b="1" dirty="0" smtClean="0"/>
          </a:p>
          <a:p>
            <a:pPr>
              <a:buClrTx/>
            </a:pPr>
            <a:r>
              <a:rPr lang="en-US" dirty="0" smtClean="0"/>
              <a:t>Inclusiveness</a:t>
            </a:r>
          </a:p>
          <a:p>
            <a:pPr marL="118872" indent="0">
              <a:buClrTx/>
              <a:buNone/>
            </a:pPr>
            <a:r>
              <a:rPr lang="en-US" dirty="0" smtClean="0"/>
              <a:t>	</a:t>
            </a:r>
            <a:r>
              <a:rPr lang="en-US" b="1" dirty="0" err="1" smtClean="0"/>
              <a:t>Tūhono</a:t>
            </a:r>
            <a:endParaRPr lang="en-US" b="1" dirty="0" smtClean="0"/>
          </a:p>
          <a:p>
            <a:pPr>
              <a:buClrTx/>
            </a:pPr>
            <a:r>
              <a:rPr lang="en-US" dirty="0" smtClean="0"/>
              <a:t>Enlightenment</a:t>
            </a:r>
          </a:p>
          <a:p>
            <a:pPr marL="118872" indent="0">
              <a:buClrTx/>
              <a:buNone/>
            </a:pPr>
            <a:r>
              <a:rPr lang="en-US" dirty="0" smtClean="0"/>
              <a:t>	</a:t>
            </a:r>
            <a:r>
              <a:rPr lang="en-US" b="1" dirty="0" err="1" smtClean="0"/>
              <a:t>Whakamārama</a:t>
            </a:r>
            <a:endParaRPr lang="en-US" b="1" dirty="0" smtClean="0"/>
          </a:p>
          <a:p>
            <a:pPr>
              <a:buClrTx/>
            </a:pPr>
            <a:r>
              <a:rPr lang="en-US" dirty="0" smtClean="0"/>
              <a:t>Navigation</a:t>
            </a:r>
          </a:p>
          <a:p>
            <a:pPr marL="118872" indent="0">
              <a:buClrTx/>
              <a:buNone/>
            </a:pPr>
            <a:r>
              <a:rPr lang="en-US" dirty="0" smtClean="0"/>
              <a:t>	</a:t>
            </a:r>
            <a:r>
              <a:rPr lang="en-US" b="1" dirty="0" err="1" smtClean="0"/>
              <a:t>Tātai</a:t>
            </a:r>
            <a:r>
              <a:rPr lang="en-US" b="1" dirty="0" smtClean="0"/>
              <a:t> </a:t>
            </a:r>
            <a:r>
              <a:rPr lang="en-US" b="1" dirty="0" err="1" smtClean="0"/>
              <a:t>Whetū</a:t>
            </a:r>
            <a:endParaRPr lang="en-US" b="1" dirty="0" smtClean="0"/>
          </a:p>
          <a:p>
            <a:pPr>
              <a:buClrTx/>
            </a:pPr>
            <a:r>
              <a:rPr lang="en-US" dirty="0" smtClean="0"/>
              <a:t>Reaching the destination</a:t>
            </a:r>
          </a:p>
          <a:p>
            <a:pPr marL="118872" indent="0">
              <a:buClrTx/>
              <a:buNone/>
            </a:pPr>
            <a:r>
              <a:rPr lang="en-US" dirty="0" smtClean="0"/>
              <a:t>	</a:t>
            </a:r>
            <a:r>
              <a:rPr lang="en-US" b="1" dirty="0" smtClean="0"/>
              <a:t>Tae </a:t>
            </a:r>
            <a:r>
              <a:rPr lang="en-US" b="1" dirty="0" err="1" smtClean="0"/>
              <a:t>ki</a:t>
            </a:r>
            <a:r>
              <a:rPr lang="en-US" b="1" dirty="0" smtClean="0"/>
              <a:t> </a:t>
            </a:r>
            <a:r>
              <a:rPr lang="en-US" b="1" dirty="0" err="1" smtClean="0"/>
              <a:t>Uta</a:t>
            </a:r>
            <a:endParaRPr lang="en-US" b="1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972051" y="1981567"/>
            <a:ext cx="3314699" cy="4098558"/>
          </a:xfrm>
          <a:prstGeom prst="rect">
            <a:avLst/>
          </a:prstGeom>
          <a:ln w="38100" cmpd="sng">
            <a:solidFill>
              <a:schemeClr val="accent6">
                <a:lumMod val="50000"/>
              </a:schemeClr>
            </a:solidFill>
          </a:ln>
        </p:spPr>
        <p:txBody>
          <a:bodyPr vert="horz" lIns="54864" tIns="91440" rtlCol="0">
            <a:normAutofit lnSpcReduction="10000"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 algn="ctr">
              <a:buFont typeface="Wingdings 2"/>
              <a:buNone/>
            </a:pPr>
            <a:r>
              <a:rPr lang="en-US" b="1" dirty="0" smtClean="0"/>
              <a:t>Preparing for the journey</a:t>
            </a:r>
          </a:p>
          <a:p>
            <a:pPr>
              <a:buClrTx/>
            </a:pPr>
            <a:r>
              <a:rPr lang="en-US" dirty="0" smtClean="0"/>
              <a:t>Creating a shared vision and a common agenda</a:t>
            </a:r>
          </a:p>
          <a:p>
            <a:pPr>
              <a:buClrTx/>
            </a:pPr>
            <a:endParaRPr lang="en-US" sz="1400" dirty="0"/>
          </a:p>
          <a:p>
            <a:pPr>
              <a:buClrTx/>
            </a:pPr>
            <a:r>
              <a:rPr lang="en-US" dirty="0" smtClean="0"/>
              <a:t>Forming alliances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0876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Callout 6"/>
          <p:cNvSpPr/>
          <p:nvPr/>
        </p:nvSpPr>
        <p:spPr>
          <a:xfrm>
            <a:off x="746125" y="1778000"/>
            <a:ext cx="8255000" cy="3032125"/>
          </a:xfrm>
          <a:prstGeom prst="cloudCallout">
            <a:avLst/>
          </a:prstGeom>
          <a:solidFill>
            <a:srgbClr val="47924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254251" y="3569067"/>
            <a:ext cx="4984750" cy="17331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 baseline="0">
                <a:solidFill>
                  <a:schemeClr val="tx1">
                    <a:tint val="75000"/>
                  </a:schemeClr>
                </a:solidFill>
                <a:latin typeface="Trebuchet MS"/>
                <a:ea typeface="+mn-ea"/>
                <a:cs typeface="Trebuchet M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Trebuchet MS"/>
                <a:ea typeface="+mn-ea"/>
                <a:cs typeface="Trebuchet M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Trebuchet MS"/>
                <a:ea typeface="+mn-ea"/>
                <a:cs typeface="Trebuchet M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Trebuchet MS"/>
                <a:ea typeface="+mn-ea"/>
                <a:cs typeface="Trebuchet M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Trebuchet MS"/>
                <a:ea typeface="+mn-ea"/>
                <a:cs typeface="Trebuchet M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8872" algn="ctr"/>
            <a:r>
              <a:rPr lang="en-US" sz="5400" b="1" dirty="0" smtClean="0">
                <a:solidFill>
                  <a:srgbClr val="000000"/>
                </a:solidFill>
              </a:rPr>
              <a:t>2040</a:t>
            </a:r>
            <a:endParaRPr lang="en-US" sz="2400" b="1" dirty="0" smtClean="0">
              <a:solidFill>
                <a:srgbClr val="000000"/>
              </a:solidFill>
            </a:endParaRPr>
          </a:p>
          <a:p>
            <a:endParaRPr lang="en-US" sz="5400" b="1" dirty="0" smtClean="0"/>
          </a:p>
          <a:p>
            <a:endParaRPr lang="en-US" sz="5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524000" y="5521920"/>
            <a:ext cx="69056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KIA MAIA				      KIA ORA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06782071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Ngā</a:t>
            </a:r>
            <a:r>
              <a:rPr lang="en-US" dirty="0" smtClean="0"/>
              <a:t> </a:t>
            </a:r>
            <a:r>
              <a:rPr lang="en-US" dirty="0" err="1" smtClean="0"/>
              <a:t>Mihi</a:t>
            </a:r>
            <a:r>
              <a:rPr lang="en-US" dirty="0" smtClean="0"/>
              <a:t> - Speakers &amp; Participants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425941"/>
            <a:ext cx="4860925" cy="4625609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endParaRPr lang="en-US" dirty="0"/>
          </a:p>
          <a:p>
            <a:r>
              <a:rPr lang="en-US" dirty="0" smtClean="0"/>
              <a:t>Key Note Speakers</a:t>
            </a:r>
          </a:p>
          <a:p>
            <a:endParaRPr lang="en-US" dirty="0"/>
          </a:p>
          <a:p>
            <a:r>
              <a:rPr lang="en-US" dirty="0" smtClean="0"/>
              <a:t>Panelists</a:t>
            </a:r>
          </a:p>
          <a:p>
            <a:endParaRPr lang="en-US" dirty="0"/>
          </a:p>
          <a:p>
            <a:r>
              <a:rPr lang="en-US" dirty="0" smtClean="0"/>
              <a:t>Conference </a:t>
            </a:r>
            <a:r>
              <a:rPr lang="en-US" dirty="0" err="1" smtClean="0"/>
              <a:t>organisers</a:t>
            </a:r>
            <a:endParaRPr lang="en-US" dirty="0" smtClean="0"/>
          </a:p>
          <a:p>
            <a:pPr marL="118872" indent="0">
              <a:buNone/>
            </a:pPr>
            <a:endParaRPr lang="en-US" dirty="0"/>
          </a:p>
          <a:p>
            <a:r>
              <a:rPr lang="en-US" dirty="0" smtClean="0"/>
              <a:t>PARTICIPANTS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754" b="21831"/>
          <a:stretch/>
        </p:blipFill>
        <p:spPr>
          <a:xfrm>
            <a:off x="19050" y="5984874"/>
            <a:ext cx="4508500" cy="873126"/>
          </a:xfrm>
          <a:prstGeom prst="rect">
            <a:avLst/>
          </a:prstGeom>
        </p:spPr>
      </p:pic>
      <p:pic>
        <p:nvPicPr>
          <p:cNvPr id="3" name="Picture 2" descr="IM5_0886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000" y="2447925"/>
            <a:ext cx="3924300" cy="261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261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Whakatau</a:t>
            </a:r>
            <a:endParaRPr lang="en-US" dirty="0"/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xfrm>
            <a:off x="457200" y="4576826"/>
            <a:ext cx="3993796" cy="2047876"/>
          </a:xfrm>
          <a:prstGeom prst="rect">
            <a:avLst/>
          </a:prstGeom>
        </p:spPr>
        <p:txBody>
          <a:bodyPr vert="horz" lIns="54864" tIns="91440" rtlCol="0">
            <a:normAutofit fontScale="92500"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endParaRPr lang="en-US" sz="3600" dirty="0" smtClean="0"/>
          </a:p>
          <a:p>
            <a:pPr marL="0" indent="0" algn="ctr">
              <a:buFont typeface="Wingdings 2"/>
              <a:buNone/>
            </a:pPr>
            <a:r>
              <a:rPr lang="en-US" sz="3600" i="1" dirty="0" smtClean="0"/>
              <a:t>Na </a:t>
            </a:r>
            <a:r>
              <a:rPr lang="en-US" sz="3600" i="1" dirty="0" err="1" smtClean="0"/>
              <a:t>koutou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te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karanga</a:t>
            </a:r>
            <a:r>
              <a:rPr lang="en-US" sz="3600" i="1" dirty="0" smtClean="0"/>
              <a:t>, </a:t>
            </a:r>
          </a:p>
          <a:p>
            <a:pPr marL="0" indent="0" algn="ctr">
              <a:buFont typeface="Wingdings 2"/>
              <a:buNone/>
            </a:pPr>
            <a:r>
              <a:rPr lang="en-US" sz="3600" i="1" dirty="0" err="1" smtClean="0"/>
              <a:t>te</a:t>
            </a:r>
            <a:r>
              <a:rPr lang="en-US" sz="3600" i="1" dirty="0" smtClean="0"/>
              <a:t> reo </a:t>
            </a:r>
            <a:r>
              <a:rPr lang="en-US" sz="3600" i="1" dirty="0" err="1" smtClean="0"/>
              <a:t>powhiri</a:t>
            </a:r>
            <a:endParaRPr lang="en-US" sz="36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5242442" y="5455751"/>
            <a:ext cx="19392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/>
              <a:t>Haahi</a:t>
            </a:r>
            <a:r>
              <a:rPr lang="en-US" sz="2400" dirty="0" smtClean="0"/>
              <a:t> Walker</a:t>
            </a:r>
          </a:p>
          <a:p>
            <a:pPr algn="ctr"/>
            <a:r>
              <a:rPr lang="en-US" sz="2400" dirty="0" err="1" smtClean="0"/>
              <a:t>Ngāti</a:t>
            </a:r>
            <a:r>
              <a:rPr lang="en-US" sz="2400" dirty="0" smtClean="0"/>
              <a:t> </a:t>
            </a:r>
            <a:r>
              <a:rPr lang="en-US" sz="2400" dirty="0" err="1" smtClean="0"/>
              <a:t>Whatua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7085" y="1503425"/>
            <a:ext cx="4178539" cy="19731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500" y="2301874"/>
            <a:ext cx="4776788" cy="24288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88020" y="6062909"/>
            <a:ext cx="1236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Pita </a:t>
            </a:r>
            <a:r>
              <a:rPr lang="en-US" sz="2400" dirty="0" err="1" smtClean="0"/>
              <a:t>Pou</a:t>
            </a:r>
            <a:endParaRPr lang="en-US" sz="2400" dirty="0"/>
          </a:p>
        </p:txBody>
      </p:sp>
      <p:pic>
        <p:nvPicPr>
          <p:cNvPr id="6" name="Picture 5" descr="IM5_0872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762815" y="3703702"/>
            <a:ext cx="2619370" cy="1746247"/>
          </a:xfrm>
          <a:prstGeom prst="rect">
            <a:avLst/>
          </a:prstGeom>
        </p:spPr>
      </p:pic>
      <p:pic>
        <p:nvPicPr>
          <p:cNvPr id="11" name="Picture 10" descr="IM5_0878.JP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42442" y="3267140"/>
            <a:ext cx="1781382" cy="217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177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Opening Session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47" y="1424410"/>
            <a:ext cx="1293611" cy="15523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47" y="3310773"/>
            <a:ext cx="1293611" cy="14148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802" y="5039503"/>
            <a:ext cx="1361556" cy="14795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928488"/>
            <a:ext cx="1873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Hon Pita </a:t>
            </a:r>
            <a:r>
              <a:rPr lang="en-US" dirty="0" err="1"/>
              <a:t>Sharples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4638421"/>
            <a:ext cx="2067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Sir </a:t>
            </a:r>
            <a:r>
              <a:rPr lang="en-US" dirty="0" err="1"/>
              <a:t>Tumu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Heuheu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4201" y="6487311"/>
            <a:ext cx="20534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Hon Steve </a:t>
            </a:r>
            <a:r>
              <a:rPr lang="en-US" dirty="0" err="1" smtClean="0"/>
              <a:t>Maharey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956493" y="1633412"/>
            <a:ext cx="6504881" cy="4401204"/>
          </a:xfrm>
          <a:prstGeom prst="rect">
            <a:avLst/>
          </a:prstGeom>
          <a:noFill/>
          <a:ln w="38100" cmpd="sng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‘There </a:t>
            </a:r>
            <a:r>
              <a:rPr lang="en-GB" sz="2400" dirty="0"/>
              <a:t>is an obligation to create a society where Māori can flourish and take the world with them</a:t>
            </a:r>
            <a:r>
              <a:rPr lang="en-GB" sz="2400" dirty="0" smtClean="0"/>
              <a:t>.’ </a:t>
            </a:r>
            <a:endParaRPr lang="en-US" sz="2400" dirty="0"/>
          </a:p>
          <a:p>
            <a:endParaRPr lang="en-US" sz="1000" dirty="0" smtClean="0"/>
          </a:p>
          <a:p>
            <a:endParaRPr lang="en-US" sz="1000" dirty="0"/>
          </a:p>
          <a:p>
            <a:r>
              <a:rPr lang="en-GB" sz="2400" dirty="0" smtClean="0"/>
              <a:t>‘Our future will </a:t>
            </a:r>
            <a:r>
              <a:rPr lang="en-GB" sz="2400" dirty="0"/>
              <a:t>be transformed </a:t>
            </a:r>
            <a:r>
              <a:rPr lang="en-GB" sz="2400" dirty="0" smtClean="0"/>
              <a:t>by education &amp;  new </a:t>
            </a:r>
            <a:r>
              <a:rPr lang="en-GB" sz="2400" dirty="0"/>
              <a:t>technologies</a:t>
            </a:r>
            <a:r>
              <a:rPr lang="en-GB" sz="2400" dirty="0" smtClean="0"/>
              <a:t>.’   </a:t>
            </a:r>
            <a:r>
              <a:rPr lang="en-GB" sz="2400" dirty="0"/>
              <a:t>‘The architects of the future must not fail to listen to the collective voices from all our people</a:t>
            </a:r>
            <a:r>
              <a:rPr lang="en-GB" sz="2400" dirty="0" smtClean="0"/>
              <a:t>.” </a:t>
            </a:r>
            <a:endParaRPr lang="en-US" sz="2400" dirty="0"/>
          </a:p>
          <a:p>
            <a:endParaRPr lang="en-US" sz="1000" dirty="0" smtClean="0"/>
          </a:p>
          <a:p>
            <a:endParaRPr lang="en-US" sz="1000" dirty="0" smtClean="0"/>
          </a:p>
          <a:p>
            <a:r>
              <a:rPr lang="en-GB" sz="2400" dirty="0"/>
              <a:t>‘This conference is about </a:t>
            </a:r>
            <a:r>
              <a:rPr lang="en-GB" sz="2400" dirty="0" smtClean="0"/>
              <a:t>how a </a:t>
            </a:r>
            <a:r>
              <a:rPr lang="en-GB" sz="2400" dirty="0"/>
              <a:t>world view </a:t>
            </a:r>
            <a:r>
              <a:rPr lang="en-GB" sz="2400" dirty="0" smtClean="0"/>
              <a:t>articulated by Māori  in 1984 and again in 2014</a:t>
            </a:r>
          </a:p>
          <a:p>
            <a:r>
              <a:rPr lang="en-GB" sz="2400" dirty="0" smtClean="0"/>
              <a:t>can become central to New Zealand in the 21</a:t>
            </a:r>
            <a:r>
              <a:rPr lang="en-GB" sz="2400" baseline="30000" dirty="0" smtClean="0"/>
              <a:t>st</a:t>
            </a:r>
            <a:r>
              <a:rPr lang="en-GB" sz="2400" dirty="0" smtClean="0"/>
              <a:t> </a:t>
            </a:r>
            <a:r>
              <a:rPr lang="en-GB" sz="2400" dirty="0"/>
              <a:t>century </a:t>
            </a:r>
            <a:r>
              <a:rPr lang="en-GB" sz="2400" dirty="0" smtClean="0"/>
              <a:t>.’ </a:t>
            </a:r>
            <a:endParaRPr lang="en-US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7374720" y="6050180"/>
            <a:ext cx="18804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Chair</a:t>
            </a:r>
          </a:p>
          <a:p>
            <a:pPr algn="ctr"/>
            <a:r>
              <a:rPr lang="en-US" dirty="0" err="1" smtClean="0"/>
              <a:t>Dr</a:t>
            </a:r>
            <a:r>
              <a:rPr lang="en-US" dirty="0" smtClean="0"/>
              <a:t> </a:t>
            </a:r>
            <a:r>
              <a:rPr lang="en-US" dirty="0"/>
              <a:t>Selwyn </a:t>
            </a:r>
            <a:r>
              <a:rPr lang="en-US" dirty="0" err="1"/>
              <a:t>Katene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23250" y="4946807"/>
            <a:ext cx="889000" cy="110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949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en-US" dirty="0" smtClean="0"/>
              <a:t>1984 </a:t>
            </a:r>
            <a:r>
              <a:rPr lang="en-US" dirty="0" err="1" smtClean="0"/>
              <a:t>Hui</a:t>
            </a:r>
            <a:r>
              <a:rPr lang="en-US" dirty="0" smtClean="0"/>
              <a:t> </a:t>
            </a:r>
            <a:r>
              <a:rPr lang="en-US" dirty="0" err="1"/>
              <a:t>Taumata</a:t>
            </a:r>
            <a:r>
              <a:rPr lang="en-US" dirty="0"/>
              <a:t>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 </a:t>
            </a:r>
            <a:r>
              <a:rPr lang="en-US" dirty="0"/>
              <a:t>30 Year Retrospective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9935" y="1658729"/>
            <a:ext cx="5443315" cy="4632367"/>
          </a:xfrm>
          <a:ln w="38100" cmpd="sng"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62500" lnSpcReduction="20000"/>
          </a:bodyPr>
          <a:lstStyle/>
          <a:p>
            <a:pPr marL="118872" indent="0">
              <a:buNone/>
            </a:pPr>
            <a:r>
              <a:rPr lang="en-US" sz="4400" dirty="0"/>
              <a:t>The 1984 </a:t>
            </a:r>
            <a:r>
              <a:rPr lang="en-US" sz="4400" dirty="0" err="1"/>
              <a:t>Hui</a:t>
            </a:r>
            <a:r>
              <a:rPr lang="en-US" sz="4400" dirty="0"/>
              <a:t> </a:t>
            </a:r>
            <a:r>
              <a:rPr lang="en-US" sz="4400" dirty="0" err="1"/>
              <a:t>Taumata</a:t>
            </a:r>
            <a:r>
              <a:rPr lang="en-US" sz="4400" dirty="0"/>
              <a:t> </a:t>
            </a:r>
            <a:r>
              <a:rPr lang="en-US" sz="4400" dirty="0" smtClean="0"/>
              <a:t>discussed the </a:t>
            </a:r>
            <a:r>
              <a:rPr lang="en-US" sz="4400" dirty="0"/>
              <a:t>parameters </a:t>
            </a:r>
            <a:r>
              <a:rPr lang="en-US" sz="4400" dirty="0" smtClean="0"/>
              <a:t>for a future Māori economy</a:t>
            </a:r>
          </a:p>
          <a:p>
            <a:endParaRPr lang="en-US" sz="3800" dirty="0"/>
          </a:p>
          <a:p>
            <a:pPr marL="118872" indent="0">
              <a:buNone/>
            </a:pPr>
            <a:r>
              <a:rPr lang="en-GB" sz="3800" dirty="0" smtClean="0"/>
              <a:t>The major outcomes that followed were:</a:t>
            </a:r>
          </a:p>
          <a:p>
            <a:pPr>
              <a:buFont typeface="Wingdings" charset="2"/>
              <a:buChar char="§"/>
            </a:pPr>
            <a:r>
              <a:rPr lang="en-GB" sz="3800" dirty="0" smtClean="0"/>
              <a:t>Treaty </a:t>
            </a:r>
            <a:r>
              <a:rPr lang="en-GB" sz="3800" dirty="0"/>
              <a:t>of Waitangi legislation in 1986 </a:t>
            </a:r>
            <a:endParaRPr lang="en-GB" sz="3800" dirty="0" smtClean="0"/>
          </a:p>
          <a:p>
            <a:pPr>
              <a:buFont typeface="Wingdings" charset="2"/>
              <a:buChar char="§"/>
            </a:pPr>
            <a:r>
              <a:rPr lang="en-GB" sz="3800" dirty="0" smtClean="0"/>
              <a:t>Māori </a:t>
            </a:r>
            <a:r>
              <a:rPr lang="en-GB" sz="3800" dirty="0"/>
              <a:t>Language Act 1987; </a:t>
            </a:r>
            <a:endParaRPr lang="en-GB" sz="3800" dirty="0" smtClean="0"/>
          </a:p>
          <a:p>
            <a:pPr>
              <a:buFont typeface="Wingdings" charset="2"/>
              <a:buChar char="§"/>
            </a:pPr>
            <a:r>
              <a:rPr lang="en-GB" sz="3800" dirty="0" smtClean="0"/>
              <a:t>the </a:t>
            </a:r>
            <a:r>
              <a:rPr lang="en-GB" sz="3800" dirty="0"/>
              <a:t>return of Māori lands </a:t>
            </a:r>
            <a:endParaRPr lang="en-GB" sz="3800" dirty="0" smtClean="0"/>
          </a:p>
          <a:p>
            <a:pPr>
              <a:buFont typeface="Wingdings" charset="2"/>
              <a:buChar char="§"/>
            </a:pPr>
            <a:r>
              <a:rPr lang="en-GB" sz="3800" dirty="0" smtClean="0"/>
              <a:t>the </a:t>
            </a:r>
            <a:r>
              <a:rPr lang="en-GB" sz="3800" dirty="0" err="1"/>
              <a:t>Iwi</a:t>
            </a:r>
            <a:r>
              <a:rPr lang="en-GB" sz="3800" dirty="0"/>
              <a:t> </a:t>
            </a:r>
            <a:r>
              <a:rPr lang="en-GB" sz="3800" dirty="0" err="1"/>
              <a:t>Runanga</a:t>
            </a:r>
            <a:r>
              <a:rPr lang="en-GB" sz="3800" dirty="0"/>
              <a:t> Act 1989</a:t>
            </a:r>
            <a:r>
              <a:rPr lang="en-GB" sz="3800" dirty="0" smtClean="0"/>
              <a:t>;</a:t>
            </a:r>
          </a:p>
          <a:p>
            <a:pPr>
              <a:buFont typeface="Wingdings" charset="2"/>
              <a:buChar char="§"/>
            </a:pPr>
            <a:r>
              <a:rPr lang="en-GB" sz="3800" dirty="0" smtClean="0"/>
              <a:t>the </a:t>
            </a:r>
            <a:r>
              <a:rPr lang="en-GB" sz="3800" dirty="0"/>
              <a:t>continuation of social programmes </a:t>
            </a:r>
            <a:endParaRPr lang="en-GB" sz="3800" dirty="0" smtClean="0"/>
          </a:p>
          <a:p>
            <a:pPr>
              <a:buFont typeface="Wingdings" charset="2"/>
              <a:buChar char="§"/>
            </a:pPr>
            <a:r>
              <a:rPr lang="en-GB" sz="3800" dirty="0" smtClean="0"/>
              <a:t>new </a:t>
            </a:r>
            <a:r>
              <a:rPr lang="en-GB" sz="3800" dirty="0"/>
              <a:t>economic initiatives </a:t>
            </a:r>
            <a:endParaRPr lang="en-GB" sz="3800" dirty="0" smtClean="0"/>
          </a:p>
          <a:p>
            <a:pPr>
              <a:buFont typeface="Wingdings" charset="2"/>
              <a:buChar char="§"/>
            </a:pPr>
            <a:endParaRPr lang="en-GB" sz="1800" dirty="0" smtClean="0"/>
          </a:p>
          <a:p>
            <a:pPr>
              <a:buFont typeface="Wingdings" charset="2"/>
              <a:buChar char="§"/>
            </a:pPr>
            <a:r>
              <a:rPr lang="en-GB" sz="3800" dirty="0" smtClean="0"/>
              <a:t>Sir </a:t>
            </a:r>
            <a:r>
              <a:rPr lang="en-GB" sz="3800" dirty="0" err="1" smtClean="0"/>
              <a:t>Tamati</a:t>
            </a:r>
            <a:r>
              <a:rPr lang="en-GB" sz="3800" dirty="0" smtClean="0"/>
              <a:t> also discussed the ‘Māori </a:t>
            </a:r>
            <a:r>
              <a:rPr lang="en-GB" sz="3800" dirty="0"/>
              <a:t>Loans </a:t>
            </a:r>
            <a:r>
              <a:rPr lang="en-GB" sz="3800" dirty="0" smtClean="0"/>
              <a:t>Affair’ </a:t>
            </a:r>
            <a:r>
              <a:rPr lang="en-GB" sz="3800" dirty="0"/>
              <a:t>and the </a:t>
            </a:r>
            <a:r>
              <a:rPr lang="en-GB" sz="3800" dirty="0" smtClean="0"/>
              <a:t>unfounded and </a:t>
            </a:r>
            <a:r>
              <a:rPr lang="en-GB" sz="3800" dirty="0"/>
              <a:t>unjust accusations that followed.  </a:t>
            </a:r>
            <a:endParaRPr lang="en-US" sz="3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8268" y="2425544"/>
            <a:ext cx="2947318" cy="489656"/>
          </a:xfrm>
          <a:prstGeom prst="rect">
            <a:avLst/>
          </a:prstGeom>
        </p:spPr>
        <p:txBody>
          <a:bodyPr vert="horz" lIns="54864" tIns="91440" rtlCol="0">
            <a:normAutofit fontScale="85000" lnSpcReduction="20000"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en-US" b="1" dirty="0" smtClean="0"/>
              <a:t>Key Note Speaker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68" y="2915200"/>
            <a:ext cx="2036734" cy="20367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018" y="5073308"/>
            <a:ext cx="23351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Sir </a:t>
            </a:r>
            <a:r>
              <a:rPr lang="en-US" sz="2400" b="1" dirty="0" err="1"/>
              <a:t>Tamati</a:t>
            </a:r>
            <a:r>
              <a:rPr lang="en-US" sz="2400" b="1" dirty="0"/>
              <a:t> </a:t>
            </a:r>
            <a:r>
              <a:rPr lang="en-US" sz="2400" b="1" dirty="0" smtClean="0"/>
              <a:t>Reedy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55001" y="5025553"/>
            <a:ext cx="857250" cy="120204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857613" y="6211721"/>
            <a:ext cx="14128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Chair</a:t>
            </a:r>
          </a:p>
          <a:p>
            <a:pPr algn="ctr"/>
            <a:r>
              <a:rPr lang="en-US" dirty="0"/>
              <a:t>Robin </a:t>
            </a:r>
            <a:r>
              <a:rPr lang="en-US" dirty="0" err="1" smtClean="0"/>
              <a:t>Hapi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470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9368"/>
            <a:ext cx="9144000" cy="1252728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The </a:t>
            </a:r>
            <a:r>
              <a:rPr lang="en-US" sz="4800" dirty="0" smtClean="0"/>
              <a:t>Significance of the </a:t>
            </a:r>
            <a:r>
              <a:rPr lang="en-US" sz="4800" dirty="0" err="1" smtClean="0"/>
              <a:t>Hui</a:t>
            </a:r>
            <a:r>
              <a:rPr lang="en-US" sz="4800" dirty="0" smtClean="0"/>
              <a:t> </a:t>
            </a:r>
            <a:r>
              <a:rPr lang="en-US" sz="4800" dirty="0" err="1" smtClean="0"/>
              <a:t>Taumata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Panel Perspectives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7684" y="1620293"/>
            <a:ext cx="6430942" cy="5110707"/>
          </a:xfrm>
          <a:ln w="38100" cmpd="sng">
            <a:solidFill>
              <a:schemeClr val="accent4">
                <a:lumMod val="75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pPr marL="118872" indent="0">
              <a:buNone/>
            </a:pPr>
            <a:r>
              <a:rPr lang="en-US" dirty="0" smtClean="0"/>
              <a:t>Māori economic growth saw the establishment of a number of entities including MANA, FOMA and MTV;  but the vital question for the future will relate to the common good &amp; opportunities for whānau</a:t>
            </a:r>
          </a:p>
          <a:p>
            <a:pPr marL="118872" indent="0">
              <a:buNone/>
            </a:pPr>
            <a:endParaRPr lang="en-US" dirty="0"/>
          </a:p>
          <a:p>
            <a:pPr marL="118872" indent="0">
              <a:buNone/>
            </a:pPr>
            <a:r>
              <a:rPr lang="en-GB" dirty="0"/>
              <a:t>‘The real question is how </a:t>
            </a:r>
            <a:r>
              <a:rPr lang="en-GB" dirty="0" err="1"/>
              <a:t>Iwi</a:t>
            </a:r>
            <a:r>
              <a:rPr lang="en-GB" dirty="0"/>
              <a:t> see their futures without a grievance </a:t>
            </a:r>
            <a:r>
              <a:rPr lang="en-GB" dirty="0" smtClean="0"/>
              <a:t>that can distort the vision’. ‘</a:t>
            </a:r>
            <a:r>
              <a:rPr lang="en-GB" dirty="0"/>
              <a:t>We need to be clear about designing a world that we want- </a:t>
            </a:r>
            <a:r>
              <a:rPr lang="en-GB" dirty="0" smtClean="0"/>
              <a:t>a </a:t>
            </a:r>
            <a:r>
              <a:rPr lang="en-GB" dirty="0"/>
              <a:t>world that will be home to our </a:t>
            </a:r>
            <a:r>
              <a:rPr lang="en-GB" dirty="0" err="1"/>
              <a:t>mokopuna</a:t>
            </a:r>
            <a:r>
              <a:rPr lang="en-GB" dirty="0"/>
              <a:t> and their children.’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5999" y="4096245"/>
            <a:ext cx="1328651" cy="16436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5999" y="5547682"/>
            <a:ext cx="1233881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r>
              <a:rPr lang="en-US" sz="2000" dirty="0" smtClean="0"/>
              <a:t>Sir </a:t>
            </a:r>
            <a:r>
              <a:rPr lang="en-US" sz="2000" dirty="0" err="1" smtClean="0"/>
              <a:t>Tipene</a:t>
            </a:r>
            <a:endParaRPr lang="en-US" sz="2000" dirty="0" smtClean="0"/>
          </a:p>
          <a:p>
            <a:r>
              <a:rPr lang="en-US" sz="2000" dirty="0" smtClean="0"/>
              <a:t> </a:t>
            </a:r>
            <a:r>
              <a:rPr lang="en-US" sz="2000" dirty="0" err="1" smtClean="0"/>
              <a:t>O’Regan</a:t>
            </a:r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47057" y="4739803"/>
            <a:ext cx="1164681" cy="12020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764237" y="5886236"/>
            <a:ext cx="13217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Chair</a:t>
            </a:r>
          </a:p>
          <a:p>
            <a:pPr algn="ctr"/>
            <a:r>
              <a:rPr lang="en-US" sz="2000" dirty="0" smtClean="0"/>
              <a:t>Robin </a:t>
            </a:r>
            <a:r>
              <a:rPr lang="en-US" sz="2000" dirty="0" err="1" smtClean="0"/>
              <a:t>Hapi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31767" y="3176194"/>
            <a:ext cx="158591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r>
              <a:rPr lang="en-US" sz="2000" dirty="0" err="1" smtClean="0"/>
              <a:t>Ripeka</a:t>
            </a:r>
            <a:r>
              <a:rPr lang="en-US" sz="2000" dirty="0" smtClean="0"/>
              <a:t> Evans</a:t>
            </a:r>
            <a:endParaRPr lang="en-US" sz="2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168"/>
          <a:stretch/>
        </p:blipFill>
        <p:spPr>
          <a:xfrm>
            <a:off x="181874" y="1784465"/>
            <a:ext cx="1328651" cy="164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549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Them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3664</TotalTime>
  <Words>2648</Words>
  <Application>Microsoft Macintosh PowerPoint</Application>
  <PresentationFormat>On-screen Show (4:3)</PresentationFormat>
  <Paragraphs>430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47" baseType="lpstr">
      <vt:lpstr>Default Theme</vt:lpstr>
      <vt:lpstr>Office Theme</vt:lpstr>
      <vt:lpstr>PowerPoint Presentation</vt:lpstr>
      <vt:lpstr>Conference Summary   </vt:lpstr>
      <vt:lpstr>The Broad Aims</vt:lpstr>
      <vt:lpstr>Ngā Mihi - the Sponsors</vt:lpstr>
      <vt:lpstr>Ngā Mihi - Speakers &amp; Participants</vt:lpstr>
      <vt:lpstr>Te Whakatau</vt:lpstr>
      <vt:lpstr>Opening Session</vt:lpstr>
      <vt:lpstr>The 1984 Hui Taumata:  A 30 Year Retrospective</vt:lpstr>
      <vt:lpstr>The Significance of the Hui Taumata Panel Perspectives </vt:lpstr>
      <vt:lpstr>Balancing Iwi Aspirations &amp; Whānau Hopes  </vt:lpstr>
      <vt:lpstr>Iwi Aspirations &amp; Whānau Hopes Panel Discusssion </vt:lpstr>
      <vt:lpstr>An Integrated Development Agenda: Balancing quadruple aims  </vt:lpstr>
      <vt:lpstr>An Integrated Development Agenda:  Panel Discussion</vt:lpstr>
      <vt:lpstr>‘Finding Te Pae Roa’ </vt:lpstr>
      <vt:lpstr> ‘The Pae Roa Lecture’ ‘The New Indigeneity: the Tangata Whenua of Tomorrow”     </vt:lpstr>
      <vt:lpstr>Whitiwhiti Kōrero: Open Forum  </vt:lpstr>
      <vt:lpstr>Te Pae Roa Award</vt:lpstr>
      <vt:lpstr>The Dinner</vt:lpstr>
      <vt:lpstr>Day 2 Commencement</vt:lpstr>
      <vt:lpstr>Day 2 Opening Session</vt:lpstr>
      <vt:lpstr>The Intergenerational Challenge: Balancing Present &amp; Future Needs - </vt:lpstr>
      <vt:lpstr>Balancing Present &amp; Future Needs Panel Discussion   </vt:lpstr>
      <vt:lpstr>Balancing Indigenous World views with Global Perspectives  </vt:lpstr>
      <vt:lpstr>Indigenous World views &amp; Global Perspectives – Panel Discussion</vt:lpstr>
      <vt:lpstr>Building Capability: Balancing the Workforce  </vt:lpstr>
      <vt:lpstr>Balancing the Workforce Panel Discussion  </vt:lpstr>
      <vt:lpstr>A 2040 Destination:  Balancing the Nation  </vt:lpstr>
      <vt:lpstr>What conclusions can be drawn from the past 2 days ?</vt:lpstr>
      <vt:lpstr>What conclusions can be drawn from the past 2 days ?</vt:lpstr>
      <vt:lpstr>Accelerants to speed the journey</vt:lpstr>
      <vt:lpstr>Balance  Taurite</vt:lpstr>
      <vt:lpstr>Inclusiveness   Tūhono</vt:lpstr>
      <vt:lpstr>Enlightenment    Whakamārama</vt:lpstr>
      <vt:lpstr>Navigation    Tātai Whetū</vt:lpstr>
      <vt:lpstr>Reaching the Destination   Tae ki Uta</vt:lpstr>
      <vt:lpstr>Preparing for the next phase of the journey to 2040</vt:lpstr>
      <vt:lpstr>Preparing for the next phase of the journey to 2040</vt:lpstr>
      <vt:lpstr>What if  ?</vt:lpstr>
      <vt:lpstr>And what if ?</vt:lpstr>
      <vt:lpstr>Another  What If</vt:lpstr>
      <vt:lpstr>And What If ?</vt:lpstr>
      <vt:lpstr>And (another) What If ?</vt:lpstr>
      <vt:lpstr>What if all the ‘What if’s’ actually happened?</vt:lpstr>
      <vt:lpstr>Getting to 2040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Mason Durie</dc:creator>
  <cp:lastModifiedBy>Josie Brennan</cp:lastModifiedBy>
  <cp:revision>149</cp:revision>
  <dcterms:created xsi:type="dcterms:W3CDTF">2014-08-27T19:29:31Z</dcterms:created>
  <dcterms:modified xsi:type="dcterms:W3CDTF">2014-10-07T08:18:52Z</dcterms:modified>
</cp:coreProperties>
</file>