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R-MainTitl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832" y="-61377"/>
            <a:ext cx="9307170" cy="698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76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225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4273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45468"/>
            <a:ext cx="4040188" cy="34676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54273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3245468"/>
            <a:ext cx="4041775" cy="34676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21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373B-A05A-B04A-93A4-0488AC9EDF3B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81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896-5E71-8342-96F8-B4934624E4EE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C. Royal 2014, no part or whole may be reproduced in any form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629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6E51-D00D-6043-A73F-86FC5B4D9C10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05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65BC-4014-9347-9C56-68B5DB7E9481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203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584F-2B5A-624A-A5CD-E2DAB9D219A7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44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7CAC-DCFD-9240-97F3-9BD410FE66D5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30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73B6A-286F-B64D-8796-BE7D4E18E407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34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EF3-29D1-D24E-8F2E-37B93603C110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66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mi-N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ECB-2667-624E-AF3A-65D879CEEAC6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22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R-Pag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2835" y="2944702"/>
            <a:ext cx="7858330" cy="935393"/>
          </a:xfrm>
        </p:spPr>
        <p:txBody>
          <a:bodyPr/>
          <a:lstStyle>
            <a:lvl1pPr>
              <a:defRPr b="1" i="0">
                <a:latin typeface="Trebuchet MS"/>
                <a:cs typeface="Trebuchet MS"/>
              </a:defRPr>
            </a:lvl1pPr>
          </a:lstStyle>
          <a:p>
            <a:r>
              <a:rPr lang="en-AU" dirty="0" smtClean="0"/>
              <a:t>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2835" y="3886200"/>
            <a:ext cx="785833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689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982B-C170-AB4B-B8FB-23E1C8E4A9A3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343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4E91-D67D-854D-A9D5-67125AC90B1B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25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17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R-Page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97775"/>
            <a:ext cx="7772400" cy="1362076"/>
          </a:xfrm>
        </p:spPr>
        <p:txBody>
          <a:bodyPr anchor="t">
            <a:noAutofit/>
          </a:bodyPr>
          <a:lstStyle>
            <a:lvl1pPr algn="l">
              <a:defRPr sz="3200" b="1" cap="all" baseline="0"/>
            </a:lvl1pPr>
          </a:lstStyle>
          <a:p>
            <a:r>
              <a:rPr lang="en-AU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859852"/>
            <a:ext cx="7772400" cy="54158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Presenter Title </a:t>
            </a:r>
          </a:p>
        </p:txBody>
      </p:sp>
    </p:spTree>
    <p:extLst>
      <p:ext uri="{BB962C8B-B14F-4D97-AF65-F5344CB8AC3E}">
        <p14:creationId xmlns:p14="http://schemas.microsoft.com/office/powerpoint/2010/main" val="19174561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49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648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3288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421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0647"/>
            <a:ext cx="5486400" cy="38585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8932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5113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1542"/>
            <a:ext cx="4038600" cy="42363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1542"/>
            <a:ext cx="4038600" cy="42363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381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R-PageSlide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6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260"/>
            <a:ext cx="8229600" cy="77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2255157"/>
            <a:ext cx="8229600" cy="4092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7B9F-F65F-D245-81A6-875ADFEA664C}" type="datetime1">
              <a:rPr lang="en-NZ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C. Royal 2014, no part or whole may be reproduced in any form without permission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98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Charles Royal (</a:t>
            </a:r>
            <a:r>
              <a:rPr lang="en-NZ" dirty="0"/>
              <a:t>Te </a:t>
            </a:r>
            <a:r>
              <a:rPr lang="en-NZ" dirty="0" smtClean="0"/>
              <a:t>Ahukaramū</a:t>
            </a:r>
            <a:r>
              <a:rPr lang="en-AU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Freelance Musician, Researcher, </a:t>
            </a:r>
            <a:r>
              <a:rPr lang="en-NZ" dirty="0" smtClean="0"/>
              <a:t>Teacher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err="1" smtClean="0"/>
              <a:t>Pae</a:t>
            </a:r>
            <a:r>
              <a:rPr lang="en-AU" dirty="0" smtClean="0"/>
              <a:t> </a:t>
            </a:r>
            <a:r>
              <a:rPr lang="en-AU" dirty="0" err="1" smtClean="0"/>
              <a:t>Roa</a:t>
            </a:r>
            <a:r>
              <a:rPr lang="en-AU" dirty="0" smtClean="0"/>
              <a:t>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21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Markers of the Threshold: Internal 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Treaty settlements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Diminishment of historical grievance (contemporary concerns are another matter)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Increased capacity/capability/confidence to manage our affairs, to plan for a future</a:t>
            </a:r>
          </a:p>
          <a:p>
            <a:r>
              <a:rPr lang="en-US" dirty="0" smtClean="0">
                <a:latin typeface="Georgia"/>
                <a:cs typeface="Georgia"/>
              </a:rPr>
              <a:t>Population dynamics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Majority are young</a:t>
            </a:r>
          </a:p>
          <a:p>
            <a:r>
              <a:rPr lang="en-US" dirty="0" smtClean="0">
                <a:latin typeface="Georgia"/>
                <a:cs typeface="Georgia"/>
              </a:rPr>
              <a:t>Cultural dynamics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Increased ability and confidence with expressing distinctive identity </a:t>
            </a:r>
            <a:r>
              <a:rPr lang="en-US" dirty="0" err="1" smtClean="0">
                <a:latin typeface="Georgia"/>
                <a:cs typeface="Georgia"/>
              </a:rPr>
              <a:t>viz</a:t>
            </a:r>
            <a:r>
              <a:rPr lang="en-US" dirty="0" smtClean="0">
                <a:latin typeface="Georgia"/>
                <a:cs typeface="Georgia"/>
              </a:rPr>
              <a:t> a </a:t>
            </a:r>
            <a:r>
              <a:rPr lang="en-US" dirty="0" err="1" smtClean="0">
                <a:latin typeface="Georgia"/>
                <a:cs typeface="Georgia"/>
              </a:rPr>
              <a:t>viz</a:t>
            </a:r>
            <a:r>
              <a:rPr lang="en-US" dirty="0" smtClean="0">
                <a:latin typeface="Georgia"/>
                <a:cs typeface="Georgia"/>
              </a:rPr>
              <a:t> rest of country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77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Georgia"/>
                <a:cs typeface="Georgia"/>
              </a:rPr>
              <a:t>Markers of the Threshold: </a:t>
            </a:r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9" y="2026809"/>
            <a:ext cx="8085303" cy="354888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Post 9/11 world</a:t>
            </a:r>
          </a:p>
          <a:p>
            <a:r>
              <a:rPr lang="en-US" dirty="0" smtClean="0">
                <a:latin typeface="Georgia"/>
                <a:cs typeface="Georgia"/>
              </a:rPr>
              <a:t>The end of God?</a:t>
            </a:r>
          </a:p>
          <a:p>
            <a:r>
              <a:rPr lang="en-US" dirty="0" smtClean="0">
                <a:latin typeface="Georgia"/>
                <a:cs typeface="Georgia"/>
              </a:rPr>
              <a:t>Infinity of space and time</a:t>
            </a:r>
          </a:p>
          <a:p>
            <a:r>
              <a:rPr lang="en-US" dirty="0" smtClean="0">
                <a:latin typeface="Georgia"/>
                <a:cs typeface="Georgia"/>
              </a:rPr>
              <a:t>Increasingly </a:t>
            </a:r>
            <a:r>
              <a:rPr lang="en-US" dirty="0" err="1" smtClean="0">
                <a:latin typeface="Georgia"/>
                <a:cs typeface="Georgia"/>
              </a:rPr>
              <a:t>globalised</a:t>
            </a:r>
            <a:r>
              <a:rPr lang="en-US" dirty="0" smtClean="0">
                <a:latin typeface="Georgia"/>
                <a:cs typeface="Georgia"/>
              </a:rPr>
              <a:t> world</a:t>
            </a: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84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Into The Future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Future will be influenced by both internal and external forces</a:t>
            </a:r>
          </a:p>
          <a:p>
            <a:r>
              <a:rPr lang="en-US" dirty="0" smtClean="0">
                <a:latin typeface="Georgia"/>
                <a:cs typeface="Georgia"/>
              </a:rPr>
              <a:t>Settlements need to achieve more than just increased participation in existing structures and activities</a:t>
            </a:r>
          </a:p>
          <a:p>
            <a:r>
              <a:rPr lang="en-US" dirty="0" smtClean="0">
                <a:latin typeface="Georgia"/>
                <a:cs typeface="Georgia"/>
              </a:rPr>
              <a:t>What can we, as Māori, bring to life that is distinctive to us?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65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Into the Future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We have: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Created Māori broadcasting, tourism, education, businesses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Increased our involvement in conventional sectors of the economy e.g. fishing, forestry, agriculture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Reinvigorated the collectively owned economy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Significant institutions such as the </a:t>
            </a:r>
            <a:r>
              <a:rPr lang="en-US" dirty="0" err="1" smtClean="0">
                <a:latin typeface="Georgia"/>
                <a:cs typeface="Georgia"/>
              </a:rPr>
              <a:t>Kīngitanga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 err="1" smtClean="0">
                <a:latin typeface="Georgia"/>
                <a:cs typeface="Georgia"/>
              </a:rPr>
              <a:t>Rātana</a:t>
            </a:r>
            <a:r>
              <a:rPr lang="en-US" dirty="0" smtClean="0">
                <a:latin typeface="Georgia"/>
                <a:cs typeface="Georgia"/>
              </a:rPr>
              <a:t> Church </a:t>
            </a:r>
            <a:r>
              <a:rPr lang="en-US" dirty="0" err="1" smtClean="0">
                <a:latin typeface="Georgia"/>
                <a:cs typeface="Georgia"/>
              </a:rPr>
              <a:t>etc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But what is all this for? What are we trying to achieve?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0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Towards the New Indigeneity: Internal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What lies at the heart of our distinctive knowledge?</a:t>
            </a:r>
          </a:p>
          <a:p>
            <a:r>
              <a:rPr lang="en-US" dirty="0" smtClean="0">
                <a:latin typeface="Georgia"/>
                <a:cs typeface="Georgia"/>
              </a:rPr>
              <a:t>A kinship based relationship with natural world environments</a:t>
            </a:r>
          </a:p>
          <a:p>
            <a:r>
              <a:rPr lang="en-US" dirty="0" smtClean="0">
                <a:latin typeface="Georgia"/>
                <a:cs typeface="Georgia"/>
              </a:rPr>
              <a:t>Ultimately, this is what our reo, our tikanga, our history, our culture is based upon and seeks to advance</a:t>
            </a: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90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Georgia"/>
                <a:cs typeface="Georgia"/>
              </a:rPr>
              <a:t>Towards the New Indigeneity: </a:t>
            </a:r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External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1753"/>
            <a:ext cx="8333343" cy="41143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Disconnection between humans and natural world environments</a:t>
            </a:r>
          </a:p>
          <a:p>
            <a:r>
              <a:rPr lang="en-US" dirty="0">
                <a:latin typeface="Georgia"/>
                <a:cs typeface="Georgia"/>
              </a:rPr>
              <a:t>‘Distance’ now exists between human </a:t>
            </a:r>
            <a:r>
              <a:rPr lang="en-US" dirty="0" smtClean="0">
                <a:latin typeface="Georgia"/>
                <a:cs typeface="Georgia"/>
              </a:rPr>
              <a:t>consciousness and </a:t>
            </a:r>
            <a:r>
              <a:rPr lang="en-US" dirty="0">
                <a:latin typeface="Georgia"/>
                <a:cs typeface="Georgia"/>
              </a:rPr>
              <a:t>the </a:t>
            </a:r>
            <a:r>
              <a:rPr lang="en-US" dirty="0" smtClean="0">
                <a:latin typeface="Georgia"/>
                <a:cs typeface="Georgia"/>
              </a:rPr>
              <a:t>natural </a:t>
            </a:r>
            <a:r>
              <a:rPr lang="en-US" dirty="0">
                <a:latin typeface="Georgia"/>
                <a:cs typeface="Georgia"/>
              </a:rPr>
              <a:t>world</a:t>
            </a:r>
          </a:p>
          <a:p>
            <a:r>
              <a:rPr lang="en-US" dirty="0" smtClean="0">
                <a:latin typeface="Georgia"/>
                <a:cs typeface="Georgia"/>
              </a:rPr>
              <a:t>Superiority of humans to natural order has brought about unsustainable costs</a:t>
            </a:r>
          </a:p>
          <a:p>
            <a:r>
              <a:rPr lang="en-US" dirty="0" smtClean="0">
                <a:latin typeface="Georgia"/>
                <a:cs typeface="Georgia"/>
              </a:rPr>
              <a:t>We have to recalibrate human culture, society and economy in ways that are mutually enhancing of the planet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50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eorgia"/>
                <a:cs typeface="Georgia"/>
              </a:rPr>
              <a:t>Reimagining Human Existence</a:t>
            </a:r>
            <a:endParaRPr lang="en-US" sz="36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Beyond merely being ‘green’, being ‘nice’ to the planet</a:t>
            </a:r>
          </a:p>
          <a:p>
            <a:r>
              <a:rPr lang="en-US" dirty="0" smtClean="0">
                <a:latin typeface="Georgia"/>
                <a:cs typeface="Georgia"/>
              </a:rPr>
              <a:t>A fundamental understanding and acknowledgement that our destiny is inextricably connected with the destiny of the planet</a:t>
            </a:r>
          </a:p>
          <a:p>
            <a:r>
              <a:rPr lang="en-US" dirty="0" smtClean="0">
                <a:latin typeface="Georgia"/>
                <a:cs typeface="Georgia"/>
              </a:rPr>
              <a:t>Indigenous position – a kinship based relationship with </a:t>
            </a:r>
            <a:r>
              <a:rPr lang="en-US" dirty="0" err="1" smtClean="0">
                <a:latin typeface="Georgia"/>
                <a:cs typeface="Georgia"/>
              </a:rPr>
              <a:t>Papatuanuku</a:t>
            </a:r>
            <a:r>
              <a:rPr lang="en-US" dirty="0" smtClean="0">
                <a:latin typeface="Georgia"/>
                <a:cs typeface="Georgia"/>
              </a:rPr>
              <a:t>, the earth </a:t>
            </a:r>
            <a:r>
              <a:rPr lang="en-US" i="1" dirty="0" smtClean="0">
                <a:latin typeface="Georgia"/>
                <a:cs typeface="Georgia"/>
              </a:rPr>
              <a:t>is </a:t>
            </a:r>
            <a:r>
              <a:rPr lang="en-US" dirty="0" smtClean="0">
                <a:latin typeface="Georgia"/>
                <a:cs typeface="Georgia"/>
              </a:rPr>
              <a:t>our mother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78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Georgia"/>
                <a:cs typeface="Georgia"/>
              </a:rPr>
              <a:t>Tino rangatiratanga and the collective, inter-generational economy</a:t>
            </a:r>
            <a:endParaRPr lang="en-US" sz="32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955648"/>
          </a:xfrm>
        </p:spPr>
        <p:txBody>
          <a:bodyPr>
            <a:normAutofit/>
          </a:bodyPr>
          <a:lstStyle/>
          <a:p>
            <a:r>
              <a:rPr lang="en-US" dirty="0">
                <a:latin typeface="Georgia"/>
                <a:cs typeface="Georgia"/>
              </a:rPr>
              <a:t>Tino rangatiratanga should continue to provide alternative critique/view to </a:t>
            </a:r>
            <a:r>
              <a:rPr lang="en-US" dirty="0" err="1">
                <a:latin typeface="Georgia"/>
                <a:cs typeface="Georgia"/>
              </a:rPr>
              <a:t>Kāwanatanga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Collective inter-generational economy is an opportunity to explore this new indigeneity, to give effect to it</a:t>
            </a: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931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Features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785"/>
            <a:ext cx="8313500" cy="431280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Regional ‘ground up’ approach</a:t>
            </a:r>
          </a:p>
          <a:p>
            <a:r>
              <a:rPr lang="en-US" dirty="0" smtClean="0">
                <a:latin typeface="Georgia"/>
                <a:cs typeface="Georgia"/>
              </a:rPr>
              <a:t>Human health and wellbeing is relative to the health and wellbeing of whenua</a:t>
            </a:r>
          </a:p>
          <a:p>
            <a:r>
              <a:rPr lang="en-US" dirty="0" smtClean="0">
                <a:latin typeface="Georgia"/>
                <a:cs typeface="Georgia"/>
              </a:rPr>
              <a:t>Updating our existing tangata whenua rituals</a:t>
            </a:r>
          </a:p>
          <a:p>
            <a:r>
              <a:rPr lang="en-US" dirty="0" smtClean="0">
                <a:latin typeface="Georgia"/>
                <a:cs typeface="Georgia"/>
              </a:rPr>
              <a:t>Creating new rituals and experiences</a:t>
            </a:r>
          </a:p>
          <a:p>
            <a:r>
              <a:rPr lang="en-US" dirty="0" smtClean="0">
                <a:latin typeface="Georgia"/>
                <a:cs typeface="Georgia"/>
              </a:rPr>
              <a:t>Mana, </a:t>
            </a:r>
            <a:r>
              <a:rPr lang="en-US" dirty="0" err="1" smtClean="0">
                <a:latin typeface="Georgia"/>
                <a:cs typeface="Georgia"/>
              </a:rPr>
              <a:t>mauri</a:t>
            </a:r>
            <a:r>
              <a:rPr lang="en-US" dirty="0" smtClean="0">
                <a:latin typeface="Georgia"/>
                <a:cs typeface="Georgia"/>
              </a:rPr>
              <a:t> and wellbeing indicators</a:t>
            </a: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17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Georgia"/>
                <a:cs typeface="Georgia"/>
              </a:rPr>
              <a:t>Towards the New Indigeneity</a:t>
            </a:r>
            <a:br>
              <a:rPr lang="en-US" sz="3600" b="1" dirty="0" smtClean="0">
                <a:solidFill>
                  <a:srgbClr val="FF0000"/>
                </a:solidFill>
                <a:latin typeface="Georgia"/>
                <a:cs typeface="Georgia"/>
              </a:rPr>
            </a:br>
            <a:r>
              <a:rPr lang="en-US" sz="3600" b="1" dirty="0" smtClean="0">
                <a:solidFill>
                  <a:srgbClr val="FF0000"/>
                </a:solidFill>
                <a:latin typeface="Georgia"/>
                <a:cs typeface="Georgia"/>
              </a:rPr>
              <a:t>The Tangata Whenua of Tomorrow</a:t>
            </a:r>
            <a:endParaRPr lang="en-US" sz="36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Te </a:t>
            </a:r>
            <a:r>
              <a:rPr lang="en-US" dirty="0" err="1" smtClean="0">
                <a:latin typeface="Georgia"/>
                <a:cs typeface="Georgia"/>
              </a:rPr>
              <a:t>Ahukaramū</a:t>
            </a: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Charles Royal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676" y="597701"/>
            <a:ext cx="8089133" cy="5553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23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Contents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7523"/>
            <a:ext cx="8229600" cy="34397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Introduction</a:t>
            </a:r>
          </a:p>
          <a:p>
            <a:r>
              <a:rPr lang="en-US" dirty="0" smtClean="0">
                <a:latin typeface="Georgia"/>
                <a:cs typeface="Georgia"/>
              </a:rPr>
              <a:t>Four themes of Māori history since the 19</a:t>
            </a:r>
            <a:r>
              <a:rPr lang="en-US" baseline="30000" dirty="0" smtClean="0">
                <a:latin typeface="Georgia"/>
                <a:cs typeface="Georgia"/>
              </a:rPr>
              <a:t>th</a:t>
            </a:r>
            <a:r>
              <a:rPr lang="en-US" dirty="0" smtClean="0">
                <a:latin typeface="Georgia"/>
                <a:cs typeface="Georgia"/>
              </a:rPr>
              <a:t> century</a:t>
            </a:r>
          </a:p>
          <a:p>
            <a:r>
              <a:rPr lang="en-US" dirty="0" smtClean="0">
                <a:latin typeface="Georgia"/>
                <a:cs typeface="Georgia"/>
              </a:rPr>
              <a:t>Markers of the Contemporary Threshold</a:t>
            </a:r>
          </a:p>
          <a:p>
            <a:r>
              <a:rPr lang="en-US" dirty="0" smtClean="0">
                <a:latin typeface="Georgia"/>
                <a:cs typeface="Georgia"/>
              </a:rPr>
              <a:t>Towards the New Indigeneity</a:t>
            </a:r>
          </a:p>
          <a:p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517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Introduction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We are crossing an historical threshold today</a:t>
            </a:r>
          </a:p>
          <a:p>
            <a:r>
              <a:rPr lang="en-US" dirty="0" smtClean="0">
                <a:latin typeface="Georgia"/>
                <a:cs typeface="Georgia"/>
              </a:rPr>
              <a:t>Life is changing for us</a:t>
            </a:r>
          </a:p>
          <a:p>
            <a:r>
              <a:rPr lang="en-US" dirty="0" smtClean="0">
                <a:latin typeface="Georgia"/>
                <a:cs typeface="Georgia"/>
              </a:rPr>
              <a:t>How can we make sense of this time and place we find ourselves in?</a:t>
            </a:r>
          </a:p>
          <a:p>
            <a:r>
              <a:rPr lang="en-US" dirty="0" smtClean="0">
                <a:latin typeface="Georgia"/>
                <a:cs typeface="Georgia"/>
              </a:rPr>
              <a:t>How can we prepare for the future?</a:t>
            </a:r>
          </a:p>
          <a:p>
            <a:r>
              <a:rPr lang="en-US" dirty="0" smtClean="0">
                <a:latin typeface="Georgia"/>
                <a:cs typeface="Georgia"/>
              </a:rPr>
              <a:t>Review where we have been to determine certain themes and trends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1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Worldview Changes in </a:t>
            </a:r>
            <a:b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</a:br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Māori Communities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2999"/>
            <a:ext cx="8354114" cy="4183352"/>
          </a:xfrm>
        </p:spPr>
        <p:txBody>
          <a:bodyPr>
            <a:normAutofit/>
          </a:bodyPr>
          <a:lstStyle/>
          <a:p>
            <a:r>
              <a:rPr lang="en-US" dirty="0">
                <a:latin typeface="Georgia"/>
                <a:cs typeface="Georgia"/>
              </a:rPr>
              <a:t>Arrival in Aotearoa and Te Wai </a:t>
            </a:r>
            <a:r>
              <a:rPr lang="en-US" dirty="0" err="1" smtClean="0">
                <a:latin typeface="Georgia"/>
                <a:cs typeface="Georgia"/>
              </a:rPr>
              <a:t>Pounamu</a:t>
            </a: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Different climate, resources, size of the whenua, ‘gods’ in the world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Arrival of </a:t>
            </a:r>
            <a:r>
              <a:rPr lang="en-US" dirty="0" smtClean="0">
                <a:latin typeface="Georgia"/>
                <a:cs typeface="Georgia"/>
              </a:rPr>
              <a:t>Europeans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New technologies, fundamentally different worldview, God outside of the world, the world is at our disposal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21</a:t>
            </a:r>
            <a:r>
              <a:rPr lang="en-US" baseline="30000" dirty="0">
                <a:latin typeface="Georgia"/>
                <a:cs typeface="Georgia"/>
              </a:rPr>
              <a:t>st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century?</a:t>
            </a:r>
          </a:p>
          <a:p>
            <a:pPr lvl="1"/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07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Four Themes of Māori History since the 19</a:t>
            </a:r>
            <a:r>
              <a:rPr lang="en-US" b="1" baseline="30000" dirty="0" smtClean="0">
                <a:solidFill>
                  <a:srgbClr val="FF0000"/>
                </a:solidFill>
                <a:latin typeface="Georgia"/>
                <a:cs typeface="Georgia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 century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278"/>
            <a:ext cx="8229600" cy="229731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The Search for </a:t>
            </a:r>
            <a:r>
              <a:rPr lang="en-US" i="1" dirty="0" smtClean="0">
                <a:latin typeface="Georgia"/>
                <a:cs typeface="Georgia"/>
              </a:rPr>
              <a:t>Survival</a:t>
            </a:r>
          </a:p>
          <a:p>
            <a:r>
              <a:rPr lang="en-US" dirty="0" smtClean="0">
                <a:latin typeface="Georgia"/>
                <a:cs typeface="Georgia"/>
              </a:rPr>
              <a:t>The Quest for </a:t>
            </a:r>
            <a:r>
              <a:rPr lang="en-US" i="1" dirty="0" smtClean="0">
                <a:latin typeface="Georgia"/>
                <a:cs typeface="Georgia"/>
              </a:rPr>
              <a:t>Social Justice</a:t>
            </a:r>
          </a:p>
          <a:p>
            <a:r>
              <a:rPr lang="en-US" dirty="0" smtClean="0">
                <a:latin typeface="Georgia"/>
                <a:cs typeface="Georgia"/>
              </a:rPr>
              <a:t>The Desire for </a:t>
            </a:r>
            <a:r>
              <a:rPr lang="en-US" i="1" dirty="0" smtClean="0">
                <a:latin typeface="Georgia"/>
                <a:cs typeface="Georgia"/>
              </a:rPr>
              <a:t>Cultural </a:t>
            </a:r>
            <a:r>
              <a:rPr lang="en-US" i="1" dirty="0" err="1" smtClean="0">
                <a:latin typeface="Georgia"/>
                <a:cs typeface="Georgia"/>
              </a:rPr>
              <a:t>Revitalisation</a:t>
            </a:r>
            <a:endParaRPr lang="en-US" i="1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The Achievement of </a:t>
            </a:r>
            <a:r>
              <a:rPr lang="en-US" i="1" dirty="0" smtClean="0">
                <a:latin typeface="Georgia"/>
                <a:cs typeface="Georgia"/>
              </a:rPr>
              <a:t>Creative Potential</a:t>
            </a:r>
            <a:endParaRPr lang="en-US" i="1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05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Creative Potential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723"/>
            <a:ext cx="8229600" cy="380401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eorgia"/>
                <a:cs typeface="Georgia"/>
              </a:rPr>
              <a:t>Has been coming to conscious articulation for some time</a:t>
            </a:r>
          </a:p>
          <a:p>
            <a:r>
              <a:rPr lang="en-US" dirty="0" smtClean="0">
                <a:latin typeface="Georgia"/>
                <a:cs typeface="Georgia"/>
              </a:rPr>
              <a:t>Motivated by what we have, our possibilities, rather than what we have lost</a:t>
            </a:r>
          </a:p>
          <a:p>
            <a:r>
              <a:rPr lang="en-US" dirty="0" smtClean="0">
                <a:latin typeface="Georgia"/>
                <a:cs typeface="Georgia"/>
              </a:rPr>
              <a:t>Ultimately about mana</a:t>
            </a:r>
          </a:p>
          <a:p>
            <a:r>
              <a:rPr lang="en-US" dirty="0" smtClean="0">
                <a:latin typeface="Georgia"/>
                <a:cs typeface="Georgia"/>
              </a:rPr>
              <a:t>Creative potential </a:t>
            </a:r>
            <a:r>
              <a:rPr lang="en-US" i="1" dirty="0" smtClean="0">
                <a:latin typeface="Georgia"/>
                <a:cs typeface="Georgia"/>
              </a:rPr>
              <a:t>include </a:t>
            </a:r>
            <a:r>
              <a:rPr lang="en-US" dirty="0" smtClean="0">
                <a:latin typeface="Georgia"/>
                <a:cs typeface="Georgia"/>
              </a:rPr>
              <a:t>Survival, Social Justice, Cultural </a:t>
            </a:r>
            <a:r>
              <a:rPr lang="en-US" dirty="0" err="1" smtClean="0">
                <a:latin typeface="Georgia"/>
                <a:cs typeface="Georgia"/>
              </a:rPr>
              <a:t>Revitalisation</a:t>
            </a:r>
            <a:endParaRPr lang="en-US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21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57928" y="1960922"/>
            <a:ext cx="3562724" cy="32845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noFill/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19398" y="249046"/>
            <a:ext cx="6899702" cy="64724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noFill/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15810" y="1910017"/>
            <a:ext cx="3562724" cy="32845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noFill/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99132" y="3377285"/>
            <a:ext cx="3562724" cy="32845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</a:ln>
              <a:noFill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116" y="448285"/>
            <a:ext cx="30699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Georgia"/>
                <a:cs typeface="Georgia"/>
              </a:rPr>
              <a:t>Mana: Creative</a:t>
            </a:r>
            <a:r>
              <a:rPr lang="en-US" sz="2800" b="1" dirty="0">
                <a:solidFill>
                  <a:srgbClr val="FF0000"/>
                </a:solidFill>
                <a:latin typeface="Georgia"/>
                <a:cs typeface="Georgia"/>
              </a:rPr>
              <a:t> Potential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4909" y="2707688"/>
            <a:ext cx="1793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eorgia"/>
                <a:cs typeface="Georgia"/>
              </a:rPr>
              <a:t>Social Justice</a:t>
            </a:r>
            <a:endParaRPr lang="en-US" sz="32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8584" y="2838675"/>
            <a:ext cx="3165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FF0000"/>
                </a:solidFill>
                <a:latin typeface="Georgia"/>
                <a:cs typeface="Georgia"/>
              </a:rPr>
              <a:t>Cultural </a:t>
            </a:r>
            <a:r>
              <a:rPr lang="en-US" sz="3200" b="1" dirty="0" err="1">
                <a:solidFill>
                  <a:srgbClr val="FF0000"/>
                </a:solidFill>
                <a:latin typeface="Georgia"/>
                <a:cs typeface="Georgia"/>
              </a:rPr>
              <a:t>Revitalisation</a:t>
            </a:r>
            <a:endParaRPr lang="en-US" sz="28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4337" y="5215325"/>
            <a:ext cx="2465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Georgia"/>
                <a:cs typeface="Georgia"/>
              </a:rPr>
              <a:t>Survival</a:t>
            </a:r>
            <a:endParaRPr lang="en-US" sz="40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9600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Georgia"/>
                <a:cs typeface="Georgia"/>
              </a:rPr>
              <a:t>A New Threshold in History</a:t>
            </a:r>
            <a:endParaRPr lang="en-US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8" y="2260168"/>
            <a:ext cx="8345943" cy="31565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We are crossing an historical threshold </a:t>
            </a:r>
            <a:r>
              <a:rPr lang="en-US" i="1" dirty="0" smtClean="0">
                <a:latin typeface="Georgia"/>
                <a:cs typeface="Georgia"/>
              </a:rPr>
              <a:t>now </a:t>
            </a:r>
          </a:p>
          <a:p>
            <a:r>
              <a:rPr lang="en-US" dirty="0" smtClean="0">
                <a:latin typeface="Georgia"/>
                <a:cs typeface="Georgia"/>
              </a:rPr>
              <a:t>It is as significant as when our Polynesian ancestors arrived here in Aotearoa and when our European ancestors arrived</a:t>
            </a:r>
          </a:p>
          <a:p>
            <a:r>
              <a:rPr lang="en-US" dirty="0" smtClean="0">
                <a:latin typeface="Georgia"/>
                <a:cs typeface="Georgia"/>
              </a:rPr>
              <a:t>Some of our historical concerns will continue</a:t>
            </a:r>
          </a:p>
          <a:p>
            <a:r>
              <a:rPr lang="en-US" dirty="0" smtClean="0">
                <a:latin typeface="Georgia"/>
                <a:cs typeface="Georgia"/>
              </a:rPr>
              <a:t>New issues, problems and opportunities will arise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2F979-1516-E44C-BC5C-FB08E8A4CDC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29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Macintosh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2_Office Theme</vt:lpstr>
      <vt:lpstr>Dr Charles Royal (Te Ahukaramū)</vt:lpstr>
      <vt:lpstr>Towards the New Indigeneity The Tangata Whenua of Tomorrow</vt:lpstr>
      <vt:lpstr>Contents</vt:lpstr>
      <vt:lpstr>Introduction</vt:lpstr>
      <vt:lpstr>Worldview Changes in  Māori Communities</vt:lpstr>
      <vt:lpstr>Four Themes of Māori History since the 19th century</vt:lpstr>
      <vt:lpstr>Creative Potential</vt:lpstr>
      <vt:lpstr>PowerPoint Presentation</vt:lpstr>
      <vt:lpstr>A New Threshold in History</vt:lpstr>
      <vt:lpstr>Markers of the Threshold: Internal </vt:lpstr>
      <vt:lpstr>Markers of the Threshold: External</vt:lpstr>
      <vt:lpstr>Into The Future</vt:lpstr>
      <vt:lpstr>Into the Future</vt:lpstr>
      <vt:lpstr>Towards the New Indigeneity: Internal</vt:lpstr>
      <vt:lpstr>Towards the New Indigeneity: External</vt:lpstr>
      <vt:lpstr>Reimagining Human Existence</vt:lpstr>
      <vt:lpstr>Tino rangatiratanga and the collective, inter-generational economy</vt:lpstr>
      <vt:lpstr>Features</vt:lpstr>
    </vt:vector>
  </TitlesOfParts>
  <Company>Massey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Charles Royal (Te Ahukaramū)</dc:title>
  <dc:creator>Josie Brennan</dc:creator>
  <cp:lastModifiedBy>Josie Brennan</cp:lastModifiedBy>
  <cp:revision>2</cp:revision>
  <dcterms:created xsi:type="dcterms:W3CDTF">2014-10-07T20:22:55Z</dcterms:created>
  <dcterms:modified xsi:type="dcterms:W3CDTF">2014-10-07T20:23:39Z</dcterms:modified>
</cp:coreProperties>
</file>