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266" r:id="rId4"/>
    <p:sldId id="290" r:id="rId5"/>
    <p:sldId id="267" r:id="rId6"/>
    <p:sldId id="268" r:id="rId7"/>
    <p:sldId id="269" r:id="rId8"/>
    <p:sldId id="264" r:id="rId9"/>
    <p:sldId id="281" r:id="rId10"/>
    <p:sldId id="293" r:id="rId11"/>
    <p:sldId id="292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52" autoAdjust="0"/>
    <p:restoredTop sz="94671" autoAdjust="0"/>
  </p:normalViewPr>
  <p:slideViewPr>
    <p:cSldViewPr snapToGrid="0" snapToObjects="1">
      <p:cViewPr>
        <p:scale>
          <a:sx n="118" d="100"/>
          <a:sy n="118" d="100"/>
        </p:scale>
        <p:origin x="-8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64E51-4ECA-4DB4-9A30-F52C8D5E7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3DF22F-04FA-4172-969E-6B2DF08BACE9}">
      <dgm:prSet phldrT="[Text]"/>
      <dgm:spPr>
        <a:xfrm rot="5400000">
          <a:off x="-245874" y="248933"/>
          <a:ext cx="1639166" cy="1147416"/>
        </a:xfrm>
        <a:solidFill>
          <a:srgbClr val="4BACC6"/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 Kauhanganui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DED86FA-BBF9-4ECE-8539-840694A3AE06}" type="parTrans" cxnId="{71C14F1B-4569-42BB-B843-407D73A8C4D8}">
      <dgm:prSet/>
      <dgm:spPr/>
      <dgm:t>
        <a:bodyPr/>
        <a:lstStyle/>
        <a:p>
          <a:endParaRPr lang="en-US"/>
        </a:p>
      </dgm:t>
    </dgm:pt>
    <dgm:pt modelId="{363F68B1-60E5-4229-BE02-34CDB1C4615D}" type="sibTrans" cxnId="{71C14F1B-4569-42BB-B843-407D73A8C4D8}">
      <dgm:prSet/>
      <dgm:spPr/>
      <dgm:t>
        <a:bodyPr/>
        <a:lstStyle/>
        <a:p>
          <a:endParaRPr lang="en-US"/>
        </a:p>
      </dgm:t>
    </dgm:pt>
    <dgm:pt modelId="{8731F485-D765-45F8-BAC5-C0239324FD86}">
      <dgm:prSet phldrT="[Text]"/>
      <dgm:spPr>
        <a:xfrm rot="5400000">
          <a:off x="3088979" y="-1938504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Tribal Parliament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35CF2D4-7E7F-4FA4-8B14-477D9E279C6A}" type="parTrans" cxnId="{DE12936A-0008-424D-BC03-43FB08141958}">
      <dgm:prSet/>
      <dgm:spPr/>
      <dgm:t>
        <a:bodyPr/>
        <a:lstStyle/>
        <a:p>
          <a:endParaRPr lang="en-US"/>
        </a:p>
      </dgm:t>
    </dgm:pt>
    <dgm:pt modelId="{4D119ADE-74FF-49AB-859C-B9123DA9A594}" type="sibTrans" cxnId="{DE12936A-0008-424D-BC03-43FB08141958}">
      <dgm:prSet/>
      <dgm:spPr/>
      <dgm:t>
        <a:bodyPr/>
        <a:lstStyle/>
        <a:p>
          <a:endParaRPr lang="en-US"/>
        </a:p>
      </dgm:t>
    </dgm:pt>
    <dgm:pt modelId="{CBC2F303-7C07-4199-A8AE-45B75100B7BD}">
      <dgm:prSet phldrT="[Text]"/>
      <dgm:spPr>
        <a:xfrm rot="5400000">
          <a:off x="3088979" y="-1938504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68 Marae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BF5B748-1108-4E59-B700-D9672240E66B}" type="parTrans" cxnId="{0CFEE767-3488-44AC-A3FF-9ECD5BB1E9FA}">
      <dgm:prSet/>
      <dgm:spPr/>
      <dgm:t>
        <a:bodyPr/>
        <a:lstStyle/>
        <a:p>
          <a:endParaRPr lang="en-US"/>
        </a:p>
      </dgm:t>
    </dgm:pt>
    <dgm:pt modelId="{986C0290-E13B-41F0-8382-144DD347E3D2}" type="sibTrans" cxnId="{0CFEE767-3488-44AC-A3FF-9ECD5BB1E9FA}">
      <dgm:prSet/>
      <dgm:spPr/>
      <dgm:t>
        <a:bodyPr/>
        <a:lstStyle/>
        <a:p>
          <a:endParaRPr lang="en-US"/>
        </a:p>
      </dgm:t>
    </dgm:pt>
    <dgm:pt modelId="{A443A238-BD07-4762-8510-52E54772CCAB}">
      <dgm:prSet phldrT="[Text]"/>
      <dgm:spPr>
        <a:xfrm rot="5400000">
          <a:off x="-245874" y="1694543"/>
          <a:ext cx="1639166" cy="1147416"/>
        </a:xfr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 Arataura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DA6EB12-4292-46C4-94F8-F16BD3230513}" type="parTrans" cxnId="{0B85331F-9CC0-4548-AC12-19FE3213F50B}">
      <dgm:prSet/>
      <dgm:spPr/>
      <dgm:t>
        <a:bodyPr/>
        <a:lstStyle/>
        <a:p>
          <a:endParaRPr lang="en-US"/>
        </a:p>
      </dgm:t>
    </dgm:pt>
    <dgm:pt modelId="{398FE6B9-5E42-480E-9E2C-614583481977}" type="sibTrans" cxnId="{0B85331F-9CC0-4548-AC12-19FE3213F50B}">
      <dgm:prSet/>
      <dgm:spPr/>
      <dgm:t>
        <a:bodyPr/>
        <a:lstStyle/>
        <a:p>
          <a:endParaRPr lang="en-US"/>
        </a:p>
      </dgm:t>
    </dgm:pt>
    <dgm:pt modelId="{C13F9BA6-5DCE-451F-9F3C-C5C4D87A552A}">
      <dgm:prSet phldrT="[Text]"/>
      <dgm:spPr>
        <a:xfrm rot="5400000">
          <a:off x="3088979" y="-492893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C000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Tribal Executive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74D6D78-7033-4874-8973-3E677F9737BF}" type="parTrans" cxnId="{D4DE4A94-13BA-4741-AAB0-E9C5C8325A59}">
      <dgm:prSet/>
      <dgm:spPr/>
      <dgm:t>
        <a:bodyPr/>
        <a:lstStyle/>
        <a:p>
          <a:endParaRPr lang="en-US"/>
        </a:p>
      </dgm:t>
    </dgm:pt>
    <dgm:pt modelId="{2827AF24-2960-4F25-BAA4-BEC567CFBC43}" type="sibTrans" cxnId="{D4DE4A94-13BA-4741-AAB0-E9C5C8325A59}">
      <dgm:prSet/>
      <dgm:spPr/>
      <dgm:t>
        <a:bodyPr/>
        <a:lstStyle/>
        <a:p>
          <a:endParaRPr lang="en-US"/>
        </a:p>
      </dgm:t>
    </dgm:pt>
    <dgm:pt modelId="{3881AFF6-E30E-404F-9B8E-8AB00FD192F7}">
      <dgm:prSet phldrT="[Text]"/>
      <dgm:spPr>
        <a:xfrm rot="5400000">
          <a:off x="3088979" y="-492893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C000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11 Member Executive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4A08516-560F-4AC7-8ECA-DF6B6618FC91}" type="parTrans" cxnId="{F6D6C5B3-F2EE-4B18-8FDA-781BEFCA7F60}">
      <dgm:prSet/>
      <dgm:spPr/>
      <dgm:t>
        <a:bodyPr/>
        <a:lstStyle/>
        <a:p>
          <a:endParaRPr lang="en-US"/>
        </a:p>
      </dgm:t>
    </dgm:pt>
    <dgm:pt modelId="{EE78740F-6EDE-4D0B-B55B-71C1987F897D}" type="sibTrans" cxnId="{F6D6C5B3-F2EE-4B18-8FDA-781BEFCA7F60}">
      <dgm:prSet/>
      <dgm:spPr/>
      <dgm:t>
        <a:bodyPr/>
        <a:lstStyle/>
        <a:p>
          <a:endParaRPr lang="en-US"/>
        </a:p>
      </dgm:t>
    </dgm:pt>
    <dgm:pt modelId="{95743288-7850-40E6-9081-9EC58F4816C5}">
      <dgm:prSet phldrT="[Text]"/>
      <dgm:spPr>
        <a:xfrm rot="5400000">
          <a:off x="-245874" y="3140153"/>
          <a:ext cx="1639166" cy="1147416"/>
        </a:xfr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Tribal Management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5AD136B-FD75-424A-8D94-2E6754332F3C}" type="parTrans" cxnId="{7A926850-3816-45A9-AC28-FF627414EF01}">
      <dgm:prSet/>
      <dgm:spPr/>
      <dgm:t>
        <a:bodyPr/>
        <a:lstStyle/>
        <a:p>
          <a:endParaRPr lang="en-US"/>
        </a:p>
      </dgm:t>
    </dgm:pt>
    <dgm:pt modelId="{BC89C87C-4A80-4CA7-A394-3A9643AF48C2}" type="sibTrans" cxnId="{7A926850-3816-45A9-AC28-FF627414EF01}">
      <dgm:prSet/>
      <dgm:spPr/>
      <dgm:t>
        <a:bodyPr/>
        <a:lstStyle/>
        <a:p>
          <a:endParaRPr lang="en-US"/>
        </a:p>
      </dgm:t>
    </dgm:pt>
    <dgm:pt modelId="{33E2EE71-23C1-4045-8823-E706D03CFD6E}">
      <dgm:prSet phldrT="[Text]"/>
      <dgm:spPr>
        <a:xfrm rot="5400000">
          <a:off x="3088979" y="952716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Waikato </a:t>
          </a:r>
          <a:r>
            <a:rPr lang="en-US" b="1" dirty="0" err="1" smtClean="0">
              <a:solidFill>
                <a:srgbClr val="FF0000"/>
              </a:solidFill>
              <a:latin typeface="Calibri"/>
              <a:ea typeface="+mn-ea"/>
              <a:cs typeface="+mn-cs"/>
            </a:rPr>
            <a:t>Raupatu</a:t>
          </a:r>
          <a:r>
            <a:rPr lang="en-US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 Lands Trust</a:t>
          </a:r>
          <a:endParaRPr lang="en-US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EAA59B12-4148-4D66-AF0F-0CED11DD5292}" type="parTrans" cxnId="{41F09479-077D-4271-AA64-B0AD8E001EC3}">
      <dgm:prSet/>
      <dgm:spPr/>
      <dgm:t>
        <a:bodyPr/>
        <a:lstStyle/>
        <a:p>
          <a:endParaRPr lang="en-US"/>
        </a:p>
      </dgm:t>
    </dgm:pt>
    <dgm:pt modelId="{F18DC2AA-C27A-4A05-8FB8-73C1EBBAA42F}" type="sibTrans" cxnId="{41F09479-077D-4271-AA64-B0AD8E001EC3}">
      <dgm:prSet/>
      <dgm:spPr/>
      <dgm:t>
        <a:bodyPr/>
        <a:lstStyle/>
        <a:p>
          <a:endParaRPr lang="en-US"/>
        </a:p>
      </dgm:t>
    </dgm:pt>
    <dgm:pt modelId="{4C01CF15-407C-4F42-AD5A-2E1A06DE2C6D}">
      <dgm:prSet phldrT="[Text]"/>
      <dgm:spPr>
        <a:xfrm rot="5400000">
          <a:off x="3088979" y="-1938504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Representatives per Marae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604A3FE-C9A0-4086-B2C8-0D602DF13BFC}" type="parTrans" cxnId="{4658F00D-F3BE-4F06-AAC0-9FE8C8CB394F}">
      <dgm:prSet/>
      <dgm:spPr/>
      <dgm:t>
        <a:bodyPr/>
        <a:lstStyle/>
        <a:p>
          <a:endParaRPr lang="en-US"/>
        </a:p>
      </dgm:t>
    </dgm:pt>
    <dgm:pt modelId="{F79213AD-AB75-4953-814E-41EE23653420}" type="sibTrans" cxnId="{4658F00D-F3BE-4F06-AAC0-9FE8C8CB394F}">
      <dgm:prSet/>
      <dgm:spPr/>
      <dgm:t>
        <a:bodyPr/>
        <a:lstStyle/>
        <a:p>
          <a:endParaRPr lang="en-US"/>
        </a:p>
      </dgm:t>
    </dgm:pt>
    <dgm:pt modelId="{777F02A0-B3AD-4A05-8F1A-5E437B18A14A}">
      <dgm:prSet phldrT="[Text]"/>
      <dgm:spPr>
        <a:xfrm rot="5400000">
          <a:off x="3088979" y="-492893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C000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10 elected from Te Kauhanganui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2F49700-FB02-400A-8AEB-5BF8F2A249CE}" type="parTrans" cxnId="{2791E9A8-BE53-4F46-90CB-071EB8E1D175}">
      <dgm:prSet/>
      <dgm:spPr/>
      <dgm:t>
        <a:bodyPr/>
        <a:lstStyle/>
        <a:p>
          <a:endParaRPr lang="en-US"/>
        </a:p>
      </dgm:t>
    </dgm:pt>
    <dgm:pt modelId="{BA74BA78-D707-43F1-8AB4-0577A9A416DB}" type="sibTrans" cxnId="{2791E9A8-BE53-4F46-90CB-071EB8E1D175}">
      <dgm:prSet/>
      <dgm:spPr/>
      <dgm:t>
        <a:bodyPr/>
        <a:lstStyle/>
        <a:p>
          <a:endParaRPr lang="en-US"/>
        </a:p>
      </dgm:t>
    </dgm:pt>
    <dgm:pt modelId="{63BF16A0-AF1E-4834-81BA-1DE97710A699}">
      <dgm:prSet phldrT="[Text]"/>
      <dgm:spPr>
        <a:xfrm rot="5400000">
          <a:off x="3088979" y="-492893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C000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appointed as a representative of the King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660C98A-0B95-49EE-8EEB-4B07CE1FD81A}" type="parTrans" cxnId="{73E9A636-243C-4DCE-B485-AC7994C0838A}">
      <dgm:prSet/>
      <dgm:spPr/>
      <dgm:t>
        <a:bodyPr/>
        <a:lstStyle/>
        <a:p>
          <a:endParaRPr lang="en-US"/>
        </a:p>
      </dgm:t>
    </dgm:pt>
    <dgm:pt modelId="{FF9ACBA3-3D12-48B8-A504-59F7DD3A43D2}" type="sibTrans" cxnId="{73E9A636-243C-4DCE-B485-AC7994C0838A}">
      <dgm:prSet/>
      <dgm:spPr/>
      <dgm:t>
        <a:bodyPr/>
        <a:lstStyle/>
        <a:p>
          <a:endParaRPr lang="en-US"/>
        </a:p>
      </dgm:t>
    </dgm:pt>
    <dgm:pt modelId="{64E960A4-318E-4D30-A072-1793698E444B}">
      <dgm:prSet phldrT="[Text]"/>
      <dgm:spPr>
        <a:xfrm rot="5400000">
          <a:off x="3088979" y="952716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Waikato Raupatu River Trust</a:t>
          </a:r>
          <a:endParaRPr lang="en-US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FA553613-720D-4F96-86CF-F6B8F976180B}" type="parTrans" cxnId="{9B19538B-7B58-4CBB-8617-6E9002C25721}">
      <dgm:prSet/>
      <dgm:spPr/>
      <dgm:t>
        <a:bodyPr/>
        <a:lstStyle/>
        <a:p>
          <a:endParaRPr lang="en-US"/>
        </a:p>
      </dgm:t>
    </dgm:pt>
    <dgm:pt modelId="{57778D7C-7850-45E9-A525-1C42638D237E}" type="sibTrans" cxnId="{9B19538B-7B58-4CBB-8617-6E9002C25721}">
      <dgm:prSet/>
      <dgm:spPr/>
      <dgm:t>
        <a:bodyPr/>
        <a:lstStyle/>
        <a:p>
          <a:endParaRPr lang="en-US"/>
        </a:p>
      </dgm:t>
    </dgm:pt>
    <dgm:pt modelId="{61978730-44DE-4165-A8D2-14F72B8D5FEF}">
      <dgm:prSet phldrT="[Text]"/>
      <dgm:spPr>
        <a:xfrm rot="5400000">
          <a:off x="3088979" y="952716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Waikato-</a:t>
          </a:r>
          <a:r>
            <a:rPr lang="en-US" b="1" dirty="0" err="1" smtClean="0">
              <a:solidFill>
                <a:srgbClr val="FF0000"/>
              </a:solidFill>
              <a:latin typeface="Calibri"/>
              <a:ea typeface="+mn-ea"/>
              <a:cs typeface="+mn-cs"/>
            </a:rPr>
            <a:t>Tainui</a:t>
          </a:r>
          <a:r>
            <a:rPr lang="en-US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 College for Research and Development</a:t>
          </a:r>
          <a:endParaRPr lang="en-US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4FC9B43D-3379-4911-BAC5-7F5AE1E5362C}" type="parTrans" cxnId="{9E95266F-2A0E-4B9C-99B1-FB0652238EEE}">
      <dgm:prSet/>
      <dgm:spPr/>
      <dgm:t>
        <a:bodyPr/>
        <a:lstStyle/>
        <a:p>
          <a:endParaRPr lang="en-US"/>
        </a:p>
      </dgm:t>
    </dgm:pt>
    <dgm:pt modelId="{1F7B2FB8-DDCA-4783-BE5A-C0F3ABF95E70}" type="sibTrans" cxnId="{9E95266F-2A0E-4B9C-99B1-FB0652238EEE}">
      <dgm:prSet/>
      <dgm:spPr/>
      <dgm:t>
        <a:bodyPr/>
        <a:lstStyle/>
        <a:p>
          <a:endParaRPr lang="en-US"/>
        </a:p>
      </dgm:t>
    </dgm:pt>
    <dgm:pt modelId="{572F74BC-19A4-40E5-9782-8824056AB88D}">
      <dgm:prSet phldrT="[Text]"/>
      <dgm:spPr>
        <a:xfrm rot="5400000">
          <a:off x="3088979" y="952716"/>
          <a:ext cx="1065458" cy="49485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Calibri"/>
              <a:ea typeface="+mn-ea"/>
              <a:cs typeface="+mn-cs"/>
            </a:rPr>
            <a:t>Tainui</a:t>
          </a:r>
          <a:r>
            <a:rPr lang="en-US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 Group Holdings Ltd</a:t>
          </a:r>
          <a:endParaRPr lang="en-US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6BCC5292-D1DA-4148-B10B-BC97CAF2806F}" type="parTrans" cxnId="{810AC87E-1D7C-474E-8EB0-18426B79FE74}">
      <dgm:prSet/>
      <dgm:spPr/>
      <dgm:t>
        <a:bodyPr/>
        <a:lstStyle/>
        <a:p>
          <a:endParaRPr lang="en-NZ"/>
        </a:p>
      </dgm:t>
    </dgm:pt>
    <dgm:pt modelId="{C7F117E9-1D0B-4499-AF33-C3DD032744BD}" type="sibTrans" cxnId="{810AC87E-1D7C-474E-8EB0-18426B79FE74}">
      <dgm:prSet/>
      <dgm:spPr/>
      <dgm:t>
        <a:bodyPr/>
        <a:lstStyle/>
        <a:p>
          <a:endParaRPr lang="en-NZ"/>
        </a:p>
      </dgm:t>
    </dgm:pt>
    <dgm:pt modelId="{941294D5-D6AE-4414-862F-2EAA03760EED}" type="pres">
      <dgm:prSet presAssocID="{8F664E51-4ECA-4DB4-9A30-F52C8D5E7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81D08-0BF4-470C-AA6E-C3A896FFD3A8}" type="pres">
      <dgm:prSet presAssocID="{473DF22F-04FA-4172-969E-6B2DF08BACE9}" presName="composite" presStyleCnt="0"/>
      <dgm:spPr/>
    </dgm:pt>
    <dgm:pt modelId="{A57B3699-185C-48EA-8423-1A6B5300F76E}" type="pres">
      <dgm:prSet presAssocID="{473DF22F-04FA-4172-969E-6B2DF08BACE9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9D547E1-86E0-4FB3-9846-1A50FEC6019F}" type="pres">
      <dgm:prSet presAssocID="{473DF22F-04FA-4172-969E-6B2DF08BACE9}" presName="descendantText" presStyleLbl="alignAcc1" presStyleIdx="0" presStyleCnt="3" custLinFactNeighborX="0" custLinFactNeighborY="-4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7FA2018-2309-4F43-AD34-482CDD88692B}" type="pres">
      <dgm:prSet presAssocID="{363F68B1-60E5-4229-BE02-34CDB1C4615D}" presName="sp" presStyleCnt="0"/>
      <dgm:spPr/>
    </dgm:pt>
    <dgm:pt modelId="{2B0D47E2-EC46-4173-BDEB-399B87B25613}" type="pres">
      <dgm:prSet presAssocID="{A443A238-BD07-4762-8510-52E54772CCAB}" presName="composite" presStyleCnt="0"/>
      <dgm:spPr/>
    </dgm:pt>
    <dgm:pt modelId="{ED471E93-9A87-4F8B-8BF9-4C1D5370C8C4}" type="pres">
      <dgm:prSet presAssocID="{A443A238-BD07-4762-8510-52E54772CCAB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E7E2B93-62BD-4DBE-91A6-30E0999E6128}" type="pres">
      <dgm:prSet presAssocID="{A443A238-BD07-4762-8510-52E54772CCAB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FD8B97CB-924A-4E72-AB99-BBF3BAC2FD03}" type="pres">
      <dgm:prSet presAssocID="{398FE6B9-5E42-480E-9E2C-614583481977}" presName="sp" presStyleCnt="0"/>
      <dgm:spPr/>
    </dgm:pt>
    <dgm:pt modelId="{403BFAC6-A0C7-4354-9DB2-2FA49DB87420}" type="pres">
      <dgm:prSet presAssocID="{95743288-7850-40E6-9081-9EC58F4816C5}" presName="composite" presStyleCnt="0"/>
      <dgm:spPr/>
    </dgm:pt>
    <dgm:pt modelId="{1C0C020A-6C78-4D2B-B327-FE6ABEA2F835}" type="pres">
      <dgm:prSet presAssocID="{95743288-7850-40E6-9081-9EC58F4816C5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1DC59622-34FA-453A-A3B8-B93FFD700BF5}" type="pres">
      <dgm:prSet presAssocID="{95743288-7850-40E6-9081-9EC58F4816C5}" presName="descendantText" presStyleLbl="alignAcc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DE12936A-0008-424D-BC03-43FB08141958}" srcId="{473DF22F-04FA-4172-969E-6B2DF08BACE9}" destId="{8731F485-D765-45F8-BAC5-C0239324FD86}" srcOrd="0" destOrd="0" parTransId="{635CF2D4-7E7F-4FA4-8B14-477D9E279C6A}" sibTransId="{4D119ADE-74FF-49AB-859C-B9123DA9A594}"/>
    <dgm:cxn modelId="{95D1E37C-4989-44B3-AFAD-22E45BF86FF5}" type="presOf" srcId="{CBC2F303-7C07-4199-A8AE-45B75100B7BD}" destId="{F9D547E1-86E0-4FB3-9846-1A50FEC6019F}" srcOrd="0" destOrd="1" presId="urn:microsoft.com/office/officeart/2005/8/layout/chevron2"/>
    <dgm:cxn modelId="{0CFEE767-3488-44AC-A3FF-9ECD5BB1E9FA}" srcId="{473DF22F-04FA-4172-969E-6B2DF08BACE9}" destId="{CBC2F303-7C07-4199-A8AE-45B75100B7BD}" srcOrd="1" destOrd="0" parTransId="{9BF5B748-1108-4E59-B700-D9672240E66B}" sibTransId="{986C0290-E13B-41F0-8382-144DD347E3D2}"/>
    <dgm:cxn modelId="{FAFC0695-8CC1-4FE2-A705-C841CA7EFE02}" type="presOf" srcId="{473DF22F-04FA-4172-969E-6B2DF08BACE9}" destId="{A57B3699-185C-48EA-8423-1A6B5300F76E}" srcOrd="0" destOrd="0" presId="urn:microsoft.com/office/officeart/2005/8/layout/chevron2"/>
    <dgm:cxn modelId="{43D9627F-0A22-4687-A4C3-B28601069AA6}" type="presOf" srcId="{572F74BC-19A4-40E5-9782-8824056AB88D}" destId="{1DC59622-34FA-453A-A3B8-B93FFD700BF5}" srcOrd="0" destOrd="2" presId="urn:microsoft.com/office/officeart/2005/8/layout/chevron2"/>
    <dgm:cxn modelId="{F6D6C5B3-F2EE-4B18-8FDA-781BEFCA7F60}" srcId="{A443A238-BD07-4762-8510-52E54772CCAB}" destId="{3881AFF6-E30E-404F-9B8E-8AB00FD192F7}" srcOrd="1" destOrd="0" parTransId="{34A08516-560F-4AC7-8ECA-DF6B6618FC91}" sibTransId="{EE78740F-6EDE-4D0B-B55B-71C1987F897D}"/>
    <dgm:cxn modelId="{41F09479-077D-4271-AA64-B0AD8E001EC3}" srcId="{95743288-7850-40E6-9081-9EC58F4816C5}" destId="{33E2EE71-23C1-4045-8823-E706D03CFD6E}" srcOrd="0" destOrd="0" parTransId="{EAA59B12-4148-4D66-AF0F-0CED11DD5292}" sibTransId="{F18DC2AA-C27A-4A05-8FB8-73C1EBBAA42F}"/>
    <dgm:cxn modelId="{D4DE4A94-13BA-4741-AAB0-E9C5C8325A59}" srcId="{A443A238-BD07-4762-8510-52E54772CCAB}" destId="{C13F9BA6-5DCE-451F-9F3C-C5C4D87A552A}" srcOrd="0" destOrd="0" parTransId="{474D6D78-7033-4874-8973-3E677F9737BF}" sibTransId="{2827AF24-2960-4F25-BAA4-BEC567CFBC43}"/>
    <dgm:cxn modelId="{385E56D4-E455-48B6-84A4-AE9174FBDE37}" type="presOf" srcId="{4C01CF15-407C-4F42-AD5A-2E1A06DE2C6D}" destId="{F9D547E1-86E0-4FB3-9846-1A50FEC6019F}" srcOrd="0" destOrd="2" presId="urn:microsoft.com/office/officeart/2005/8/layout/chevron2"/>
    <dgm:cxn modelId="{9E95266F-2A0E-4B9C-99B1-FB0652238EEE}" srcId="{95743288-7850-40E6-9081-9EC58F4816C5}" destId="{61978730-44DE-4165-A8D2-14F72B8D5FEF}" srcOrd="3" destOrd="0" parTransId="{4FC9B43D-3379-4911-BAC5-7F5AE1E5362C}" sibTransId="{1F7B2FB8-DDCA-4783-BE5A-C0F3ABF95E70}"/>
    <dgm:cxn modelId="{4658F00D-F3BE-4F06-AAC0-9FE8C8CB394F}" srcId="{473DF22F-04FA-4172-969E-6B2DF08BACE9}" destId="{4C01CF15-407C-4F42-AD5A-2E1A06DE2C6D}" srcOrd="2" destOrd="0" parTransId="{B604A3FE-C9A0-4086-B2C8-0D602DF13BFC}" sibTransId="{F79213AD-AB75-4953-814E-41EE23653420}"/>
    <dgm:cxn modelId="{AC424C9F-3D6D-49B1-873D-C63767822FBB}" type="presOf" srcId="{8731F485-D765-45F8-BAC5-C0239324FD86}" destId="{F9D547E1-86E0-4FB3-9846-1A50FEC6019F}" srcOrd="0" destOrd="0" presId="urn:microsoft.com/office/officeart/2005/8/layout/chevron2"/>
    <dgm:cxn modelId="{2791E9A8-BE53-4F46-90CB-071EB8E1D175}" srcId="{A443A238-BD07-4762-8510-52E54772CCAB}" destId="{777F02A0-B3AD-4A05-8F1A-5E437B18A14A}" srcOrd="2" destOrd="0" parTransId="{B2F49700-FB02-400A-8AEB-5BF8F2A249CE}" sibTransId="{BA74BA78-D707-43F1-8AB4-0577A9A416DB}"/>
    <dgm:cxn modelId="{3297054D-230F-46B6-BD19-AB21C392E6A9}" type="presOf" srcId="{61978730-44DE-4165-A8D2-14F72B8D5FEF}" destId="{1DC59622-34FA-453A-A3B8-B93FFD700BF5}" srcOrd="0" destOrd="3" presId="urn:microsoft.com/office/officeart/2005/8/layout/chevron2"/>
    <dgm:cxn modelId="{810AC87E-1D7C-474E-8EB0-18426B79FE74}" srcId="{95743288-7850-40E6-9081-9EC58F4816C5}" destId="{572F74BC-19A4-40E5-9782-8824056AB88D}" srcOrd="2" destOrd="0" parTransId="{6BCC5292-D1DA-4148-B10B-BC97CAF2806F}" sibTransId="{C7F117E9-1D0B-4499-AF33-C3DD032744BD}"/>
    <dgm:cxn modelId="{B601B751-9EE5-40F3-ACDF-52372FDE9C04}" type="presOf" srcId="{C13F9BA6-5DCE-451F-9F3C-C5C4D87A552A}" destId="{5E7E2B93-62BD-4DBE-91A6-30E0999E6128}" srcOrd="0" destOrd="0" presId="urn:microsoft.com/office/officeart/2005/8/layout/chevron2"/>
    <dgm:cxn modelId="{0187CCA1-7FD4-4B67-998C-D18DB2E45227}" type="presOf" srcId="{95743288-7850-40E6-9081-9EC58F4816C5}" destId="{1C0C020A-6C78-4D2B-B327-FE6ABEA2F835}" srcOrd="0" destOrd="0" presId="urn:microsoft.com/office/officeart/2005/8/layout/chevron2"/>
    <dgm:cxn modelId="{E364D91D-79CF-4438-844E-BA57BE71801C}" type="presOf" srcId="{8F664E51-4ECA-4DB4-9A30-F52C8D5E7E10}" destId="{941294D5-D6AE-4414-862F-2EAA03760EED}" srcOrd="0" destOrd="0" presId="urn:microsoft.com/office/officeart/2005/8/layout/chevron2"/>
    <dgm:cxn modelId="{0B85331F-9CC0-4548-AC12-19FE3213F50B}" srcId="{8F664E51-4ECA-4DB4-9A30-F52C8D5E7E10}" destId="{A443A238-BD07-4762-8510-52E54772CCAB}" srcOrd="1" destOrd="0" parTransId="{EDA6EB12-4292-46C4-94F8-F16BD3230513}" sibTransId="{398FE6B9-5E42-480E-9E2C-614583481977}"/>
    <dgm:cxn modelId="{73E9A636-243C-4DCE-B485-AC7994C0838A}" srcId="{A443A238-BD07-4762-8510-52E54772CCAB}" destId="{63BF16A0-AF1E-4834-81BA-1DE97710A699}" srcOrd="3" destOrd="0" parTransId="{D660C98A-0B95-49EE-8EEB-4B07CE1FD81A}" sibTransId="{FF9ACBA3-3D12-48B8-A504-59F7DD3A43D2}"/>
    <dgm:cxn modelId="{5AA0B8E1-17F2-421D-A3C7-85601AA7D506}" type="presOf" srcId="{A443A238-BD07-4762-8510-52E54772CCAB}" destId="{ED471E93-9A87-4F8B-8BF9-4C1D5370C8C4}" srcOrd="0" destOrd="0" presId="urn:microsoft.com/office/officeart/2005/8/layout/chevron2"/>
    <dgm:cxn modelId="{9B19538B-7B58-4CBB-8617-6E9002C25721}" srcId="{95743288-7850-40E6-9081-9EC58F4816C5}" destId="{64E960A4-318E-4D30-A072-1793698E444B}" srcOrd="1" destOrd="0" parTransId="{FA553613-720D-4F96-86CF-F6B8F976180B}" sibTransId="{57778D7C-7850-45E9-A525-1C42638D237E}"/>
    <dgm:cxn modelId="{71C14F1B-4569-42BB-B843-407D73A8C4D8}" srcId="{8F664E51-4ECA-4DB4-9A30-F52C8D5E7E10}" destId="{473DF22F-04FA-4172-969E-6B2DF08BACE9}" srcOrd="0" destOrd="0" parTransId="{EDED86FA-BBF9-4ECE-8539-840694A3AE06}" sibTransId="{363F68B1-60E5-4229-BE02-34CDB1C4615D}"/>
    <dgm:cxn modelId="{7A926850-3816-45A9-AC28-FF627414EF01}" srcId="{8F664E51-4ECA-4DB4-9A30-F52C8D5E7E10}" destId="{95743288-7850-40E6-9081-9EC58F4816C5}" srcOrd="2" destOrd="0" parTransId="{65AD136B-FD75-424A-8D94-2E6754332F3C}" sibTransId="{BC89C87C-4A80-4CA7-A394-3A9643AF48C2}"/>
    <dgm:cxn modelId="{7FBC4A96-741B-43AE-BF70-3605B1141156}" type="presOf" srcId="{64E960A4-318E-4D30-A072-1793698E444B}" destId="{1DC59622-34FA-453A-A3B8-B93FFD700BF5}" srcOrd="0" destOrd="1" presId="urn:microsoft.com/office/officeart/2005/8/layout/chevron2"/>
    <dgm:cxn modelId="{57AC8D48-9CC2-4CC6-B97B-1C797353A35C}" type="presOf" srcId="{3881AFF6-E30E-404F-9B8E-8AB00FD192F7}" destId="{5E7E2B93-62BD-4DBE-91A6-30E0999E6128}" srcOrd="0" destOrd="1" presId="urn:microsoft.com/office/officeart/2005/8/layout/chevron2"/>
    <dgm:cxn modelId="{BB97BE16-C029-4F1A-BB63-F0FD1C9B3C28}" type="presOf" srcId="{777F02A0-B3AD-4A05-8F1A-5E437B18A14A}" destId="{5E7E2B93-62BD-4DBE-91A6-30E0999E6128}" srcOrd="0" destOrd="2" presId="urn:microsoft.com/office/officeart/2005/8/layout/chevron2"/>
    <dgm:cxn modelId="{1748DDCF-AFB7-47ED-BE9E-F905ACE24488}" type="presOf" srcId="{63BF16A0-AF1E-4834-81BA-1DE97710A699}" destId="{5E7E2B93-62BD-4DBE-91A6-30E0999E6128}" srcOrd="0" destOrd="3" presId="urn:microsoft.com/office/officeart/2005/8/layout/chevron2"/>
    <dgm:cxn modelId="{0B98E3BE-6E66-4C2A-A1EE-72515F400113}" type="presOf" srcId="{33E2EE71-23C1-4045-8823-E706D03CFD6E}" destId="{1DC59622-34FA-453A-A3B8-B93FFD700BF5}" srcOrd="0" destOrd="0" presId="urn:microsoft.com/office/officeart/2005/8/layout/chevron2"/>
    <dgm:cxn modelId="{51A7CB71-3026-43CD-8593-29BA048422D7}" type="presParOf" srcId="{941294D5-D6AE-4414-862F-2EAA03760EED}" destId="{56581D08-0BF4-470C-AA6E-C3A896FFD3A8}" srcOrd="0" destOrd="0" presId="urn:microsoft.com/office/officeart/2005/8/layout/chevron2"/>
    <dgm:cxn modelId="{478E49FE-3C87-4583-A474-AF816384DBC8}" type="presParOf" srcId="{56581D08-0BF4-470C-AA6E-C3A896FFD3A8}" destId="{A57B3699-185C-48EA-8423-1A6B5300F76E}" srcOrd="0" destOrd="0" presId="urn:microsoft.com/office/officeart/2005/8/layout/chevron2"/>
    <dgm:cxn modelId="{F9FC97C0-D723-4BBB-9448-3FEEA354B02D}" type="presParOf" srcId="{56581D08-0BF4-470C-AA6E-C3A896FFD3A8}" destId="{F9D547E1-86E0-4FB3-9846-1A50FEC6019F}" srcOrd="1" destOrd="0" presId="urn:microsoft.com/office/officeart/2005/8/layout/chevron2"/>
    <dgm:cxn modelId="{2A6A8ACD-AD4E-41E2-BAC0-8C686F3B4A8A}" type="presParOf" srcId="{941294D5-D6AE-4414-862F-2EAA03760EED}" destId="{A7FA2018-2309-4F43-AD34-482CDD88692B}" srcOrd="1" destOrd="0" presId="urn:microsoft.com/office/officeart/2005/8/layout/chevron2"/>
    <dgm:cxn modelId="{3A467C1F-B048-432D-8833-F23714273468}" type="presParOf" srcId="{941294D5-D6AE-4414-862F-2EAA03760EED}" destId="{2B0D47E2-EC46-4173-BDEB-399B87B25613}" srcOrd="2" destOrd="0" presId="urn:microsoft.com/office/officeart/2005/8/layout/chevron2"/>
    <dgm:cxn modelId="{C6E944A2-3C99-43E5-B128-5FFBC3ECA596}" type="presParOf" srcId="{2B0D47E2-EC46-4173-BDEB-399B87B25613}" destId="{ED471E93-9A87-4F8B-8BF9-4C1D5370C8C4}" srcOrd="0" destOrd="0" presId="urn:microsoft.com/office/officeart/2005/8/layout/chevron2"/>
    <dgm:cxn modelId="{CFAB7F64-847B-44BA-9C58-1681712C88AA}" type="presParOf" srcId="{2B0D47E2-EC46-4173-BDEB-399B87B25613}" destId="{5E7E2B93-62BD-4DBE-91A6-30E0999E6128}" srcOrd="1" destOrd="0" presId="urn:microsoft.com/office/officeart/2005/8/layout/chevron2"/>
    <dgm:cxn modelId="{60497243-07C8-450E-94CF-6ACA117A20C8}" type="presParOf" srcId="{941294D5-D6AE-4414-862F-2EAA03760EED}" destId="{FD8B97CB-924A-4E72-AB99-BBF3BAC2FD03}" srcOrd="3" destOrd="0" presId="urn:microsoft.com/office/officeart/2005/8/layout/chevron2"/>
    <dgm:cxn modelId="{7EF09B56-9BFE-4685-BCAD-945F4D9382DF}" type="presParOf" srcId="{941294D5-D6AE-4414-862F-2EAA03760EED}" destId="{403BFAC6-A0C7-4354-9DB2-2FA49DB87420}" srcOrd="4" destOrd="0" presId="urn:microsoft.com/office/officeart/2005/8/layout/chevron2"/>
    <dgm:cxn modelId="{99279B3C-4047-41D5-82F5-552F01CDE0EC}" type="presParOf" srcId="{403BFAC6-A0C7-4354-9DB2-2FA49DB87420}" destId="{1C0C020A-6C78-4D2B-B327-FE6ABEA2F835}" srcOrd="0" destOrd="0" presId="urn:microsoft.com/office/officeart/2005/8/layout/chevron2"/>
    <dgm:cxn modelId="{631D0CF1-8A84-4DB9-872C-F6341A0DCDFA}" type="presParOf" srcId="{403BFAC6-A0C7-4354-9DB2-2FA49DB87420}" destId="{1DC59622-34FA-453A-A3B8-B93FFD700B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3699-185C-48EA-8423-1A6B5300F76E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4BACC6"/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 Kauhanganui</a:t>
          </a:r>
          <a:endParaRPr lang="en-US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573596"/>
        <a:ext cx="1146297" cy="491270"/>
      </dsp:txXfrm>
    </dsp:sp>
    <dsp:sp modelId="{F9D547E1-86E0-4FB3-9846-1A50FEC6019F}">
      <dsp:nvSpPr>
        <dsp:cNvPr id="0" name=""/>
        <dsp:cNvSpPr/>
      </dsp:nvSpPr>
      <dsp:spPr>
        <a:xfrm rot="5400000">
          <a:off x="3929371" y="-2783073"/>
          <a:ext cx="1064418" cy="663056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Tribal Parliament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68 Marae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Representatives per Marae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146298" y="51961"/>
        <a:ext cx="6578605" cy="960496"/>
      </dsp:txXfrm>
    </dsp:sp>
    <dsp:sp modelId="{ED471E93-9A87-4F8B-8BF9-4C1D5370C8C4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 Arataura</a:t>
          </a:r>
          <a:endParaRPr lang="en-US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2017346"/>
        <a:ext cx="1146297" cy="491270"/>
      </dsp:txXfrm>
    </dsp:sp>
    <dsp:sp modelId="{5E7E2B93-62BD-4DBE-91A6-30E0999E6128}">
      <dsp:nvSpPr>
        <dsp:cNvPr id="0" name=""/>
        <dsp:cNvSpPr/>
      </dsp:nvSpPr>
      <dsp:spPr>
        <a:xfrm rot="5400000">
          <a:off x="3929371" y="-1338876"/>
          <a:ext cx="1064418" cy="663056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Tribal Executive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11 Member Executive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10 elected from Te Kauhanganui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appointed as a representative of the King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146298" y="1496158"/>
        <a:ext cx="6578605" cy="960496"/>
      </dsp:txXfrm>
    </dsp:sp>
    <dsp:sp modelId="{1C0C020A-6C78-4D2B-B327-FE6ABEA2F835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Tribal Management</a:t>
          </a:r>
          <a:endParaRPr lang="en-US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3461096"/>
        <a:ext cx="1146297" cy="491270"/>
      </dsp:txXfrm>
    </dsp:sp>
    <dsp:sp modelId="{1DC59622-34FA-453A-A3B8-B93FFD700BF5}">
      <dsp:nvSpPr>
        <dsp:cNvPr id="0" name=""/>
        <dsp:cNvSpPr/>
      </dsp:nvSpPr>
      <dsp:spPr>
        <a:xfrm rot="5400000">
          <a:off x="3929371" y="104873"/>
          <a:ext cx="1064418" cy="663056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Waikato </a:t>
          </a:r>
          <a:r>
            <a:rPr lang="en-US" sz="1500" b="1" kern="1200" dirty="0" err="1" smtClean="0">
              <a:solidFill>
                <a:srgbClr val="FF0000"/>
              </a:solidFill>
              <a:latin typeface="Calibri"/>
              <a:ea typeface="+mn-ea"/>
              <a:cs typeface="+mn-cs"/>
            </a:rPr>
            <a:t>Raupatu</a:t>
          </a:r>
          <a:r>
            <a:rPr lang="en-US" sz="15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 Lands Trust</a:t>
          </a:r>
          <a:endParaRPr lang="en-US" sz="1500" b="1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Waikato Raupatu River Trust</a:t>
          </a:r>
          <a:endParaRPr lang="en-US" sz="1500" b="1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err="1" smtClean="0">
              <a:solidFill>
                <a:srgbClr val="FF0000"/>
              </a:solidFill>
              <a:latin typeface="Calibri"/>
              <a:ea typeface="+mn-ea"/>
              <a:cs typeface="+mn-cs"/>
            </a:rPr>
            <a:t>Tainui</a:t>
          </a:r>
          <a:r>
            <a:rPr lang="en-US" sz="15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 Group Holdings Ltd</a:t>
          </a:r>
          <a:endParaRPr lang="en-US" sz="1500" b="1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Waikato-</a:t>
          </a:r>
          <a:r>
            <a:rPr lang="en-US" sz="1500" b="1" kern="1200" dirty="0" err="1" smtClean="0">
              <a:solidFill>
                <a:srgbClr val="FF0000"/>
              </a:solidFill>
              <a:latin typeface="Calibri"/>
              <a:ea typeface="+mn-ea"/>
              <a:cs typeface="+mn-cs"/>
            </a:rPr>
            <a:t>Tainui</a:t>
          </a:r>
          <a:r>
            <a:rPr lang="en-US" sz="15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 College for Research and Development</a:t>
          </a:r>
          <a:endParaRPr lang="en-US" sz="1500" b="1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 rot="-5400000">
        <a:off x="1146298" y="2939908"/>
        <a:ext cx="6578605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B63D9-000B-49C5-AB9C-095A558576BD}" type="datetimeFigureOut">
              <a:rPr lang="en-NZ" smtClean="0"/>
              <a:t>8/10/2014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6358-0E69-464D-8F78-9A2C9318B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778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le 3.png"/>
          <p:cNvPicPr>
            <a:picLocks noChangeAspect="1"/>
          </p:cNvPicPr>
          <p:nvPr userDrawn="1"/>
        </p:nvPicPr>
        <p:blipFill>
          <a:blip r:embed="rId2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786" y="0"/>
            <a:ext cx="7393214" cy="6618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39062"/>
            <a:ext cx="7772400" cy="1470025"/>
          </a:xfrm>
        </p:spPr>
        <p:txBody>
          <a:bodyPr>
            <a:normAutofit/>
          </a:bodyPr>
          <a:lstStyle>
            <a:lvl1pPr>
              <a:defRPr sz="2800" spc="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81583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spc="3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7" name="Picture 16" descr="Waikato-Tainui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296" y="5278847"/>
            <a:ext cx="2625465" cy="19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1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spc="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576787"/>
            <a:ext cx="9144000" cy="2812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attern strip.png"/>
          <p:cNvPicPr>
            <a:picLocks noChangeAspect="1"/>
          </p:cNvPicPr>
          <p:nvPr userDrawn="1"/>
        </p:nvPicPr>
        <p:blipFill>
          <a:blip r:embed="rId2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71" y="6606359"/>
            <a:ext cx="9144000" cy="233499"/>
          </a:xfrm>
          <a:prstGeom prst="rect">
            <a:avLst/>
          </a:prstGeom>
        </p:spPr>
      </p:pic>
      <p:pic>
        <p:nvPicPr>
          <p:cNvPr id="10" name="Picture 9" descr="WAIKATO-TAINUI-Gol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571" y="6019865"/>
            <a:ext cx="1269999" cy="285164"/>
          </a:xfrm>
          <a:prstGeom prst="rect">
            <a:avLst/>
          </a:prstGeom>
        </p:spPr>
      </p:pic>
      <p:pic>
        <p:nvPicPr>
          <p:cNvPr id="7" name="Picture 6" descr="circle 3.png"/>
          <p:cNvPicPr>
            <a:picLocks noChangeAspect="1"/>
          </p:cNvPicPr>
          <p:nvPr userDrawn="1"/>
        </p:nvPicPr>
        <p:blipFill>
          <a:blip r:embed="rId4" cstate="screen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5" y="-12504"/>
            <a:ext cx="7393214" cy="66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7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6" y="5295235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956" y="37147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circle 2.png"/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786" y="0"/>
            <a:ext cx="7393214" cy="6618863"/>
          </a:xfrm>
          <a:prstGeom prst="rect">
            <a:avLst/>
          </a:prstGeom>
        </p:spPr>
      </p:pic>
      <p:pic>
        <p:nvPicPr>
          <p:cNvPr id="9" name="Picture 8" descr="Waikato-Tainui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652" y="5367734"/>
            <a:ext cx="2676708" cy="20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ack background.png"/>
          <p:cNvPicPr>
            <a:picLocks noChangeAspect="1"/>
          </p:cNvPicPr>
          <p:nvPr userDrawn="1"/>
        </p:nvPicPr>
        <p:blipFill>
          <a:blip r:embed="rId2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486" y="2830095"/>
            <a:ext cx="8229600" cy="114300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“STRONG 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998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802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7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8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05479-2DC9-D048-B94C-235277BAB5C8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454AF-F6B5-9149-9731-DB399E1B4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259" y="2393445"/>
            <a:ext cx="8304451" cy="1470025"/>
          </a:xfrm>
        </p:spPr>
        <p:txBody>
          <a:bodyPr>
            <a:normAutofit fontScale="90000"/>
          </a:bodyPr>
          <a:lstStyle/>
          <a:p>
            <a:r>
              <a:rPr lang="en-US" sz="3600" b="1" spc="300" dirty="0" smtClean="0">
                <a:latin typeface="Century Gothic" panose="020B0502020202020204" pitchFamily="34" charset="0"/>
              </a:rPr>
              <a:t>AN INTEGRATED DEVELOPMENT AGENDA</a:t>
            </a:r>
            <a:r>
              <a:rPr lang="en-US" sz="2700" b="1" spc="300" dirty="0" smtClean="0">
                <a:latin typeface="Century Gothic" panose="020B0502020202020204" pitchFamily="34" charset="0"/>
              </a:rPr>
              <a:t/>
            </a:r>
            <a:br>
              <a:rPr lang="en-US" sz="2700" b="1" spc="300" dirty="0" smtClean="0">
                <a:latin typeface="Century Gothic" panose="020B0502020202020204" pitchFamily="34" charset="0"/>
              </a:rPr>
            </a:br>
            <a:r>
              <a:rPr lang="en-US" sz="2700" b="1" spc="300" dirty="0" smtClean="0">
                <a:latin typeface="Century Gothic" panose="020B0502020202020204" pitchFamily="34" charset="0"/>
              </a:rPr>
              <a:t/>
            </a:r>
            <a:br>
              <a:rPr lang="en-US" sz="2700" b="1" spc="300" dirty="0" smtClean="0">
                <a:latin typeface="Century Gothic" panose="020B0502020202020204" pitchFamily="34" charset="0"/>
              </a:rPr>
            </a:br>
            <a:r>
              <a:rPr lang="en-US" sz="2700" b="1" spc="300" dirty="0" smtClean="0">
                <a:latin typeface="Century Gothic" panose="020B0502020202020204" pitchFamily="34" charset="0"/>
              </a:rPr>
              <a:t/>
            </a:r>
            <a:br>
              <a:rPr lang="en-US" sz="2700" b="1" spc="300" dirty="0" smtClean="0">
                <a:latin typeface="Century Gothic" panose="020B0502020202020204" pitchFamily="34" charset="0"/>
              </a:rPr>
            </a:br>
            <a:r>
              <a:rPr lang="en-US" sz="2700" b="1" spc="300" dirty="0" smtClean="0">
                <a:latin typeface="Century Gothic" panose="020B0502020202020204" pitchFamily="34" charset="0"/>
              </a:rPr>
              <a:t>“</a:t>
            </a:r>
            <a:r>
              <a:rPr lang="en-US" sz="2700" b="1" dirty="0" smtClean="0">
                <a:latin typeface="Century Gothic" panose="020B0502020202020204" pitchFamily="34" charset="0"/>
              </a:rPr>
              <a:t>Kia </a:t>
            </a:r>
            <a:r>
              <a:rPr lang="en-US" sz="2700" b="1" dirty="0" err="1" smtClean="0">
                <a:latin typeface="Century Gothic" panose="020B0502020202020204" pitchFamily="34" charset="0"/>
              </a:rPr>
              <a:t>Tupu</a:t>
            </a:r>
            <a:r>
              <a:rPr lang="en-US" sz="2700" b="1" dirty="0" smtClean="0">
                <a:latin typeface="Century Gothic" panose="020B0502020202020204" pitchFamily="34" charset="0"/>
              </a:rPr>
              <a:t>, Kia Hua, Kia </a:t>
            </a:r>
            <a:r>
              <a:rPr lang="en-US" sz="2700" b="1" dirty="0" err="1" smtClean="0">
                <a:latin typeface="Century Gothic" panose="020B0502020202020204" pitchFamily="34" charset="0"/>
              </a:rPr>
              <a:t>Puawai</a:t>
            </a:r>
            <a:r>
              <a:rPr lang="en-US" sz="2700" b="1" dirty="0" smtClean="0">
                <a:latin typeface="Century Gothic" panose="020B0502020202020204" pitchFamily="34" charset="0"/>
              </a:rPr>
              <a:t>”</a:t>
            </a:r>
            <a:br>
              <a:rPr lang="en-US" sz="2700" b="1" dirty="0" smtClean="0">
                <a:latin typeface="Century Gothic" panose="020B0502020202020204" pitchFamily="34" charset="0"/>
              </a:rPr>
            </a:br>
            <a:r>
              <a:rPr lang="en-US" sz="2700" b="1" dirty="0" smtClean="0">
                <a:latin typeface="Century Gothic" panose="020B0502020202020204" pitchFamily="34" charset="0"/>
              </a:rPr>
              <a:t>To Grow, To Prosper, To Sustain</a:t>
            </a:r>
            <a:br>
              <a:rPr lang="en-US" sz="2700" b="1" dirty="0" smtClean="0">
                <a:latin typeface="Century Gothic" panose="020B0502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</a:rPr>
              <a:t/>
            </a:r>
            <a:br>
              <a:rPr lang="en-US" sz="2700" b="1" dirty="0">
                <a:latin typeface="Century Gothic" panose="020B0502020202020204" pitchFamily="34" charset="0"/>
              </a:rPr>
            </a:br>
            <a:endParaRPr lang="en-US" sz="2700" b="1" spc="3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6394" y="4112033"/>
            <a:ext cx="4227234" cy="1752600"/>
          </a:xfrm>
        </p:spPr>
        <p:txBody>
          <a:bodyPr>
            <a:normAutofit/>
          </a:bodyPr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</a:rPr>
              <a:t> September 2014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6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MANA TANGATA</a:t>
            </a:r>
            <a:endParaRPr lang="en-NZ" sz="32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parekawhia\AppData\Local\Microsoft\Windows\Temporary Internet Files\Content.Outlook\LE03AEJU\TT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1612"/>
            <a:ext cx="9144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415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MANA TANGATA</a:t>
            </a:r>
            <a:endParaRPr lang="en-NZ" sz="3200" b="1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 descr="C:\Users\parekawhia\AppData\Local\Microsoft\Windows\Temporary Internet Files\Content.Outlook\LE03AEJU\Manaakitanga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2683"/>
            <a:ext cx="9144000" cy="3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25583"/>
      </p:ext>
    </p:extLst>
  </p:cSld>
  <p:clrMapOvr>
    <a:masterClrMapping/>
  </p:clrMapOvr>
  <p:transition xmlns:p14="http://schemas.microsoft.com/office/powerpoint/2010/main" spd="slow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MANA TANGATA</a:t>
            </a:r>
            <a:endParaRPr lang="en-NZ" sz="32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parekawhia\AppData\Local\Microsoft\Windows\Temporary Internet Files\Content.Outlook\LE03AEJU\IMG_0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8081"/>
            <a:ext cx="9144000" cy="46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0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INTEGRATED DEVELOPMENT</a:t>
            </a:r>
            <a:endParaRPr lang="en-NZ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78225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NZ" sz="2400" b="1" dirty="0" smtClean="0">
                <a:latin typeface="Century Gothic" panose="020B0502020202020204" pitchFamily="34" charset="0"/>
              </a:rPr>
              <a:t>Social, cultural, environmental, economic</a:t>
            </a:r>
          </a:p>
          <a:p>
            <a:pPr marL="0" indent="0">
              <a:buNone/>
            </a:pPr>
            <a:endParaRPr lang="en-NZ" sz="2400" b="1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NZ" sz="2400" b="1" dirty="0" smtClean="0">
                <a:latin typeface="Century Gothic" panose="020B0502020202020204" pitchFamily="34" charset="0"/>
              </a:rPr>
              <a:t>Coordination</a:t>
            </a:r>
          </a:p>
          <a:p>
            <a:pPr marL="0" indent="0">
              <a:buNone/>
            </a:pPr>
            <a:endParaRPr lang="en-NZ" sz="2400" b="1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NZ" sz="2400" b="1" dirty="0" smtClean="0">
                <a:latin typeface="Century Gothic" panose="020B0502020202020204" pitchFamily="34" charset="0"/>
              </a:rPr>
              <a:t>Alignment</a:t>
            </a:r>
          </a:p>
          <a:p>
            <a:pPr marL="0" indent="0">
              <a:buNone/>
            </a:pPr>
            <a:endParaRPr lang="en-NZ" sz="2400" b="1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NZ" sz="2400" b="1" dirty="0">
                <a:latin typeface="Century Gothic" panose="020B0502020202020204" pitchFamily="34" charset="0"/>
              </a:rPr>
              <a:t>C</a:t>
            </a:r>
            <a:r>
              <a:rPr lang="en-NZ" sz="2400" b="1" dirty="0" smtClean="0">
                <a:latin typeface="Century Gothic" panose="020B0502020202020204" pitchFamily="34" charset="0"/>
              </a:rPr>
              <a:t>ollaboration</a:t>
            </a:r>
            <a:endParaRPr lang="en-NZ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data:image/jpeg;base64,/9j/4AAQSkZJRgABAQAAAQABAAD/2wCEAAkGBxQTEhUUExQUFhUXGBgaGBgXFxoXHRwYGBgXHBcYGBgYHCggGBwlHBcUITEhJSkrLi4uFx8zODMsNygtLisBCgoKDg0OGhAQGiwkICQsLCwsLCwsLCwsLCwsLCwsLCwsLCwsLCwsLCwsLCwsLCwsLCwsLCwsLCwsLCwsLCwsLP/AABEIAQ4AuwMBIgACEQEDEQH/xAAbAAACAwEBAQAAAAAAAAAAAAACAwEEBQYAB//EAD4QAAEDAgMGBAUDAgUCBwAAAAEAAhEDIQQxQQUSUWFxgZGhsfAGEyLB0TLh8SNCFFJicpIH0hYzQ3OCssL/xAAZAQADAQEBAAAAAAAAAAAAAAAAAQIDBAX/xAAkEQACAgICAgICAwAAAAAAAAAAAQIRAyESMQRBE1EiYXGB4f/aAAwDAQACEQMRAD8A+ZtebXTBUKWzIIwFgWNpuJtIHVT80+wgaF5yQywyoUQqX5JbQp3lIxxedPwvouxNk0cJh/mV3ta6oAC514Jya0C5jMxwXzUOlWsdtGrXqO+a/eLLNGgbpA6QssmNzaV69j5cVY7auMpveX0C4NyII3YdrA4W9VS+Y7iUim2Kr2/52hw66+YcmGVoko6JTtWH853Erxru4m/ZKewr1MSqAdTqOJG87zPvVFVdex6HL3pklVq2Q8/GdOqW59+OSYhhrHRxkXzSqlRxvJPfVG4ZXBnhIjxGSU8qgBc88T4pTnnijeUuECPGodSoY8oSgHv3omA3eUb6CUTHRNpzjroUATKMk8UoI5SGQ02CaMkhuQT23SYIaFGahoRbsKShgMKWtRMEpgClsoABRiBBa7j9J66H7eCeGIsRhy9paM8x1HHlp3U3sUlaKQq/XScdHlh/2vEjzFRextc727TMxm7ny4hJpNsS8WBEg57wn0lIqVoM0+P4ha8dmSdKhGILyTLieYsqpLgQRM6EacFdrF8dD65hKDTkVoBZw+0A4/UADx0/ZWSfYWO+kB10V3A194RqFLXspMtg/dLcUUoUhkFQ4IoQOQIUQoaEbglpiJIXlJUIGEolSFMIAlmQTWpdMJ7QpYIloRhSG+KIhTZQymnAIcO1OaFm2USArNGmTYZmw7pTG3QbVxZpMBbmXAepUdukHRm16Ti4tcbgne6+/RXcDsN73ARHUclf2dg/qD6jXEv+okDKbifFdfg8PABEua3JwzbycDmCs8/lOGolY8Se2c1/4UJA+qM5+np+VWr/AAbEgPMjQCV9NLN1oMf5puD/AJQOqzccMxcxoDHdx48tFxrzMv2bPFD6Pke0tivZncDp+VltaWOB8V3O3DGtPs0m3Mrl8cwZ2vwyXrYcrnHZy5IcXoIjNCShpPlo45HsvLQRBKgrzwoKYgXIGlGUKBEqF5eTAJoXt1eleSGMopzSlURknBihlIJqYUTEbmKGUgqIVykyAk0Gq61qykxiw3kh2pQ32saR/wCqzwvKuNamGhvBgy/qM/8At+6jlTsGtGmx39V0PAv+k5BdJgmXBDQ1/X6XjUW1WBs+gXF5+gNDv7hqtcbQpUBLnMA5G09D+k8CvNy7lS7OqK0aLmCGw9sfVE3gZkm/9oss7GBuX9ubWjN3+p0JWK+L6QYCbgieUZkcpIjusqp8UUHkgFzpmSIBPOTkOACFhn9MLRm7cpOItuNv1K5TaJO7cCQQDw0grrNrCju7zQWuFxJDp5HVYWLw8tcIERnORBML0/HdJHPkRi0DY9fspBTKNEhs8+HIIHBdnsw9EISjchhMQLihCMoJTAmUMqQoJQB6VIQokUMsURYK3TEqrRyCs0llItFhqcG6JVMJ4CzbKHUWqywJNAK7TbZYyYyKZ0VyhT5gcCbXFx5pLGKyKW80t1It10WMmXHsq0RWeT8tr9yZcQNM9cio2hgKjnhpoUmMIFy9znE8zPD/AEhdbsKv/TAA6hTtINaN51yZhjP1O4jIujiQWhcy8h86SOlwqPZyGH2S52Fc42IJFxnnGeSp7NwzXUbF7HjgQO8DPVdqzCudRcN0tBNxMxDXyAegHiuRZO9+hhbMgAgG2YJcDBXTHK5JnMlxasmlsh1Q3cTAzIufLLqqu0MA2mZzPP3fVdVhcfT3PpBaJgiN0g/5XDj6rmPiGqXEuyGiMOScp09I1nGPGzKcf1NnmB1z7ys94V+iNTwA9FWrBehFnLMrEKCEbwluWhmAUIsiKgJkkSoleIUBMZ4JgS4RgJMCzSbYKzSzSKBsFZYFjI1RYYVYaq9NWqYWUiixSCt0FWohPphYyGi00K3QKrUlbYNVjIaBbUe0v3DDoJA6/wArQ2fSNWm7edBdIDuETHZoDTHF5XP1MWG4os1hjh0iLd2nxWm7E1Gbnyt2Gl29vTFy0adljOD1+zfnyVl5uBxQp7rcQ1wj6hERc2kZzdYmL2M6lVn5m9GRAiIBkHkuh36hIb83Dt35sxptIN5n1WLtQvIviC43+ncAk8GiSnjlK+1v9f4SypiyHERbeG6Y5GI7Egg8HLJ2m3ehtpGc5Wz7ZLTwzd1pJuS4Z82ielwFkYp4M8Dc/wDJzv8AtXXiVPQpPRn7PqEmqDcNc0CBoQZ9FFZsLQOzHvqVTThtMln1uIAhgiQM3a2GcLG2pi2bxDP0tsDqeJPW66ovk9HPLXZ56SUDcRJIXg5bUZkOKhEgTEeJQSiKEpgSSpDkCkJAXaD1aY5ZtFyv0XLKSNEXKasMcVVYU9hWMiy/h6iuUVRw/FHWxzGAmZ0WLV6RSTNVit4THbhlr93jlB6g2I6rkTtcuGYvkPylfOJyv0S+B+xpo6T4r+JcOW0/6NMPBJ36YgwNCCf09OdkOAxwuCYkeoz8gf8A481w+03TFwTeRP2XTfDDW1WNZUBB3fpcDBBHPwV5sMY47Y4NuTR1lLDUCGlxcDnnElokg24TBH3VLamHpNcWsyJIkkm4Jt2mY1lZOMw1alLQd4GYIsbiMvHJZhxbiczNpjM2jlwnsufHhb2pWjRutNFzauJDD9J7f8QB1ho7uWBWrWIOcfYfhWK1ySZWXjn3t0XfigkqMJv2VcRtF8RJAIAidOCQLqK4uPfBej7LqSSOdyb7PZIw8qIQtlAixTrpoeqswpY7glQ7HuUIGvtC8UASvCodCfFAV4FAB03ZK/QcsykVdoPUSRSZpUyrTazW59FnjEQLZ/sorAHdvc+WSycbNUWq+MMHhqPfbxWe95Mnl+Z9fJFVqiC1oMyJOsgZJJGRJEOyHIcVcYpEylZNIAxeJ5GRzsrzKm6N0kSNQQJ/IVXCbxNvIT/CivU4WveLJtXoE6GYr5jy4AAgC4IEicgCBnyK63YWE3Gt0IAHkuY2W0udJvBF/wADXSTzAXRjaG6HNFoieh1HFcvkW1wR0YWlcma+0q7dzOfzzXMuLSC/U+/2U43F/Tn7H7rFqYqYAyv5x+6nBg4rQZMqCr4zhwvz/dZtWpJB5p7SD2S8Q3wHmu1JI5pOypiLkHw99kbWWnkiNKQO/nCeWCPeVldmdFZwKgtTN1A8eSYUDuqGhS1QUCPFSHIXaKA2UAE4qEJKGUDCaVew+cKkwK1h2i4Jvx8/WyljRYos/UO89NPFHVIJH+2T1uT5BJdYDnw9FLWSZ0HG3QX1Ul2GaQBLt7dzA1JEcOh80siYJgRA1y6HT8prROfiBOXEJdR0W1GRmc/tGnJBI2rUgQQLH3BQU8O5793SRNzM/V42TaVMuZAtnzsMr9yrVSGO3rCbxl4JN10PvsdgGhgv+oHPqL+NvBV8Zi4gNMzbsl1X7+Wma82m1vN0eE+ihR3bL5ekKdVJgZj2SlBsZwB+eXZWNwDQ8kmowHmVoiSHVIEi05RGSS4yfefdec0TxjiopNMgnqqJsYyl+rkvNFr+7SV4uzQiogLBqO+6Bw0REKefgmIURBKCE1oBmDqvFqZIvd9VEJoCFyAEPCCVYehNFAHqTvfZWt6Dlc69zKWLC2g9U+kyQCRI9JIlSykOpMmN2xvBJAHn7ui3C7QA8MvBE9ocN6+UR00ROcNBExbtfzUWXQFUgC4gx5gfdKw1Pec0EZqYNQnMxE+hWvhKItxDe/P8pSlxQJWKazcAI4GeRE6eCrudv5glo1+3NWH7xNgSNSB+Vbr1GgBoZAA0g+KiyqM0Pi2Q6eaq1xJkTznXhbRWKpJNhH4SMRyHfmrRLAJsk70zHqmOva1klwN4srRLJ3YR0XWv3+yWQpfoOKYgyL9fulvGZREZ9kL6kaTCAIp90Rb6hRTyPcqd6EwPfLgAd0t7kxonNLeb9ECAyRaoWuREeCYiHIZHBS5ASgC6KUAO4Kxh7gnrPDTLw80mm6S0aR/IKvOAa2PYWTZqkKc/caDYg5jnBkeB81SY4m3gfueyc8aWuBb0U4GkS6TcA34QIT62T2aGBphovrEn/cM+xV4YXeqACTIvp4ofk70Nb06ytKvT/wAOwNJ+oi4Fo6kLlnPeuzdR0Vq1DdaQ0wIz1PfQcFm1RA0PvknO2g02Geojku0/6f8Aw389/wDiKrfoafoGhPFDlwVsKUhXwt8BuqN+ZiZaDkwfTb/Uc+y6DE/B2FAgUaf38c11mIdFsgq1QWXn5M82+zRRR8i+JPgk0wXYef8A23HP/a7jyPkuLc7TI5ERBtoeBX37GUQ4FfKPjzZIY4VmiJIa/SZ/S77eC6/E8pyfCRnlxpK0cxFiUFST19++6gm0X9ypZZekcwIP1ROWfviiZko3xvWHvqi0KBk7qloEyULCiffJAAuN7e7KAMyi1HiffZeMQkApzYQhyY5AWhUIkpbjfT1TCV4dUAXcKyYNot1stF0ERElUqAECOHH7wtHC0g+RN/TvC55v2bxKRojTQwPGFYbQLR9IvbvxC06OzIMki+uavYdlGmZcd92gBtPZZSzfWylAp4DCVKUPdDSf0jN08eSq7Ur5XknlJvnfTun4/ESd4nn74LPqvDrz4R7KUE2+TKdVSF7wNrTyX2X/AKZ4wVME0DNktPUZeRC+JnrY5/yvqv8A0daflVicvmW/4ifsjPH8U/2SmdniM1XfqrOKcqFSrC8membxE13LhfjwA0avQHwIXZ4mpAXzz43xn9MtBu8gdhc/bxWvixbyL+RZHUWcA93fpfuoPXspcSiIyXvnARTJmwzshc+JCYXKM8ggYLHeisRA6j1/hJoN9+Css0nPJJggWtjTqkuKdUfnHb91XAMlIbISy+6eR+6W4XTQme3rqHZo3eSjfKALWGqHIQOcLTwxnK/P7rHw9QNN7SOErQo1rRJjgLeMfdZyRcWaVNzg6d42GUrzjFwZ48R1VGriO3RNFThMnvbn5rLiXYzFVpEOuJtGZQYPZtaq0vZTe5jczECeAvc9E7Z+z3YmsKLQZJzud0auPLqvpuHo/KpGi1rIgNpgH6psJMWvfU/qGULHLm+JUuy1HkfJcNSL3brZJNhrJnTh+y+6/B+yf8LhWt/uNyeZz/HZRsr4UoUTvkbzrSYFz2Whi6658+e0OMROJqrOqvVXbG1BTufEmAANSdFSrY6WyuHi3s20hO18dAIn+OJXy7buP+dVkfoYIbeJ1J98lsfFW2Zmm0/7j/8AkLlmC3Vex4eDguTOTNO9IFwXlL33vnzXj70XaYgRCOmzX3CgickVOnr0/b0QMN7hIGQmPyidH3j33UOolpy1H3/Cioyw8+iQwXR05IA1S/nYaD3koB5FAgT79lLvKl5vmoaSmIJegcV6J4IZPJAGi/CgtEZn8JQY5hvPQL1NxAHQ+H5V1uJDs78slnbRdJlRleZ08laL+YJdl+fJVy/ey04D8LS+FsA6piWGJYxwLybACbAniYgBKclGLk/Q4q3R2/wdsOtRD6jixj3sAaCZcBmfp0suw+H8GXFteod4x9M2vq49rDvyVNuE+ZXc2G/Q0A1Lh24+SWiLTmJiRJXQvIADW2AAEcAvGlkcpcmdVegsTiOaz69VRXfGqyMdjgwFYSuTKVIVtndI+r3xXAbb2/Ua402FoAABdqOKs/EvxHuyAfq05dVwVeoXEkmTPQr1PE8bVzRz5cnpF4uZq7ekznnGXqUl9XMwABl7GaquBseIXnBekc9DQ69gp3h19EotGlh78FYDBASY0huFp58NU99m8x7CWwfTI6HoocT1FvfqpKGYZrnnK2coGPBcTYZpr3Fv0kx7yVcRHrCQwa8Tx6GyrufzTSZyMpQnW6pEAB3RSGnVTbhopAA19+4VCJ93Qk8/VSSklg1nxSA0qTsu3nay0NjbHfiKkAGNTy0CTsygXuZuwf7XA6WsV9M2Fg/ktkZlcPleT8UddnThxc9voz6eBp4eluU2DfdYEjLi5XKWCfRZ/T3SP1EEAy7/ADHmmYdorPe862b0/e3mmtrPo2cN6mfEfkLypTk9dv3Z18V/RqfDuPbuFt9+ZdOZJzPNadbEgarh9oYhoIfSMEHMfdDjdujc3nO7ayqWKUqa9mcmkbm0trATu+K4HbfxFJIY7q7PPh+VkbX28+oYFgcgDpxPFYgql19NLea9PB4ijuRzTy3pHsSS4gnXtrefyke/ZVt7bDqo3BHP+V3WY0IOU6BHTaYCP5Xp5o3O3D7zhDYUR8nIjv1RtMxI4emcIGnQ9PJEDIDgMhB8EDGB8WHC449E4NAvHviq25rcgenbVOJHbTl7CTGgA/fNp5eyoc3ko3IMi3p+yP5spAKYeiJw4/ZSWX0QhmpTJFmnCEt6qw4CPfvP1QEDiE7ELLI8PVIcPcK5U8ef4UNw83/p9yZQB0vwrS3nyRDgAJH93A+a73HYg06RB4QO+q+efDNbd+niNJN72XSYvaJcKbXhwBeLuEWEzHFeT5WJzyL6O7DJKFGvhsIQ1pabwJ65lTjNqBrC2oIdpwPRVt9zBvU3bzeBN+xWTtHabKrhkOv4K5oY3OW9o2ckkIOJLJcRIOfLmFy+3cQC5oBm1465e+K09p190Q19pIGtoz+ywX096I0+y9bDCvyOLLL0LeyD5LwbBiJTZ05x+UNMgE34fyugyAa3+OaYx4mVIcIOV7T4IKzeHPl6oAh74u0ZRogc6e4vy9wnsFpMXz6flTTbexbocjw6c0AVyZI1/mb2TWgwbW9wppjO2fuE9wBi4vNpMnkgCux1+IjRNBgfvlxsoLIE27Im0wUDCezokPseqY4HKVHyjna/McOvRAMFotcrwpc/D8IW0zOia1pAPHt7H7oJAfbL3klEwTkrQbeR+T05pDmwUCAJSzU6J+7OhSy08Exn0L4Xw7aeFL7b7oJ6HegeSt4sl7qRj6WEk70yAWi3a65z4exjv/KmwHYiRY99V1eGpl9PODBnnf8AdeVli4zbZ0xdpUcjtfaJpktZLZ00jW2nZY2J2k9wghvHJXPiKnuvb08rH8rGr5rvxQjxToxnN3QT6t5Mzrz6afyvUH8bX8kTqdp0OnT35o20OPRbGaYjeOaKszXgmf4eEw07QLDPjy+5SHZWLrZIalwE35M24IqmH+mbe8kxWRSdb7jy7qabhcHK/qoYwjomU6Wulp6H+EmVYMxlP8/hDrPj3RV4zAiP3hQ0QSgLDkZjvfhnMdV5mcZA+RQPJt0+8pzac9LoCyA3Qwfv0QPaIT96Zm89E92CyI5egPpCAsqNbNog8M0QZ0095J9Kgbm2U9051Ea8vGJ/CLJKjsKd2YtE66dBxIF/yhr4Tdic8yIyy9x+y1Wv3QIFrHM5jmOd4RfIMmzJve+e8QTfW/uFHJp7NKTWjBJNvH8WS93it04Qlxady29cC5LQPyB0CXVwTiTu7sC1+VjpxBT5oPjZ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16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WHAKATUPURANGA 2050</a:t>
            </a:r>
            <a:endParaRPr lang="en-NZ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2275" y="18672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Century Gothic" panose="020B0502020202020204" pitchFamily="34" charset="0"/>
              </a:rPr>
              <a:t>Being proud, committed </a:t>
            </a:r>
            <a:r>
              <a:rPr lang="en-US" sz="2400" b="1" dirty="0">
                <a:latin typeface="Century Gothic" panose="020B0502020202020204" pitchFamily="34" charset="0"/>
              </a:rPr>
              <a:t>to </a:t>
            </a:r>
            <a:r>
              <a:rPr lang="en-US" sz="2400" b="1" dirty="0" smtClean="0">
                <a:latin typeface="Century Gothic" panose="020B0502020202020204" pitchFamily="34" charset="0"/>
              </a:rPr>
              <a:t>uphold their </a:t>
            </a:r>
            <a:r>
              <a:rPr lang="en-US" sz="2400" b="1" dirty="0">
                <a:latin typeface="Century Gothic" panose="020B0502020202020204" pitchFamily="34" charset="0"/>
              </a:rPr>
              <a:t>tribal identity and </a:t>
            </a:r>
            <a:r>
              <a:rPr lang="en-US" sz="2400" b="1" dirty="0" smtClean="0">
                <a:latin typeface="Century Gothic" panose="020B0502020202020204" pitchFamily="34" charset="0"/>
              </a:rPr>
              <a:t>integrity</a:t>
            </a:r>
          </a:p>
          <a:p>
            <a:pPr marL="0" indent="0">
              <a:buNone/>
            </a:pPr>
            <a:endParaRPr lang="en-NZ" sz="2400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Century Gothic" panose="020B0502020202020204" pitchFamily="34" charset="0"/>
              </a:rPr>
              <a:t>A </a:t>
            </a:r>
            <a:r>
              <a:rPr lang="en-US" sz="2400" b="1" dirty="0">
                <a:latin typeface="Century Gothic" panose="020B0502020202020204" pitchFamily="34" charset="0"/>
              </a:rPr>
              <a:t>diligence to </a:t>
            </a:r>
            <a:r>
              <a:rPr lang="en-US" sz="2400" b="1" dirty="0" smtClean="0">
                <a:latin typeface="Century Gothic" panose="020B0502020202020204" pitchFamily="34" charset="0"/>
              </a:rPr>
              <a:t>succeed</a:t>
            </a:r>
          </a:p>
          <a:p>
            <a:pPr marL="0" indent="0">
              <a:buNone/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Century Gothic" panose="020B0502020202020204" pitchFamily="34" charset="0"/>
              </a:rPr>
              <a:t>Self-determination, social and economic independence</a:t>
            </a:r>
            <a:endParaRPr lang="en-NZ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data:image/jpeg;base64,/9j/4AAQSkZJRgABAQAAAQABAAD/2wCEAAkGBxQTEhUUExQUFhUXGBgaGBgXFxoXHRwYGBgXHBcYGBgYHCggGBwlHBcUITEhJSkrLi4uFx8zODMsNygtLisBCgoKDg0OGhAQGiwkICQsLCwsLCwsLCwsLCwsLCwsLCwsLCwsLCwsLCwsLCwsLCwsLCwsLCwsLCwsLCwsLCwsLP/AABEIAQ4AuwMBIgACEQEDEQH/xAAbAAACAwEBAQAAAAAAAAAAAAACAwEEBQYAB//EAD4QAAEDAgMGBAUDAgUCBwAAAAEAAhEDIQQxQQUSUWFxgZGhsfAGEyLB0TLh8SNCFFJicpIH0hYzQ3OCssL/xAAZAQADAQEBAAAAAAAAAAAAAAAAAQIDBAX/xAAkEQACAgICAgICAwAAAAAAAAAAAQIRAyESMQRBE1EiYXGB4f/aAAwDAQACEQMRAD8A+ZtebXTBUKWzIIwFgWNpuJtIHVT80+wgaF5yQywyoUQqX5JbQp3lIxxedPwvouxNk0cJh/mV3ta6oAC514Jya0C5jMxwXzUOlWsdtGrXqO+a/eLLNGgbpA6QssmNzaV69j5cVY7auMpveX0C4NyII3YdrA4W9VS+Y7iUim2Kr2/52hw66+YcmGVoko6JTtWH853Erxru4m/ZKewr1MSqAdTqOJG87zPvVFVdex6HL3pklVq2Q8/GdOqW59+OSYhhrHRxkXzSqlRxvJPfVG4ZXBnhIjxGSU8qgBc88T4pTnnijeUuECPGodSoY8oSgHv3omA3eUb6CUTHRNpzjroUATKMk8UoI5SGQ02CaMkhuQT23SYIaFGahoRbsKShgMKWtRMEpgClsoABRiBBa7j9J66H7eCeGIsRhy9paM8x1HHlp3U3sUlaKQq/XScdHlh/2vEjzFRextc727TMxm7ny4hJpNsS8WBEg57wn0lIqVoM0+P4ha8dmSdKhGILyTLieYsqpLgQRM6EacFdrF8dD65hKDTkVoBZw+0A4/UADx0/ZWSfYWO+kB10V3A194RqFLXspMtg/dLcUUoUhkFQ4IoQOQIUQoaEbglpiJIXlJUIGEolSFMIAlmQTWpdMJ7QpYIloRhSG+KIhTZQymnAIcO1OaFm2USArNGmTYZmw7pTG3QbVxZpMBbmXAepUdukHRm16Ti4tcbgne6+/RXcDsN73ARHUclf2dg/qD6jXEv+okDKbifFdfg8PABEua3JwzbycDmCs8/lOGolY8Se2c1/4UJA+qM5+np+VWr/AAbEgPMjQCV9NLN1oMf5puD/AJQOqzccMxcxoDHdx48tFxrzMv2bPFD6Pke0tivZncDp+VltaWOB8V3O3DGtPs0m3Mrl8cwZ2vwyXrYcrnHZy5IcXoIjNCShpPlo45HsvLQRBKgrzwoKYgXIGlGUKBEqF5eTAJoXt1eleSGMopzSlURknBihlIJqYUTEbmKGUgqIVykyAk0Gq61qykxiw3kh2pQ32saR/wCqzwvKuNamGhvBgy/qM/8At+6jlTsGtGmx39V0PAv+k5BdJgmXBDQ1/X6XjUW1WBs+gXF5+gNDv7hqtcbQpUBLnMA5G09D+k8CvNy7lS7OqK0aLmCGw9sfVE3gZkm/9oss7GBuX9ubWjN3+p0JWK+L6QYCbgieUZkcpIjusqp8UUHkgFzpmSIBPOTkOACFhn9MLRm7cpOItuNv1K5TaJO7cCQQDw0grrNrCju7zQWuFxJDp5HVYWLw8tcIERnORBML0/HdJHPkRi0DY9fspBTKNEhs8+HIIHBdnsw9EISjchhMQLihCMoJTAmUMqQoJQB6VIQokUMsURYK3TEqrRyCs0llItFhqcG6JVMJ4CzbKHUWqywJNAK7TbZYyYyKZ0VyhT5gcCbXFx5pLGKyKW80t1It10WMmXHsq0RWeT8tr9yZcQNM9cio2hgKjnhpoUmMIFy9znE8zPD/AEhdbsKv/TAA6hTtINaN51yZhjP1O4jIujiQWhcy8h86SOlwqPZyGH2S52Fc42IJFxnnGeSp7NwzXUbF7HjgQO8DPVdqzCudRcN0tBNxMxDXyAegHiuRZO9+hhbMgAgG2YJcDBXTHK5JnMlxasmlsh1Q3cTAzIufLLqqu0MA2mZzPP3fVdVhcfT3PpBaJgiN0g/5XDj6rmPiGqXEuyGiMOScp09I1nGPGzKcf1NnmB1z7ys94V+iNTwA9FWrBehFnLMrEKCEbwluWhmAUIsiKgJkkSoleIUBMZ4JgS4RgJMCzSbYKzSzSKBsFZYFjI1RYYVYaq9NWqYWUiixSCt0FWohPphYyGi00K3QKrUlbYNVjIaBbUe0v3DDoJA6/wArQ2fSNWm7edBdIDuETHZoDTHF5XP1MWG4os1hjh0iLd2nxWm7E1Gbnyt2Gl29vTFy0adljOD1+zfnyVl5uBxQp7rcQ1wj6hERc2kZzdYmL2M6lVn5m9GRAiIBkHkuh36hIb83Dt35sxptIN5n1WLtQvIviC43+ncAk8GiSnjlK+1v9f4SypiyHERbeG6Y5GI7Egg8HLJ2m3ehtpGc5Wz7ZLTwzd1pJuS4Z82ielwFkYp4M8Dc/wDJzv8AtXXiVPQpPRn7PqEmqDcNc0CBoQZ9FFZsLQOzHvqVTThtMln1uIAhgiQM3a2GcLG2pi2bxDP0tsDqeJPW66ovk9HPLXZ56SUDcRJIXg5bUZkOKhEgTEeJQSiKEpgSSpDkCkJAXaD1aY5ZtFyv0XLKSNEXKasMcVVYU9hWMiy/h6iuUVRw/FHWxzGAmZ0WLV6RSTNVit4THbhlr93jlB6g2I6rkTtcuGYvkPylfOJyv0S+B+xpo6T4r+JcOW0/6NMPBJ36YgwNCCf09OdkOAxwuCYkeoz8gf8A481w+03TFwTeRP2XTfDDW1WNZUBB3fpcDBBHPwV5sMY47Y4NuTR1lLDUCGlxcDnnElokg24TBH3VLamHpNcWsyJIkkm4Jt2mY1lZOMw1alLQd4GYIsbiMvHJZhxbiczNpjM2jlwnsufHhb2pWjRutNFzauJDD9J7f8QB1ho7uWBWrWIOcfYfhWK1ySZWXjn3t0XfigkqMJv2VcRtF8RJAIAidOCQLqK4uPfBej7LqSSOdyb7PZIw8qIQtlAixTrpoeqswpY7glQ7HuUIGvtC8UASvCodCfFAV4FAB03ZK/QcsykVdoPUSRSZpUyrTazW59FnjEQLZ/sorAHdvc+WSycbNUWq+MMHhqPfbxWe95Mnl+Z9fJFVqiC1oMyJOsgZJJGRJEOyHIcVcYpEylZNIAxeJ5GRzsrzKm6N0kSNQQJ/IVXCbxNvIT/CivU4WveLJtXoE6GYr5jy4AAgC4IEicgCBnyK63YWE3Gt0IAHkuY2W0udJvBF/wADXSTzAXRjaG6HNFoieh1HFcvkW1wR0YWlcma+0q7dzOfzzXMuLSC/U+/2U43F/Tn7H7rFqYqYAyv5x+6nBg4rQZMqCr4zhwvz/dZtWpJB5p7SD2S8Q3wHmu1JI5pOypiLkHw99kbWWnkiNKQO/nCeWCPeVldmdFZwKgtTN1A8eSYUDuqGhS1QUCPFSHIXaKA2UAE4qEJKGUDCaVew+cKkwK1h2i4Jvx8/WyljRYos/UO89NPFHVIJH+2T1uT5BJdYDnw9FLWSZ0HG3QX1Ul2GaQBLt7dzA1JEcOh80siYJgRA1y6HT8prROfiBOXEJdR0W1GRmc/tGnJBI2rUgQQLH3BQU8O5793SRNzM/V42TaVMuZAtnzsMr9yrVSGO3rCbxl4JN10PvsdgGhgv+oHPqL+NvBV8Zi4gNMzbsl1X7+Wma82m1vN0eE+ihR3bL5ekKdVJgZj2SlBsZwB+eXZWNwDQ8kmowHmVoiSHVIEi05RGSS4yfefdec0TxjiopNMgnqqJsYyl+rkvNFr+7SV4uzQiogLBqO+6Bw0REKefgmIURBKCE1oBmDqvFqZIvd9VEJoCFyAEPCCVYehNFAHqTvfZWt6Dlc69zKWLC2g9U+kyQCRI9JIlSykOpMmN2xvBJAHn7ui3C7QA8MvBE9ocN6+UR00ROcNBExbtfzUWXQFUgC4gx5gfdKw1Pec0EZqYNQnMxE+hWvhKItxDe/P8pSlxQJWKazcAI4GeRE6eCrudv5glo1+3NWH7xNgSNSB+Vbr1GgBoZAA0g+KiyqM0Pi2Q6eaq1xJkTznXhbRWKpJNhH4SMRyHfmrRLAJsk70zHqmOva1klwN4srRLJ3YR0XWv3+yWQpfoOKYgyL9fulvGZREZ9kL6kaTCAIp90Rb6hRTyPcqd6EwPfLgAd0t7kxonNLeb9ECAyRaoWuREeCYiHIZHBS5ASgC6KUAO4Kxh7gnrPDTLw80mm6S0aR/IKvOAa2PYWTZqkKc/caDYg5jnBkeB81SY4m3gfueyc8aWuBb0U4GkS6TcA34QIT62T2aGBphovrEn/cM+xV4YXeqACTIvp4ofk70Nb06ytKvT/wAOwNJ+oi4Fo6kLlnPeuzdR0Vq1DdaQ0wIz1PfQcFm1RA0PvknO2g02Geojku0/6f8Aw389/wDiKrfoafoGhPFDlwVsKUhXwt8BuqN+ZiZaDkwfTb/Uc+y6DE/B2FAgUaf38c11mIdFsgq1QWXn5M82+zRRR8i+JPgk0wXYef8A23HP/a7jyPkuLc7TI5ERBtoeBX37GUQ4FfKPjzZIY4VmiJIa/SZ/S77eC6/E8pyfCRnlxpK0cxFiUFST19++6gm0X9ypZZekcwIP1ROWfviiZko3xvWHvqi0KBk7qloEyULCiffJAAuN7e7KAMyi1HiffZeMQkApzYQhyY5AWhUIkpbjfT1TCV4dUAXcKyYNot1stF0ERElUqAECOHH7wtHC0g+RN/TvC55v2bxKRojTQwPGFYbQLR9IvbvxC06OzIMki+uavYdlGmZcd92gBtPZZSzfWylAp4DCVKUPdDSf0jN08eSq7Ur5XknlJvnfTun4/ESd4nn74LPqvDrz4R7KUE2+TKdVSF7wNrTyX2X/AKZ4wVME0DNktPUZeRC+JnrY5/yvqv8A0daflVicvmW/4ifsjPH8U/2SmdniM1XfqrOKcqFSrC8membxE13LhfjwA0avQHwIXZ4mpAXzz43xn9MtBu8gdhc/bxWvixbyL+RZHUWcA93fpfuoPXspcSiIyXvnARTJmwzshc+JCYXKM8ggYLHeisRA6j1/hJoN9+Css0nPJJggWtjTqkuKdUfnHb91XAMlIbISy+6eR+6W4XTQme3rqHZo3eSjfKALWGqHIQOcLTwxnK/P7rHw9QNN7SOErQo1rRJjgLeMfdZyRcWaVNzg6d42GUrzjFwZ48R1VGriO3RNFThMnvbn5rLiXYzFVpEOuJtGZQYPZtaq0vZTe5jczECeAvc9E7Z+z3YmsKLQZJzud0auPLqvpuHo/KpGi1rIgNpgH6psJMWvfU/qGULHLm+JUuy1HkfJcNSL3brZJNhrJnTh+y+6/B+yf8LhWt/uNyeZz/HZRsr4UoUTvkbzrSYFz2Whi6658+e0OMROJqrOqvVXbG1BTufEmAANSdFSrY6WyuHi3s20hO18dAIn+OJXy7buP+dVkfoYIbeJ1J98lsfFW2Zmm0/7j/8AkLlmC3Vex4eDguTOTNO9IFwXlL33vnzXj70XaYgRCOmzX3CgickVOnr0/b0QMN7hIGQmPyidH3j33UOolpy1H3/Cioyw8+iQwXR05IA1S/nYaD3koB5FAgT79lLvKl5vmoaSmIJegcV6J4IZPJAGi/CgtEZn8JQY5hvPQL1NxAHQ+H5V1uJDs78slnbRdJlRleZ08laL+YJdl+fJVy/ey04D8LS+FsA6piWGJYxwLybACbAniYgBKclGLk/Q4q3R2/wdsOtRD6jixj3sAaCZcBmfp0suw+H8GXFteod4x9M2vq49rDvyVNuE+ZXc2G/Q0A1Lh24+SWiLTmJiRJXQvIADW2AAEcAvGlkcpcmdVegsTiOaz69VRXfGqyMdjgwFYSuTKVIVtndI+r3xXAbb2/Ua402FoAABdqOKs/EvxHuyAfq05dVwVeoXEkmTPQr1PE8bVzRz5cnpF4uZq7ekznnGXqUl9XMwABl7GaquBseIXnBekc9DQ69gp3h19EotGlh78FYDBASY0huFp58NU99m8x7CWwfTI6HoocT1FvfqpKGYZrnnK2coGPBcTYZpr3Fv0kx7yVcRHrCQwa8Tx6GyrufzTSZyMpQnW6pEAB3RSGnVTbhopAA19+4VCJ93Qk8/VSSklg1nxSA0qTsu3nay0NjbHfiKkAGNTy0CTsygXuZuwf7XA6WsV9M2Fg/ktkZlcPleT8UddnThxc9voz6eBp4eluU2DfdYEjLi5XKWCfRZ/T3SP1EEAy7/ADHmmYdorPe862b0/e3mmtrPo2cN6mfEfkLypTk9dv3Z18V/RqfDuPbuFt9+ZdOZJzPNadbEgarh9oYhoIfSMEHMfdDjdujc3nO7ayqWKUqa9mcmkbm0trATu+K4HbfxFJIY7q7PPh+VkbX28+oYFgcgDpxPFYgql19NLea9PB4ijuRzTy3pHsSS4gnXtrefyke/ZVt7bDqo3BHP+V3WY0IOU6BHTaYCP5Xp5o3O3D7zhDYUR8nIjv1RtMxI4emcIGnQ9PJEDIDgMhB8EDGB8WHC449E4NAvHviq25rcgenbVOJHbTl7CTGgA/fNp5eyoc3ko3IMi3p+yP5spAKYeiJw4/ZSWX0QhmpTJFmnCEt6qw4CPfvP1QEDiE7ELLI8PVIcPcK5U8ef4UNw83/p9yZQB0vwrS3nyRDgAJH93A+a73HYg06RB4QO+q+efDNbd+niNJN72XSYvaJcKbXhwBeLuEWEzHFeT5WJzyL6O7DJKFGvhsIQ1pabwJ65lTjNqBrC2oIdpwPRVt9zBvU3bzeBN+xWTtHabKrhkOv4K5oY3OW9o2ckkIOJLJcRIOfLmFy+3cQC5oBm1465e+K09p190Q19pIGtoz+ywX096I0+y9bDCvyOLLL0LeyD5LwbBiJTZ05x+UNMgE34fyugyAa3+OaYx4mVIcIOV7T4IKzeHPl6oAh74u0ZRogc6e4vy9wnsFpMXz6flTTbexbocjw6c0AVyZI1/mb2TWgwbW9wppjO2fuE9wBi4vNpMnkgCux1+IjRNBgfvlxsoLIE27Im0wUDCezokPseqY4HKVHyjna/McOvRAMFotcrwpc/D8IW0zOia1pAPHt7H7oJAfbL3klEwTkrQbeR+T05pDmwUCAJSzU6J+7OhSy08Exn0L4Xw7aeFL7b7oJ6HegeSt4sl7qRj6WEk70yAWi3a65z4exjv/KmwHYiRY99V1eGpl9PODBnnf8AdeVli4zbZ0xdpUcjtfaJpktZLZ00jW2nZY2J2k9wghvHJXPiKnuvb08rH8rGr5rvxQjxToxnN3QT6t5Mzrz6afyvUH8bX8kTqdp0OnT35o20OPRbGaYjeOaKszXgmf4eEw07QLDPjy+5SHZWLrZIalwE35M24IqmH+mbe8kxWRSdb7jy7qabhcHK/qoYwjomU6Wulp6H+EmVYMxlP8/hDrPj3RV4zAiP3hQ0QSgLDkZjvfhnMdV5mcZA+RQPJt0+8pzac9LoCyA3Qwfv0QPaIT96Zm89E92CyI5egPpCAsqNbNog8M0QZ0095J9Kgbm2U9051Ea8vGJ/CLJKjsKd2YtE66dBxIF/yhr4Tdic8yIyy9x+y1Wv3QIFrHM5jmOd4RfIMmzJve+e8QTfW/uFHJp7NKTWjBJNvH8WS93it04Qlxady29cC5LQPyB0CXVwTiTu7sC1+VjpxBT5oPjZ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326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OUR VISION</a:t>
            </a:r>
            <a:endParaRPr lang="en-NZ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405" y="1580711"/>
            <a:ext cx="67163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Maaku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anoo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e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hanga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i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tooku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nei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 smtClean="0">
                <a:solidFill>
                  <a:schemeClr val="tx2"/>
                </a:solidFill>
                <a:latin typeface="Century Gothic" pitchFamily="34" charset="0"/>
              </a:rPr>
              <a:t>whare</a:t>
            </a:r>
            <a:r>
              <a:rPr lang="en-NZ" alt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en-NZ" altLang="en-US" sz="2000" b="1" dirty="0" err="1" smtClean="0">
                <a:solidFill>
                  <a:schemeClr val="tx2"/>
                </a:solidFill>
                <a:latin typeface="Century Gothic" pitchFamily="34" charset="0"/>
              </a:rPr>
              <a:t>ko</a:t>
            </a:r>
            <a:r>
              <a:rPr lang="en-NZ" alt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ngaa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pou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oo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roto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he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maahoe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, he </a:t>
            </a:r>
            <a:r>
              <a:rPr lang="en-NZ" altLang="en-US" sz="2000" b="1" dirty="0" err="1" smtClean="0">
                <a:solidFill>
                  <a:schemeClr val="tx2"/>
                </a:solidFill>
                <a:latin typeface="Century Gothic" pitchFamily="34" charset="0"/>
              </a:rPr>
              <a:t>patete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.</a:t>
            </a:r>
            <a:r>
              <a:rPr lang="en-NZ" alt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K</a:t>
            </a:r>
            <a:r>
              <a:rPr lang="en-NZ" altLang="en-US" sz="2000" b="1" dirty="0" err="1" smtClean="0">
                <a:solidFill>
                  <a:schemeClr val="tx2"/>
                </a:solidFill>
                <a:latin typeface="Century Gothic" pitchFamily="34" charset="0"/>
              </a:rPr>
              <a:t>o</a:t>
            </a:r>
            <a:r>
              <a:rPr lang="en-NZ" alt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te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taahuhu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, he </a:t>
            </a:r>
            <a:r>
              <a:rPr lang="en-NZ" altLang="en-US" sz="2000" b="1" dirty="0" err="1" smtClean="0">
                <a:solidFill>
                  <a:schemeClr val="tx2"/>
                </a:solidFill>
                <a:latin typeface="Century Gothic" pitchFamily="34" charset="0"/>
              </a:rPr>
              <a:t>hiinau</a:t>
            </a:r>
            <a:r>
              <a:rPr lang="en-NZ" alt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en-NZ" altLang="en-US" sz="2000" b="1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Me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whakatupu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ki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te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hua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o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te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rengarenga</a:t>
            </a:r>
            <a:endParaRPr lang="en-NZ" altLang="en-US" sz="2000" b="1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Me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whakapakari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ki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te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hua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o </a:t>
            </a:r>
            <a:r>
              <a:rPr lang="en-NZ" altLang="en-US" sz="2000" b="1" dirty="0" err="1">
                <a:solidFill>
                  <a:schemeClr val="tx2"/>
                </a:solidFill>
                <a:latin typeface="Century Gothic" pitchFamily="34" charset="0"/>
              </a:rPr>
              <a:t>te</a:t>
            </a:r>
            <a:r>
              <a:rPr lang="en-NZ" altLang="en-US" sz="20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NZ" altLang="en-US" sz="2000" b="1" dirty="0" err="1" smtClean="0">
                <a:solidFill>
                  <a:schemeClr val="tx2"/>
                </a:solidFill>
                <a:latin typeface="Century Gothic" pitchFamily="34" charset="0"/>
              </a:rPr>
              <a:t>kawariki</a:t>
            </a:r>
            <a:endParaRPr lang="en-NZ" altLang="en-US" sz="20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NZ" altLang="en-US" sz="2400" i="1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NZ" altLang="en-US" sz="2000" b="1" i="1" dirty="0" smtClean="0">
                <a:solidFill>
                  <a:schemeClr val="tx2"/>
                </a:solidFill>
                <a:latin typeface="Century Gothic" pitchFamily="34" charset="0"/>
              </a:rPr>
              <a:t>I shall fashion my own house. The support posts shall be of </a:t>
            </a:r>
            <a:r>
              <a:rPr lang="en-NZ" altLang="en-US" sz="2000" b="1" i="1" dirty="0" err="1" smtClean="0">
                <a:solidFill>
                  <a:schemeClr val="tx2"/>
                </a:solidFill>
                <a:latin typeface="Century Gothic" pitchFamily="34" charset="0"/>
              </a:rPr>
              <a:t>maahoe</a:t>
            </a:r>
            <a:r>
              <a:rPr lang="en-NZ" altLang="en-US" sz="2000" b="1" i="1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en-NZ" altLang="en-US" sz="2000" b="1" i="1" dirty="0" err="1" smtClean="0">
                <a:solidFill>
                  <a:schemeClr val="tx2"/>
                </a:solidFill>
                <a:latin typeface="Century Gothic" pitchFamily="34" charset="0"/>
              </a:rPr>
              <a:t>patete</a:t>
            </a:r>
            <a:r>
              <a:rPr lang="en-NZ" altLang="en-US" sz="2000" b="1" i="1" dirty="0" smtClean="0">
                <a:solidFill>
                  <a:schemeClr val="tx2"/>
                </a:solidFill>
                <a:latin typeface="Century Gothic" pitchFamily="34" charset="0"/>
              </a:rPr>
              <a:t>. The ridgepole of </a:t>
            </a:r>
            <a:r>
              <a:rPr lang="en-NZ" altLang="en-US" sz="2000" b="1" i="1" dirty="0" err="1" smtClean="0">
                <a:solidFill>
                  <a:schemeClr val="tx2"/>
                </a:solidFill>
                <a:latin typeface="Century Gothic" pitchFamily="34" charset="0"/>
              </a:rPr>
              <a:t>hinau</a:t>
            </a:r>
            <a:r>
              <a:rPr lang="en-NZ" altLang="en-US" sz="2000" b="1" i="1" dirty="0" smtClean="0">
                <a:solidFill>
                  <a:schemeClr val="tx2"/>
                </a:solidFill>
                <a:latin typeface="Century Gothic" pitchFamily="34" charset="0"/>
              </a:rPr>
              <a:t>. The inhabitants shall be raised on </a:t>
            </a:r>
            <a:r>
              <a:rPr lang="en-NZ" altLang="en-US" sz="2000" b="1" i="1" dirty="0" err="1" smtClean="0">
                <a:solidFill>
                  <a:schemeClr val="tx2"/>
                </a:solidFill>
                <a:latin typeface="Century Gothic" pitchFamily="34" charset="0"/>
              </a:rPr>
              <a:t>rengarenga</a:t>
            </a:r>
            <a:r>
              <a:rPr lang="en-NZ" altLang="en-US" sz="2000" b="1" i="1" dirty="0" smtClean="0">
                <a:solidFill>
                  <a:schemeClr val="tx2"/>
                </a:solidFill>
                <a:latin typeface="Century Gothic" pitchFamily="34" charset="0"/>
              </a:rPr>
              <a:t> and nurtured on </a:t>
            </a:r>
            <a:r>
              <a:rPr lang="en-NZ" altLang="en-US" sz="2000" b="1" i="1" dirty="0" err="1" smtClean="0">
                <a:solidFill>
                  <a:schemeClr val="tx2"/>
                </a:solidFill>
                <a:latin typeface="Century Gothic" pitchFamily="34" charset="0"/>
              </a:rPr>
              <a:t>kawariki</a:t>
            </a:r>
            <a:r>
              <a:rPr lang="en-NZ" altLang="en-US" sz="2000" b="1" i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endParaRPr lang="en-NZ" altLang="en-US" sz="2000" b="1" i="1" dirty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NZ" altLang="en-US" sz="2400" b="1" i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NZ" altLang="en-US" sz="2400" b="1" dirty="0" err="1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Kiingi</a:t>
            </a:r>
            <a:r>
              <a:rPr lang="en-NZ" altLang="en-US" sz="2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NZ" altLang="en-US" sz="2400" b="1" dirty="0" err="1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Taawhiao</a:t>
            </a:r>
            <a:endParaRPr lang="en-NZ" altLang="en-US" sz="24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AutoShape 2" descr="data:image/jpeg;base64,/9j/4AAQSkZJRgABAQAAAQABAAD/2wCEAAkGBxQTEhUUExQUFhUXGBgaGBgXFxoXHRwYGBgXHBcYGBgYHCggGBwlHBcUITEhJSkrLi4uFx8zODMsNygtLisBCgoKDg0OGhAQGiwkICQsLCwsLCwsLCwsLCwsLCwsLCwsLCwsLCwsLCwsLCwsLCwsLCwsLCwsLCwsLCwsLCwsLP/AABEIAQ4AuwMBIgACEQEDEQH/xAAbAAACAwEBAQAAAAAAAAAAAAACAwEEBQYAB//EAD4QAAEDAgMGBAUDAgUCBwAAAAEAAhEDIQQxQQUSUWFxgZGhsfAGEyLB0TLh8SNCFFJicpIH0hYzQ3OCssL/xAAZAQADAQEBAAAAAAAAAAAAAAAAAQIDBAX/xAAkEQACAgICAgICAwAAAAAAAAAAAQIRAyESMQRBE1EiYXGB4f/aAAwDAQACEQMRAD8A+ZtebXTBUKWzIIwFgWNpuJtIHVT80+wgaF5yQywyoUQqX5JbQp3lIxxedPwvouxNk0cJh/mV3ta6oAC514Jya0C5jMxwXzUOlWsdtGrXqO+a/eLLNGgbpA6QssmNzaV69j5cVY7auMpveX0C4NyII3YdrA4W9VS+Y7iUim2Kr2/52hw66+YcmGVoko6JTtWH853Erxru4m/ZKewr1MSqAdTqOJG87zPvVFVdex6HL3pklVq2Q8/GdOqW59+OSYhhrHRxkXzSqlRxvJPfVG4ZXBnhIjxGSU8qgBc88T4pTnnijeUuECPGodSoY8oSgHv3omA3eUb6CUTHRNpzjroUATKMk8UoI5SGQ02CaMkhuQT23SYIaFGahoRbsKShgMKWtRMEpgClsoABRiBBa7j9J66H7eCeGIsRhy9paM8x1HHlp3U3sUlaKQq/XScdHlh/2vEjzFRextc727TMxm7ny4hJpNsS8WBEg57wn0lIqVoM0+P4ha8dmSdKhGILyTLieYsqpLgQRM6EacFdrF8dD65hKDTkVoBZw+0A4/UADx0/ZWSfYWO+kB10V3A194RqFLXspMtg/dLcUUoUhkFQ4IoQOQIUQoaEbglpiJIXlJUIGEolSFMIAlmQTWpdMJ7QpYIloRhSG+KIhTZQymnAIcO1OaFm2USArNGmTYZmw7pTG3QbVxZpMBbmXAepUdukHRm16Ti4tcbgne6+/RXcDsN73ARHUclf2dg/qD6jXEv+okDKbifFdfg8PABEua3JwzbycDmCs8/lOGolY8Se2c1/4UJA+qM5+np+VWr/AAbEgPMjQCV9NLN1oMf5puD/AJQOqzccMxcxoDHdx48tFxrzMv2bPFD6Pke0tivZncDp+VltaWOB8V3O3DGtPs0m3Mrl8cwZ2vwyXrYcrnHZy5IcXoIjNCShpPlo45HsvLQRBKgrzwoKYgXIGlGUKBEqF5eTAJoXt1eleSGMopzSlURknBihlIJqYUTEbmKGUgqIVykyAk0Gq61qykxiw3kh2pQ32saR/wCqzwvKuNamGhvBgy/qM/8At+6jlTsGtGmx39V0PAv+k5BdJgmXBDQ1/X6XjUW1WBs+gXF5+gNDv7hqtcbQpUBLnMA5G09D+k8CvNy7lS7OqK0aLmCGw9sfVE3gZkm/9oss7GBuX9ubWjN3+p0JWK+L6QYCbgieUZkcpIjusqp8UUHkgFzpmSIBPOTkOACFhn9MLRm7cpOItuNv1K5TaJO7cCQQDw0grrNrCju7zQWuFxJDp5HVYWLw8tcIERnORBML0/HdJHPkRi0DY9fspBTKNEhs8+HIIHBdnsw9EISjchhMQLihCMoJTAmUMqQoJQB6VIQokUMsURYK3TEqrRyCs0llItFhqcG6JVMJ4CzbKHUWqywJNAK7TbZYyYyKZ0VyhT5gcCbXFx5pLGKyKW80t1It10WMmXHsq0RWeT8tr9yZcQNM9cio2hgKjnhpoUmMIFy9znE8zPD/AEhdbsKv/TAA6hTtINaN51yZhjP1O4jIujiQWhcy8h86SOlwqPZyGH2S52Fc42IJFxnnGeSp7NwzXUbF7HjgQO8DPVdqzCudRcN0tBNxMxDXyAegHiuRZO9+hhbMgAgG2YJcDBXTHK5JnMlxasmlsh1Q3cTAzIufLLqqu0MA2mZzPP3fVdVhcfT3PpBaJgiN0g/5XDj6rmPiGqXEuyGiMOScp09I1nGPGzKcf1NnmB1z7ys94V+iNTwA9FWrBehFnLMrEKCEbwluWhmAUIsiKgJkkSoleIUBMZ4JgS4RgJMCzSbYKzSzSKBsFZYFjI1RYYVYaq9NWqYWUiixSCt0FWohPphYyGi00K3QKrUlbYNVjIaBbUe0v3DDoJA6/wArQ2fSNWm7edBdIDuETHZoDTHF5XP1MWG4os1hjh0iLd2nxWm7E1Gbnyt2Gl29vTFy0adljOD1+zfnyVl5uBxQp7rcQ1wj6hERc2kZzdYmL2M6lVn5m9GRAiIBkHkuh36hIb83Dt35sxptIN5n1WLtQvIviC43+ncAk8GiSnjlK+1v9f4SypiyHERbeG6Y5GI7Egg8HLJ2m3ehtpGc5Wz7ZLTwzd1pJuS4Z82ielwFkYp4M8Dc/wDJzv8AtXXiVPQpPRn7PqEmqDcNc0CBoQZ9FFZsLQOzHvqVTThtMln1uIAhgiQM3a2GcLG2pi2bxDP0tsDqeJPW66ovk9HPLXZ56SUDcRJIXg5bUZkOKhEgTEeJQSiKEpgSSpDkCkJAXaD1aY5ZtFyv0XLKSNEXKasMcVVYU9hWMiy/h6iuUVRw/FHWxzGAmZ0WLV6RSTNVit4THbhlr93jlB6g2I6rkTtcuGYvkPylfOJyv0S+B+xpo6T4r+JcOW0/6NMPBJ36YgwNCCf09OdkOAxwuCYkeoz8gf8A481w+03TFwTeRP2XTfDDW1WNZUBB3fpcDBBHPwV5sMY47Y4NuTR1lLDUCGlxcDnnElokg24TBH3VLamHpNcWsyJIkkm4Jt2mY1lZOMw1alLQd4GYIsbiMvHJZhxbiczNpjM2jlwnsufHhb2pWjRutNFzauJDD9J7f8QB1ho7uWBWrWIOcfYfhWK1ySZWXjn3t0XfigkqMJv2VcRtF8RJAIAidOCQLqK4uPfBej7LqSSOdyb7PZIw8qIQtlAixTrpoeqswpY7glQ7HuUIGvtC8UASvCodCfFAV4FAB03ZK/QcsykVdoPUSRSZpUyrTazW59FnjEQLZ/sorAHdvc+WSycbNUWq+MMHhqPfbxWe95Mnl+Z9fJFVqiC1oMyJOsgZJJGRJEOyHIcVcYpEylZNIAxeJ5GRzsrzKm6N0kSNQQJ/IVXCbxNvIT/CivU4WveLJtXoE6GYr5jy4AAgC4IEicgCBnyK63YWE3Gt0IAHkuY2W0udJvBF/wADXSTzAXRjaG6HNFoieh1HFcvkW1wR0YWlcma+0q7dzOfzzXMuLSC/U+/2U43F/Tn7H7rFqYqYAyv5x+6nBg4rQZMqCr4zhwvz/dZtWpJB5p7SD2S8Q3wHmu1JI5pOypiLkHw99kbWWnkiNKQO/nCeWCPeVldmdFZwKgtTN1A8eSYUDuqGhS1QUCPFSHIXaKA2UAE4qEJKGUDCaVew+cKkwK1h2i4Jvx8/WyljRYos/UO89NPFHVIJH+2T1uT5BJdYDnw9FLWSZ0HG3QX1Ul2GaQBLt7dzA1JEcOh80siYJgRA1y6HT8prROfiBOXEJdR0W1GRmc/tGnJBI2rUgQQLH3BQU8O5793SRNzM/V42TaVMuZAtnzsMr9yrVSGO3rCbxl4JN10PvsdgGhgv+oHPqL+NvBV8Zi4gNMzbsl1X7+Wma82m1vN0eE+ihR3bL5ekKdVJgZj2SlBsZwB+eXZWNwDQ8kmowHmVoiSHVIEi05RGSS4yfefdec0TxjiopNMgnqqJsYyl+rkvNFr+7SV4uzQiogLBqO+6Bw0REKefgmIURBKCE1oBmDqvFqZIvd9VEJoCFyAEPCCVYehNFAHqTvfZWt6Dlc69zKWLC2g9U+kyQCRI9JIlSykOpMmN2xvBJAHn7ui3C7QA8MvBE9ocN6+UR00ROcNBExbtfzUWXQFUgC4gx5gfdKw1Pec0EZqYNQnMxE+hWvhKItxDe/P8pSlxQJWKazcAI4GeRE6eCrudv5glo1+3NWH7xNgSNSB+Vbr1GgBoZAA0g+KiyqM0Pi2Q6eaq1xJkTznXhbRWKpJNhH4SMRyHfmrRLAJsk70zHqmOva1klwN4srRLJ3YR0XWv3+yWQpfoOKYgyL9fulvGZREZ9kL6kaTCAIp90Rb6hRTyPcqd6EwPfLgAd0t7kxonNLeb9ECAyRaoWuREeCYiHIZHBS5ASgC6KUAO4Kxh7gnrPDTLw80mm6S0aR/IKvOAa2PYWTZqkKc/caDYg5jnBkeB81SY4m3gfueyc8aWuBb0U4GkS6TcA34QIT62T2aGBphovrEn/cM+xV4YXeqACTIvp4ofk70Nb06ytKvT/wAOwNJ+oi4Fo6kLlnPeuzdR0Vq1DdaQ0wIz1PfQcFm1RA0PvknO2g02Geojku0/6f8Aw389/wDiKrfoafoGhPFDlwVsKUhXwt8BuqN+ZiZaDkwfTb/Uc+y6DE/B2FAgUaf38c11mIdFsgq1QWXn5M82+zRRR8i+JPgk0wXYef8A23HP/a7jyPkuLc7TI5ERBtoeBX37GUQ4FfKPjzZIY4VmiJIa/SZ/S77eC6/E8pyfCRnlxpK0cxFiUFST19++6gm0X9ypZZekcwIP1ROWfviiZko3xvWHvqi0KBk7qloEyULCiffJAAuN7e7KAMyi1HiffZeMQkApzYQhyY5AWhUIkpbjfT1TCV4dUAXcKyYNot1stF0ERElUqAECOHH7wtHC0g+RN/TvC55v2bxKRojTQwPGFYbQLR9IvbvxC06OzIMki+uavYdlGmZcd92gBtPZZSzfWylAp4DCVKUPdDSf0jN08eSq7Ur5XknlJvnfTun4/ESd4nn74LPqvDrz4R7KUE2+TKdVSF7wNrTyX2X/AKZ4wVME0DNktPUZeRC+JnrY5/yvqv8A0daflVicvmW/4ifsjPH8U/2SmdniM1XfqrOKcqFSrC8membxE13LhfjwA0avQHwIXZ4mpAXzz43xn9MtBu8gdhc/bxWvixbyL+RZHUWcA93fpfuoPXspcSiIyXvnARTJmwzshc+JCYXKM8ggYLHeisRA6j1/hJoN9+Css0nPJJggWtjTqkuKdUfnHb91XAMlIbISy+6eR+6W4XTQme3rqHZo3eSjfKALWGqHIQOcLTwxnK/P7rHw9QNN7SOErQo1rRJjgLeMfdZyRcWaVNzg6d42GUrzjFwZ48R1VGriO3RNFThMnvbn5rLiXYzFVpEOuJtGZQYPZtaq0vZTe5jczECeAvc9E7Z+z3YmsKLQZJzud0auPLqvpuHo/KpGi1rIgNpgH6psJMWvfU/qGULHLm+JUuy1HkfJcNSL3brZJNhrJnTh+y+6/B+yf8LhWt/uNyeZz/HZRsr4UoUTvkbzrSYFz2Whi6658+e0OMROJqrOqvVXbG1BTufEmAANSdFSrY6WyuHi3s20hO18dAIn+OJXy7buP+dVkfoYIbeJ1J98lsfFW2Zmm0/7j/8AkLlmC3Vex4eDguTOTNO9IFwXlL33vnzXj70XaYgRCOmzX3CgickVOnr0/b0QMN7hIGQmPyidH3j33UOolpy1H3/Cioyw8+iQwXR05IA1S/nYaD3koB5FAgT79lLvKl5vmoaSmIJegcV6J4IZPJAGi/CgtEZn8JQY5hvPQL1NxAHQ+H5V1uJDs78slnbRdJlRleZ08laL+YJdl+fJVy/ey04D8LS+FsA6piWGJYxwLybACbAniYgBKclGLk/Q4q3R2/wdsOtRD6jixj3sAaCZcBmfp0suw+H8GXFteod4x9M2vq49rDvyVNuE+ZXc2G/Q0A1Lh24+SWiLTmJiRJXQvIADW2AAEcAvGlkcpcmdVegsTiOaz69VRXfGqyMdjgwFYSuTKVIVtndI+r3xXAbb2/Ua402FoAABdqOKs/EvxHuyAfq05dVwVeoXEkmTPQr1PE8bVzRz5cnpF4uZq7ekznnGXqUl9XMwABl7GaquBseIXnBekc9DQ69gp3h19EotGlh78FYDBASY0huFp58NU99m8x7CWwfTI6HoocT1FvfqpKGYZrnnK2coGPBcTYZpr3Fv0kx7yVcRHrCQwa8Tx6GyrufzTSZyMpQnW6pEAB3RSGnVTbhopAA19+4VCJ93Qk8/VSSklg1nxSA0qTsu3nay0NjbHfiKkAGNTy0CTsygXuZuwf7XA6WsV9M2Fg/ktkZlcPleT8UddnThxc9voz6eBp4eluU2DfdYEjLi5XKWCfRZ/T3SP1EEAy7/ADHmmYdorPe862b0/e3mmtrPo2cN6mfEfkLypTk9dv3Z18V/RqfDuPbuFt9+ZdOZJzPNadbEgarh9oYhoIfSMEHMfdDjdujc3nO7ayqWKUqa9mcmkbm0trATu+K4HbfxFJIY7q7PPh+VkbX28+oYFgcgDpxPFYgql19NLea9PB4ijuRzTy3pHsSS4gnXtrefyke/ZVt7bDqo3BHP+V3WY0IOU6BHTaYCP5Xp5o3O3D7zhDYUR8nIjv1RtMxI4emcIGnQ9PJEDIDgMhB8EDGB8WHC449E4NAvHviq25rcgenbVOJHbTl7CTGgA/fNp5eyoc3ko3IMi3p+yP5spAKYeiJw4/ZSWX0QhmpTJFmnCEt6qw4CPfvP1QEDiE7ELLI8PVIcPcK5U8ef4UNw83/p9yZQB0vwrS3nyRDgAJH93A+a73HYg06RB4QO+q+efDNbd+niNJN72XSYvaJcKbXhwBeLuEWEzHFeT5WJzyL6O7DJKFGvhsIQ1pabwJ65lTjNqBrC2oIdpwPRVt9zBvU3bzeBN+xWTtHabKrhkOv4K5oY3OW9o2ckkIOJLJcRIOfLmFy+3cQC5oBm1465e+K09p190Q19pIGtoz+ywX096I0+y9bDCvyOLLL0LeyD5LwbBiJTZ05x+UNMgE34fyugyAa3+OaYx4mVIcIOV7T4IKzeHPl6oAh74u0ZRogc6e4vy9wnsFpMXz6flTTbexbocjw6c0AVyZI1/mb2TWgwbW9wppjO2fuE9wBi4vNpMnkgCux1+IjRNBgfvlxsoLIE27Im0wUDCezokPseqY4HKVHyjna/McOvRAMFotcrwpc/D8IW0zOia1pAPHt7H7oJAfbL3klEwTkrQbeR+T05pDmwUCAJSzU6J+7OhSy08Exn0L4Xw7aeFL7b7oJ6HegeSt4sl7qRj6WEk70yAWi3a65z4exjv/KmwHYiRY99V1eGpl9PODBnnf8AdeVli4zbZ0xdpUcjtfaJpktZLZ00jW2nZY2J2k9wghvHJXPiKnuvb08rH8rGr5rvxQjxToxnN3QT6t5Mzrz6afyvUH8bX8kTqdp0OnT35o20OPRbGaYjeOaKszXgmf4eEw07QLDPjy+5SHZWLrZIalwE35M24IqmH+mbe8kxWRSdb7jy7qabhcHK/qoYwjomU6Wulp6H+EmVYMxlP8/hDrPj3RV4zAiP3hQ0QSgLDkZjvfhnMdV5mcZA+RQPJt0+8pzac9LoCyA3Qwfv0QPaIT96Zm89E92CyI5egPpCAsqNbNog8M0QZ0095J9Kgbm2U9051Ea8vGJ/CLJKjsKd2YtE66dBxIF/yhr4Tdic8yIyy9x+y1Wv3QIFrHM5jmOd4RfIMmzJve+e8QTfW/uFHJp7NKTWjBJNvH8WS93it04Qlxady29cC5LQPyB0CXVwTiTu7sC1+VjpxBT5oPjZ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25" y="818795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87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WHAT WE DESIRE FOR OUR TRIBAL MEMBERS</a:t>
            </a:r>
            <a:endParaRPr lang="en-NZ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927" y="1726980"/>
            <a:ext cx="66273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 am committed to </a:t>
            </a:r>
            <a:r>
              <a:rPr lang="en-NZ" sz="2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Kiingitanga</a:t>
            </a:r>
            <a:r>
              <a:rPr lang="en-NZ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, fluent in </a:t>
            </a:r>
            <a:r>
              <a:rPr lang="en-NZ" sz="2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te</a:t>
            </a:r>
            <a:r>
              <a:rPr lang="en-NZ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reo </a:t>
            </a:r>
            <a:r>
              <a:rPr lang="en-NZ" sz="2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Maaori</a:t>
            </a:r>
            <a:r>
              <a:rPr lang="en-NZ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, strong in my </a:t>
            </a:r>
            <a:r>
              <a:rPr lang="en-NZ" sz="2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tikanga</a:t>
            </a:r>
            <a:r>
              <a:rPr lang="en-NZ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, healthy, well-educated and financially secure.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6398">
            <a:off x="2859348" y="4133563"/>
            <a:ext cx="2432360" cy="1621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667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OUR MISSION</a:t>
            </a:r>
            <a:endParaRPr lang="en-NZ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2724" y="2136310"/>
            <a:ext cx="56291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Century Gothic" pitchFamily="34" charset="0"/>
              </a:rPr>
              <a:t>In the words of Te </a:t>
            </a:r>
            <a:r>
              <a:rPr lang="en-US" altLang="en-US" sz="2800" b="1" i="1" dirty="0" err="1">
                <a:solidFill>
                  <a:schemeClr val="tx2"/>
                </a:solidFill>
                <a:latin typeface="Century Gothic" pitchFamily="34" charset="0"/>
              </a:rPr>
              <a:t>Puea</a:t>
            </a:r>
            <a:r>
              <a:rPr lang="en-US" altLang="en-US" sz="2800" b="1" i="1" dirty="0">
                <a:solidFill>
                  <a:schemeClr val="tx2"/>
                </a:solidFill>
                <a:latin typeface="Century Gothic" pitchFamily="34" charset="0"/>
              </a:rPr>
              <a:t>…</a:t>
            </a:r>
          </a:p>
          <a:p>
            <a:pPr algn="ctr">
              <a:spcBef>
                <a:spcPct val="0"/>
              </a:spcBef>
            </a:pPr>
            <a:endParaRPr lang="en-US" alt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Century Gothic" pitchFamily="34" charset="0"/>
              </a:rPr>
              <a:t>Kia </a:t>
            </a:r>
            <a:r>
              <a:rPr lang="en-US" altLang="en-US" sz="2400" b="1" dirty="0" err="1">
                <a:solidFill>
                  <a:schemeClr val="tx2"/>
                </a:solidFill>
                <a:latin typeface="Century Gothic" pitchFamily="34" charset="0"/>
              </a:rPr>
              <a:t>tupu</a:t>
            </a:r>
            <a:r>
              <a:rPr lang="en-US" altLang="en-US" sz="2400" b="1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en-US" altLang="en-US" sz="2400" b="1" dirty="0" err="1">
                <a:solidFill>
                  <a:schemeClr val="tx2"/>
                </a:solidFill>
                <a:latin typeface="Century Gothic" pitchFamily="34" charset="0"/>
              </a:rPr>
              <a:t>kia</a:t>
            </a:r>
            <a:r>
              <a:rPr lang="en-US" altLang="en-US" sz="24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Century Gothic" pitchFamily="34" charset="0"/>
              </a:rPr>
              <a:t>hua</a:t>
            </a:r>
            <a:r>
              <a:rPr lang="en-US" altLang="en-US" sz="2400" b="1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en-US" altLang="en-US" sz="2400" b="1" dirty="0" err="1">
                <a:solidFill>
                  <a:schemeClr val="tx2"/>
                </a:solidFill>
                <a:latin typeface="Century Gothic" pitchFamily="34" charset="0"/>
              </a:rPr>
              <a:t>kia</a:t>
            </a:r>
            <a:r>
              <a:rPr lang="en-US" altLang="en-US" sz="24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Century Gothic" pitchFamily="34" charset="0"/>
              </a:rPr>
              <a:t>puawai</a:t>
            </a:r>
            <a:endParaRPr lang="en-US" altLang="en-US" sz="2400" b="1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Century Gothic" pitchFamily="34" charset="0"/>
              </a:rPr>
              <a:t>To grow, to prosper, to sustain.</a:t>
            </a:r>
          </a:p>
        </p:txBody>
      </p:sp>
      <p:pic>
        <p:nvPicPr>
          <p:cNvPr id="5" name="Picture 2" descr="\\corp.ssi.govt.nz\usersm\mhenr005\Desktop\National Conference\Te Pue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405" y="1761064"/>
            <a:ext cx="1944216" cy="24525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ONE TEAM, ONE DIRECTION</a:t>
            </a:r>
            <a:endParaRPr lang="en-NZ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38" y="1723071"/>
            <a:ext cx="48268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2800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Our Purpose…</a:t>
            </a:r>
          </a:p>
          <a:p>
            <a:pPr>
              <a:defRPr/>
            </a:pPr>
            <a:endParaRPr lang="en-NZ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NZ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To grow a prosperous, healthy, </a:t>
            </a:r>
          </a:p>
          <a:p>
            <a:pPr>
              <a:defRPr/>
            </a:pPr>
            <a:r>
              <a:rPr lang="en-NZ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vibrant, innovative </a:t>
            </a:r>
            <a:r>
              <a:rPr lang="en-NZ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and culturally strong </a:t>
            </a:r>
            <a:r>
              <a:rPr lang="en-NZ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iwi. 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871237" y="1451238"/>
            <a:ext cx="3293627" cy="4147168"/>
            <a:chOff x="381000" y="304800"/>
            <a:chExt cx="5581650" cy="6238875"/>
          </a:xfrm>
        </p:grpSpPr>
        <p:pic>
          <p:nvPicPr>
            <p:cNvPr id="9" name="Picture 8" descr="Structures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0" y="304800"/>
              <a:ext cx="2810856" cy="62388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 descr="Structures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71825" y="304800"/>
              <a:ext cx="2790825" cy="62388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8259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OUR TRIBAL STRUCTURE</a:t>
            </a:r>
            <a:endParaRPr lang="en-NZ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712202"/>
              </p:ext>
            </p:extLst>
          </p:nvPr>
        </p:nvGraphicFramePr>
        <p:xfrm>
          <a:off x="457200" y="1370675"/>
          <a:ext cx="77768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24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b="1" dirty="0" smtClean="0">
                <a:latin typeface="Century Gothic" panose="020B0502020202020204" pitchFamily="34" charset="0"/>
              </a:rPr>
              <a:t>STRATEGIC FRAMEWORK</a:t>
            </a:r>
            <a:endParaRPr lang="en-NZ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698" y="171119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NZ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577434"/>
              </p:ext>
            </p:extLst>
          </p:nvPr>
        </p:nvGraphicFramePr>
        <p:xfrm>
          <a:off x="823595" y="1232753"/>
          <a:ext cx="7940080" cy="4788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797"/>
                <a:gridCol w="615807"/>
                <a:gridCol w="1415366"/>
                <a:gridCol w="245172"/>
                <a:gridCol w="424265"/>
                <a:gridCol w="137745"/>
                <a:gridCol w="538121"/>
                <a:gridCol w="2488807"/>
              </a:tblGrid>
              <a:tr h="23898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WHAKATUPURANGA 2050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510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bg1"/>
                          </a:solidFill>
                          <a:effectLst/>
                        </a:rPr>
                        <a:t>KIINGITANGA</a:t>
                      </a:r>
                      <a:endParaRPr lang="en-NZ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bg1"/>
                          </a:solidFill>
                          <a:effectLst/>
                        </a:rPr>
                        <a:t>TRIBAL IDENTITY</a:t>
                      </a:r>
                      <a:endParaRPr lang="en-NZ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bg1"/>
                          </a:solidFill>
                          <a:effectLst/>
                        </a:rPr>
                        <a:t>TRIBAL SUCCESS</a:t>
                      </a:r>
                      <a:endParaRPr lang="en-NZ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bg1"/>
                          </a:solidFill>
                          <a:effectLst/>
                        </a:rPr>
                        <a:t>SOCIAL &amp; ECONOMIC WELLBEING</a:t>
                      </a:r>
                      <a:endParaRPr lang="en-NZ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82476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TE ARATAURA STRATEGIC PRIORITIES 2013 </a:t>
                      </a:r>
                      <a:r>
                        <a:rPr lang="en-NZ" sz="1400" dirty="0" smtClean="0">
                          <a:effectLst/>
                        </a:rPr>
                        <a:t>– 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i="1" dirty="0" smtClean="0">
                          <a:effectLst/>
                        </a:rPr>
                        <a:t>One Team, One Direction</a:t>
                      </a:r>
                      <a:endParaRPr lang="en-NZ" sz="14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5454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EMPOWERING OUR PEOPLE</a:t>
                      </a:r>
                      <a:endParaRPr lang="en-NZ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bg1"/>
                          </a:solidFill>
                          <a:effectLst/>
                        </a:rPr>
                        <a:t>STRENGTHENING RELATIONSHIPS</a:t>
                      </a:r>
                      <a:endParaRPr lang="en-NZ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bg1"/>
                          </a:solidFill>
                          <a:effectLst/>
                        </a:rPr>
                        <a:t>TRIBAL PRIDE</a:t>
                      </a:r>
                      <a:endParaRPr lang="en-NZ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54990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TE ARATAURA </a:t>
                      </a:r>
                      <a:r>
                        <a:rPr lang="en-NZ" sz="1400" dirty="0" smtClean="0">
                          <a:effectLst/>
                        </a:rPr>
                        <a:t>OUTCOMES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</a:endParaRPr>
                    </a:p>
                  </a:txBody>
                  <a:tcPr marL="43512" marR="43512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2318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HEALTH &amp; WELLBEING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Tribal members are healthy and active.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The health and wellbeing of our </a:t>
                      </a:r>
                      <a:r>
                        <a:rPr lang="en-NZ" sz="1200" dirty="0" err="1">
                          <a:solidFill>
                            <a:schemeClr val="bg1"/>
                          </a:solidFill>
                          <a:effectLst/>
                        </a:rPr>
                        <a:t>Tuupuna</a:t>
                      </a: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 Awa is restored</a:t>
                      </a:r>
                      <a:endParaRPr lang="en-NZ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bg1"/>
                          </a:solidFill>
                          <a:effectLst/>
                        </a:rPr>
                        <a:t>EDUCATION &amp; TRAINING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Tribal members are well educated, qualified and prepared to engage at all levels of society</a:t>
                      </a:r>
                      <a:endParaRPr lang="en-NZ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bg1"/>
                          </a:solidFill>
                          <a:effectLst/>
                        </a:rPr>
                        <a:t>EMPLOYMENT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Tribal members are benefitting from the development of targeted employment opportunities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NZ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88082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CULTURE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Tribal reo, </a:t>
                      </a:r>
                      <a:r>
                        <a:rPr lang="en-NZ" sz="1200" dirty="0" err="1">
                          <a:solidFill>
                            <a:schemeClr val="bg1"/>
                          </a:solidFill>
                          <a:effectLst/>
                        </a:rPr>
                        <a:t>tikanga</a:t>
                      </a: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 and heritage is preserved for future generations</a:t>
                      </a:r>
                      <a:endParaRPr lang="en-NZ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b="1" dirty="0">
                          <a:solidFill>
                            <a:schemeClr val="bg1"/>
                          </a:solidFill>
                          <a:effectLst/>
                        </a:rPr>
                        <a:t>TRANSFORMING OUR WHARE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chemeClr val="bg1"/>
                          </a:solidFill>
                          <a:effectLst/>
                        </a:rPr>
                        <a:t>Governance structures and constitutional arrangements support tribal development</a:t>
                      </a:r>
                      <a:endParaRPr lang="en-NZ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2" marR="43512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44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nds Trust 2014">
  <a:themeElements>
    <a:clrScheme name="Lands Trust">
      <a:dk1>
        <a:srgbClr val="D2232A"/>
      </a:dk1>
      <a:lt1>
        <a:sysClr val="window" lastClr="FFFFFF"/>
      </a:lt1>
      <a:dk2>
        <a:srgbClr val="000000"/>
      </a:dk2>
      <a:lt2>
        <a:srgbClr val="EEECE1"/>
      </a:lt2>
      <a:accent1>
        <a:srgbClr val="A39161"/>
      </a:accent1>
      <a:accent2>
        <a:srgbClr val="D2232A"/>
      </a:accent2>
      <a:accent3>
        <a:srgbClr val="0091A8"/>
      </a:accent3>
      <a:accent4>
        <a:srgbClr val="9ACA3C"/>
      </a:accent4>
      <a:accent5>
        <a:srgbClr val="DEE21E"/>
      </a:accent5>
      <a:accent6>
        <a:srgbClr val="65BC46"/>
      </a:accent6>
      <a:hlink>
        <a:srgbClr val="FFD972"/>
      </a:hlink>
      <a:folHlink>
        <a:srgbClr val="F68B1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 Trust 2014</Template>
  <TotalTime>491</TotalTime>
  <Words>377</Words>
  <Application>Microsoft Macintosh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Lands Trust 2014</vt:lpstr>
      <vt:lpstr>AN INTEGRATED DEVELOPMENT AGENDA   “Kia Tupu, Kia Hua, Kia Puawai” To Grow, To Prosper, To Sustain  </vt:lpstr>
      <vt:lpstr>INTEGRATED DEVELOPMENT</vt:lpstr>
      <vt:lpstr>WHAKATUPURANGA 2050</vt:lpstr>
      <vt:lpstr>OUR VISION</vt:lpstr>
      <vt:lpstr>WHAT WE DESIRE FOR OUR TRIBAL MEMBERS</vt:lpstr>
      <vt:lpstr>OUR MISSION</vt:lpstr>
      <vt:lpstr>ONE TEAM, ONE DIRECTION</vt:lpstr>
      <vt:lpstr>OUR TRIBAL STRUCTURE</vt:lpstr>
      <vt:lpstr>STRATEGIC FRAMEWORK</vt:lpstr>
      <vt:lpstr>MANA TANGATA</vt:lpstr>
      <vt:lpstr>MANA TANGATA</vt:lpstr>
      <vt:lpstr>MANA TANGATA</vt:lpstr>
    </vt:vector>
  </TitlesOfParts>
  <Company>Houston Technology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GOES HERE</dc:title>
  <dc:creator>Whetu Taukamo</dc:creator>
  <cp:lastModifiedBy>Josie Brennan</cp:lastModifiedBy>
  <cp:revision>52</cp:revision>
  <dcterms:created xsi:type="dcterms:W3CDTF">2014-06-30T01:43:40Z</dcterms:created>
  <dcterms:modified xsi:type="dcterms:W3CDTF">2014-10-07T20:37:31Z</dcterms:modified>
</cp:coreProperties>
</file>