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0" r:id="rId2"/>
    <p:sldMasterId id="2147483661" r:id="rId3"/>
    <p:sldMasterId id="2147483932" r:id="rId4"/>
    <p:sldMasterId id="2147483934" r:id="rId5"/>
    <p:sldMasterId id="2147483936" r:id="rId6"/>
    <p:sldMasterId id="2147483679" r:id="rId7"/>
    <p:sldMasterId id="2147483703" r:id="rId8"/>
    <p:sldMasterId id="2147483689" r:id="rId9"/>
    <p:sldMasterId id="2147483669" r:id="rId10"/>
    <p:sldMasterId id="2147483926" r:id="rId11"/>
    <p:sldMasterId id="2147483928" r:id="rId12"/>
    <p:sldMasterId id="2147483701" r:id="rId13"/>
    <p:sldMasterId id="2147483889" r:id="rId14"/>
  </p:sldMasterIdLst>
  <p:notesMasterIdLst>
    <p:notesMasterId r:id="rId45"/>
  </p:notesMasterIdLst>
  <p:sldIdLst>
    <p:sldId id="256" r:id="rId15"/>
    <p:sldId id="274" r:id="rId16"/>
    <p:sldId id="303"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1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3741" autoAdjust="0"/>
  </p:normalViewPr>
  <p:slideViewPr>
    <p:cSldViewPr>
      <p:cViewPr varScale="1">
        <p:scale>
          <a:sx n="97" d="100"/>
          <a:sy n="97" d="100"/>
        </p:scale>
        <p:origin x="-20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7CF95401-C8FE-804B-83E2-5318579333E7}" type="datetimeFigureOut">
              <a:rPr lang="en-GB"/>
              <a:pPr>
                <a:defRPr/>
              </a:pPr>
              <a:t>11/07/2017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502AEA54-8D33-0647-AC74-F38758DA81CD}" type="slidenum">
              <a:rPr lang="en-GB"/>
              <a:pPr>
                <a:defRPr/>
              </a:pPr>
              <a:t>‹#›</a:t>
            </a:fld>
            <a:endParaRPr lang="en-GB"/>
          </a:p>
        </p:txBody>
      </p:sp>
    </p:spTree>
    <p:extLst>
      <p:ext uri="{BB962C8B-B14F-4D97-AF65-F5344CB8AC3E}">
        <p14:creationId xmlns:p14="http://schemas.microsoft.com/office/powerpoint/2010/main" val="3422418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smtClean="0">
                <a:solidFill>
                  <a:schemeClr val="tx1"/>
                </a:solidFill>
                <a:effectLst/>
                <a:latin typeface="+mn-lt"/>
                <a:ea typeface="ＭＳ Ｐゴシック" charset="0"/>
                <a:cs typeface="ＭＳ Ｐゴシック" charset="0"/>
              </a:rPr>
              <a:t>Project Management is a great skill to have whether you are planning to stay in academic research or pursue a different career.  This workshop explores how organisations manage projects including how they:</a:t>
            </a:r>
          </a:p>
          <a:p>
            <a:r>
              <a:rPr lang="en-NZ" sz="1200" b="0" i="0" kern="1200" dirty="0" smtClean="0">
                <a:solidFill>
                  <a:schemeClr val="tx1"/>
                </a:solidFill>
                <a:effectLst/>
                <a:latin typeface="+mn-lt"/>
                <a:ea typeface="ＭＳ Ｐゴシック" charset="0"/>
                <a:cs typeface="ＭＳ Ｐゴシック" charset="0"/>
              </a:rPr>
              <a:t>Define success for a project</a:t>
            </a:r>
          </a:p>
          <a:p>
            <a:r>
              <a:rPr lang="en-NZ" sz="1200" b="0" i="0" kern="1200" dirty="0" smtClean="0">
                <a:solidFill>
                  <a:schemeClr val="tx1"/>
                </a:solidFill>
                <a:effectLst/>
                <a:latin typeface="+mn-lt"/>
                <a:ea typeface="ＭＳ Ｐゴシック" charset="0"/>
                <a:cs typeface="ＭＳ Ｐゴシック" charset="0"/>
              </a:rPr>
              <a:t>Develop clear and detailed scopes for projects</a:t>
            </a:r>
          </a:p>
          <a:p>
            <a:r>
              <a:rPr lang="en-NZ" sz="1200" b="0" i="0" kern="1200" dirty="0" smtClean="0">
                <a:solidFill>
                  <a:schemeClr val="tx1"/>
                </a:solidFill>
                <a:effectLst/>
                <a:latin typeface="+mn-lt"/>
                <a:ea typeface="ＭＳ Ｐゴシック" charset="0"/>
                <a:cs typeface="ＭＳ Ｐゴシック" charset="0"/>
              </a:rPr>
              <a:t>Manage the interactions with the stakeholders of the projects</a:t>
            </a:r>
          </a:p>
          <a:p>
            <a:r>
              <a:rPr lang="en-NZ" sz="1200" b="0" i="0" kern="1200" dirty="0" smtClean="0">
                <a:solidFill>
                  <a:schemeClr val="tx1"/>
                </a:solidFill>
                <a:effectLst/>
                <a:latin typeface="+mn-lt"/>
                <a:ea typeface="ＭＳ Ｐゴシック" charset="0"/>
                <a:cs typeface="ＭＳ Ｐゴシック" charset="0"/>
              </a:rPr>
              <a:t>Set up management structures to ensure that the project team works well together</a:t>
            </a:r>
          </a:p>
          <a:p>
            <a:r>
              <a:rPr lang="en-NZ" sz="1200" b="0" i="0" kern="1200" dirty="0" smtClean="0">
                <a:solidFill>
                  <a:schemeClr val="tx1"/>
                </a:solidFill>
                <a:effectLst/>
                <a:latin typeface="+mn-lt"/>
                <a:ea typeface="ＭＳ Ｐゴシック" charset="0"/>
                <a:cs typeface="ＭＳ Ｐゴシック" charset="0"/>
              </a:rPr>
              <a:t>Develop time-lines for complex projects</a:t>
            </a:r>
          </a:p>
          <a:p>
            <a:r>
              <a:rPr lang="en-NZ" sz="1200" b="0" i="0" kern="1200" dirty="0" smtClean="0">
                <a:solidFill>
                  <a:schemeClr val="tx1"/>
                </a:solidFill>
                <a:effectLst/>
                <a:latin typeface="+mn-lt"/>
                <a:ea typeface="ＭＳ Ｐゴシック" charset="0"/>
                <a:cs typeface="ＭＳ Ｐゴシック" charset="0"/>
              </a:rPr>
              <a:t>Manage uncertainty in the project process</a:t>
            </a:r>
          </a:p>
          <a:p>
            <a:r>
              <a:rPr lang="en-NZ" sz="1200" b="0" i="0" kern="1200" dirty="0" smtClean="0">
                <a:solidFill>
                  <a:schemeClr val="tx1"/>
                </a:solidFill>
                <a:effectLst/>
                <a:latin typeface="+mn-lt"/>
                <a:ea typeface="ＭＳ Ｐゴシック" charset="0"/>
                <a:cs typeface="ＭＳ Ｐゴシック" charset="0"/>
              </a:rPr>
              <a:t>Monitor progress of the project</a:t>
            </a:r>
          </a:p>
          <a:p>
            <a:r>
              <a:rPr lang="en-NZ" sz="1200" b="0" i="0" kern="1200" dirty="0" smtClean="0">
                <a:solidFill>
                  <a:schemeClr val="tx1"/>
                </a:solidFill>
                <a:effectLst/>
                <a:latin typeface="+mn-lt"/>
                <a:ea typeface="ＭＳ Ｐゴシック" charset="0"/>
                <a:cs typeface="ＭＳ Ｐゴシック" charset="0"/>
              </a:rPr>
              <a:t>Budgets will not be covered,</a:t>
            </a:r>
            <a:r>
              <a:rPr lang="en-NZ" sz="1200" b="0" i="0" kern="1200" baseline="0" dirty="0" smtClean="0">
                <a:solidFill>
                  <a:schemeClr val="tx1"/>
                </a:solidFill>
                <a:effectLst/>
                <a:latin typeface="+mn-lt"/>
                <a:ea typeface="ＭＳ Ｐゴシック" charset="0"/>
                <a:cs typeface="ＭＳ Ｐゴシック" charset="0"/>
              </a:rPr>
              <a:t> nor will evaluation</a:t>
            </a:r>
            <a:endParaRPr lang="en-NZ" sz="1200" b="0" i="0" kern="1200" dirty="0" smtClean="0">
              <a:solidFill>
                <a:schemeClr val="tx1"/>
              </a:solidFill>
              <a:effectLst/>
              <a:latin typeface="+mn-lt"/>
              <a:ea typeface="ＭＳ Ｐゴシック" charset="0"/>
              <a:cs typeface="ＭＳ Ｐゴシック" charset="0"/>
            </a:endParaRPr>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a:t>
            </a:fld>
            <a:endParaRPr lang="en-GB"/>
          </a:p>
        </p:txBody>
      </p:sp>
    </p:spTree>
    <p:extLst>
      <p:ext uri="{BB962C8B-B14F-4D97-AF65-F5344CB8AC3E}">
        <p14:creationId xmlns:p14="http://schemas.microsoft.com/office/powerpoint/2010/main" val="2435318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Once the project is under way it is important to monitor progress.</a:t>
            </a:r>
          </a:p>
          <a:p>
            <a:r>
              <a:rPr lang="en-GB" altLang="en-US" dirty="0" smtClean="0"/>
              <a:t>Benefits:</a:t>
            </a:r>
          </a:p>
          <a:p>
            <a:r>
              <a:rPr lang="en-GB" altLang="en-US" dirty="0" smtClean="0"/>
              <a:t>you can fine tune or reschedule tasks if your time estimates were not realistic</a:t>
            </a:r>
          </a:p>
          <a:p>
            <a:r>
              <a:rPr lang="en-GB" altLang="en-US" dirty="0" smtClean="0"/>
              <a:t>you can see which tasks are falling behind and allocate extra resources or investigate why</a:t>
            </a:r>
          </a:p>
          <a:p>
            <a:r>
              <a:rPr lang="en-GB" altLang="en-US" dirty="0" smtClean="0"/>
              <a:t>you can report on progress at any time</a:t>
            </a:r>
          </a:p>
          <a:p>
            <a:r>
              <a:rPr lang="en-GB" altLang="en-US" dirty="0" smtClean="0"/>
              <a:t>as well as reviewing the project, you are reviewing your plan, so you can improve your planning skills for next time</a:t>
            </a:r>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28</a:t>
            </a:fld>
            <a:endParaRPr lang="en-GB"/>
          </a:p>
        </p:txBody>
      </p:sp>
    </p:spTree>
    <p:extLst>
      <p:ext uri="{BB962C8B-B14F-4D97-AF65-F5344CB8AC3E}">
        <p14:creationId xmlns:p14="http://schemas.microsoft.com/office/powerpoint/2010/main" val="127674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If you discover or anticipate a delay it is essential to take action</a:t>
            </a:r>
          </a:p>
          <a:p>
            <a:r>
              <a:rPr lang="en-US" altLang="en-US" dirty="0" smtClean="0"/>
              <a:t>Report the implications of delays - other projects or work may be depending on the outcome of your project so give people time to react</a:t>
            </a:r>
          </a:p>
          <a:p>
            <a:r>
              <a:rPr lang="en-US" altLang="en-US" dirty="0" smtClean="0"/>
              <a:t>Discuss changes in plans - involve others so they can make suggestions</a:t>
            </a:r>
          </a:p>
          <a:p>
            <a:r>
              <a:rPr lang="en-US" altLang="en-US" dirty="0" smtClean="0"/>
              <a:t>Direct resources - use the CPA to see what tasks need to be completed</a:t>
            </a:r>
          </a:p>
          <a:p>
            <a:r>
              <a:rPr lang="en-US" altLang="en-US" dirty="0" smtClean="0"/>
              <a:t>Avoid persecution - if someone else is telling you about problems, be constructive - or next time they may not tell you until it is too late</a:t>
            </a:r>
          </a:p>
          <a:p>
            <a:r>
              <a:rPr lang="en-US" altLang="en-US" dirty="0" smtClean="0"/>
              <a:t>Respond early - so there is time to get back on track or re-think</a:t>
            </a:r>
          </a:p>
          <a:p>
            <a:r>
              <a:rPr lang="en-US" altLang="en-US" dirty="0" smtClean="0"/>
              <a:t>Be flexible - use your project plans to find alternatives</a:t>
            </a:r>
          </a:p>
          <a:p>
            <a:r>
              <a:rPr lang="en-US" altLang="en-US" dirty="0" smtClean="0"/>
              <a:t>Involve the client and stakeholders - they may have ideas or be prepared to be flexible too</a:t>
            </a:r>
          </a:p>
          <a:p>
            <a:r>
              <a:rPr lang="en-GB" altLang="en-US" dirty="0" smtClean="0"/>
              <a:t> </a:t>
            </a:r>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29</a:t>
            </a:fld>
            <a:endParaRPr lang="en-GB"/>
          </a:p>
        </p:txBody>
      </p:sp>
    </p:spTree>
    <p:extLst>
      <p:ext uri="{BB962C8B-B14F-4D97-AF65-F5344CB8AC3E}">
        <p14:creationId xmlns:p14="http://schemas.microsoft.com/office/powerpoint/2010/main" val="67695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ＭＳ Ｐゴシック" charset="0"/>
                <a:cs typeface="ＭＳ Ｐゴシック" charset="0"/>
              </a:rPr>
              <a:t>Because a PhD largely involves self-directed learning – self-management is critical. PhD is an opportunity to develop an effective and highly efficient process for working. </a:t>
            </a:r>
            <a:endParaRPr lang="en-NZ" sz="1200" kern="1200" dirty="0" smtClean="0">
              <a:solidFill>
                <a:schemeClr val="tx1"/>
              </a:solidFill>
              <a:effectLst/>
              <a:latin typeface="+mn-lt"/>
              <a:ea typeface="ＭＳ Ｐゴシック" charset="0"/>
              <a:cs typeface="ＭＳ Ｐゴシック" charset="0"/>
            </a:endParaRPr>
          </a:p>
          <a:p>
            <a:pPr lvl="1"/>
            <a:r>
              <a:rPr lang="en-IE" sz="1200" kern="1200" dirty="0" smtClean="0">
                <a:solidFill>
                  <a:schemeClr val="tx1"/>
                </a:solidFill>
                <a:effectLst/>
                <a:latin typeface="+mn-lt"/>
                <a:ea typeface="ＭＳ Ｐゴシック" charset="0"/>
                <a:cs typeface="+mn-cs"/>
              </a:rPr>
              <a:t>Estimate how long each task will take</a:t>
            </a:r>
            <a:endParaRPr lang="en-NZ" sz="1200" kern="1200" dirty="0" smtClean="0">
              <a:solidFill>
                <a:schemeClr val="tx1"/>
              </a:solidFill>
              <a:effectLst/>
              <a:latin typeface="+mn-lt"/>
              <a:ea typeface="ＭＳ Ｐゴシック" charset="0"/>
              <a:cs typeface="+mn-cs"/>
            </a:endParaRPr>
          </a:p>
          <a:p>
            <a:pPr lvl="1"/>
            <a:r>
              <a:rPr lang="en-IE" sz="1200" kern="1200" dirty="0" smtClean="0">
                <a:solidFill>
                  <a:schemeClr val="tx1"/>
                </a:solidFill>
                <a:effectLst/>
                <a:latin typeface="+mn-lt"/>
                <a:ea typeface="ＭＳ Ｐゴシック" charset="0"/>
                <a:cs typeface="+mn-cs"/>
              </a:rPr>
              <a:t>Use planning tools to establish important sequences</a:t>
            </a:r>
            <a:endParaRPr lang="en-NZ" sz="1200" kern="1200" dirty="0" smtClean="0">
              <a:solidFill>
                <a:schemeClr val="tx1"/>
              </a:solidFill>
              <a:effectLst/>
              <a:latin typeface="+mn-lt"/>
              <a:ea typeface="ＭＳ Ｐゴシック" charset="0"/>
              <a:cs typeface="+mn-cs"/>
            </a:endParaRPr>
          </a:p>
          <a:p>
            <a:pPr lvl="1"/>
            <a:r>
              <a:rPr lang="en-IE" sz="1200" kern="1200" dirty="0" smtClean="0">
                <a:solidFill>
                  <a:schemeClr val="tx1"/>
                </a:solidFill>
                <a:effectLst/>
                <a:latin typeface="+mn-lt"/>
                <a:ea typeface="ＭＳ Ｐゴシック" charset="0"/>
                <a:cs typeface="+mn-cs"/>
              </a:rPr>
              <a:t>Enter start dates, milestones and completion dates in your diary</a:t>
            </a:r>
            <a:endParaRPr lang="en-NZ" sz="1200" kern="1200" dirty="0" smtClean="0">
              <a:solidFill>
                <a:schemeClr val="tx1"/>
              </a:solidFill>
              <a:effectLst/>
              <a:latin typeface="+mn-lt"/>
              <a:ea typeface="ＭＳ Ｐゴシック" charset="0"/>
              <a:cs typeface="+mn-cs"/>
            </a:endParaRPr>
          </a:p>
          <a:p>
            <a:pPr lvl="1"/>
            <a:r>
              <a:rPr lang="en-IE" sz="1200" kern="1200" dirty="0" smtClean="0">
                <a:solidFill>
                  <a:schemeClr val="tx1"/>
                </a:solidFill>
                <a:effectLst/>
                <a:latin typeface="+mn-lt"/>
                <a:ea typeface="ＭＳ Ｐゴシック" charset="0"/>
                <a:cs typeface="+mn-cs"/>
              </a:rPr>
              <a:t>Review and revise regularly</a:t>
            </a:r>
            <a:endParaRPr lang="en-NZ" sz="1200" kern="1200" dirty="0" smtClean="0">
              <a:solidFill>
                <a:schemeClr val="tx1"/>
              </a:solidFill>
              <a:effectLst/>
              <a:latin typeface="+mn-lt"/>
              <a:ea typeface="ＭＳ Ｐゴシック" charset="0"/>
              <a:cs typeface="+mn-cs"/>
            </a:endParaRPr>
          </a:p>
          <a:p>
            <a:pPr lvl="1"/>
            <a:r>
              <a:rPr lang="en-IE" sz="1200" kern="1200" dirty="0" smtClean="0">
                <a:solidFill>
                  <a:schemeClr val="tx1"/>
                </a:solidFill>
                <a:effectLst/>
                <a:latin typeface="+mn-lt"/>
                <a:ea typeface="ＭＳ Ｐゴシック" charset="0"/>
                <a:cs typeface="+mn-cs"/>
              </a:rPr>
              <a:t>Write down everything you can so that you do not need to keep it in short-term memory</a:t>
            </a:r>
            <a:endParaRPr lang="en-NZ" sz="1200" kern="1200" dirty="0" smtClean="0">
              <a:solidFill>
                <a:schemeClr val="tx1"/>
              </a:solidFill>
              <a:effectLst/>
              <a:latin typeface="+mn-lt"/>
              <a:ea typeface="ＭＳ Ｐゴシック" charset="0"/>
              <a:cs typeface="+mn-cs"/>
            </a:endParaRPr>
          </a:p>
          <a:p>
            <a:pPr lvl="1"/>
            <a:r>
              <a:rPr lang="en-IE" sz="1200" kern="1200" dirty="0" smtClean="0">
                <a:solidFill>
                  <a:schemeClr val="tx1"/>
                </a:solidFill>
                <a:effectLst/>
                <a:latin typeface="+mn-lt"/>
                <a:ea typeface="ＭＳ Ｐゴシック" charset="0"/>
                <a:cs typeface="+mn-cs"/>
              </a:rPr>
              <a:t>Hopelessly inaccurate estimates are much more efficient than no estimates at all</a:t>
            </a:r>
            <a:endParaRPr lang="en-NZ" sz="1200" kern="1200" dirty="0" smtClean="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0"/>
                <a:cs typeface="ＭＳ Ｐゴシック" charset="0"/>
              </a:rPr>
              <a:t>Make a list of your technological needs now (e.g. laptop, knowledge of Endnote, SPSS) and work out how you’re going to get them. </a:t>
            </a:r>
            <a:endParaRPr lang="en-NZ" sz="1200" kern="1200" dirty="0" smtClean="0">
              <a:solidFill>
                <a:schemeClr val="tx1"/>
              </a:solidFill>
              <a:effectLst/>
              <a:latin typeface="+mn-lt"/>
              <a:ea typeface="ＭＳ Ｐゴシック" charset="0"/>
              <a:cs typeface="ＭＳ Ｐゴシック" charset="0"/>
            </a:endParaRPr>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3</a:t>
            </a:fld>
            <a:endParaRPr lang="en-GB"/>
          </a:p>
        </p:txBody>
      </p:sp>
    </p:spTree>
    <p:extLst>
      <p:ext uri="{BB962C8B-B14F-4D97-AF65-F5344CB8AC3E}">
        <p14:creationId xmlns:p14="http://schemas.microsoft.com/office/powerpoint/2010/main" val="351872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Objectives for the participants</a:t>
            </a:r>
          </a:p>
          <a:p>
            <a:r>
              <a:rPr lang="en-NZ" dirty="0" smtClean="0"/>
              <a:t>Project Management is conceptually very simple but a lot more difficult to put into practise.  What this session will do is to try and outline some of the tools and techniques commonly used in project management – this is a key transferable skill and therefore being able to demonstrate the application of these techniques will be helpful when job hunting etc.</a:t>
            </a:r>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4</a:t>
            </a:fld>
            <a:endParaRPr lang="en-GB"/>
          </a:p>
        </p:txBody>
      </p:sp>
    </p:spTree>
    <p:extLst>
      <p:ext uri="{BB962C8B-B14F-4D97-AF65-F5344CB8AC3E}">
        <p14:creationId xmlns:p14="http://schemas.microsoft.com/office/powerpoint/2010/main" val="293318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Simple definition</a:t>
            </a:r>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5</a:t>
            </a:fld>
            <a:endParaRPr lang="en-GB"/>
          </a:p>
        </p:txBody>
      </p:sp>
    </p:spTree>
    <p:extLst>
      <p:ext uri="{BB962C8B-B14F-4D97-AF65-F5344CB8AC3E}">
        <p14:creationId xmlns:p14="http://schemas.microsoft.com/office/powerpoint/2010/main" val="175849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Projects always operate</a:t>
            </a:r>
            <a:r>
              <a:rPr lang="en-NZ" baseline="0" dirty="0" smtClean="0"/>
              <a:t> under constraints – what are the constraints of your PhD? the key is to balance these constraints.</a:t>
            </a:r>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6</a:t>
            </a:fld>
            <a:endParaRPr lang="en-GB"/>
          </a:p>
        </p:txBody>
      </p:sp>
    </p:spTree>
    <p:extLst>
      <p:ext uri="{BB962C8B-B14F-4D97-AF65-F5344CB8AC3E}">
        <p14:creationId xmlns:p14="http://schemas.microsoft.com/office/powerpoint/2010/main" val="303453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For your research area, who are the key beneficiaries ?</a:t>
            </a:r>
          </a:p>
          <a:p>
            <a:endParaRPr lang="en-GB" altLang="en-US" dirty="0" smtClean="0"/>
          </a:p>
          <a:p>
            <a:r>
              <a:rPr lang="en-GB" altLang="en-US" dirty="0" smtClean="0"/>
              <a:t>Think ahead to the impact you want your research to have on your career - who needs to know </a:t>
            </a:r>
            <a:r>
              <a:rPr lang="en-GB" altLang="en-US" b="1" dirty="0" smtClean="0"/>
              <a:t>you</a:t>
            </a:r>
            <a:r>
              <a:rPr lang="en-GB" altLang="en-US" dirty="0" smtClean="0"/>
              <a:t> and what you are doing ?</a:t>
            </a:r>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9</a:t>
            </a:fld>
            <a:endParaRPr lang="en-GB"/>
          </a:p>
        </p:txBody>
      </p:sp>
    </p:spTree>
    <p:extLst>
      <p:ext uri="{BB962C8B-B14F-4D97-AF65-F5344CB8AC3E}">
        <p14:creationId xmlns:p14="http://schemas.microsoft.com/office/powerpoint/2010/main" val="1796299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smtClean="0"/>
              <a:t>To plan a project in detail - essential when you need to allocate funding or resources - you will need to analyse it in detail.</a:t>
            </a:r>
          </a:p>
          <a:p>
            <a:endParaRPr lang="en-GB" altLang="en-US" sz="1200" dirty="0" smtClean="0"/>
          </a:p>
          <a:p>
            <a:r>
              <a:rPr lang="en-GB" altLang="en-US" sz="1200" dirty="0" smtClean="0"/>
              <a:t>The drill down technique enables you to do this. It is a simple technique for breaking complex problems down into progressively smaller parts. </a:t>
            </a:r>
          </a:p>
          <a:p>
            <a:pPr>
              <a:spcBef>
                <a:spcPts val="500"/>
              </a:spcBef>
              <a:spcAft>
                <a:spcPts val="500"/>
              </a:spcAft>
            </a:pPr>
            <a:r>
              <a:rPr lang="en-GB" altLang="en-US" sz="1200" dirty="0" smtClean="0"/>
              <a:t>To use the technique, start by writing the project aim down on the left-hand side of a large sheet of paper. A little to the right of this, write down a list of points relating to the project. These may be reasons for doing the project, ideas about methodology, plans for evaluation. This process of breaking the problem down into its component part is called 'drilling down'.</a:t>
            </a:r>
          </a:p>
          <a:p>
            <a:pPr>
              <a:spcBef>
                <a:spcPts val="500"/>
              </a:spcBef>
              <a:spcAft>
                <a:spcPts val="500"/>
              </a:spcAft>
            </a:pPr>
            <a:r>
              <a:rPr lang="en-GB" altLang="en-US" sz="1200" dirty="0" smtClean="0"/>
              <a:t>For each of these points, repeat the process. Keep on drilling down into points until you fully understand the factors contributing to the project. If you cannot break them down using the knowledge you have, then carry out whatever research is necessary to understand the point. Alternatively, discuss this with your supervisor - you will have a focus for your early research meetings.</a:t>
            </a:r>
          </a:p>
          <a:p>
            <a:pPr>
              <a:spcBef>
                <a:spcPts val="500"/>
              </a:spcBef>
              <a:spcAft>
                <a:spcPts val="500"/>
              </a:spcAft>
            </a:pPr>
            <a:r>
              <a:rPr lang="en-GB" altLang="en-US" sz="1200" dirty="0" smtClean="0"/>
              <a:t>Drilling into a question helps you to get a much deeper understanding of it. The process helps you to recognise and understand the factors that contribute to it. Drill Down prompts you to link in information that you had not initially associated with a problem. It also shows exactly where you need further information.</a:t>
            </a:r>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15</a:t>
            </a:fld>
            <a:endParaRPr lang="en-GB"/>
          </a:p>
        </p:txBody>
      </p:sp>
    </p:spTree>
    <p:extLst>
      <p:ext uri="{BB962C8B-B14F-4D97-AF65-F5344CB8AC3E}">
        <p14:creationId xmlns:p14="http://schemas.microsoft.com/office/powerpoint/2010/main" val="4011179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smtClean="0"/>
              <a:t>Drill down is useful for identifying all the tasks involved, but one of the most difficult elements of project planning is the allocation of time to each task.</a:t>
            </a:r>
          </a:p>
          <a:p>
            <a:pPr>
              <a:spcBef>
                <a:spcPts val="500"/>
              </a:spcBef>
              <a:spcAft>
                <a:spcPts val="500"/>
              </a:spcAft>
            </a:pPr>
            <a:r>
              <a:rPr lang="en-GB" altLang="en-US" sz="1200" dirty="0" smtClean="0"/>
              <a:t>It is important to get time estimates right for two main reasons:</a:t>
            </a:r>
          </a:p>
          <a:p>
            <a:pPr>
              <a:spcBef>
                <a:spcPts val="500"/>
              </a:spcBef>
              <a:spcAft>
                <a:spcPts val="500"/>
              </a:spcAft>
            </a:pPr>
            <a:r>
              <a:rPr lang="en-GB" altLang="en-US" sz="1200" dirty="0" smtClean="0"/>
              <a:t>Time estimates drive the setting of deadlines for delivery of projects, and hence peoples' assessments of your reliability </a:t>
            </a:r>
          </a:p>
          <a:p>
            <a:pPr>
              <a:spcBef>
                <a:spcPts val="500"/>
              </a:spcBef>
              <a:spcAft>
                <a:spcPts val="500"/>
              </a:spcAft>
            </a:pPr>
            <a:r>
              <a:rPr lang="en-GB" altLang="en-US" sz="1200" dirty="0" smtClean="0"/>
              <a:t>They often determine the allocation of resources and hence their efficiency. </a:t>
            </a:r>
          </a:p>
          <a:p>
            <a:pPr>
              <a:spcBef>
                <a:spcPts val="500"/>
              </a:spcBef>
              <a:spcAft>
                <a:spcPts val="500"/>
              </a:spcAft>
            </a:pPr>
            <a:r>
              <a:rPr lang="en-GB" altLang="en-US" sz="1200" dirty="0" smtClean="0"/>
              <a:t>Usually people vastly underestimate the amount of time needed to implement projects. This is true particularly when they are not familiar with the task to be carried out. They forget to take into account unexpected events or unscheduled high priority work. People also often simply fail to allow for the full complexity involved with a job.</a:t>
            </a:r>
            <a:r>
              <a:rPr lang="en-GB" altLang="en-US" dirty="0" smtClean="0"/>
              <a:t> </a:t>
            </a:r>
          </a:p>
          <a:p>
            <a:endParaRPr lang="en-GB" altLang="en-US" sz="1200" dirty="0" smtClean="0"/>
          </a:p>
          <a:p>
            <a:r>
              <a:rPr lang="en-GB" altLang="en-US" sz="1200" dirty="0" smtClean="0"/>
              <a:t>At this stage you are learning the skills of research management so ask for input from more experienced researchers about your plan. </a:t>
            </a:r>
            <a:endParaRPr lang="en-GB" altLang="en-US" dirty="0" smtClean="0"/>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25</a:t>
            </a:fld>
            <a:endParaRPr lang="en-GB"/>
          </a:p>
        </p:txBody>
      </p:sp>
    </p:spTree>
    <p:extLst>
      <p:ext uri="{BB962C8B-B14F-4D97-AF65-F5344CB8AC3E}">
        <p14:creationId xmlns:p14="http://schemas.microsoft.com/office/powerpoint/2010/main" val="182469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
              </a:spcBef>
              <a:spcAft>
                <a:spcPts val="100"/>
              </a:spcAft>
            </a:pPr>
            <a:r>
              <a:rPr lang="en-GB" altLang="en-US" dirty="0" smtClean="0"/>
              <a:t>Gantt Charts are useful tools for </a:t>
            </a:r>
            <a:r>
              <a:rPr lang="en-GB" altLang="en-US" dirty="0" err="1" smtClean="0"/>
              <a:t>analyzing</a:t>
            </a:r>
            <a:r>
              <a:rPr lang="en-GB" altLang="en-US" dirty="0" smtClean="0"/>
              <a:t> and planning more complex projects. They:</a:t>
            </a:r>
          </a:p>
          <a:p>
            <a:pPr>
              <a:spcBef>
                <a:spcPts val="100"/>
              </a:spcBef>
              <a:spcAft>
                <a:spcPts val="100"/>
              </a:spcAft>
              <a:buFontTx/>
              <a:buChar char="•"/>
            </a:pPr>
            <a:r>
              <a:rPr lang="en-GB" altLang="en-US" dirty="0" smtClean="0"/>
              <a:t>help you to lay out the tasks that need to be completed</a:t>
            </a:r>
          </a:p>
          <a:p>
            <a:pPr>
              <a:spcBef>
                <a:spcPts val="100"/>
              </a:spcBef>
              <a:spcAft>
                <a:spcPts val="100"/>
              </a:spcAft>
              <a:buFontTx/>
              <a:buChar char="•"/>
            </a:pPr>
            <a:r>
              <a:rPr lang="en-GB" altLang="en-US" dirty="0" smtClean="0"/>
              <a:t>give you a basis for scheduling when these tasks will be carried out </a:t>
            </a:r>
          </a:p>
          <a:p>
            <a:pPr>
              <a:spcBef>
                <a:spcPts val="100"/>
              </a:spcBef>
              <a:spcAft>
                <a:spcPts val="100"/>
              </a:spcAft>
              <a:buFontTx/>
              <a:buChar char="•"/>
            </a:pPr>
            <a:r>
              <a:rPr lang="en-GB" altLang="en-US" dirty="0" smtClean="0"/>
              <a:t>allow you to plan the allocation of resources needed to complete the project,</a:t>
            </a:r>
          </a:p>
          <a:p>
            <a:pPr>
              <a:spcBef>
                <a:spcPts val="100"/>
              </a:spcBef>
              <a:spcAft>
                <a:spcPts val="100"/>
              </a:spcAft>
              <a:buFontTx/>
              <a:buChar char="•"/>
            </a:pPr>
            <a:r>
              <a:rPr lang="en-GB" altLang="en-US" dirty="0" smtClean="0"/>
              <a:t>help you to work out the critical path for a project where you must complete it by a particular date. </a:t>
            </a:r>
          </a:p>
          <a:p>
            <a:pPr>
              <a:spcBef>
                <a:spcPts val="500"/>
              </a:spcBef>
              <a:spcAft>
                <a:spcPts val="500"/>
              </a:spcAft>
            </a:pPr>
            <a:r>
              <a:rPr lang="en-GB" altLang="en-US" dirty="0" smtClean="0"/>
              <a:t>When a project is under way, Gantt charts help you to monitor whether the project is on schedule. If it is not, it allows you to pin-point the remedial action necessary to put it back on schedule. </a:t>
            </a:r>
          </a:p>
          <a:p>
            <a:endParaRPr lang="en-GB" altLang="en-US" dirty="0" smtClean="0"/>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27</a:t>
            </a:fld>
            <a:endParaRPr lang="en-GB"/>
          </a:p>
        </p:txBody>
      </p:sp>
    </p:spTree>
    <p:extLst>
      <p:ext uri="{BB962C8B-B14F-4D97-AF65-F5344CB8AC3E}">
        <p14:creationId xmlns:p14="http://schemas.microsoft.com/office/powerpoint/2010/main" val="382502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72377246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1164226161"/>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45523106"/>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1991490050"/>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403504"/>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4" name="Picture 3" descr="New-NZ)Re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39075" y="60944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9583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339831800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415304679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936251629"/>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3189984602"/>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522575854"/>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1198858522"/>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9"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83961138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600200"/>
            <a:ext cx="8382000" cy="4419601"/>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307380325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MUN38896 MasseyLogoUniNZ_CMYKrev.ai"/>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674854"/>
      </p:ext>
    </p:extLst>
  </p:cSld>
  <p:clrMap bg1="lt1" tx1="dk1" bg2="lt2" tx2="dk2" accent1="accent1" accent2="accent2" accent3="accent3" accent4="accent4" accent5="accent5" accent6="accent6" hlink="hlink" folHlink="folHlink"/>
  <p:sldLayoutIdLst>
    <p:sldLayoutId id="2147483925" r:id="rId1"/>
  </p:sldLayoutIdLst>
  <p:transition/>
  <p:timing>
    <p:tnLst>
      <p:par>
        <p:cTn id="1" dur="indefinite" restart="never" nodeType="tmRoot"/>
      </p:par>
    </p:tnLst>
  </p:timing>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MYK_WB_RIGHT.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038940"/>
      </p:ext>
    </p:extLst>
  </p:cSld>
  <p:clrMap bg1="lt1" tx1="dk1" bg2="lt2" tx2="dk2" accent1="accent1" accent2="accent2" accent3="accent3" accent4="accent4" accent5="accent5" accent6="accent6" hlink="hlink" folHlink="folHlink"/>
  <p:sldLayoutIdLst>
    <p:sldLayoutId id="2147483927"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63880"/>
      </p:ext>
    </p:extLst>
  </p:cSld>
  <p:clrMap bg1="lt1" tx1="dk1" bg2="lt2" tx2="dk2" accent1="accent1" accent2="accent2" accent3="accent3" accent4="accent4" accent5="accent5" accent6="accent6" hlink="hlink" folHlink="folHlink"/>
  <p:sldLayoutIdLst>
    <p:sldLayoutId id="2147483929"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MYK_WB_RIGHT.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8" r:id="rId1"/>
  </p:sldLayoutIdLst>
  <p:transition/>
  <p:timing>
    <p:tnLst>
      <p:par>
        <p:cTn id="1" dur="indefinite" restart="never" nodeType="tmRoot"/>
      </p:par>
    </p:tnLst>
  </p:timing>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MYK_WB_LEFT.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863" y="-23813"/>
            <a:ext cx="20240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9" r:id="rId1"/>
  </p:sldLayoutIdLst>
  <p:transition/>
  <p:timing>
    <p:tnLst>
      <p:par>
        <p:cTn id="1" dur="indefinite" restart="never" nodeType="tmRoot"/>
      </p:par>
    </p:tnLst>
  </p:timing>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MUN38896 MasseyLogoUniNZ_CMYKrev.ai"/>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724416"/>
      </p:ext>
    </p:extLst>
  </p:cSld>
  <p:clrMap bg1="lt1" tx1="dk1" bg2="lt2" tx2="dk2" accent1="accent1" accent2="accent2" accent3="accent3" accent4="accent4" accent5="accent5" accent6="accent6" hlink="hlink" folHlink="folHlink"/>
  <p:sldLayoutIdLst>
    <p:sldLayoutId id="2147483931"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MUN38896 MasseyLogoUniNZ_CMYKrev.ai"/>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8"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4" name="Picture 2" descr="CMYK_WB_RIGHT.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ngine_New_NZ-01.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1815157531"/>
      </p:ext>
    </p:extLst>
  </p:cSld>
  <p:clrMap bg1="lt1" tx1="dk1" bg2="lt2" tx2="dk2" accent1="accent1" accent2="accent2" accent3="accent3" accent4="accent4" accent5="accent5" accent6="accent6" hlink="hlink" folHlink="folHlink"/>
  <p:sldLayoutIdLst>
    <p:sldLayoutId id="2147483933" r:id="rId1"/>
  </p:sldLayoutIdLst>
  <p:transition/>
  <p:timing>
    <p:tnLst>
      <p:par>
        <p:cTn id="1" dur="indefinite" restart="never" nodeType="tmRoot"/>
      </p:par>
    </p:tnLst>
  </p:timing>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MYK_WB_RIGHT.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ngine_New_NZ-01.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468941284"/>
      </p:ext>
    </p:extLst>
  </p:cSld>
  <p:clrMap bg1="lt1" tx1="dk1" bg2="lt2" tx2="dk2" accent1="accent1" accent2="accent2" accent3="accent3" accent4="accent4" accent5="accent5" accent6="accent6" hlink="hlink" folHlink="folHlink"/>
  <p:sldLayoutIdLst>
    <p:sldLayoutId id="2147483935"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MYK_WB_RIGHT.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ngine_New_NZ-01.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1390842028"/>
      </p:ext>
    </p:extLst>
  </p:cSld>
  <p:clrMap bg1="lt1" tx1="dk1" bg2="lt2" tx2="dk2" accent1="accent1" accent2="accent2" accent3="accent3" accent4="accent4" accent5="accent5" accent6="accent6" hlink="hlink" folHlink="folHlink"/>
  <p:sldLayoutIdLst>
    <p:sldLayoutId id="2147483937"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4"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7"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Lst>
  <p:transition/>
  <p:timing>
    <p:tnLst>
      <p:par>
        <p:cTn id="1" dur="indefinite" restart="never" nodeType="tmRoot"/>
      </p:par>
    </p:tnLst>
  </p:timing>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thesiswhisperer.com/2014/11/05/how-can-you-treat-your-phd-like-a-projec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gradhacker.org/2012/11/16/phd-thesis-project-mgmt/"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www.vitae.ac.uk/doing-research/leadership-development-for-principal-investigators-pis/leading-a-research-project/managing-a-research-project/project-management-tools-for-researcher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pPr algn="ctr">
              <a:buNone/>
            </a:pPr>
            <a:endParaRPr lang="en-NZ" sz="6000" dirty="0" smtClean="0"/>
          </a:p>
          <a:p>
            <a:pPr algn="ctr">
              <a:buNone/>
            </a:pPr>
            <a:r>
              <a:rPr lang="en-NZ" sz="6000" dirty="0" smtClean="0"/>
              <a:t>Project Management</a:t>
            </a:r>
          </a:p>
          <a:p>
            <a:pPr algn="ctr">
              <a:buNone/>
            </a:pPr>
            <a:r>
              <a:rPr lang="en-NZ" sz="1800" dirty="0" smtClean="0"/>
              <a:t>Getting Started</a:t>
            </a:r>
          </a:p>
          <a:p>
            <a:pPr algn="ctr">
              <a:buNone/>
            </a:pPr>
            <a:r>
              <a:rPr lang="en-NZ" sz="6000" dirty="0" smtClean="0"/>
              <a:t>July 2017</a:t>
            </a:r>
            <a:endParaRPr lang="en-NZ" dirty="0" smtClean="0"/>
          </a:p>
          <a:p>
            <a:endParaRPr lang="en-NZ" dirty="0" smtClean="0"/>
          </a:p>
          <a:p>
            <a:pPr>
              <a:buNone/>
            </a:pPr>
            <a:endParaRPr lang="en-NZ" dirty="0" smtClean="0"/>
          </a:p>
          <a:p>
            <a:pPr>
              <a:buNone/>
            </a:pPr>
            <a:r>
              <a:rPr lang="en-NZ" dirty="0" smtClean="0"/>
              <a:t>Research &amp; Enterprise</a:t>
            </a:r>
            <a:endParaRPr lang="en-NZ" dirty="0"/>
          </a:p>
        </p:txBody>
      </p:sp>
      <p:sp>
        <p:nvSpPr>
          <p:cNvPr id="3" name="Text Placeholder 2"/>
          <p:cNvSpPr>
            <a:spLocks noGrp="1"/>
          </p:cNvSpPr>
          <p:nvPr>
            <p:ph type="body" sz="quarter" idx="10"/>
          </p:nvPr>
        </p:nvSpPr>
        <p:spPr/>
        <p:txBody>
          <a:bodyPr/>
          <a:lstStyle/>
          <a:p>
            <a:endParaRPr lang="en-NZ"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a:t>Mind Map</a:t>
            </a:r>
          </a:p>
          <a:p>
            <a:endParaRPr lang="en-GB" altLang="en-US" dirty="0"/>
          </a:p>
          <a:p>
            <a:r>
              <a:rPr lang="en-GB" altLang="en-US" dirty="0"/>
              <a:t>Drill Down</a:t>
            </a:r>
          </a:p>
          <a:p>
            <a:endParaRPr lang="en-GB" altLang="en-US" dirty="0"/>
          </a:p>
          <a:p>
            <a:r>
              <a:rPr lang="en-GB" altLang="en-US" dirty="0"/>
              <a:t>Gantt Charts </a:t>
            </a:r>
          </a:p>
          <a:p>
            <a:endParaRPr lang="en-GB" altLang="en-US" dirty="0"/>
          </a:p>
          <a:p>
            <a:r>
              <a:rPr lang="en-GB" altLang="en-US" dirty="0"/>
              <a:t>Risk </a:t>
            </a:r>
            <a:r>
              <a:rPr lang="en-GB" altLang="en-US" dirty="0" smtClean="0"/>
              <a:t>Analysis</a:t>
            </a:r>
            <a:endParaRPr lang="en-GB" altLang="en-US" dirty="0"/>
          </a:p>
        </p:txBody>
      </p:sp>
      <p:sp>
        <p:nvSpPr>
          <p:cNvPr id="3" name="Text Placeholder 2"/>
          <p:cNvSpPr>
            <a:spLocks noGrp="1"/>
          </p:cNvSpPr>
          <p:nvPr>
            <p:ph type="body" sz="quarter" idx="10"/>
          </p:nvPr>
        </p:nvSpPr>
        <p:spPr/>
        <p:txBody>
          <a:bodyPr/>
          <a:lstStyle/>
          <a:p>
            <a:r>
              <a:rPr lang="en-GB" altLang="en-US" dirty="0"/>
              <a:t>Project Management Tools</a:t>
            </a:r>
            <a:endParaRPr lang="en-NZ" dirty="0"/>
          </a:p>
        </p:txBody>
      </p:sp>
    </p:spTree>
    <p:extLst>
      <p:ext uri="{BB962C8B-B14F-4D97-AF65-F5344CB8AC3E}">
        <p14:creationId xmlns:p14="http://schemas.microsoft.com/office/powerpoint/2010/main" val="28606033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a:t>Useful at the earliest stage of a project</a:t>
            </a:r>
          </a:p>
          <a:p>
            <a:r>
              <a:rPr lang="en-GB" altLang="en-US" dirty="0"/>
              <a:t>Set out all possibilities and issues</a:t>
            </a:r>
          </a:p>
          <a:p>
            <a:r>
              <a:rPr lang="en-GB" altLang="en-US" dirty="0"/>
              <a:t>Helps gives structure to project</a:t>
            </a:r>
          </a:p>
          <a:p>
            <a:r>
              <a:rPr lang="en-GB" altLang="en-US" dirty="0"/>
              <a:t>Makes linkages more evident</a:t>
            </a:r>
          </a:p>
        </p:txBody>
      </p:sp>
      <p:sp>
        <p:nvSpPr>
          <p:cNvPr id="3" name="Text Placeholder 2"/>
          <p:cNvSpPr>
            <a:spLocks noGrp="1"/>
          </p:cNvSpPr>
          <p:nvPr>
            <p:ph type="body" sz="quarter" idx="10"/>
          </p:nvPr>
        </p:nvSpPr>
        <p:spPr/>
        <p:txBody>
          <a:bodyPr/>
          <a:lstStyle/>
          <a:p>
            <a:r>
              <a:rPr lang="en-NZ" dirty="0" smtClean="0"/>
              <a:t>Mind Map</a:t>
            </a:r>
            <a:endParaRPr lang="en-NZ" dirty="0"/>
          </a:p>
        </p:txBody>
      </p:sp>
    </p:spTree>
    <p:extLst>
      <p:ext uri="{BB962C8B-B14F-4D97-AF65-F5344CB8AC3E}">
        <p14:creationId xmlns:p14="http://schemas.microsoft.com/office/powerpoint/2010/main" val="20283030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NZ"/>
          </a:p>
        </p:txBody>
      </p:sp>
      <p:pic>
        <p:nvPicPr>
          <p:cNvPr id="4" name="Picture 5" descr="thesis mindmap"/>
          <p:cNvPicPr>
            <a:picLocks noGrp="1" noChangeAspect="1" noChangeArrowheads="1"/>
          </p:cNvPicPr>
          <p:nvPr>
            <p:ph sz="quarter" idx="4"/>
          </p:nvPr>
        </p:nvPicPr>
        <p:blipFill>
          <a:blip r:embed="rId2" cstate="email">
            <a:extLst>
              <a:ext uri="{28A0092B-C50C-407E-A947-70E740481C1C}">
                <a14:useLocalDpi xmlns:a14="http://schemas.microsoft.com/office/drawing/2010/main" val="0"/>
              </a:ext>
            </a:extLst>
          </a:blip>
          <a:srcRect/>
          <a:stretch>
            <a:fillRect/>
          </a:stretch>
        </p:blipFill>
        <p:spPr bwMode="auto">
          <a:xfrm>
            <a:off x="57105" y="990600"/>
            <a:ext cx="8877389" cy="404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567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a:t>Use single words or simple phrases - print ?</a:t>
            </a:r>
          </a:p>
          <a:p>
            <a:r>
              <a:rPr lang="en-GB" altLang="en-US" dirty="0"/>
              <a:t>Use colour to separate different ideas</a:t>
            </a:r>
          </a:p>
          <a:p>
            <a:r>
              <a:rPr lang="en-GB" altLang="en-US" dirty="0"/>
              <a:t>Use symbols and images </a:t>
            </a:r>
          </a:p>
          <a:p>
            <a:r>
              <a:rPr lang="en-GB" altLang="en-US" dirty="0"/>
              <a:t>Using cross-linkages</a:t>
            </a:r>
          </a:p>
          <a:p>
            <a:pPr marL="0" indent="0">
              <a:buNone/>
            </a:pPr>
            <a:r>
              <a:rPr kumimoji="1" lang="en-GB" altLang="en-US" dirty="0" smtClean="0">
                <a:latin typeface="Tahoma" panose="020B0604030504040204" pitchFamily="34" charset="0"/>
                <a:cs typeface="Times New Roman" panose="02020603050405020304" pitchFamily="18" charset="0"/>
              </a:rPr>
              <a:t>http</a:t>
            </a:r>
            <a:r>
              <a:rPr kumimoji="1" lang="en-GB" altLang="en-US" dirty="0">
                <a:latin typeface="Tahoma" panose="020B0604030504040204" pitchFamily="34" charset="0"/>
                <a:cs typeface="Times New Roman" panose="02020603050405020304" pitchFamily="18" charset="0"/>
              </a:rPr>
              <a:t>://www.mindtools.com/pages/article/newISS_01.htm</a:t>
            </a:r>
          </a:p>
          <a:p>
            <a:r>
              <a:rPr lang="en-GB" altLang="en-US" dirty="0"/>
              <a:t>In the centre of the page, write a phrase which summarises your research idea</a:t>
            </a:r>
          </a:p>
          <a:p>
            <a:endParaRPr lang="en-GB" altLang="en-US" dirty="0"/>
          </a:p>
          <a:p>
            <a:r>
              <a:rPr lang="en-GB" altLang="en-US" dirty="0"/>
              <a:t>Now allow your ideas to flow..</a:t>
            </a:r>
          </a:p>
          <a:p>
            <a:endParaRPr lang="en-NZ" dirty="0"/>
          </a:p>
        </p:txBody>
      </p:sp>
      <p:sp>
        <p:nvSpPr>
          <p:cNvPr id="3" name="Text Placeholder 2"/>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818837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
          </p:nvPr>
        </p:nvPicPr>
        <p:blipFill>
          <a:blip r:embed="rId2"/>
          <a:stretch>
            <a:fillRect/>
          </a:stretch>
        </p:blipFill>
        <p:spPr>
          <a:xfrm>
            <a:off x="611560" y="1052736"/>
            <a:ext cx="7233909" cy="4948237"/>
          </a:xfrm>
          <a:prstGeom prst="rect">
            <a:avLst/>
          </a:prstGeom>
        </p:spPr>
      </p:pic>
    </p:spTree>
    <p:extLst>
      <p:ext uri="{BB962C8B-B14F-4D97-AF65-F5344CB8AC3E}">
        <p14:creationId xmlns:p14="http://schemas.microsoft.com/office/powerpoint/2010/main" val="18666855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a:t>A technique to identify all tasks associated with a project</a:t>
            </a:r>
          </a:p>
          <a:p>
            <a:r>
              <a:rPr lang="en-GB" altLang="en-US" dirty="0"/>
              <a:t>Start on the LHS with the project objective</a:t>
            </a:r>
          </a:p>
          <a:p>
            <a:r>
              <a:rPr lang="en-GB" altLang="en-US" dirty="0"/>
              <a:t>Identify obvious tasks</a:t>
            </a:r>
          </a:p>
          <a:p>
            <a:r>
              <a:rPr lang="en-GB" altLang="en-US" dirty="0"/>
              <a:t>Break these down into smallest parts</a:t>
            </a:r>
          </a:p>
          <a:p>
            <a:r>
              <a:rPr lang="en-GB" altLang="en-US" dirty="0"/>
              <a:t>List questions or points to clarify</a:t>
            </a:r>
          </a:p>
          <a:p>
            <a:endParaRPr lang="en-NZ" dirty="0"/>
          </a:p>
        </p:txBody>
      </p:sp>
      <p:sp>
        <p:nvSpPr>
          <p:cNvPr id="3" name="Text Placeholder 2"/>
          <p:cNvSpPr>
            <a:spLocks noGrp="1"/>
          </p:cNvSpPr>
          <p:nvPr>
            <p:ph type="body" sz="quarter" idx="10"/>
          </p:nvPr>
        </p:nvSpPr>
        <p:spPr/>
        <p:txBody>
          <a:bodyPr/>
          <a:lstStyle/>
          <a:p>
            <a:r>
              <a:rPr lang="en-NZ" dirty="0" smtClean="0"/>
              <a:t>Drill down</a:t>
            </a:r>
            <a:endParaRPr lang="en-NZ" dirty="0"/>
          </a:p>
        </p:txBody>
      </p:sp>
    </p:spTree>
    <p:extLst>
      <p:ext uri="{BB962C8B-B14F-4D97-AF65-F5344CB8AC3E}">
        <p14:creationId xmlns:p14="http://schemas.microsoft.com/office/powerpoint/2010/main" val="41853082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smtClean="0"/>
              <a:t>A </a:t>
            </a:r>
            <a:r>
              <a:rPr lang="en-GB" altLang="en-US" dirty="0"/>
              <a:t>novel way to fund </a:t>
            </a:r>
            <a:r>
              <a:rPr lang="en-GB" altLang="en-US" dirty="0" smtClean="0"/>
              <a:t>your PhDs!</a:t>
            </a:r>
            <a:endParaRPr lang="en-GB" altLang="en-US" dirty="0"/>
          </a:p>
          <a:p>
            <a:endParaRPr lang="en-GB" altLang="en-US" dirty="0"/>
          </a:p>
          <a:p>
            <a:r>
              <a:rPr lang="en-GB" altLang="en-US" dirty="0"/>
              <a:t>It will require careful planning</a:t>
            </a:r>
          </a:p>
          <a:p>
            <a:endParaRPr lang="en-GB" altLang="en-US" dirty="0"/>
          </a:p>
          <a:p>
            <a:r>
              <a:rPr lang="en-GB" altLang="en-US" dirty="0" smtClean="0"/>
              <a:t>Together we can </a:t>
            </a:r>
            <a:r>
              <a:rPr lang="en-GB" altLang="en-US" dirty="0"/>
              <a:t>drill down through the problem to identify the key tasks and questions...</a:t>
            </a:r>
          </a:p>
          <a:p>
            <a:endParaRPr lang="en-NZ" dirty="0"/>
          </a:p>
        </p:txBody>
      </p:sp>
      <p:sp>
        <p:nvSpPr>
          <p:cNvPr id="3" name="Text Placeholder 2"/>
          <p:cNvSpPr>
            <a:spLocks noGrp="1"/>
          </p:cNvSpPr>
          <p:nvPr>
            <p:ph type="body" sz="quarter" idx="10"/>
          </p:nvPr>
        </p:nvSpPr>
        <p:spPr/>
        <p:txBody>
          <a:bodyPr/>
          <a:lstStyle/>
          <a:p>
            <a:r>
              <a:rPr lang="en-NZ" dirty="0" smtClean="0"/>
              <a:t>And now to you</a:t>
            </a:r>
            <a:endParaRPr lang="en-NZ" dirty="0"/>
          </a:p>
        </p:txBody>
      </p:sp>
    </p:spTree>
    <p:extLst>
      <p:ext uri="{BB962C8B-B14F-4D97-AF65-F5344CB8AC3E}">
        <p14:creationId xmlns:p14="http://schemas.microsoft.com/office/powerpoint/2010/main" val="11293954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sz="1600" b="1" dirty="0" smtClean="0">
                <a:latin typeface="Verdana" panose="020B0604030504040204" pitchFamily="34" charset="0"/>
                <a:cs typeface="Times New Roman" panose="02020603050405020304" pitchFamily="18" charset="0"/>
              </a:rPr>
              <a:t>Thieves </a:t>
            </a:r>
            <a:r>
              <a:rPr lang="en-GB" altLang="en-US" sz="1600" b="1" dirty="0">
                <a:latin typeface="Verdana" panose="020B0604030504040204" pitchFamily="34" charset="0"/>
                <a:cs typeface="Times New Roman" panose="02020603050405020304" pitchFamily="18" charset="0"/>
              </a:rPr>
              <a:t>in Brazil have stolen up to $65m </a:t>
            </a:r>
            <a:r>
              <a:rPr lang="en-GB" altLang="en-US" sz="1600" b="1" dirty="0" smtClean="0">
                <a:latin typeface="Verdana" panose="020B0604030504040204" pitchFamily="34" charset="0"/>
                <a:cs typeface="Times New Roman" panose="02020603050405020304" pitchFamily="18" charset="0"/>
              </a:rPr>
              <a:t>(27m NZD) after </a:t>
            </a:r>
            <a:r>
              <a:rPr lang="en-GB" altLang="en-US" sz="1600" b="1" dirty="0">
                <a:latin typeface="Verdana" panose="020B0604030504040204" pitchFamily="34" charset="0"/>
                <a:cs typeface="Times New Roman" panose="02020603050405020304" pitchFamily="18" charset="0"/>
              </a:rPr>
              <a:t>tunnelling into a bank in what police say could be the country's biggest bank heist.</a:t>
            </a:r>
            <a:r>
              <a:rPr lang="en-GB" altLang="en-US" sz="1600" dirty="0">
                <a:latin typeface="Verdana" panose="020B0604030504040204" pitchFamily="34" charset="0"/>
                <a:cs typeface="Times New Roman" panose="02020603050405020304" pitchFamily="18" charset="0"/>
              </a:rPr>
              <a:t> </a:t>
            </a:r>
          </a:p>
          <a:p>
            <a:r>
              <a:rPr lang="en-GB" altLang="en-US" sz="1600" dirty="0">
                <a:latin typeface="Verdana" panose="020B0604030504040204" pitchFamily="34" charset="0"/>
                <a:cs typeface="Times New Roman" panose="02020603050405020304" pitchFamily="18" charset="0"/>
              </a:rPr>
              <a:t>The thieves dug a 200m (656ft) tunnel into the bank from a nearby house in the northern city of Fortaleza. </a:t>
            </a:r>
          </a:p>
          <a:p>
            <a:r>
              <a:rPr lang="en-GB" altLang="en-US" sz="1600" dirty="0">
                <a:latin typeface="Verdana" panose="020B0604030504040204" pitchFamily="34" charset="0"/>
                <a:cs typeface="Times New Roman" panose="02020603050405020304" pitchFamily="18" charset="0"/>
              </a:rPr>
              <a:t>Neighbours said between six and 10 men worked at the house, rented in the name of a company making artificial turf. </a:t>
            </a:r>
          </a:p>
          <a:p>
            <a:r>
              <a:rPr lang="en-GB" altLang="en-US" sz="1600" dirty="0">
                <a:latin typeface="Verdana" panose="020B0604030504040204" pitchFamily="34" charset="0"/>
                <a:cs typeface="Times New Roman" panose="02020603050405020304" pitchFamily="18" charset="0"/>
              </a:rPr>
              <a:t>The theft happened over the weekend, but was not discovered until Monday morning because the bank was closed. </a:t>
            </a:r>
          </a:p>
          <a:p>
            <a:r>
              <a:rPr lang="en-GB" altLang="en-US" sz="1600" dirty="0">
                <a:latin typeface="Verdana" panose="020B0604030504040204" pitchFamily="34" charset="0"/>
                <a:cs typeface="Times New Roman" panose="02020603050405020304" pitchFamily="18" charset="0"/>
              </a:rPr>
              <a:t>Neighbours reported seeing vanloads of material being removed each day. </a:t>
            </a:r>
          </a:p>
          <a:p>
            <a:r>
              <a:rPr lang="en-GB" altLang="en-US" sz="1600" dirty="0">
                <a:latin typeface="Verdana" panose="020B0604030504040204" pitchFamily="34" charset="0"/>
                <a:cs typeface="Times New Roman" panose="02020603050405020304" pitchFamily="18" charset="0"/>
              </a:rPr>
              <a:t>"It's something you see in the movies... They dug a tunnel that goes underneath two [city] blocks. They've been digging for three months," investigator Francisco </a:t>
            </a:r>
            <a:r>
              <a:rPr lang="en-GB" altLang="en-US" sz="1600" dirty="0" err="1">
                <a:latin typeface="Verdana" panose="020B0604030504040204" pitchFamily="34" charset="0"/>
                <a:cs typeface="Times New Roman" panose="02020603050405020304" pitchFamily="18" charset="0"/>
              </a:rPr>
              <a:t>Queiroga</a:t>
            </a:r>
            <a:r>
              <a:rPr lang="en-GB" altLang="en-US" sz="1600" dirty="0">
                <a:latin typeface="Verdana" panose="020B0604030504040204" pitchFamily="34" charset="0"/>
                <a:cs typeface="Times New Roman" panose="02020603050405020304" pitchFamily="18" charset="0"/>
              </a:rPr>
              <a:t> told the Reuters news agency. </a:t>
            </a:r>
          </a:p>
          <a:p>
            <a:r>
              <a:rPr lang="en-GB" altLang="en-US" sz="1600" dirty="0">
                <a:latin typeface="Verdana" panose="020B0604030504040204" pitchFamily="34" charset="0"/>
                <a:cs typeface="Times New Roman" panose="02020603050405020304" pitchFamily="18" charset="0"/>
              </a:rPr>
              <a:t>The Banco Central said the robbers opened five containers with 50 real ($22) bills. </a:t>
            </a:r>
          </a:p>
          <a:p>
            <a:r>
              <a:rPr lang="en-GB" altLang="en-US" sz="1600" dirty="0">
                <a:latin typeface="Verdana" panose="020B0604030504040204" pitchFamily="34" charset="0"/>
                <a:cs typeface="Times New Roman" panose="02020603050405020304" pitchFamily="18" charset="0"/>
              </a:rPr>
              <a:t>The value of the stolen bank notes has not been determined. However, police sources said the heist may have yielded as much as 150m reals, which would make it the biggest bank robbery in Brazil's history. </a:t>
            </a:r>
          </a:p>
          <a:p>
            <a:endParaRPr lang="en-GB" altLang="en-US" sz="1600" dirty="0"/>
          </a:p>
        </p:txBody>
      </p:sp>
      <p:sp>
        <p:nvSpPr>
          <p:cNvPr id="3" name="Text Placeholder 2"/>
          <p:cNvSpPr>
            <a:spLocks noGrp="1"/>
          </p:cNvSpPr>
          <p:nvPr>
            <p:ph type="body" sz="quarter" idx="10"/>
          </p:nvPr>
        </p:nvSpPr>
        <p:spPr/>
        <p:txBody>
          <a:bodyPr/>
          <a:lstStyle/>
          <a:p>
            <a:r>
              <a:rPr lang="en-NZ" dirty="0" smtClean="0"/>
              <a:t>The Heist</a:t>
            </a:r>
            <a:endParaRPr lang="en-NZ" dirty="0"/>
          </a:p>
        </p:txBody>
      </p:sp>
    </p:spTree>
    <p:extLst>
      <p:ext uri="{BB962C8B-B14F-4D97-AF65-F5344CB8AC3E}">
        <p14:creationId xmlns:p14="http://schemas.microsoft.com/office/powerpoint/2010/main" val="155339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
          </p:nvPr>
        </p:nvPicPr>
        <p:blipFill>
          <a:blip r:embed="rId2"/>
          <a:stretch>
            <a:fillRect/>
          </a:stretch>
        </p:blipFill>
        <p:spPr>
          <a:xfrm>
            <a:off x="971600" y="980728"/>
            <a:ext cx="6864089" cy="5183088"/>
          </a:xfrm>
          <a:prstGeom prst="rect">
            <a:avLst/>
          </a:prstGeom>
        </p:spPr>
      </p:pic>
    </p:spTree>
    <p:extLst>
      <p:ext uri="{BB962C8B-B14F-4D97-AF65-F5344CB8AC3E}">
        <p14:creationId xmlns:p14="http://schemas.microsoft.com/office/powerpoint/2010/main" val="336349030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a:t>You are required to plan and organise a </a:t>
            </a:r>
            <a:r>
              <a:rPr lang="en-GB" altLang="en-US" dirty="0" smtClean="0"/>
              <a:t>conference</a:t>
            </a:r>
          </a:p>
          <a:p>
            <a:r>
              <a:rPr lang="en-GB" altLang="en-US" dirty="0"/>
              <a:t>D</a:t>
            </a:r>
            <a:r>
              <a:rPr lang="en-GB" altLang="en-US" dirty="0" smtClean="0"/>
              <a:t>rill </a:t>
            </a:r>
            <a:r>
              <a:rPr lang="en-GB" altLang="en-US" dirty="0"/>
              <a:t>down the different tasks which must be achieved for a successful event</a:t>
            </a:r>
          </a:p>
          <a:p>
            <a:endParaRPr lang="en-NZ" dirty="0"/>
          </a:p>
        </p:txBody>
      </p:sp>
      <p:sp>
        <p:nvSpPr>
          <p:cNvPr id="3" name="Text Placeholder 2"/>
          <p:cNvSpPr>
            <a:spLocks noGrp="1"/>
          </p:cNvSpPr>
          <p:nvPr>
            <p:ph type="body" sz="quarter" idx="10"/>
          </p:nvPr>
        </p:nvSpPr>
        <p:spPr/>
        <p:txBody>
          <a:bodyPr/>
          <a:lstStyle/>
          <a:p>
            <a:r>
              <a:rPr lang="en-NZ" dirty="0" smtClean="0"/>
              <a:t>Something closer to home</a:t>
            </a:r>
            <a:endParaRPr lang="en-NZ" dirty="0"/>
          </a:p>
        </p:txBody>
      </p:sp>
    </p:spTree>
    <p:extLst>
      <p:ext uri="{BB962C8B-B14F-4D97-AF65-F5344CB8AC3E}">
        <p14:creationId xmlns:p14="http://schemas.microsoft.com/office/powerpoint/2010/main" val="22478359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NZ" dirty="0" smtClean="0"/>
              <a:t>How do you eat an elephant?</a:t>
            </a:r>
            <a:endParaRPr lang="en-NZ" dirty="0"/>
          </a:p>
        </p:txBody>
      </p:sp>
      <p:pic>
        <p:nvPicPr>
          <p:cNvPr id="1026" name="Picture 2" descr="Image result for how to eat an elephant PhD"/>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1066800" y="2564904"/>
            <a:ext cx="6480720" cy="324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6109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a:t>Identify sources of risk</a:t>
            </a:r>
          </a:p>
          <a:p>
            <a:r>
              <a:rPr lang="en-GB" altLang="en-US" dirty="0"/>
              <a:t>Assess </a:t>
            </a:r>
            <a:r>
              <a:rPr lang="en-GB" altLang="en-US" dirty="0" smtClean="0"/>
              <a:t>likelihood </a:t>
            </a:r>
            <a:r>
              <a:rPr lang="en-GB" altLang="en-US" dirty="0"/>
              <a:t>of risk</a:t>
            </a:r>
          </a:p>
          <a:p>
            <a:r>
              <a:rPr lang="en-GB" altLang="en-US" dirty="0"/>
              <a:t>Assess magnitude of risk</a:t>
            </a:r>
          </a:p>
          <a:p>
            <a:r>
              <a:rPr lang="en-GB" altLang="en-US" dirty="0"/>
              <a:t>Develop </a:t>
            </a:r>
            <a:r>
              <a:rPr lang="en-GB" altLang="en-US" dirty="0" smtClean="0"/>
              <a:t>response/ mitigation</a:t>
            </a:r>
            <a:endParaRPr lang="en-GB" altLang="en-US" dirty="0"/>
          </a:p>
          <a:p>
            <a:endParaRPr lang="en-NZ" dirty="0"/>
          </a:p>
        </p:txBody>
      </p:sp>
      <p:sp>
        <p:nvSpPr>
          <p:cNvPr id="3" name="Text Placeholder 2"/>
          <p:cNvSpPr>
            <a:spLocks noGrp="1"/>
          </p:cNvSpPr>
          <p:nvPr>
            <p:ph type="body" sz="quarter" idx="10"/>
          </p:nvPr>
        </p:nvSpPr>
        <p:spPr/>
        <p:txBody>
          <a:bodyPr/>
          <a:lstStyle/>
          <a:p>
            <a:r>
              <a:rPr lang="en-GB" altLang="en-US" dirty="0"/>
              <a:t>Projects and Risks</a:t>
            </a:r>
            <a:endParaRPr lang="en-NZ" dirty="0"/>
          </a:p>
        </p:txBody>
      </p:sp>
    </p:spTree>
    <p:extLst>
      <p:ext uri="{BB962C8B-B14F-4D97-AF65-F5344CB8AC3E}">
        <p14:creationId xmlns:p14="http://schemas.microsoft.com/office/powerpoint/2010/main" val="214921765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endParaRPr lang="en-GB" altLang="en-US" dirty="0" smtClean="0"/>
          </a:p>
          <a:p>
            <a:r>
              <a:rPr lang="en-GB" altLang="en-US" dirty="0" smtClean="0"/>
              <a:t>Get </a:t>
            </a:r>
            <a:r>
              <a:rPr lang="en-GB" altLang="en-US" dirty="0"/>
              <a:t>caught digging tunnel</a:t>
            </a:r>
          </a:p>
          <a:p>
            <a:r>
              <a:rPr lang="en-GB" altLang="en-US" dirty="0"/>
              <a:t>Tunnel collapses</a:t>
            </a:r>
          </a:p>
          <a:p>
            <a:r>
              <a:rPr lang="en-GB" altLang="en-US" dirty="0"/>
              <a:t>Route blocked by pipes / rock</a:t>
            </a:r>
          </a:p>
          <a:p>
            <a:r>
              <a:rPr lang="en-GB" altLang="en-US" dirty="0" smtClean="0"/>
              <a:t>Getting grassed on, dobbed in</a:t>
            </a:r>
            <a:endParaRPr lang="en-GB" altLang="en-US" dirty="0"/>
          </a:p>
          <a:p>
            <a:r>
              <a:rPr lang="en-GB" altLang="en-US" dirty="0"/>
              <a:t>Vault empty / disappointing</a:t>
            </a:r>
          </a:p>
          <a:p>
            <a:r>
              <a:rPr lang="en-GB" altLang="en-US" dirty="0"/>
              <a:t>Forensic evidence </a:t>
            </a:r>
            <a:r>
              <a:rPr lang="en-GB" altLang="en-US" dirty="0" smtClean="0"/>
              <a:t>left</a:t>
            </a:r>
          </a:p>
          <a:p>
            <a:pPr marL="0" indent="0">
              <a:buNone/>
            </a:pPr>
            <a:r>
              <a:rPr lang="en-GB" altLang="en-US" dirty="0" smtClean="0"/>
              <a:t>All potentially and rightfully resulting in arrest and jail</a:t>
            </a:r>
            <a:endParaRPr lang="en-GB" altLang="en-US" dirty="0"/>
          </a:p>
          <a:p>
            <a:endParaRPr lang="en-NZ" dirty="0"/>
          </a:p>
        </p:txBody>
      </p:sp>
      <p:sp>
        <p:nvSpPr>
          <p:cNvPr id="3" name="Text Placeholder 2"/>
          <p:cNvSpPr>
            <a:spLocks noGrp="1"/>
          </p:cNvSpPr>
          <p:nvPr>
            <p:ph type="body" sz="quarter" idx="10"/>
          </p:nvPr>
        </p:nvSpPr>
        <p:spPr>
          <a:xfrm>
            <a:off x="971600" y="990600"/>
            <a:ext cx="6953200" cy="1142256"/>
          </a:xfrm>
        </p:spPr>
        <p:txBody>
          <a:bodyPr/>
          <a:lstStyle/>
          <a:p>
            <a:r>
              <a:rPr lang="en-NZ" dirty="0" smtClean="0"/>
              <a:t>Risk associated with Bank Heist were…</a:t>
            </a:r>
            <a:endParaRPr lang="en-NZ" dirty="0"/>
          </a:p>
        </p:txBody>
      </p:sp>
    </p:spTree>
    <p:extLst>
      <p:ext uri="{BB962C8B-B14F-4D97-AF65-F5344CB8AC3E}">
        <p14:creationId xmlns:p14="http://schemas.microsoft.com/office/powerpoint/2010/main" val="40467871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a:t>Discover that someone has already done it </a:t>
            </a:r>
            <a:r>
              <a:rPr lang="en-GB" altLang="en-US" dirty="0" smtClean="0"/>
              <a:t>!</a:t>
            </a:r>
          </a:p>
          <a:p>
            <a:r>
              <a:rPr lang="en-GB" altLang="en-US" dirty="0" smtClean="0"/>
              <a:t>Data management issue: Laptop </a:t>
            </a:r>
            <a:r>
              <a:rPr lang="en-GB" altLang="en-US" dirty="0"/>
              <a:t>with </a:t>
            </a:r>
            <a:r>
              <a:rPr lang="en-GB" altLang="en-US" dirty="0" smtClean="0"/>
              <a:t>records </a:t>
            </a:r>
            <a:r>
              <a:rPr lang="en-GB" altLang="en-US" dirty="0"/>
              <a:t>is </a:t>
            </a:r>
            <a:r>
              <a:rPr lang="en-GB" altLang="en-US" dirty="0" smtClean="0"/>
              <a:t>stolen, pen drive through the wash…</a:t>
            </a:r>
            <a:endParaRPr lang="en-GB" altLang="en-US" dirty="0"/>
          </a:p>
          <a:p>
            <a:r>
              <a:rPr lang="en-GB" altLang="en-US" dirty="0"/>
              <a:t>Unable to get hold of a key source</a:t>
            </a:r>
          </a:p>
          <a:p>
            <a:r>
              <a:rPr lang="en-GB" altLang="en-US" dirty="0"/>
              <a:t>Supervisor </a:t>
            </a:r>
            <a:r>
              <a:rPr lang="en-GB" altLang="en-US" dirty="0" smtClean="0"/>
              <a:t>leaves</a:t>
            </a:r>
          </a:p>
          <a:p>
            <a:r>
              <a:rPr lang="en-GB" altLang="en-US" dirty="0" smtClean="0"/>
              <a:t>Supervisory issues</a:t>
            </a:r>
          </a:p>
          <a:p>
            <a:r>
              <a:rPr lang="en-GB" altLang="en-US" dirty="0" smtClean="0"/>
              <a:t>External pressures</a:t>
            </a:r>
          </a:p>
          <a:p>
            <a:r>
              <a:rPr lang="en-GB" altLang="en-US" dirty="0" smtClean="0"/>
              <a:t>Internal pressures</a:t>
            </a:r>
            <a:endParaRPr lang="en-GB" altLang="en-US" dirty="0"/>
          </a:p>
          <a:p>
            <a:r>
              <a:rPr lang="en-GB" altLang="en-US" dirty="0"/>
              <a:t>Loss of motivation…</a:t>
            </a:r>
          </a:p>
          <a:p>
            <a:endParaRPr lang="en-NZ" dirty="0"/>
          </a:p>
        </p:txBody>
      </p:sp>
      <p:sp>
        <p:nvSpPr>
          <p:cNvPr id="3" name="Text Placeholder 2"/>
          <p:cNvSpPr>
            <a:spLocks noGrp="1"/>
          </p:cNvSpPr>
          <p:nvPr>
            <p:ph type="body" sz="quarter" idx="10"/>
          </p:nvPr>
        </p:nvSpPr>
        <p:spPr/>
        <p:txBody>
          <a:bodyPr/>
          <a:lstStyle/>
          <a:p>
            <a:r>
              <a:rPr lang="en-GB" altLang="en-US" dirty="0"/>
              <a:t>Sources of Risk in a PhD </a:t>
            </a:r>
            <a:endParaRPr lang="en-NZ" dirty="0"/>
          </a:p>
        </p:txBody>
      </p:sp>
    </p:spTree>
    <p:extLst>
      <p:ext uri="{BB962C8B-B14F-4D97-AF65-F5344CB8AC3E}">
        <p14:creationId xmlns:p14="http://schemas.microsoft.com/office/powerpoint/2010/main" val="375703068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NZ" dirty="0" smtClean="0"/>
              <a:t>Risk analysis</a:t>
            </a:r>
            <a:endParaRPr lang="en-NZ" dirty="0"/>
          </a:p>
        </p:txBody>
      </p:sp>
      <p:pic>
        <p:nvPicPr>
          <p:cNvPr id="8" name="Content Placeholder 7"/>
          <p:cNvPicPr>
            <a:picLocks noGrp="1" noChangeAspect="1"/>
          </p:cNvPicPr>
          <p:nvPr>
            <p:ph sz="quarter" idx="4"/>
          </p:nvPr>
        </p:nvPicPr>
        <p:blipFill>
          <a:blip r:embed="rId2"/>
          <a:stretch>
            <a:fillRect/>
          </a:stretch>
        </p:blipFill>
        <p:spPr>
          <a:xfrm>
            <a:off x="845544" y="1772815"/>
            <a:ext cx="7902920" cy="4724383"/>
          </a:xfrm>
          <a:prstGeom prst="rect">
            <a:avLst/>
          </a:prstGeom>
        </p:spPr>
      </p:pic>
    </p:spTree>
    <p:extLst>
      <p:ext uri="{BB962C8B-B14F-4D97-AF65-F5344CB8AC3E}">
        <p14:creationId xmlns:p14="http://schemas.microsoft.com/office/powerpoint/2010/main" val="31635265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a:t>To identify potential risks</a:t>
            </a:r>
          </a:p>
          <a:p>
            <a:pPr lvl="1"/>
            <a:r>
              <a:rPr lang="en-GB" altLang="en-US" dirty="0"/>
              <a:t>Review regularly and recognise slippage</a:t>
            </a:r>
          </a:p>
          <a:p>
            <a:pPr lvl="1"/>
            <a:r>
              <a:rPr lang="en-GB" altLang="en-US" dirty="0"/>
              <a:t>Talk to </a:t>
            </a:r>
            <a:r>
              <a:rPr lang="en-GB" altLang="en-US" dirty="0" smtClean="0"/>
              <a:t>supervisor/s, other PhD candidates</a:t>
            </a:r>
            <a:endParaRPr lang="en-GB" altLang="en-US" dirty="0"/>
          </a:p>
          <a:p>
            <a:r>
              <a:rPr lang="en-GB" altLang="en-US" dirty="0"/>
              <a:t>Next map these against potential impact and </a:t>
            </a:r>
            <a:r>
              <a:rPr lang="en-GB" altLang="en-US" dirty="0" smtClean="0"/>
              <a:t>likelihood</a:t>
            </a:r>
            <a:endParaRPr lang="en-GB" altLang="en-US" dirty="0"/>
          </a:p>
          <a:p>
            <a:r>
              <a:rPr lang="en-GB" altLang="en-US" dirty="0"/>
              <a:t>Finally, eliminate, minimise or develop contingency plans</a:t>
            </a:r>
          </a:p>
          <a:p>
            <a:endParaRPr lang="en-NZ" dirty="0"/>
          </a:p>
        </p:txBody>
      </p:sp>
      <p:sp>
        <p:nvSpPr>
          <p:cNvPr id="3" name="Text Placeholder 2"/>
          <p:cNvSpPr>
            <a:spLocks noGrp="1"/>
          </p:cNvSpPr>
          <p:nvPr>
            <p:ph type="body" sz="quarter" idx="10"/>
          </p:nvPr>
        </p:nvSpPr>
        <p:spPr/>
        <p:txBody>
          <a:bodyPr/>
          <a:lstStyle/>
          <a:p>
            <a:r>
              <a:rPr lang="en-NZ" dirty="0" smtClean="0"/>
              <a:t>Risk analysis of PhD</a:t>
            </a:r>
            <a:endParaRPr lang="en-NZ" dirty="0"/>
          </a:p>
        </p:txBody>
      </p:sp>
    </p:spTree>
    <p:extLst>
      <p:ext uri="{BB962C8B-B14F-4D97-AF65-F5344CB8AC3E}">
        <p14:creationId xmlns:p14="http://schemas.microsoft.com/office/powerpoint/2010/main" val="6146400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a:t>Use list of tasks to start Gantt Chart</a:t>
            </a:r>
          </a:p>
          <a:p>
            <a:r>
              <a:rPr lang="en-GB" altLang="en-US" dirty="0"/>
              <a:t>Identify relationships between tasks</a:t>
            </a:r>
          </a:p>
          <a:p>
            <a:r>
              <a:rPr lang="en-GB" altLang="en-US" dirty="0"/>
              <a:t>Estimate </a:t>
            </a:r>
            <a:r>
              <a:rPr lang="en-GB" altLang="en-US" b="1" dirty="0"/>
              <a:t>time</a:t>
            </a:r>
            <a:r>
              <a:rPr lang="en-GB" altLang="en-US" dirty="0"/>
              <a:t> for each task</a:t>
            </a:r>
          </a:p>
          <a:p>
            <a:pPr lvl="1">
              <a:spcBef>
                <a:spcPts val="500"/>
              </a:spcBef>
              <a:spcAft>
                <a:spcPts val="500"/>
              </a:spcAft>
            </a:pPr>
            <a:r>
              <a:rPr lang="en-GB" altLang="en-US" dirty="0"/>
              <a:t>include: project management, detailed planning, liaison with experts, meetings, information gathering</a:t>
            </a:r>
          </a:p>
          <a:p>
            <a:pPr>
              <a:spcBef>
                <a:spcPts val="500"/>
              </a:spcBef>
              <a:spcAft>
                <a:spcPts val="500"/>
              </a:spcAft>
            </a:pPr>
            <a:r>
              <a:rPr lang="en-GB" altLang="en-US" dirty="0"/>
              <a:t>Ask for feedback on your plan</a:t>
            </a:r>
          </a:p>
          <a:p>
            <a:pPr marL="0" indent="0">
              <a:buNone/>
            </a:pPr>
            <a:r>
              <a:rPr lang="en-NZ" dirty="0"/>
              <a:t>https://www.smartsheet.com/blog/gantt-chart-excel01</a:t>
            </a:r>
          </a:p>
        </p:txBody>
      </p:sp>
      <p:sp>
        <p:nvSpPr>
          <p:cNvPr id="3" name="Text Placeholder 2"/>
          <p:cNvSpPr>
            <a:spLocks noGrp="1"/>
          </p:cNvSpPr>
          <p:nvPr>
            <p:ph type="body" sz="quarter" idx="10"/>
          </p:nvPr>
        </p:nvSpPr>
        <p:spPr/>
        <p:txBody>
          <a:bodyPr/>
          <a:lstStyle/>
          <a:p>
            <a:r>
              <a:rPr lang="en-NZ" dirty="0" smtClean="0"/>
              <a:t>Gantt chart development</a:t>
            </a:r>
            <a:endParaRPr lang="en-NZ" dirty="0"/>
          </a:p>
        </p:txBody>
      </p:sp>
    </p:spTree>
    <p:extLst>
      <p:ext uri="{BB962C8B-B14F-4D97-AF65-F5344CB8AC3E}">
        <p14:creationId xmlns:p14="http://schemas.microsoft.com/office/powerpoint/2010/main" val="389535949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
          </p:nvPr>
        </p:nvPicPr>
        <p:blipFill>
          <a:blip r:embed="rId2"/>
          <a:stretch>
            <a:fillRect/>
          </a:stretch>
        </p:blipFill>
        <p:spPr>
          <a:xfrm>
            <a:off x="251520" y="980728"/>
            <a:ext cx="8132806" cy="4977730"/>
          </a:xfrm>
          <a:prstGeom prst="rect">
            <a:avLst/>
          </a:prstGeom>
        </p:spPr>
      </p:pic>
    </p:spTree>
    <p:extLst>
      <p:ext uri="{BB962C8B-B14F-4D97-AF65-F5344CB8AC3E}">
        <p14:creationId xmlns:p14="http://schemas.microsoft.com/office/powerpoint/2010/main" val="34466555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a:t>lay out the tasks that need to be completed</a:t>
            </a:r>
          </a:p>
          <a:p>
            <a:r>
              <a:rPr lang="en-GB" altLang="en-US" dirty="0"/>
              <a:t>show when these tasks should be carried out </a:t>
            </a:r>
          </a:p>
          <a:p>
            <a:r>
              <a:rPr lang="en-GB" altLang="en-US" dirty="0"/>
              <a:t>assist the allocation of resources</a:t>
            </a:r>
          </a:p>
          <a:p>
            <a:r>
              <a:rPr lang="en-GB" altLang="en-US" dirty="0"/>
              <a:t>help you to work out the critical path for a project where you must complete it by a particular date</a:t>
            </a:r>
          </a:p>
          <a:p>
            <a:endParaRPr lang="en-NZ" dirty="0"/>
          </a:p>
        </p:txBody>
      </p:sp>
      <p:sp>
        <p:nvSpPr>
          <p:cNvPr id="3" name="Text Placeholder 2"/>
          <p:cNvSpPr>
            <a:spLocks noGrp="1"/>
          </p:cNvSpPr>
          <p:nvPr>
            <p:ph type="body" sz="quarter" idx="10"/>
          </p:nvPr>
        </p:nvSpPr>
        <p:spPr/>
        <p:txBody>
          <a:bodyPr/>
          <a:lstStyle/>
          <a:p>
            <a:r>
              <a:rPr lang="en-NZ" dirty="0" smtClean="0"/>
              <a:t>Gantt Chart</a:t>
            </a:r>
            <a:endParaRPr lang="en-NZ" dirty="0"/>
          </a:p>
        </p:txBody>
      </p:sp>
    </p:spTree>
    <p:extLst>
      <p:ext uri="{BB962C8B-B14F-4D97-AF65-F5344CB8AC3E}">
        <p14:creationId xmlns:p14="http://schemas.microsoft.com/office/powerpoint/2010/main" val="247423731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
          </p:nvPr>
        </p:nvPicPr>
        <p:blipFill>
          <a:blip r:embed="rId3"/>
          <a:stretch>
            <a:fillRect/>
          </a:stretch>
        </p:blipFill>
        <p:spPr>
          <a:xfrm>
            <a:off x="827584" y="1196752"/>
            <a:ext cx="7366044" cy="4728368"/>
          </a:xfrm>
          <a:prstGeom prst="rect">
            <a:avLst/>
          </a:prstGeom>
        </p:spPr>
      </p:pic>
    </p:spTree>
    <p:extLst>
      <p:ext uri="{BB962C8B-B14F-4D97-AF65-F5344CB8AC3E}">
        <p14:creationId xmlns:p14="http://schemas.microsoft.com/office/powerpoint/2010/main" val="94955206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US" altLang="en-US" dirty="0"/>
              <a:t>Report the implications of delays</a:t>
            </a:r>
          </a:p>
          <a:p>
            <a:r>
              <a:rPr lang="en-US" altLang="en-US" dirty="0"/>
              <a:t>Discuss changes in plans</a:t>
            </a:r>
          </a:p>
          <a:p>
            <a:r>
              <a:rPr lang="en-US" altLang="en-US" dirty="0"/>
              <a:t>Direct resources </a:t>
            </a:r>
          </a:p>
          <a:p>
            <a:r>
              <a:rPr lang="en-US" altLang="en-US" dirty="0" smtClean="0"/>
              <a:t>Respond </a:t>
            </a:r>
            <a:r>
              <a:rPr lang="en-US" altLang="en-US" dirty="0"/>
              <a:t>early</a:t>
            </a:r>
          </a:p>
          <a:p>
            <a:r>
              <a:rPr lang="en-US" altLang="en-US" dirty="0"/>
              <a:t>Be flexible </a:t>
            </a:r>
          </a:p>
          <a:p>
            <a:r>
              <a:rPr lang="en-US" altLang="en-US" dirty="0"/>
              <a:t>Involve your supervisor(s) and others</a:t>
            </a:r>
          </a:p>
          <a:p>
            <a:endParaRPr lang="en-NZ" dirty="0"/>
          </a:p>
        </p:txBody>
      </p:sp>
      <p:sp>
        <p:nvSpPr>
          <p:cNvPr id="3" name="Text Placeholder 2"/>
          <p:cNvSpPr>
            <a:spLocks noGrp="1"/>
          </p:cNvSpPr>
          <p:nvPr>
            <p:ph type="body" sz="quarter" idx="10"/>
          </p:nvPr>
        </p:nvSpPr>
        <p:spPr/>
        <p:txBody>
          <a:bodyPr/>
          <a:lstStyle/>
          <a:p>
            <a:r>
              <a:rPr lang="en-NZ" dirty="0" smtClean="0"/>
              <a:t>Identify issues early – solve early</a:t>
            </a:r>
            <a:endParaRPr lang="en-NZ" dirty="0"/>
          </a:p>
        </p:txBody>
      </p:sp>
    </p:spTree>
    <p:extLst>
      <p:ext uri="{BB962C8B-B14F-4D97-AF65-F5344CB8AC3E}">
        <p14:creationId xmlns:p14="http://schemas.microsoft.com/office/powerpoint/2010/main" val="22439406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pPr marL="0" indent="0">
              <a:buNone/>
            </a:pPr>
            <a:endParaRPr lang="en-IE" dirty="0" smtClean="0"/>
          </a:p>
          <a:p>
            <a:pPr marL="0" indent="0">
              <a:buNone/>
            </a:pPr>
            <a:endParaRPr lang="en-IE" dirty="0"/>
          </a:p>
          <a:p>
            <a:pPr marL="0" indent="0">
              <a:buNone/>
            </a:pPr>
            <a:r>
              <a:rPr lang="en-IE" dirty="0" smtClean="0"/>
              <a:t>“</a:t>
            </a:r>
            <a:r>
              <a:rPr lang="en-IE" dirty="0"/>
              <a:t>the knack for all research students regardless of discipline is to pinpoint what is required and model your work accordingly”             (Burnham, 1994:33</a:t>
            </a:r>
            <a:r>
              <a:rPr lang="en-IE" dirty="0" smtClean="0"/>
              <a:t>)</a:t>
            </a:r>
          </a:p>
          <a:p>
            <a:pPr marL="0" indent="0">
              <a:buNone/>
            </a:pPr>
            <a:endParaRPr lang="en-NZ" dirty="0" smtClean="0"/>
          </a:p>
          <a:p>
            <a:r>
              <a:rPr lang="en-NZ" dirty="0" smtClean="0">
                <a:hlinkClick r:id="rId3"/>
              </a:rPr>
              <a:t>Thesis whisperer</a:t>
            </a:r>
            <a:endParaRPr lang="en-NZ" dirty="0" smtClean="0"/>
          </a:p>
          <a:p>
            <a:r>
              <a:rPr lang="en-NZ" dirty="0" smtClean="0">
                <a:hlinkClick r:id="rId4"/>
              </a:rPr>
              <a:t>Grad Hacker</a:t>
            </a:r>
            <a:endParaRPr lang="en-NZ" dirty="0"/>
          </a:p>
        </p:txBody>
      </p:sp>
      <p:sp>
        <p:nvSpPr>
          <p:cNvPr id="3" name="Text Placeholder 2"/>
          <p:cNvSpPr>
            <a:spLocks noGrp="1"/>
          </p:cNvSpPr>
          <p:nvPr>
            <p:ph type="body" sz="quarter" idx="10"/>
          </p:nvPr>
        </p:nvSpPr>
        <p:spPr/>
        <p:txBody>
          <a:bodyPr/>
          <a:lstStyle/>
          <a:p>
            <a:r>
              <a:rPr lang="en-NZ" dirty="0" smtClean="0"/>
              <a:t>Why Project Management?</a:t>
            </a:r>
            <a:endParaRPr lang="en-NZ" dirty="0"/>
          </a:p>
        </p:txBody>
      </p:sp>
    </p:spTree>
    <p:extLst>
      <p:ext uri="{BB962C8B-B14F-4D97-AF65-F5344CB8AC3E}">
        <p14:creationId xmlns:p14="http://schemas.microsoft.com/office/powerpoint/2010/main" val="47995046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a:t>Project management is a set of tools not a straightjacket!</a:t>
            </a:r>
          </a:p>
          <a:p>
            <a:r>
              <a:rPr lang="en-GB" altLang="en-US" dirty="0"/>
              <a:t>It should be dynamic, but have regular, fixed reviews of progress </a:t>
            </a:r>
          </a:p>
          <a:p>
            <a:r>
              <a:rPr lang="en-GB" altLang="en-US" dirty="0"/>
              <a:t>It can help with communication and to check on common understanding</a:t>
            </a:r>
          </a:p>
          <a:p>
            <a:pPr lvl="1"/>
            <a:r>
              <a:rPr lang="en-GB" altLang="en-US" dirty="0"/>
              <a:t>Between you and your supervisor / </a:t>
            </a:r>
            <a:r>
              <a:rPr lang="en-GB" altLang="en-US" dirty="0" smtClean="0"/>
              <a:t>funders / </a:t>
            </a:r>
            <a:r>
              <a:rPr lang="en-GB" altLang="en-US" dirty="0"/>
              <a:t>colleagues</a:t>
            </a:r>
          </a:p>
          <a:p>
            <a:r>
              <a:rPr lang="en-GB" altLang="en-US" dirty="0"/>
              <a:t>It can be difficult to apply these ideas at the very start of your PhD, but you should be able to identify scope, constraints, risks, time structure fairly soon</a:t>
            </a:r>
            <a:r>
              <a:rPr lang="en-GB" altLang="en-US" dirty="0" smtClean="0"/>
              <a:t>…</a:t>
            </a:r>
          </a:p>
          <a:p>
            <a:pPr marL="0" indent="0">
              <a:buNone/>
            </a:pPr>
            <a:r>
              <a:rPr lang="en-GB" dirty="0" smtClean="0"/>
              <a:t>Vitae – </a:t>
            </a:r>
            <a:r>
              <a:rPr lang="en-GB" dirty="0" smtClean="0">
                <a:hlinkClick r:id="rId2"/>
              </a:rPr>
              <a:t>Project Management Tools for Researchers</a:t>
            </a:r>
            <a:endParaRPr lang="en-NZ" dirty="0"/>
          </a:p>
        </p:txBody>
      </p:sp>
      <p:sp>
        <p:nvSpPr>
          <p:cNvPr id="3" name="Text Placeholder 2"/>
          <p:cNvSpPr>
            <a:spLocks noGrp="1"/>
          </p:cNvSpPr>
          <p:nvPr>
            <p:ph type="body" sz="quarter" idx="10"/>
          </p:nvPr>
        </p:nvSpPr>
        <p:spPr/>
        <p:txBody>
          <a:bodyPr/>
          <a:lstStyle/>
          <a:p>
            <a:r>
              <a:rPr lang="en-NZ" dirty="0" smtClean="0"/>
              <a:t>Final thoughts</a:t>
            </a:r>
            <a:endParaRPr lang="en-NZ" dirty="0"/>
          </a:p>
        </p:txBody>
      </p:sp>
    </p:spTree>
    <p:extLst>
      <p:ext uri="{BB962C8B-B14F-4D97-AF65-F5344CB8AC3E}">
        <p14:creationId xmlns:p14="http://schemas.microsoft.com/office/powerpoint/2010/main" val="38056264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NZ" dirty="0"/>
              <a:t>Work through a process for planning projects</a:t>
            </a:r>
          </a:p>
          <a:p>
            <a:endParaRPr lang="en-NZ" dirty="0"/>
          </a:p>
          <a:p>
            <a:r>
              <a:rPr lang="en-NZ" dirty="0"/>
              <a:t>Understand how to relate these to your research project</a:t>
            </a:r>
          </a:p>
          <a:p>
            <a:pPr lvl="1"/>
            <a:r>
              <a:rPr lang="en-NZ" dirty="0"/>
              <a:t>Reflect as we go along</a:t>
            </a:r>
          </a:p>
          <a:p>
            <a:pPr lvl="1"/>
            <a:r>
              <a:rPr lang="en-NZ" dirty="0"/>
              <a:t>Discuss after this session</a:t>
            </a:r>
          </a:p>
          <a:p>
            <a:endParaRPr lang="en-NZ" dirty="0"/>
          </a:p>
          <a:p>
            <a:r>
              <a:rPr lang="en-NZ" dirty="0"/>
              <a:t>Apply these to conference planning</a:t>
            </a:r>
          </a:p>
          <a:p>
            <a:r>
              <a:rPr lang="en-NZ" dirty="0" smtClean="0"/>
              <a:t>Apply these to fellowship or funding applications</a:t>
            </a:r>
            <a:endParaRPr lang="en-NZ" dirty="0"/>
          </a:p>
        </p:txBody>
      </p:sp>
      <p:sp>
        <p:nvSpPr>
          <p:cNvPr id="3" name="Text Placeholder 2"/>
          <p:cNvSpPr>
            <a:spLocks noGrp="1"/>
          </p:cNvSpPr>
          <p:nvPr>
            <p:ph type="body" sz="quarter" idx="10"/>
          </p:nvPr>
        </p:nvSpPr>
        <p:spPr/>
        <p:txBody>
          <a:bodyPr/>
          <a:lstStyle/>
          <a:p>
            <a:r>
              <a:rPr lang="en-NZ" dirty="0" smtClean="0"/>
              <a:t>Session objectives</a:t>
            </a:r>
            <a:endParaRPr lang="en-NZ" dirty="0"/>
          </a:p>
        </p:txBody>
      </p:sp>
    </p:spTree>
    <p:extLst>
      <p:ext uri="{BB962C8B-B14F-4D97-AF65-F5344CB8AC3E}">
        <p14:creationId xmlns:p14="http://schemas.microsoft.com/office/powerpoint/2010/main" val="26485654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US" altLang="en-US" dirty="0"/>
              <a:t>Has a clear and specific objective</a:t>
            </a:r>
          </a:p>
          <a:p>
            <a:endParaRPr lang="en-US" altLang="en-US" dirty="0"/>
          </a:p>
          <a:p>
            <a:r>
              <a:rPr lang="en-US" altLang="en-US" dirty="0"/>
              <a:t>Is someone’s responsibility</a:t>
            </a:r>
          </a:p>
          <a:p>
            <a:endParaRPr lang="en-US" altLang="en-US" dirty="0"/>
          </a:p>
          <a:p>
            <a:r>
              <a:rPr lang="en-US" altLang="en-US" dirty="0"/>
              <a:t>Is any sort of planned undertaking which is finite and bounded</a:t>
            </a:r>
          </a:p>
        </p:txBody>
      </p:sp>
      <p:sp>
        <p:nvSpPr>
          <p:cNvPr id="3" name="Text Placeholder 2"/>
          <p:cNvSpPr>
            <a:spLocks noGrp="1"/>
          </p:cNvSpPr>
          <p:nvPr>
            <p:ph type="body" sz="quarter" idx="10"/>
          </p:nvPr>
        </p:nvSpPr>
        <p:spPr/>
        <p:txBody>
          <a:bodyPr/>
          <a:lstStyle/>
          <a:p>
            <a:r>
              <a:rPr lang="en-NZ" dirty="0" smtClean="0"/>
              <a:t>What is  ‘Project’</a:t>
            </a:r>
            <a:endParaRPr lang="en-NZ" dirty="0"/>
          </a:p>
        </p:txBody>
      </p:sp>
    </p:spTree>
    <p:extLst>
      <p:ext uri="{BB962C8B-B14F-4D97-AF65-F5344CB8AC3E}">
        <p14:creationId xmlns:p14="http://schemas.microsoft.com/office/powerpoint/2010/main" val="30016144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a:t>Most projects operate under constraints</a:t>
            </a:r>
          </a:p>
          <a:p>
            <a:endParaRPr lang="en-GB" altLang="en-US" dirty="0"/>
          </a:p>
          <a:p>
            <a:r>
              <a:rPr lang="en-GB" altLang="en-US" dirty="0"/>
              <a:t>What are the constraints on your project ?</a:t>
            </a:r>
          </a:p>
          <a:p>
            <a:pPr marL="0" lvl="0" indent="0">
              <a:lnSpc>
                <a:spcPct val="115000"/>
              </a:lnSpc>
              <a:spcAft>
                <a:spcPts val="0"/>
              </a:spcAft>
              <a:buNone/>
            </a:pPr>
            <a:endParaRPr lang="en-NZ" dirty="0"/>
          </a:p>
        </p:txBody>
      </p:sp>
      <p:sp>
        <p:nvSpPr>
          <p:cNvPr id="3" name="Text Placeholder 2"/>
          <p:cNvSpPr>
            <a:spLocks noGrp="1"/>
          </p:cNvSpPr>
          <p:nvPr>
            <p:ph type="body" sz="quarter" idx="10"/>
          </p:nvPr>
        </p:nvSpPr>
        <p:spPr/>
        <p:txBody>
          <a:bodyPr/>
          <a:lstStyle/>
          <a:p>
            <a:r>
              <a:rPr lang="en-NZ" dirty="0" smtClean="0"/>
              <a:t>Project constraints/risks</a:t>
            </a:r>
            <a:endParaRPr lang="en-NZ" dirty="0"/>
          </a:p>
        </p:txBody>
      </p:sp>
    </p:spTree>
    <p:extLst>
      <p:ext uri="{BB962C8B-B14F-4D97-AF65-F5344CB8AC3E}">
        <p14:creationId xmlns:p14="http://schemas.microsoft.com/office/powerpoint/2010/main" val="19882787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a:t>Time</a:t>
            </a:r>
          </a:p>
          <a:p>
            <a:r>
              <a:rPr lang="en-GB" altLang="en-US" dirty="0"/>
              <a:t>Clarity of scope</a:t>
            </a:r>
          </a:p>
          <a:p>
            <a:r>
              <a:rPr lang="en-GB" altLang="en-US" dirty="0"/>
              <a:t>Access to literature / resources</a:t>
            </a:r>
          </a:p>
          <a:p>
            <a:r>
              <a:rPr lang="en-GB" altLang="en-US" dirty="0"/>
              <a:t>Access to supervisor</a:t>
            </a:r>
          </a:p>
          <a:p>
            <a:r>
              <a:rPr lang="en-GB" altLang="en-US" dirty="0"/>
              <a:t>Funding</a:t>
            </a:r>
          </a:p>
          <a:p>
            <a:r>
              <a:rPr lang="en-GB" altLang="en-US" dirty="0"/>
              <a:t>‘Publishable quality’</a:t>
            </a:r>
          </a:p>
          <a:p>
            <a:endParaRPr lang="en-NZ" dirty="0"/>
          </a:p>
        </p:txBody>
      </p:sp>
      <p:sp>
        <p:nvSpPr>
          <p:cNvPr id="3" name="Text Placeholder 2"/>
          <p:cNvSpPr>
            <a:spLocks noGrp="1"/>
          </p:cNvSpPr>
          <p:nvPr>
            <p:ph type="body" sz="quarter" idx="10"/>
          </p:nvPr>
        </p:nvSpPr>
        <p:spPr/>
        <p:txBody>
          <a:bodyPr/>
          <a:lstStyle/>
          <a:p>
            <a:r>
              <a:rPr lang="en-NZ" dirty="0" smtClean="0"/>
              <a:t>Possible constraints</a:t>
            </a:r>
            <a:endParaRPr lang="en-NZ" dirty="0"/>
          </a:p>
        </p:txBody>
      </p:sp>
    </p:spTree>
    <p:extLst>
      <p:ext uri="{BB962C8B-B14F-4D97-AF65-F5344CB8AC3E}">
        <p14:creationId xmlns:p14="http://schemas.microsoft.com/office/powerpoint/2010/main" val="15102908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a:t>What are you trying to achieve in your project ?</a:t>
            </a:r>
          </a:p>
          <a:p>
            <a:endParaRPr lang="en-GB" altLang="en-US" dirty="0"/>
          </a:p>
          <a:p>
            <a:r>
              <a:rPr lang="en-GB" altLang="en-US" dirty="0"/>
              <a:t>Are you clear on the limits of your investigations ?</a:t>
            </a:r>
          </a:p>
          <a:p>
            <a:endParaRPr lang="en-GB" altLang="en-US" dirty="0"/>
          </a:p>
          <a:p>
            <a:r>
              <a:rPr lang="en-GB" altLang="en-US" dirty="0"/>
              <a:t>How will you know when the project is complete ?</a:t>
            </a:r>
          </a:p>
          <a:p>
            <a:endParaRPr lang="en-NZ" dirty="0"/>
          </a:p>
        </p:txBody>
      </p:sp>
      <p:sp>
        <p:nvSpPr>
          <p:cNvPr id="3" name="Text Placeholder 2"/>
          <p:cNvSpPr>
            <a:spLocks noGrp="1"/>
          </p:cNvSpPr>
          <p:nvPr>
            <p:ph type="body" sz="quarter" idx="10"/>
          </p:nvPr>
        </p:nvSpPr>
        <p:spPr/>
        <p:txBody>
          <a:bodyPr/>
          <a:lstStyle/>
          <a:p>
            <a:r>
              <a:rPr lang="en-NZ" dirty="0" smtClean="0"/>
              <a:t>Scope of your project</a:t>
            </a:r>
            <a:endParaRPr lang="en-NZ" dirty="0"/>
          </a:p>
        </p:txBody>
      </p:sp>
    </p:spTree>
    <p:extLst>
      <p:ext uri="{BB962C8B-B14F-4D97-AF65-F5344CB8AC3E}">
        <p14:creationId xmlns:p14="http://schemas.microsoft.com/office/powerpoint/2010/main" val="18546404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GB" altLang="en-US" dirty="0"/>
              <a:t>Who will benefit from your work ?</a:t>
            </a:r>
          </a:p>
          <a:p>
            <a:endParaRPr lang="en-GB" altLang="en-US" dirty="0"/>
          </a:p>
          <a:p>
            <a:r>
              <a:rPr lang="en-GB" altLang="en-US" dirty="0"/>
              <a:t>Who do you want to influence ?</a:t>
            </a:r>
          </a:p>
          <a:p>
            <a:endParaRPr lang="en-GB" altLang="en-US" dirty="0"/>
          </a:p>
          <a:p>
            <a:r>
              <a:rPr lang="en-GB" altLang="en-US" dirty="0"/>
              <a:t>What impact do you want your work to have ?   </a:t>
            </a:r>
          </a:p>
          <a:p>
            <a:endParaRPr lang="en-NZ" dirty="0"/>
          </a:p>
        </p:txBody>
      </p:sp>
      <p:sp>
        <p:nvSpPr>
          <p:cNvPr id="3" name="Text Placeholder 2"/>
          <p:cNvSpPr>
            <a:spLocks noGrp="1"/>
          </p:cNvSpPr>
          <p:nvPr>
            <p:ph type="body" sz="quarter" idx="10"/>
          </p:nvPr>
        </p:nvSpPr>
        <p:spPr/>
        <p:txBody>
          <a:bodyPr/>
          <a:lstStyle/>
          <a:p>
            <a:r>
              <a:rPr lang="en-GB" altLang="en-US" dirty="0"/>
              <a:t>Beneficiaries</a:t>
            </a:r>
            <a:endParaRPr lang="en-NZ" dirty="0"/>
          </a:p>
        </p:txBody>
      </p:sp>
    </p:spTree>
    <p:extLst>
      <p:ext uri="{BB962C8B-B14F-4D97-AF65-F5344CB8AC3E}">
        <p14:creationId xmlns:p14="http://schemas.microsoft.com/office/powerpoint/2010/main" val="1688996048"/>
      </p:ext>
    </p:extLst>
  </p:cSld>
  <p:clrMapOvr>
    <a:masterClrMapping/>
  </p:clrMapOvr>
  <p:transition/>
</p:sld>
</file>

<file path=ppt/theme/theme1.xml><?xml version="1.0" encoding="utf-8"?>
<a:theme xmlns:a="http://schemas.openxmlformats.org/drawingml/2006/main" name="2012 v1 Massey-powerpoint-template-4x3-2012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ackground imag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ackground imag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ackground imag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Background image sty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Background image sty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ial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Whit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lue/Whit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Whit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 v1 Massey-powerpoint-template-4x3-2012 (1)</Template>
  <TotalTime>438</TotalTime>
  <Words>1953</Words>
  <Application>Microsoft Office PowerPoint</Application>
  <PresentationFormat>On-screen Show (4:3)</PresentationFormat>
  <Paragraphs>223</Paragraphs>
  <Slides>30</Slides>
  <Notes>11</Notes>
  <HiddenSlides>0</HiddenSlides>
  <MMClips>0</MMClips>
  <ScaleCrop>false</ScaleCrop>
  <HeadingPairs>
    <vt:vector size="4" baseType="variant">
      <vt:variant>
        <vt:lpstr>Theme</vt:lpstr>
      </vt:variant>
      <vt:variant>
        <vt:i4>14</vt:i4>
      </vt:variant>
      <vt:variant>
        <vt:lpstr>Slide Titles</vt:lpstr>
      </vt:variant>
      <vt:variant>
        <vt:i4>30</vt:i4>
      </vt:variant>
    </vt:vector>
  </HeadingPairs>
  <TitlesOfParts>
    <vt:vector size="44" baseType="lpstr">
      <vt:lpstr>2012 v1 Massey-powerpoint-template-4x3-2012 (1)</vt:lpstr>
      <vt:lpstr>All blue style 2</vt:lpstr>
      <vt:lpstr>All blue style 3</vt:lpstr>
      <vt:lpstr>1_Official Template 2</vt:lpstr>
      <vt:lpstr>1_All blue style 2</vt:lpstr>
      <vt:lpstr>1_All blue style 3</vt:lpstr>
      <vt:lpstr>Blue/White style 1</vt:lpstr>
      <vt:lpstr>Blue/White style 2</vt:lpstr>
      <vt:lpstr>Blue/White style 3</vt:lpstr>
      <vt:lpstr>Background image style 1</vt:lpstr>
      <vt:lpstr>Background image style 2</vt:lpstr>
      <vt:lpstr>Background image style 3</vt:lpstr>
      <vt:lpstr>Background image style 4</vt:lpstr>
      <vt:lpstr>Background image style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Massey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MMurrie</dc:creator>
  <cp:lastModifiedBy>Boniface, Alexis</cp:lastModifiedBy>
  <cp:revision>36</cp:revision>
  <dcterms:created xsi:type="dcterms:W3CDTF">2013-10-15T00:18:04Z</dcterms:created>
  <dcterms:modified xsi:type="dcterms:W3CDTF">2017-07-10T23:28:43Z</dcterms:modified>
</cp:coreProperties>
</file>