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76" r:id="rId6"/>
    <p:sldId id="277" r:id="rId7"/>
    <p:sldId id="272" r:id="rId8"/>
    <p:sldId id="266" r:id="rId9"/>
    <p:sldId id="278" r:id="rId10"/>
    <p:sldId id="280" r:id="rId11"/>
    <p:sldId id="27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E87"/>
    <a:srgbClr val="32ABB8"/>
    <a:srgbClr val="2D9AA5"/>
    <a:srgbClr val="49D2E5"/>
    <a:srgbClr val="00CC99"/>
    <a:srgbClr val="41B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8" autoAdjust="0"/>
    <p:restoredTop sz="93829" autoAdjust="0"/>
  </p:normalViewPr>
  <p:slideViewPr>
    <p:cSldViewPr>
      <p:cViewPr varScale="1">
        <p:scale>
          <a:sx n="108" d="100"/>
          <a:sy n="108" d="100"/>
        </p:scale>
        <p:origin x="18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955AA-CD9E-4AAF-994D-D6BB9DF2A128}" type="datetimeFigureOut">
              <a:rPr lang="en-NZ" smtClean="0"/>
              <a:t>11/10/2017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4E3A-D535-408B-8695-FAFB018F80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571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Existing building stock –environmental issues?</a:t>
            </a:r>
          </a:p>
          <a:p>
            <a:r>
              <a:rPr lang="en-NZ" dirty="0" smtClean="0"/>
              <a:t>Role of energy efficiency refurbishment as climate change mitigation policy</a:t>
            </a:r>
          </a:p>
          <a:p>
            <a:r>
              <a:rPr lang="en-NZ" dirty="0" smtClean="0"/>
              <a:t>Why do we need Life Cycle Assessment to analyse energy efficiency refurbishments?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4E3A-D535-408B-8695-FAFB018F80EC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678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4E3A-D535-408B-8695-FAFB018F80EC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515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B16B6-1AF7-42C6-8683-2EA376962775}" type="datetimeFigureOut">
              <a:rPr lang="en-NZ" smtClean="0"/>
              <a:t>11/10/2017</a:t>
            </a:fld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EF-5EE9-4656-A4CB-E26C0BEA918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5922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B16B6-1AF7-42C6-8683-2EA376962775}" type="datetimeFigureOut">
              <a:rPr lang="en-NZ" smtClean="0"/>
              <a:t>11/10/2017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EF-5EE9-4656-A4CB-E26C0BEA91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773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B16B6-1AF7-42C6-8683-2EA376962775}" type="datetimeFigureOut">
              <a:rPr lang="en-NZ" smtClean="0"/>
              <a:t>11/10/2017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EF-5EE9-4656-A4CB-E26C0BEA91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814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B16B6-1AF7-42C6-8683-2EA376962775}" type="datetimeFigureOut">
              <a:rPr lang="en-NZ" smtClean="0"/>
              <a:t>11/10/2017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EF-5EE9-4656-A4CB-E26C0BEA91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131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B16B6-1AF7-42C6-8683-2EA376962775}" type="datetimeFigureOut">
              <a:rPr lang="en-NZ" smtClean="0"/>
              <a:t>11/10/2017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EF-5EE9-4656-A4CB-E26C0BEA91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768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B16B6-1AF7-42C6-8683-2EA376962775}" type="datetimeFigureOut">
              <a:rPr lang="en-NZ" smtClean="0"/>
              <a:t>11/10/2017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EF-5EE9-4656-A4CB-E26C0BEA91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09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B16B6-1AF7-42C6-8683-2EA376962775}" type="datetimeFigureOut">
              <a:rPr lang="en-NZ" smtClean="0"/>
              <a:t>11/10/2017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EF-5EE9-4656-A4CB-E26C0BEA91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385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B16B6-1AF7-42C6-8683-2EA376962775}" type="datetimeFigureOut">
              <a:rPr lang="en-NZ" smtClean="0"/>
              <a:t>11/10/2017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EF-5EE9-4656-A4CB-E26C0BEA91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366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B16B6-1AF7-42C6-8683-2EA376962775}" type="datetimeFigureOut">
              <a:rPr lang="en-NZ" smtClean="0"/>
              <a:t>11/10/2017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EF-5EE9-4656-A4CB-E26C0BEA91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985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B16B6-1AF7-42C6-8683-2EA376962775}" type="datetimeFigureOut">
              <a:rPr lang="en-NZ" smtClean="0"/>
              <a:t>11/10/2017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EF-5EE9-4656-A4CB-E26C0BEA91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581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B16B6-1AF7-42C6-8683-2EA376962775}" type="datetimeFigureOut">
              <a:rPr lang="en-NZ" smtClean="0"/>
              <a:t>11/10/2017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EF-5EE9-4656-A4CB-E26C0BEA91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906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36" y="6453336"/>
            <a:ext cx="562426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NZ" dirty="0" smtClean="0"/>
              <a:t>NZ LCA/M and Industrial Ecology student symposium- March, 2017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0AEF-5EE9-4656-A4CB-E26C0BEA918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06098"/>
            <a:ext cx="1944216" cy="81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8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32ABB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3">
              <a:lumMod val="7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20000" t="-11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40160"/>
          </a:xfrm>
        </p:spPr>
        <p:txBody>
          <a:bodyPr>
            <a:normAutofit/>
          </a:bodyPr>
          <a:lstStyle/>
          <a:p>
            <a:pPr algn="l"/>
            <a:r>
              <a:rPr lang="en-NZ" dirty="0" smtClean="0">
                <a:solidFill>
                  <a:srgbClr val="257E87"/>
                </a:solidFill>
              </a:rPr>
              <a:t>Do energy efficient buildings help cut emissions?</a:t>
            </a:r>
            <a:endParaRPr lang="en-NZ" dirty="0">
              <a:solidFill>
                <a:srgbClr val="257E8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6400800" cy="5760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NZ" sz="2800" dirty="0" smtClean="0">
                <a:solidFill>
                  <a:schemeClr val="bg2">
                    <a:lumMod val="25000"/>
                  </a:schemeClr>
                </a:solidFill>
              </a:rPr>
              <a:t>Environmental assessment of energy efficient refurbishment of the existing commercial office building stock in New Zealand.</a:t>
            </a:r>
            <a:endParaRPr lang="en-NZ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37312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srgbClr val="257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Climate Change Week- </a:t>
            </a:r>
            <a:r>
              <a:rPr lang="en-NZ" sz="1600" b="1" dirty="0" smtClean="0">
                <a:solidFill>
                  <a:srgbClr val="257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Massey University, October 2017</a:t>
            </a:r>
            <a:endParaRPr lang="en-NZ" sz="1600" b="1" dirty="0">
              <a:solidFill>
                <a:srgbClr val="257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93305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Agneta Ghose, Sarah J. McLaren and David Dowdell</a:t>
            </a:r>
            <a:endParaRPr lang="en-NZ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2050 Climate Mitigation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52041"/>
          </a:xfrm>
        </p:spPr>
        <p:txBody>
          <a:bodyPr/>
          <a:lstStyle/>
          <a:p>
            <a:r>
              <a:rPr lang="da-DK" sz="2400" dirty="0" smtClean="0"/>
              <a:t>Refurbishing buildings in specific regions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sz="2400" dirty="0" smtClean="0"/>
              <a:t>Refurbishing </a:t>
            </a:r>
            <a:r>
              <a:rPr lang="da-DK" sz="2400" dirty="0"/>
              <a:t>buildings </a:t>
            </a:r>
            <a:r>
              <a:rPr lang="da-DK" sz="2400" dirty="0" smtClean="0"/>
              <a:t>of specific sizes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0" y="1632338"/>
            <a:ext cx="7920880" cy="1937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17" y="4005762"/>
            <a:ext cx="7997827" cy="17169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96336" y="2780928"/>
            <a:ext cx="432048" cy="7892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95736" y="2803647"/>
            <a:ext cx="504056" cy="6973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7817" y="5373216"/>
            <a:ext cx="7920880" cy="463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Interpretation and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Achievability </a:t>
            </a:r>
            <a:r>
              <a:rPr lang="en-US" sz="1400" dirty="0"/>
              <a:t>of New Zealand’s 2050 </a:t>
            </a:r>
            <a:r>
              <a:rPr lang="en-US" sz="1400" dirty="0" smtClean="0"/>
              <a:t>target with respect to the performance of existing office building sector – </a:t>
            </a:r>
            <a:r>
              <a:rPr lang="en-US" sz="1400" dirty="0" smtClean="0">
                <a:solidFill>
                  <a:srgbClr val="FF0000"/>
                </a:solidFill>
              </a:rPr>
              <a:t>Adopting energy efficiency measures should be promoted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G</a:t>
            </a:r>
            <a:r>
              <a:rPr lang="en-US" sz="1400" dirty="0" smtClean="0"/>
              <a:t>rid </a:t>
            </a:r>
            <a:r>
              <a:rPr lang="en-US" sz="1400" dirty="0"/>
              <a:t>electricity generation plays an important role in determining </a:t>
            </a:r>
            <a:r>
              <a:rPr lang="en-US" sz="1400" dirty="0" smtClean="0"/>
              <a:t>performance </a:t>
            </a:r>
            <a:r>
              <a:rPr lang="en-US" sz="1400" dirty="0"/>
              <a:t>of the building stock</a:t>
            </a:r>
            <a:r>
              <a:rPr lang="en-US" sz="1400" dirty="0" smtClean="0"/>
              <a:t>.- </a:t>
            </a:r>
            <a:r>
              <a:rPr lang="en-US" sz="1400" dirty="0" smtClean="0">
                <a:solidFill>
                  <a:srgbClr val="FF0000"/>
                </a:solidFill>
              </a:rPr>
              <a:t>National policies for increased renewable electricity generation </a:t>
            </a:r>
            <a:r>
              <a:rPr lang="en-US" sz="1400" dirty="0">
                <a:solidFill>
                  <a:srgbClr val="FF0000"/>
                </a:solidFill>
              </a:rPr>
              <a:t>should be promoted</a:t>
            </a:r>
            <a:endParaRPr lang="en-US" sz="1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 smtClean="0"/>
              <a:t>Substantial emissions </a:t>
            </a:r>
            <a:r>
              <a:rPr lang="en-US" sz="1400" dirty="0"/>
              <a:t>are embodied in materials </a:t>
            </a:r>
            <a:r>
              <a:rPr lang="en-US" sz="1400" dirty="0" smtClean="0"/>
              <a:t>associated </a:t>
            </a:r>
            <a:r>
              <a:rPr lang="en-US" sz="1400" dirty="0"/>
              <a:t>with refurbishment </a:t>
            </a:r>
            <a:r>
              <a:rPr lang="en-US" sz="1400" dirty="0" smtClean="0"/>
              <a:t>which lead </a:t>
            </a:r>
            <a:r>
              <a:rPr lang="en-US" sz="1400" dirty="0"/>
              <a:t>to an increase in all environmental </a:t>
            </a:r>
            <a:r>
              <a:rPr lang="en-US" sz="1400" dirty="0" smtClean="0"/>
              <a:t>impacts in </a:t>
            </a:r>
            <a:r>
              <a:rPr lang="en-US" sz="1400" dirty="0"/>
              <a:t>the year of refurbishment</a:t>
            </a:r>
            <a:r>
              <a:rPr lang="en-US" sz="1400" dirty="0" smtClean="0"/>
              <a:t>.- </a:t>
            </a:r>
            <a:r>
              <a:rPr lang="en-US" sz="1400" dirty="0" smtClean="0">
                <a:solidFill>
                  <a:srgbClr val="FF0000"/>
                </a:solidFill>
              </a:rPr>
              <a:t>Future work required on the adoption of materials with low embodied impacts</a:t>
            </a:r>
            <a:r>
              <a:rPr lang="en-US" sz="1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Best </a:t>
            </a:r>
            <a:r>
              <a:rPr lang="en-US" sz="1400" dirty="0"/>
              <a:t>available resource and waste management measures </a:t>
            </a:r>
            <a:r>
              <a:rPr lang="en-US" sz="1400" dirty="0" smtClean="0"/>
              <a:t>contributes </a:t>
            </a:r>
            <a:r>
              <a:rPr lang="en-US" sz="1400" dirty="0"/>
              <a:t>to substantial   benefits across most environmental categories as compared to installation of on-site PV</a:t>
            </a:r>
            <a:r>
              <a:rPr lang="en-US" sz="1400" dirty="0" smtClean="0"/>
              <a:t>.- </a:t>
            </a:r>
            <a:r>
              <a:rPr lang="en-US" sz="1400" dirty="0" smtClean="0">
                <a:solidFill>
                  <a:srgbClr val="FF0000"/>
                </a:solidFill>
              </a:rPr>
              <a:t>Promote waste management and planning</a:t>
            </a:r>
            <a:r>
              <a:rPr lang="en-US" sz="1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Prioritizing </a:t>
            </a:r>
            <a:r>
              <a:rPr lang="en-US" sz="1400" dirty="0"/>
              <a:t>the refurbishment based on building size or location can help in substantial </a:t>
            </a:r>
            <a:r>
              <a:rPr lang="en-US" sz="1400" dirty="0" smtClean="0"/>
              <a:t>emission reduction </a:t>
            </a:r>
            <a:r>
              <a:rPr lang="en-US" sz="1400" dirty="0"/>
              <a:t>without increasing the embodied impact of the entire building </a:t>
            </a:r>
            <a:r>
              <a:rPr lang="en-US" sz="1400" dirty="0" smtClean="0"/>
              <a:t>stock.- </a:t>
            </a:r>
            <a:r>
              <a:rPr lang="en-US" sz="1400" dirty="0" smtClean="0">
                <a:solidFill>
                  <a:srgbClr val="FF0000"/>
                </a:solidFill>
              </a:rPr>
              <a:t>Large buildings or building stock in major cities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96146"/>
            <a:ext cx="3384376" cy="580926"/>
          </a:xfrm>
        </p:spPr>
        <p:txBody>
          <a:bodyPr>
            <a:normAutofit fontScale="90000"/>
          </a:bodyPr>
          <a:lstStyle/>
          <a:p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sz="2800" dirty="0" smtClean="0"/>
              <a:t>Acknowledgements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5" y="4077072"/>
            <a:ext cx="4114800" cy="1512168"/>
          </a:xfrm>
        </p:spPr>
        <p:txBody>
          <a:bodyPr>
            <a:normAutofit/>
          </a:bodyPr>
          <a:lstStyle/>
          <a:p>
            <a:r>
              <a:rPr lang="en-NZ" sz="1600" dirty="0" smtClean="0"/>
              <a:t>Building Research Association New Zealand (BRANZ)</a:t>
            </a:r>
          </a:p>
          <a:p>
            <a:r>
              <a:rPr lang="en-NZ" sz="1600" dirty="0" smtClean="0"/>
              <a:t>New Zealand Life cycle management (NZLCM)</a:t>
            </a:r>
          </a:p>
          <a:p>
            <a:r>
              <a:rPr lang="en-NZ" sz="1600" dirty="0" smtClean="0"/>
              <a:t>Massey University Dissemination Grant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5" y="1408927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2D9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869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000" t="39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600" dirty="0" smtClean="0"/>
              <a:t>Climate change and the existing  </a:t>
            </a:r>
            <a:r>
              <a:rPr lang="en-NZ" sz="3600" dirty="0"/>
              <a:t>b</a:t>
            </a:r>
            <a:r>
              <a:rPr lang="en-NZ" sz="3600" dirty="0" smtClean="0"/>
              <a:t>uilding </a:t>
            </a:r>
            <a:r>
              <a:rPr lang="en-NZ" sz="3600" dirty="0"/>
              <a:t>s</a:t>
            </a:r>
            <a:r>
              <a:rPr lang="en-NZ" sz="3600" dirty="0" smtClean="0"/>
              <a:t>tock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28" y="980728"/>
            <a:ext cx="7211144" cy="1800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NZ" sz="5600" b="1" dirty="0"/>
              <a:t>Building sector’s energy use - 33 % of total global energy </a:t>
            </a:r>
            <a:r>
              <a:rPr lang="en-NZ" sz="5600" b="1" dirty="0" smtClean="0"/>
              <a:t>use; one-third of carbon emissions and other greenhouse gas emissions</a:t>
            </a:r>
            <a:endParaRPr lang="en-NZ" sz="5600" b="1" dirty="0"/>
          </a:p>
          <a:p>
            <a:pPr>
              <a:lnSpc>
                <a:spcPct val="120000"/>
              </a:lnSpc>
            </a:pPr>
            <a:r>
              <a:rPr lang="en-NZ" sz="5600" b="1" dirty="0" smtClean="0"/>
              <a:t>60</a:t>
            </a:r>
            <a:r>
              <a:rPr lang="en-NZ" sz="5600" b="1" dirty="0"/>
              <a:t>% of emissions related to building’s operational energy use</a:t>
            </a:r>
          </a:p>
          <a:p>
            <a:pPr>
              <a:lnSpc>
                <a:spcPct val="120000"/>
              </a:lnSpc>
            </a:pPr>
            <a:r>
              <a:rPr lang="en-NZ" sz="5600" b="1" dirty="0" smtClean="0"/>
              <a:t>38 </a:t>
            </a:r>
            <a:r>
              <a:rPr lang="en-NZ" sz="5600" b="1" dirty="0"/>
              <a:t>% of the energy-related emissions in New Zealand’s cities are due to the heating and cooling needs of commercial (office) </a:t>
            </a:r>
            <a:r>
              <a:rPr lang="en-NZ" sz="5600" b="1" dirty="0" smtClean="0"/>
              <a:t>buildings.</a:t>
            </a:r>
          </a:p>
          <a:p>
            <a:pPr>
              <a:lnSpc>
                <a:spcPct val="120000"/>
              </a:lnSpc>
            </a:pPr>
            <a:r>
              <a:rPr lang="en-NZ" sz="5600" b="1" dirty="0"/>
              <a:t>NZ  2050 target- reduce energy related greenhouse gas emissions by 50% compared with 1990 levels.</a:t>
            </a:r>
          </a:p>
          <a:p>
            <a:pPr>
              <a:lnSpc>
                <a:spcPct val="120000"/>
              </a:lnSpc>
            </a:pPr>
            <a:endParaRPr lang="en-NZ" sz="5600" b="1" dirty="0" smtClean="0"/>
          </a:p>
          <a:p>
            <a:endParaRPr lang="en-NZ" sz="2900" dirty="0" smtClean="0"/>
          </a:p>
          <a:p>
            <a:pPr lvl="2"/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525344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energy use per capita by region and building type in 2007 (kWh/capita/ </a:t>
            </a:r>
            <a:r>
              <a:rPr lang="en-NZ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NZ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Source</a:t>
            </a:r>
            <a:r>
              <a:rPr lang="en-N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Data from IEA online statistics, 2007</a:t>
            </a:r>
          </a:p>
        </p:txBody>
      </p:sp>
    </p:spTree>
    <p:extLst>
      <p:ext uri="{BB962C8B-B14F-4D97-AF65-F5344CB8AC3E}">
        <p14:creationId xmlns:p14="http://schemas.microsoft.com/office/powerpoint/2010/main" val="41722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sz="2700" b="1" dirty="0" smtClean="0"/>
              <a:t>Deep Energy Refurbishment- </a:t>
            </a:r>
            <a:r>
              <a:rPr lang="en-US" sz="1800" dirty="0" smtClean="0"/>
              <a:t>“Major </a:t>
            </a:r>
            <a:r>
              <a:rPr lang="en-US" sz="1800" dirty="0"/>
              <a:t>building refurbishment project in which site energy use intensity, including plug loads, has been reduced by at least </a:t>
            </a:r>
            <a:r>
              <a:rPr lang="en-US" sz="1800" dirty="0" smtClean="0"/>
              <a:t>&gt; 50</a:t>
            </a:r>
            <a:r>
              <a:rPr lang="en-US" sz="1800" dirty="0"/>
              <a:t>% from the pre-renovation baseline” is described as a deep energy </a:t>
            </a:r>
            <a:r>
              <a:rPr lang="en-US" sz="1800" dirty="0" smtClean="0"/>
              <a:t>refurbishment” </a:t>
            </a:r>
            <a:r>
              <a:rPr lang="en-US" sz="1800" dirty="0"/>
              <a:t>(IEA EBC, 2015)</a:t>
            </a:r>
            <a:endParaRPr lang="en-NZ" sz="1800" dirty="0"/>
          </a:p>
        </p:txBody>
      </p:sp>
      <p:sp>
        <p:nvSpPr>
          <p:cNvPr id="8" name="Right Arrow 7"/>
          <p:cNvSpPr/>
          <p:nvPr/>
        </p:nvSpPr>
        <p:spPr>
          <a:xfrm>
            <a:off x="3652428" y="2443256"/>
            <a:ext cx="1783667" cy="769720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2428" y="2060848"/>
            <a:ext cx="1678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-</a:t>
            </a:r>
            <a:r>
              <a:rPr 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60% annual energy consumption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5" y="4093396"/>
            <a:ext cx="8175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Wall to Window ratio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single glazed windows to low-e double glazed windows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insulation to walls and roof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solar shading on north, west and east facades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HVAC from boilers and chillers to Air source heat pumps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lighting devices from Compact fluroscent luminaires to LED luminaires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615" y="6021698"/>
            <a:ext cx="1774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Source: Cory, 2016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Y:\5_MARCOMMS\17_CertifiedProjects\Green_Star\Meridian\Small_v03.jpg"/>
          <p:cNvPicPr>
            <a:picLocks noChangeAspect="1" noChangeArrowheads="1"/>
          </p:cNvPicPr>
          <p:nvPr/>
        </p:nvPicPr>
        <p:blipFill rotWithShape="1">
          <a:blip r:embed="rId2" cstate="print"/>
          <a:srcRect t="37784"/>
          <a:stretch/>
        </p:blipFill>
        <p:spPr bwMode="auto">
          <a:xfrm>
            <a:off x="5431349" y="1452833"/>
            <a:ext cx="2520280" cy="1616127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1" y="1508430"/>
            <a:ext cx="2549347" cy="25493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2"/>
          <a:stretch/>
        </p:blipFill>
        <p:spPr>
          <a:xfrm>
            <a:off x="5436095" y="3068960"/>
            <a:ext cx="2515534" cy="13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Research Objectives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Identify the potential impacts associated with the adoption of deep energy refurbishment in the existing office building stock.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Identify the potential environmental impacts or benefits associated with operation of the refurbished office building stock in comparison to non- refurbishment of the entire office building stock, in New Zealand between 2017 and 2050.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Identify the potential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influence of strategies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such as resource and waste management or the installation of PV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on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the performance of refurbished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buildings.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Identify the potential influence of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prospective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changes to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New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Zealand’s electricity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generation.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New Zealand’ existing office building 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sz="2000" dirty="0" smtClean="0"/>
              <a:t>5700 existing buildings (approx.)</a:t>
            </a:r>
          </a:p>
          <a:p>
            <a:r>
              <a:rPr lang="da-DK" sz="2000" dirty="0" smtClean="0"/>
              <a:t>7 million m</a:t>
            </a:r>
            <a:r>
              <a:rPr lang="da-DK" sz="2000" baseline="30000" dirty="0" smtClean="0"/>
              <a:t>2</a:t>
            </a:r>
            <a:r>
              <a:rPr lang="da-DK" sz="2000" dirty="0" smtClean="0"/>
              <a:t> </a:t>
            </a:r>
            <a:r>
              <a:rPr lang="en-US" sz="2000" dirty="0"/>
              <a:t>total</a:t>
            </a:r>
            <a:r>
              <a:rPr lang="da-DK" sz="2000" dirty="0" smtClean="0"/>
              <a:t> office floor area (approx.)</a:t>
            </a:r>
          </a:p>
          <a:p>
            <a:r>
              <a:rPr lang="en-US" sz="2000" dirty="0" smtClean="0"/>
              <a:t>80 </a:t>
            </a:r>
            <a:r>
              <a:rPr lang="en-US" sz="2000" dirty="0"/>
              <a:t>% of the total office floor area was constructed pre-2000 (Cory, 2016</a:t>
            </a:r>
            <a:r>
              <a:rPr lang="en-US" sz="2000" dirty="0" smtClean="0"/>
              <a:t>)</a:t>
            </a:r>
          </a:p>
          <a:p>
            <a:r>
              <a:rPr lang="da-DK" sz="2000" dirty="0" smtClean="0"/>
              <a:t>75 % of the total exsiting </a:t>
            </a:r>
            <a:r>
              <a:rPr lang="en-US" sz="2000" dirty="0" smtClean="0"/>
              <a:t>office </a:t>
            </a:r>
            <a:r>
              <a:rPr lang="en-US" sz="2000" dirty="0"/>
              <a:t>floor </a:t>
            </a:r>
            <a:r>
              <a:rPr lang="en-US" sz="2000" dirty="0" smtClean="0"/>
              <a:t>area is in the three major cities (Auckland, Wellington and Christchurch).</a:t>
            </a:r>
          </a:p>
          <a:p>
            <a:r>
              <a:rPr lang="da-DK" sz="2000" dirty="0" smtClean="0"/>
              <a:t>Large buildings (&gt;3500 m</a:t>
            </a:r>
            <a:r>
              <a:rPr lang="da-DK" sz="2000" baseline="30000" dirty="0" smtClean="0"/>
              <a:t>2</a:t>
            </a:r>
            <a:r>
              <a:rPr lang="da-DK" sz="2000" dirty="0" smtClean="0"/>
              <a:t>) consist of 53 % </a:t>
            </a:r>
            <a:r>
              <a:rPr lang="en-US" sz="2000" dirty="0" smtClean="0"/>
              <a:t>of </a:t>
            </a:r>
            <a:r>
              <a:rPr lang="en-US" sz="2000" dirty="0"/>
              <a:t>the total </a:t>
            </a:r>
            <a:r>
              <a:rPr lang="en-US" sz="2000" dirty="0" smtClean="0"/>
              <a:t>existing office </a:t>
            </a:r>
            <a:r>
              <a:rPr lang="en-US" sz="2000" dirty="0"/>
              <a:t>floor area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041" y="1595599"/>
            <a:ext cx="4024759" cy="2211334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76" y="3984894"/>
            <a:ext cx="4053088" cy="2141269"/>
          </a:xfrm>
        </p:spPr>
      </p:pic>
    </p:spTree>
    <p:extLst>
      <p:ext uri="{BB962C8B-B14F-4D97-AF65-F5344CB8AC3E}">
        <p14:creationId xmlns:p14="http://schemas.microsoft.com/office/powerpoint/2010/main" val="38635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34605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Material and  Methods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0" y="764704"/>
            <a:ext cx="5987008" cy="5677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9218" y="2276872"/>
            <a:ext cx="23272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endParaRPr lang="da-D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Aggregation Analysis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341313"/>
            <a:ext cx="4040188" cy="639762"/>
          </a:xfrm>
        </p:spPr>
        <p:txBody>
          <a:bodyPr/>
          <a:lstStyle/>
          <a:p>
            <a:r>
              <a:rPr lang="da-DK" dirty="0" smtClean="0"/>
              <a:t>Refurbishment Strategies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85" y="1473248"/>
            <a:ext cx="2012652" cy="202772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3632" y="326326"/>
            <a:ext cx="4356936" cy="639762"/>
          </a:xfrm>
        </p:spPr>
        <p:txBody>
          <a:bodyPr>
            <a:noAutofit/>
          </a:bodyPr>
          <a:lstStyle/>
          <a:p>
            <a:r>
              <a:rPr lang="da-DK" dirty="0" smtClean="0"/>
              <a:t>Electricity generation scenarios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474326"/>
            <a:ext cx="292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 Based on 2013 electricity grid mix</a:t>
            </a:r>
            <a:endParaRPr lang="en-N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0861" y="570643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Scenario 2040 mixed renewables</a:t>
            </a:r>
            <a:endParaRPr lang="en-N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55" y="3717032"/>
            <a:ext cx="2041313" cy="19975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25" y="2887887"/>
            <a:ext cx="1010239" cy="1368152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4668819" y="917852"/>
            <a:ext cx="4246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Zealand’s electricity grid mix (phasing out coal power in future)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821" y="981075"/>
            <a:ext cx="39681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refurbished based on status quo</a:t>
            </a:r>
          </a:p>
          <a:p>
            <a:pPr marL="342900" indent="-342900">
              <a:buFont typeface="+mj-lt"/>
              <a:buAutoNum type="arabicPeriod"/>
            </a:pPr>
            <a:endParaRPr lang="da-D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and waste management during refurbishment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on-site PV on refurbished buildings.</a:t>
            </a:r>
          </a:p>
          <a:p>
            <a:pPr marL="342900" indent="-342900">
              <a:buFont typeface="+mj-lt"/>
              <a:buAutoNum type="arabicPeriod"/>
            </a:pP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9" y="4946492"/>
            <a:ext cx="3786355" cy="15198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9" y="2714144"/>
            <a:ext cx="3786355" cy="12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Results- Climate Change</a:t>
            </a:r>
            <a:endParaRPr lang="en-NZ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83817"/>
            <a:ext cx="6696744" cy="26731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36441"/>
            <a:ext cx="6624736" cy="1663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860" y="5157193"/>
            <a:ext cx="6647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GWP in 2050 of whole office building stock with respect to New Zealand’s 2050 target. The ‘+’ and ‘-ʼ signs indicate the increase and decrease in GWP as compared to 1990 emissions, respectively.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31" y="689546"/>
            <a:ext cx="8424793" cy="598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1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Other environmental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934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 </a:t>
            </a:r>
            <a:r>
              <a:rPr lang="da-DK" sz="1800" dirty="0" smtClean="0"/>
              <a:t>Impacts to toxicity </a:t>
            </a:r>
            <a:endParaRPr lang="da-DK" sz="2400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7" y="1280265"/>
            <a:ext cx="3886481" cy="2287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75200"/>
            <a:ext cx="3804196" cy="2277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33" y="1308766"/>
            <a:ext cx="4055087" cy="2230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4352" y="3685310"/>
            <a:ext cx="1811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Depletion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81" y="3988408"/>
            <a:ext cx="3747739" cy="22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LCM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LCM template</Template>
  <TotalTime>2436</TotalTime>
  <Words>763</Words>
  <Application>Microsoft Office PowerPoint</Application>
  <PresentationFormat>On-screen Show (4:3)</PresentationFormat>
  <Paragraphs>85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LCM template</vt:lpstr>
      <vt:lpstr>Do energy efficient buildings help cut emissions?</vt:lpstr>
      <vt:lpstr>Climate change and the existing  building stock </vt:lpstr>
      <vt:lpstr>Deep Energy Refurbishment- “Major building refurbishment project in which site energy use intensity, including plug loads, has been reduced by at least &gt; 50% from the pre-renovation baseline” is described as a deep energy refurbishment” (IEA EBC, 2015)</vt:lpstr>
      <vt:lpstr>Research Objectives</vt:lpstr>
      <vt:lpstr>New Zealand’ existing office building stock</vt:lpstr>
      <vt:lpstr>Material and  Methods </vt:lpstr>
      <vt:lpstr>PowerPoint Presentation</vt:lpstr>
      <vt:lpstr>Results- Climate Change</vt:lpstr>
      <vt:lpstr>Other environmental impacts</vt:lpstr>
      <vt:lpstr>2050 Climate Mitigation Target</vt:lpstr>
      <vt:lpstr>Interpretation and Implications</vt:lpstr>
      <vt:lpstr> Acknowledgements</vt:lpstr>
    </vt:vector>
  </TitlesOfParts>
  <Company>Massey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Assessment of deep energy efficiency refurbishment in New Zealand’s office buildings -A case study</dc:title>
  <dc:creator>Ghose, Agneta</dc:creator>
  <cp:lastModifiedBy>Ryan, Allanah</cp:lastModifiedBy>
  <cp:revision>120</cp:revision>
  <dcterms:created xsi:type="dcterms:W3CDTF">2017-03-26T22:51:57Z</dcterms:created>
  <dcterms:modified xsi:type="dcterms:W3CDTF">2017-10-11T02:33:00Z</dcterms:modified>
</cp:coreProperties>
</file>