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68" r:id="rId2"/>
    <p:sldId id="503" r:id="rId3"/>
    <p:sldId id="502" r:id="rId4"/>
    <p:sldId id="508" r:id="rId5"/>
    <p:sldId id="488" r:id="rId6"/>
    <p:sldId id="499" r:id="rId7"/>
    <p:sldId id="498" r:id="rId8"/>
    <p:sldId id="500" r:id="rId9"/>
    <p:sldId id="495" r:id="rId10"/>
    <p:sldId id="497" r:id="rId11"/>
    <p:sldId id="504" r:id="rId12"/>
    <p:sldId id="494" r:id="rId13"/>
    <p:sldId id="509" r:id="rId14"/>
    <p:sldId id="492" r:id="rId15"/>
    <p:sldId id="505" r:id="rId16"/>
    <p:sldId id="510" r:id="rId17"/>
    <p:sldId id="511" r:id="rId18"/>
    <p:sldId id="506" r:id="rId19"/>
    <p:sldId id="464" r:id="rId20"/>
    <p:sldId id="507" r:id="rId21"/>
    <p:sldId id="501" r:id="rId22"/>
    <p:sldId id="477" r:id="rId23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7F"/>
    <a:srgbClr val="FF3300"/>
    <a:srgbClr val="FF0000"/>
    <a:srgbClr val="FF6600"/>
    <a:srgbClr val="17171F"/>
    <a:srgbClr val="410E82"/>
    <a:srgbClr val="003366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72791" autoAdjust="0"/>
  </p:normalViewPr>
  <p:slideViewPr>
    <p:cSldViewPr>
      <p:cViewPr varScale="1">
        <p:scale>
          <a:sx n="79" d="100"/>
          <a:sy n="79" d="100"/>
        </p:scale>
        <p:origin x="-8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A22143F1-1579-4E7A-8890-9CE0FC1BE0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815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4454F1C-B64D-4183-BBDB-35EA05DCDD51}" type="slidenum">
              <a:rPr lang="en-GB" altLang="en-GB"/>
              <a:pPr>
                <a:defRPr/>
              </a:pPr>
              <a:t>‹#›</a:t>
            </a:fld>
            <a:endParaRPr lang="en-GB" alt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630BA-1430-4449-8DDF-63F992E83975}" type="slidenum">
              <a:rPr lang="en-GB" altLang="en-GB" smtClean="0">
                <a:latin typeface="Times" pitchFamily="18" charset="0"/>
              </a:rPr>
              <a:pPr>
                <a:defRPr/>
              </a:pPr>
              <a:t>1</a:t>
            </a:fld>
            <a:endParaRPr lang="en-GB" altLang="en-GB" dirty="0" smtClean="0">
              <a:latin typeface="Times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435600" cy="4462463"/>
          </a:xfrm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100" smtClean="0">
                <a:latin typeface="Times" pitchFamily="18" charset="0"/>
              </a:rPr>
              <a:t>Further work</a:t>
            </a:r>
          </a:p>
          <a:p>
            <a:pPr marL="742950" lvl="1" indent="-285750"/>
            <a:r>
              <a:rPr lang="en-GB" sz="1000" smtClean="0">
                <a:latin typeface="Times" pitchFamily="18" charset="0"/>
              </a:rPr>
              <a:t>Analyses will be repeated stratifying by atopy for lung function, and questionnaire reported diagnoses and symptoms</a:t>
            </a:r>
          </a:p>
          <a:p>
            <a:pPr marL="742950" lvl="1" indent="-285750"/>
            <a:r>
              <a:rPr lang="en-GB" sz="1000" smtClean="0">
                <a:latin typeface="Times" pitchFamily="18" charset="0"/>
              </a:rPr>
              <a:t>Repeated analysese using a random effects model to allow for possible clustering effects by household (</a:t>
            </a:r>
            <a:r>
              <a:rPr lang="en-GB" sz="1000" smtClean="0">
                <a:solidFill>
                  <a:srgbClr val="FF0000"/>
                </a:solidFill>
                <a:latin typeface="Times" pitchFamily="18" charset="0"/>
              </a:rPr>
              <a:t>38 children had a sibling in the study)</a:t>
            </a:r>
          </a:p>
          <a:p>
            <a:endParaRPr lang="en-GB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BC544-D747-4816-91C1-BD44A44DD234}" type="slidenum">
              <a:rPr lang="en-GB" altLang="en-GB" smtClean="0"/>
              <a:pPr>
                <a:defRPr/>
              </a:pPr>
              <a:t>3</a:t>
            </a:fld>
            <a:endParaRPr lang="en-GB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Times" pitchFamily="18" charset="0"/>
              </a:rPr>
              <a:t>Toelle 2010 paper in J All Clin Immunol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Times" pitchFamily="18" charset="0"/>
              </a:rPr>
              <a:t>Model developed for 2006-7.  Road maps for 2001, Measured NO2 for 2006 and 2007</a:t>
            </a:r>
          </a:p>
          <a:p>
            <a:r>
              <a:rPr lang="en-AU" smtClean="0">
                <a:latin typeface="Times" pitchFamily="18" charset="0"/>
              </a:rPr>
              <a:t>Referenced piece of work was about defining a traffic measure which was useful in the absence of having traffic counts or modelled estimates. 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Times" pitchFamily="18" charset="0"/>
              </a:rPr>
              <a:t>Mean weighted road density within 75m radius of home was equivalent to 257m of local road or 86m motorway (median 240m local road or 80 m motorway) and within 50m radius was equivalent to 103m of local road or 34m of motorway (median 88m local road and 29m motorway)</a:t>
            </a:r>
          </a:p>
          <a:p>
            <a:endParaRPr lang="en-GB" smtClean="0">
              <a:latin typeface="Times" pitchFamily="18" charset="0"/>
            </a:endParaRPr>
          </a:p>
          <a:p>
            <a:r>
              <a:rPr lang="en-GB" smtClean="0">
                <a:latin typeface="Times" pitchFamily="18" charset="0"/>
              </a:rPr>
              <a:t>382 children with clinical info and geocoded address in NSW</a:t>
            </a:r>
          </a:p>
          <a:p>
            <a:r>
              <a:rPr lang="en-GB" sz="1100" i="1" smtClean="0">
                <a:solidFill>
                  <a:srgbClr val="6699FF"/>
                </a:solidFill>
                <a:latin typeface="Times" pitchFamily="18" charset="0"/>
              </a:rPr>
              <a:t>Mean road density within 75m radius of home was equivalent to 257m of local road or 86m motorway (median 239m local road or 80 m motorway)</a:t>
            </a:r>
          </a:p>
          <a:p>
            <a:r>
              <a:rPr lang="en-AU" smtClean="0">
                <a:latin typeface="Times" pitchFamily="18" charset="0"/>
              </a:rPr>
              <a:t>Egg white</a:t>
            </a:r>
          </a:p>
          <a:p>
            <a:r>
              <a:rPr lang="en-AU" smtClean="0">
                <a:latin typeface="Times" pitchFamily="18" charset="0"/>
              </a:rPr>
              <a:t>D. pteronyssinus</a:t>
            </a:r>
          </a:p>
          <a:p>
            <a:r>
              <a:rPr lang="en-AU" smtClean="0">
                <a:latin typeface="Times" pitchFamily="18" charset="0"/>
              </a:rPr>
              <a:t>Egg Yolk</a:t>
            </a:r>
          </a:p>
          <a:p>
            <a:r>
              <a:rPr lang="en-AU" smtClean="0">
                <a:latin typeface="Times" pitchFamily="18" charset="0"/>
              </a:rPr>
              <a:t>Cat</a:t>
            </a:r>
          </a:p>
          <a:p>
            <a:r>
              <a:rPr lang="en-AU" smtClean="0">
                <a:latin typeface="Times" pitchFamily="18" charset="0"/>
              </a:rPr>
              <a:t>Dog</a:t>
            </a:r>
          </a:p>
          <a:p>
            <a:r>
              <a:rPr lang="en-AU" smtClean="0">
                <a:latin typeface="Times" pitchFamily="18" charset="0"/>
              </a:rPr>
              <a:t>Cockroach</a:t>
            </a:r>
          </a:p>
          <a:p>
            <a:r>
              <a:rPr lang="en-AU" smtClean="0">
                <a:latin typeface="Times" pitchFamily="18" charset="0"/>
              </a:rPr>
              <a:t>Rye grass</a:t>
            </a:r>
          </a:p>
          <a:p>
            <a:r>
              <a:rPr lang="en-AU" smtClean="0">
                <a:latin typeface="Times" pitchFamily="18" charset="0"/>
              </a:rPr>
              <a:t>Aspergillus</a:t>
            </a:r>
          </a:p>
          <a:p>
            <a:r>
              <a:rPr lang="en-AU" smtClean="0">
                <a:latin typeface="Times" pitchFamily="18" charset="0"/>
              </a:rPr>
              <a:t>Salmon</a:t>
            </a:r>
          </a:p>
          <a:p>
            <a:r>
              <a:rPr lang="en-AU" smtClean="0">
                <a:latin typeface="Times" pitchFamily="18" charset="0"/>
              </a:rPr>
              <a:t>Tuna</a:t>
            </a:r>
          </a:p>
          <a:p>
            <a:r>
              <a:rPr lang="en-AU" smtClean="0">
                <a:latin typeface="Times" pitchFamily="18" charset="0"/>
              </a:rPr>
              <a:t>Alternaria</a:t>
            </a:r>
          </a:p>
          <a:p>
            <a:r>
              <a:rPr lang="en-AU" smtClean="0">
                <a:latin typeface="Times" pitchFamily="18" charset="0"/>
              </a:rPr>
              <a:t>Grass Mix</a:t>
            </a:r>
          </a:p>
          <a:p>
            <a:r>
              <a:rPr lang="en-AU" smtClean="0">
                <a:latin typeface="Times" pitchFamily="18" charset="0"/>
              </a:rPr>
              <a:t>Peanuts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I think results here would look better as graphs</a:t>
            </a:r>
          </a:p>
          <a:p>
            <a:pPr>
              <a:lnSpc>
                <a:spcPct val="90000"/>
              </a:lnSpc>
            </a:pPr>
            <a:endParaRPr lang="en-GB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smtClean="0">
                <a:latin typeface="Times" pitchFamily="18" charset="0"/>
              </a:rPr>
              <a:t>measured by both skin prick test and specific IgE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if (DP_8y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DP_8y&gt;glycerine_8y)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(Cockroach_8y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Cockroach_8y&gt;glycerine_8y)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(Cat_8y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Cat_8y&gt;glycerine_8y)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(Alternaria_8y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Alternaria_8y&gt;glycerine_8y)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(Salmon_8y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Salmon_8y&gt;glycerine_8y)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(Peanuts_8y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Peanuts_8y&gt;glycerine_8y)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(EggWhite_8y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EggWhite_8y&gt;glycerine_8y)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(EggYolk_8y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EggYolk_8y&gt;glycerine_8y)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(RyeGrass_8y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RyeGrass_8y&gt;glycerine_8y)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(GrassMix_8y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GrassMix_8y&gt;glycerine_8y) or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 (Tuna_8y ge </a:t>
            </a:r>
            <a:r>
              <a:rPr lang="en-AU" b="1" smtClean="0">
                <a:latin typeface="Times" pitchFamily="18" charset="0"/>
              </a:rPr>
              <a:t>3</a:t>
            </a:r>
            <a:r>
              <a:rPr lang="en-AU" smtClean="0">
                <a:latin typeface="Times" pitchFamily="18" charset="0"/>
              </a:rPr>
              <a:t> and Tuna_8y&gt;glycerine_8y) then anyatopy_8y_3mm=</a:t>
            </a:r>
            <a:r>
              <a:rPr lang="en-AU" b="1" smtClean="0">
                <a:latin typeface="Times" pitchFamily="18" charset="0"/>
              </a:rPr>
              <a:t>1</a:t>
            </a:r>
            <a:r>
              <a:rPr lang="en-AU" smtClean="0">
                <a:latin typeface="Times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else if (DP_8y = 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Cockroach_8y= 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Cat_8y=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Alternaria_8y 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salmon_8y = 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Peanuts_8y= </a:t>
            </a:r>
            <a:r>
              <a:rPr lang="en-AU" b="1" smtClean="0">
                <a:latin typeface="Times" pitchFamily="18" charset="0"/>
              </a:rPr>
              <a:t>.</a:t>
            </a:r>
            <a:endParaRPr lang="en-AU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  and Eggwhite_8y=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Eggyolk_8y=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RyeGrass_8y=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and GrassMix_8y=</a:t>
            </a:r>
            <a:r>
              <a:rPr lang="en-AU" b="1" smtClean="0">
                <a:latin typeface="Times" pitchFamily="18" charset="0"/>
              </a:rPr>
              <a:t>.</a:t>
            </a:r>
            <a:endParaRPr lang="en-AU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    and Tuna_8y 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 )then anyatopy_8y_3mm=</a:t>
            </a:r>
            <a:r>
              <a:rPr lang="en-AU" b="1" smtClean="0">
                <a:latin typeface="Times" pitchFamily="18" charset="0"/>
              </a:rPr>
              <a:t>.</a:t>
            </a:r>
            <a:r>
              <a:rPr lang="en-AU" smtClean="0">
                <a:latin typeface="Times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AU" smtClean="0">
                <a:latin typeface="Times" pitchFamily="18" charset="0"/>
              </a:rPr>
              <a:t>else anyatopy_8y_3mm=</a:t>
            </a:r>
            <a:r>
              <a:rPr lang="en-AU" b="1" smtClean="0">
                <a:latin typeface="Times" pitchFamily="18" charset="0"/>
              </a:rPr>
              <a:t>0</a:t>
            </a:r>
            <a:r>
              <a:rPr lang="en-AU" smtClean="0">
                <a:latin typeface="Times" pitchFamily="18" charset="0"/>
              </a:rPr>
              <a:t>;</a:t>
            </a: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Times" pitchFamily="18" charset="0"/>
              </a:rPr>
              <a:t>N=300-350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BFC5A-9DE3-45A6-B2C2-394F5AF9BBE6}" type="slidenum">
              <a:rPr lang="en-GB" altLang="en-GB" smtClean="0"/>
              <a:pPr>
                <a:defRPr/>
              </a:pPr>
              <a:t>15</a:t>
            </a:fld>
            <a:endParaRPr lang="en-GB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l="6931"/>
          <a:stretch>
            <a:fillRect/>
          </a:stretch>
        </p:blipFill>
        <p:spPr bwMode="auto">
          <a:xfrm>
            <a:off x="330200" y="63500"/>
            <a:ext cx="3733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>
                <a:solidFill>
                  <a:srgbClr val="0E207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835F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86FCDB4-7314-48E5-9CA4-A5980845D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86608D1-9472-4AD9-860B-F765DBD6D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617FDF6-4B80-4A6D-BAB2-C9E3EE20F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4E2CD4A-3432-4601-AC71-D6610BE97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C663EDB-33F3-4051-9731-6F1ED7C7F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D7BBCB2-FF16-4C0B-A19A-AB8EC887F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6AB4547-2C91-4132-9C27-54566622B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ED492ED-169A-4B64-B8CB-CA276171A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FF58417-FC9B-42DD-9686-078375652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6B49A0A-EC53-4AE4-B75F-F8272EBB1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DFFEEB5-4A58-4250-99B7-CB3935046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94C47BD-159D-44E7-BBF2-193183A3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59B77D0-1C9A-41E3-A2D6-B5592F714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0EB36AA-6180-43E7-AC2F-7A8ED1A6B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02AF25A-A110-4570-B67B-54BCD0817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0E207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0E207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85230FE6-2CF1-4FC6-ACE0-0FEFB9649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18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mrc.ac.uk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mrc.ac.u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411413" y="6553200"/>
            <a:ext cx="2592387" cy="304800"/>
          </a:xfrm>
        </p:spPr>
        <p:txBody>
          <a:bodyPr/>
          <a:lstStyle/>
          <a:p>
            <a:pPr>
              <a:defRPr/>
            </a:pPr>
            <a:r>
              <a:rPr lang="en-GB" altLang="en-GB" smtClean="0">
                <a:latin typeface="Arial" pitchFamily="34" charset="0"/>
              </a:rPr>
              <a:t>© Imperial College London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50825" y="6553200"/>
            <a:ext cx="1800225" cy="288925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Arial" pitchFamily="34" charset="0"/>
              </a:rPr>
              <a:t>Page </a:t>
            </a:r>
            <a:fld id="{9E68E722-8028-4689-804B-C86637B2A6A2}" type="slidenum">
              <a:rPr lang="en-US" alt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3850" y="1844675"/>
            <a:ext cx="8640763" cy="3694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62000" tIns="154800" rIns="162000" bIns="154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Association between traffic intensity and </a:t>
            </a:r>
            <a:r>
              <a:rPr lang="en-GB" sz="2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atopy</a:t>
            </a:r>
            <a:r>
              <a:rPr lang="en-GB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age 8 years in children born in Sydney in the Childhood Asthma Prevention Study (CAPS)</a:t>
            </a: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6600"/>
                </a:solidFill>
              </a:rPr>
              <a:t>Anna Hansell*, Nick Rose</a:t>
            </a:r>
            <a:r>
              <a:rPr lang="en-GB" b="1" dirty="0">
                <a:solidFill>
                  <a:srgbClr val="FF6600"/>
                </a:solidFill>
              </a:rPr>
              <a:t>†‡</a:t>
            </a:r>
            <a:r>
              <a:rPr lang="en-GB" sz="2400" b="1" dirty="0">
                <a:solidFill>
                  <a:srgbClr val="FF6600"/>
                </a:solidFill>
              </a:rPr>
              <a:t>, Christine </a:t>
            </a:r>
            <a:r>
              <a:rPr lang="en-GB" sz="2400" b="1" dirty="0" err="1">
                <a:solidFill>
                  <a:srgbClr val="FF6600"/>
                </a:solidFill>
              </a:rPr>
              <a:t>Cowie</a:t>
            </a:r>
            <a:r>
              <a:rPr lang="en-GB" b="1" dirty="0">
                <a:solidFill>
                  <a:srgbClr val="FF6600"/>
                </a:solidFill>
              </a:rPr>
              <a:t>†‡</a:t>
            </a:r>
            <a:r>
              <a:rPr lang="en-GB" sz="2400" b="1" dirty="0">
                <a:solidFill>
                  <a:srgbClr val="FF6600"/>
                </a:solidFill>
              </a:rPr>
              <a:t>, Elena </a:t>
            </a:r>
            <a:r>
              <a:rPr lang="en-GB" sz="2400" b="1" dirty="0" err="1">
                <a:solidFill>
                  <a:srgbClr val="FF6600"/>
                </a:solidFill>
              </a:rPr>
              <a:t>Belousova</a:t>
            </a:r>
            <a:r>
              <a:rPr lang="en-GB" b="1" dirty="0">
                <a:solidFill>
                  <a:srgbClr val="FF6600"/>
                </a:solidFill>
              </a:rPr>
              <a:t>†</a:t>
            </a:r>
            <a:r>
              <a:rPr lang="en-GB" sz="2400" b="1" dirty="0">
                <a:solidFill>
                  <a:srgbClr val="FF6600"/>
                </a:solidFill>
              </a:rPr>
              <a:t>, </a:t>
            </a:r>
            <a:r>
              <a:rPr lang="en-GB" sz="2400" b="1" dirty="0">
                <a:solidFill>
                  <a:srgbClr val="FF6600"/>
                </a:solidFill>
              </a:rPr>
              <a:t>Kitty Ng</a:t>
            </a:r>
            <a:r>
              <a:rPr lang="en-GB" sz="2400" b="1" dirty="0">
                <a:solidFill>
                  <a:srgbClr val="FF6600"/>
                </a:solidFill>
              </a:rPr>
              <a:t>†</a:t>
            </a:r>
            <a:r>
              <a:rPr lang="en-GB" sz="2400" b="1" dirty="0">
                <a:solidFill>
                  <a:srgbClr val="FF6600"/>
                </a:solidFill>
              </a:rPr>
              <a:t>, Brett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Toelle</a:t>
            </a:r>
            <a:r>
              <a:rPr lang="en-GB" b="1" dirty="0">
                <a:solidFill>
                  <a:srgbClr val="FF6600"/>
                </a:solidFill>
              </a:rPr>
              <a:t>†</a:t>
            </a:r>
            <a:r>
              <a:rPr lang="en-US" sz="2400" b="1" dirty="0">
                <a:solidFill>
                  <a:srgbClr val="FF6600"/>
                </a:solidFill>
              </a:rPr>
              <a:t>, Guy Marks</a:t>
            </a:r>
            <a:r>
              <a:rPr lang="en-GB" b="1" dirty="0">
                <a:solidFill>
                  <a:srgbClr val="FF6600"/>
                </a:solidFill>
              </a:rPr>
              <a:t>†‡</a:t>
            </a:r>
            <a:endParaRPr lang="en-GB" sz="2400" b="1" dirty="0">
              <a:solidFill>
                <a:srgbClr val="FF66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GB" sz="2400" b="1" dirty="0">
              <a:solidFill>
                <a:srgbClr val="FF6600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091363" y="6553200"/>
            <a:ext cx="180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tx1"/>
                </a:solidFill>
              </a:rPr>
              <a:t>© Imperial College London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3078" name="Picture 18" descr="IMP_ML_2CS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724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0" y="4581525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GB" b="1">
                <a:solidFill>
                  <a:srgbClr val="003366"/>
                </a:solidFill>
              </a:rPr>
              <a:t>†</a:t>
            </a:r>
            <a:r>
              <a:rPr lang="en-GB" sz="2100" b="1">
                <a:solidFill>
                  <a:srgbClr val="003366"/>
                </a:solidFill>
              </a:rPr>
              <a:t>Woolcock Institute of Medical Research, Sydney</a:t>
            </a:r>
          </a:p>
          <a:p>
            <a:pPr algn="ctr" eaLnBrk="0" hangingPunct="0"/>
            <a:r>
              <a:rPr lang="en-GB" b="1">
                <a:solidFill>
                  <a:schemeClr val="tx1"/>
                </a:solidFill>
              </a:rPr>
              <a:t>‡</a:t>
            </a:r>
            <a:r>
              <a:rPr lang="en-GB" sz="2100" b="1">
                <a:solidFill>
                  <a:schemeClr val="tx1"/>
                </a:solidFill>
              </a:rPr>
              <a:t>The Cooperative Research Centre for Asthma and Airways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100" b="1">
                <a:solidFill>
                  <a:srgbClr val="003366"/>
                </a:solidFill>
              </a:rPr>
              <a:t>*MRC-HPA Centre for Environment and Health, London</a:t>
            </a:r>
          </a:p>
        </p:txBody>
      </p:sp>
      <p:grpSp>
        <p:nvGrpSpPr>
          <p:cNvPr id="3080" name="Group 18"/>
          <p:cNvGrpSpPr>
            <a:grpSpLocks/>
          </p:cNvGrpSpPr>
          <p:nvPr/>
        </p:nvGrpSpPr>
        <p:grpSpPr bwMode="auto">
          <a:xfrm>
            <a:off x="1500188" y="5805488"/>
            <a:ext cx="5995987" cy="669925"/>
            <a:chOff x="945" y="3468"/>
            <a:chExt cx="3777" cy="422"/>
          </a:xfrm>
        </p:grpSpPr>
        <p:grpSp>
          <p:nvGrpSpPr>
            <p:cNvPr id="3084" name="Group 15"/>
            <p:cNvGrpSpPr>
              <a:grpSpLocks/>
            </p:cNvGrpSpPr>
            <p:nvPr/>
          </p:nvGrpSpPr>
          <p:grpSpPr bwMode="auto">
            <a:xfrm>
              <a:off x="994" y="3468"/>
              <a:ext cx="3602" cy="416"/>
              <a:chOff x="994" y="3499"/>
              <a:chExt cx="3602" cy="416"/>
            </a:xfrm>
          </p:grpSpPr>
          <p:pic>
            <p:nvPicPr>
              <p:cNvPr id="3086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52" y="3536"/>
                <a:ext cx="58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Picture 16" descr="MRC: Medical Research Council: Leading science for better health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12" y="3563"/>
                <a:ext cx="7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8" name="Text Box 17"/>
              <p:cNvSpPr txBox="1">
                <a:spLocks noChangeArrowheads="1"/>
              </p:cNvSpPr>
              <p:nvPr/>
            </p:nvSpPr>
            <p:spPr bwMode="auto">
              <a:xfrm>
                <a:off x="994" y="3531"/>
                <a:ext cx="1713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1">
                    <a:solidFill>
                      <a:srgbClr val="003366"/>
                    </a:solidFill>
                  </a:rPr>
                  <a:t>Imperial College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1">
                    <a:solidFill>
                      <a:srgbClr val="666699"/>
                    </a:solidFill>
                  </a:rPr>
                  <a:t>London</a:t>
                </a:r>
                <a:endParaRPr lang="en-GB" sz="1600"/>
              </a:p>
            </p:txBody>
          </p:sp>
          <p:pic>
            <p:nvPicPr>
              <p:cNvPr id="3089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66" y="3499"/>
                <a:ext cx="630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85" name="AutoShape 21"/>
            <p:cNvSpPr>
              <a:spLocks noChangeArrowheads="1"/>
            </p:cNvSpPr>
            <p:nvPr/>
          </p:nvSpPr>
          <p:spPr bwMode="auto">
            <a:xfrm>
              <a:off x="945" y="3475"/>
              <a:ext cx="3777" cy="41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</a:pPr>
              <a:endParaRPr lang="en-US"/>
            </a:p>
          </p:txBody>
        </p:sp>
      </p:grpSp>
      <p:pic>
        <p:nvPicPr>
          <p:cNvPr id="3081" name="Picture 19" descr="woolcock_logo1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-66675"/>
            <a:ext cx="39243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0" descr="crcaa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908050"/>
            <a:ext cx="20891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1" descr="CAP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1500" y="981075"/>
            <a:ext cx="1152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8520112" cy="1143000"/>
          </a:xfrm>
        </p:spPr>
        <p:txBody>
          <a:bodyPr/>
          <a:lstStyle/>
          <a:p>
            <a:r>
              <a:rPr lang="en-GB" b="1" smtClean="0"/>
              <a:t>Descriptive results at age 8 years</a:t>
            </a:r>
            <a:endParaRPr lang="en-US" b="1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805488"/>
            <a:ext cx="9144000" cy="96361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Mean (median) road density 50m = 103m (88m) local road/ 34m (29m) M’way</a:t>
            </a:r>
          </a:p>
          <a:p>
            <a:pPr>
              <a:buFontTx/>
              <a:buNone/>
            </a:pPr>
            <a:r>
              <a:rPr lang="en-US" sz="2000" smtClean="0"/>
              <a:t>Mean (median) road density 75m = 257m (240m) local road/ 86m(80m) M’way</a:t>
            </a:r>
          </a:p>
          <a:p>
            <a:pPr lvl="1">
              <a:buFontTx/>
              <a:buNone/>
            </a:pPr>
            <a:endParaRPr lang="en-US" sz="20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61912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7019925" y="1341438"/>
            <a:ext cx="1873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FIGURE  shows weighted road density within 50m radius of home </a:t>
            </a:r>
          </a:p>
          <a:p>
            <a:endParaRPr lang="en-GB"/>
          </a:p>
          <a:p>
            <a:r>
              <a:rPr lang="en-GB"/>
              <a:t>1unit = 100m local road or 33.3m of motorway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Descriptive results at age 8 years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sz="3200" dirty="0" smtClean="0"/>
              <a:t>560 of original 616 (91%) children were successfully </a:t>
            </a:r>
            <a:r>
              <a:rPr lang="en-GB" sz="3200" dirty="0" err="1" smtClean="0"/>
              <a:t>geocoded</a:t>
            </a:r>
            <a:endParaRPr lang="en-GB" sz="3200" dirty="0" smtClean="0"/>
          </a:p>
          <a:p>
            <a:pPr>
              <a:defRPr/>
            </a:pPr>
            <a:r>
              <a:rPr lang="en-GB" sz="3200" dirty="0" smtClean="0"/>
              <a:t>419 of the 560 (75%) had questionnaire results and 382 (68%) had results for skin prick tests</a:t>
            </a:r>
          </a:p>
          <a:p>
            <a:pPr>
              <a:defRPr/>
            </a:pPr>
            <a:endParaRPr lang="en-GB" sz="3200" dirty="0" smtClean="0"/>
          </a:p>
          <a:p>
            <a:pPr>
              <a:defRPr/>
            </a:pPr>
            <a:r>
              <a:rPr lang="en-GB" sz="3200" dirty="0" smtClean="0"/>
              <a:t>173 (45%) SPT positive (≥ 3mm) to any of 11 inhalant or food allergens</a:t>
            </a:r>
          </a:p>
          <a:p>
            <a:pPr>
              <a:defRPr/>
            </a:pPr>
            <a:r>
              <a:rPr lang="en-GB" sz="3200" dirty="0" smtClean="0"/>
              <a:t> </a:t>
            </a:r>
          </a:p>
          <a:p>
            <a:pPr>
              <a:defRPr/>
            </a:pPr>
            <a:r>
              <a:rPr lang="en-GB" sz="3200" dirty="0" smtClean="0"/>
              <a:t>137 (36%) were SPT positive to house dust mite (HDM)</a:t>
            </a:r>
          </a:p>
          <a:p>
            <a:pPr>
              <a:defRPr/>
            </a:pPr>
            <a:endParaRPr lang="en-GB" sz="3200" dirty="0" smtClean="0"/>
          </a:p>
          <a:p>
            <a:pPr>
              <a:defRPr/>
            </a:pPr>
            <a:r>
              <a:rPr lang="en-GB" sz="3200" dirty="0" smtClean="0"/>
              <a:t>197 (40%) had asthma diagnosed by a doctor 18 months, 3, 5 or 8 years</a:t>
            </a:r>
          </a:p>
          <a:p>
            <a:pPr>
              <a:defRPr/>
            </a:pPr>
            <a:r>
              <a:rPr lang="en-GB" sz="3200" dirty="0" smtClean="0"/>
              <a:t>114 (27%) had wheezed in the last 12 months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2F45E6F7-D838-4C1D-90C3-16351ACE003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Analytic analyses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>
          <a:xfrm>
            <a:off x="314325" y="1192213"/>
            <a:ext cx="7858125" cy="454025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2000" smtClean="0"/>
              <a:t>OUTCOMES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Questionnaire reports of asthma, wheeze, eczema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Atopy – skin prick tests, total and specific IgE, HDM specific cytokines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Lung function, AHR, eNO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Plasma fatty acids</a:t>
            </a:r>
          </a:p>
          <a:p>
            <a:pPr>
              <a:lnSpc>
                <a:spcPct val="80000"/>
              </a:lnSpc>
            </a:pPr>
            <a:endParaRPr lang="en-GB" sz="2100" smtClean="0"/>
          </a:p>
          <a:p>
            <a:pPr>
              <a:lnSpc>
                <a:spcPct val="80000"/>
              </a:lnSpc>
            </a:pPr>
            <a:r>
              <a:rPr lang="en-GB" sz="2100" smtClean="0"/>
              <a:t>Univariate and multivariate Poisson regression with robust error variance (linear regression for linear outcomes)</a:t>
            </a:r>
          </a:p>
          <a:p>
            <a:pPr>
              <a:lnSpc>
                <a:spcPct val="80000"/>
              </a:lnSpc>
            </a:pPr>
            <a:r>
              <a:rPr lang="en-GB" sz="2100" smtClean="0"/>
              <a:t>Analyses for lung function included age at testing, height and sex </a:t>
            </a:r>
          </a:p>
          <a:p>
            <a:pPr>
              <a:lnSpc>
                <a:spcPct val="80000"/>
              </a:lnSpc>
            </a:pPr>
            <a:r>
              <a:rPr lang="en-GB" sz="2100" i="1" smtClean="0"/>
              <a:t>A priori stratification by atopy </a:t>
            </a:r>
            <a:r>
              <a:rPr lang="en-GB" sz="2100" smtClean="0"/>
              <a:t>for lung function, eNO and questionnaire-reported diagnoses and symptoms</a:t>
            </a:r>
          </a:p>
          <a:p>
            <a:pPr>
              <a:lnSpc>
                <a:spcPct val="80000"/>
              </a:lnSpc>
            </a:pPr>
            <a:r>
              <a:rPr lang="en-GB" sz="2100" smtClean="0"/>
              <a:t>Multivariate analyses were restricted to outcomes with statistically significant (p&lt;0.05) univariate associations with traffic density within 75m and/or 50m of hom</a:t>
            </a:r>
          </a:p>
          <a:p>
            <a:pPr lvl="1"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  <a:buFontTx/>
              <a:buNone/>
            </a:pPr>
            <a:endParaRPr lang="en-GB" sz="2100" smtClean="0"/>
          </a:p>
          <a:p>
            <a:pPr>
              <a:lnSpc>
                <a:spcPct val="80000"/>
              </a:lnSpc>
            </a:pPr>
            <a:endParaRPr lang="en-GB" sz="21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60EDA06F-B8F9-47C8-9443-05587479E42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Confounders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100" smtClean="0"/>
              <a:t>Confounders considered: 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Sex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Environmental tobacco exposure during pregnancy and childhood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Breast-feeding to age 6 months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Dog ownership 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Cat ownership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Gas heating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Maternal education</a:t>
            </a:r>
          </a:p>
          <a:p>
            <a:pPr lvl="1">
              <a:lnSpc>
                <a:spcPct val="80000"/>
              </a:lnSpc>
            </a:pPr>
            <a:r>
              <a:rPr lang="en-GB" sz="1800" smtClean="0"/>
              <a:t>Paternal education</a:t>
            </a:r>
          </a:p>
          <a:p>
            <a:pPr>
              <a:lnSpc>
                <a:spcPct val="80000"/>
              </a:lnSpc>
            </a:pPr>
            <a:endParaRPr lang="en-GB" sz="2100" smtClean="0"/>
          </a:p>
          <a:p>
            <a:pPr>
              <a:lnSpc>
                <a:spcPct val="80000"/>
              </a:lnSpc>
            </a:pPr>
            <a:r>
              <a:rPr lang="en-GB" sz="2100" smtClean="0"/>
              <a:t>Confounders were retained if they altered the regression coefficient by &gt;10%</a:t>
            </a:r>
          </a:p>
          <a:p>
            <a:pPr>
              <a:lnSpc>
                <a:spcPct val="80000"/>
              </a:lnSpc>
            </a:pPr>
            <a:endParaRPr lang="en-GB" sz="2100" smtClean="0"/>
          </a:p>
          <a:p>
            <a:pPr>
              <a:lnSpc>
                <a:spcPct val="80000"/>
              </a:lnSpc>
            </a:pPr>
            <a:r>
              <a:rPr lang="en-GB" sz="2100" smtClean="0"/>
              <a:t>The original interventions were not considered as confounders</a:t>
            </a:r>
          </a:p>
          <a:p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1FF995CB-A980-4057-BC42-F01E1B175FF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8232775" cy="1096963"/>
          </a:xfrm>
        </p:spPr>
        <p:txBody>
          <a:bodyPr/>
          <a:lstStyle/>
          <a:p>
            <a:r>
              <a:rPr lang="en-GB" b="1" smtClean="0"/>
              <a:t>Univariate 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idx="1"/>
          </p:nvPr>
        </p:nvSpPr>
        <p:spPr>
          <a:xfrm>
            <a:off x="314325" y="1409700"/>
            <a:ext cx="8361363" cy="4972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100" smtClean="0"/>
              <a:t>Positive associations with weighted road density for almost all SPTs, total IgE and all specific IgEs but NOT HDM specific cytokines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GB" sz="210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100" smtClean="0"/>
              <a:t>No significant associations were seen with lung function, eNO and questionnaire outcomes on the whole dataset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GB" sz="210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100" smtClean="0"/>
              <a:t>When stratifying by atopy, statistically significant relationships were seen with current and ever doctor-diagnosed asthma, wheeze and current rhinitis in atopics and with AHR in non-atopics.</a:t>
            </a:r>
          </a:p>
          <a:p>
            <a:pPr lvl="1">
              <a:lnSpc>
                <a:spcPct val="80000"/>
              </a:lnSpc>
            </a:pPr>
            <a:endParaRPr lang="en-GB" sz="1800" smtClean="0"/>
          </a:p>
          <a:p>
            <a:pPr lvl="1">
              <a:lnSpc>
                <a:spcPct val="80000"/>
              </a:lnSpc>
            </a:pPr>
            <a:endParaRPr lang="en-GB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1734DDA7-8EDF-4826-9768-950E5CF7390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50825" y="830263"/>
          <a:ext cx="8893175" cy="5867400"/>
        </p:xfrm>
        <a:graphic>
          <a:graphicData uri="http://schemas.openxmlformats.org/drawingml/2006/table">
            <a:tbl>
              <a:tblPr/>
              <a:tblGrid>
                <a:gridCol w="3124383"/>
                <a:gridCol w="1121575"/>
                <a:gridCol w="1665280"/>
                <a:gridCol w="1024739"/>
                <a:gridCol w="1780731"/>
                <a:gridCol w="175772"/>
              </a:tblGrid>
              <a:tr h="31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  <a:ea typeface="Calibri"/>
                          <a:cs typeface="Times New Roman"/>
                        </a:rPr>
                        <a:t>Road density within 75m </a:t>
                      </a:r>
                      <a:endParaRPr lang="en-GB" sz="16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Within 50m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Times New Roman"/>
                        </a:rPr>
                        <a:t>Total IgE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Total IgE ( </a:t>
                      </a:r>
                      <a:r>
                        <a:rPr lang="en-GB" sz="1600" dirty="0" err="1"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GB" sz="1600" u="sng" dirty="0" err="1"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/L) †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1.217***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(1.057 - 1.400)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1.274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(0.936 - 1.734)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Times New Roman"/>
                        </a:rPr>
                        <a:t>Specific IgE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House dust mite &gt;=0.35 </a:t>
                      </a:r>
                      <a:r>
                        <a:rPr lang="en-GB" sz="1600" dirty="0" err="1" smtClean="0">
                          <a:latin typeface="Arial"/>
                          <a:ea typeface="Calibri"/>
                          <a:cs typeface="Times New Roman"/>
                        </a:rPr>
                        <a:t>kU</a:t>
                      </a:r>
                      <a:r>
                        <a:rPr lang="en-GB" sz="1600" baseline="-25000" dirty="0" err="1" smtClean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/L (n+=138)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Times New Roman"/>
                        </a:rPr>
                        <a:t>1.091**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(1.015 - 1.172)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1.208**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(1.031 - 1.416)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Ryegrass  &gt;=0.35  </a:t>
                      </a:r>
                      <a:r>
                        <a:rPr lang="en-GB" sz="1600" dirty="0" err="1" smtClean="0">
                          <a:latin typeface="Arial"/>
                          <a:ea typeface="Calibri"/>
                          <a:cs typeface="Times New Roman"/>
                        </a:rPr>
                        <a:t>kU</a:t>
                      </a:r>
                      <a:r>
                        <a:rPr lang="en-GB" sz="1600" baseline="-25000" dirty="0" err="1" smtClean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/L (n+=91)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1.045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(0.935 - 1.168)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0.932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(0.698 - 1.244)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latin typeface="Arial"/>
                          <a:ea typeface="Calibri"/>
                          <a:cs typeface="Times New Roman"/>
                        </a:rPr>
                        <a:t>Alternaria</a:t>
                      </a: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  &gt;=0.35 </a:t>
                      </a:r>
                      <a:r>
                        <a:rPr lang="en-GB" sz="1600" dirty="0" err="1" smtClean="0">
                          <a:latin typeface="Arial"/>
                          <a:ea typeface="Calibri"/>
                          <a:cs typeface="Times New Roman"/>
                        </a:rPr>
                        <a:t>kU</a:t>
                      </a:r>
                      <a:r>
                        <a:rPr lang="en-GB" sz="1600" baseline="-25000" dirty="0" err="1" smtClean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/L (n+=63)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1.178***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(1.070 - 1.297)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1.066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(0.773 - 1.468)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Cat dander &gt;=0.35 </a:t>
                      </a:r>
                      <a:r>
                        <a:rPr lang="en-GB" sz="1600" dirty="0" err="1" smtClean="0">
                          <a:latin typeface="Arial"/>
                          <a:ea typeface="Calibri"/>
                          <a:cs typeface="Times New Roman"/>
                        </a:rPr>
                        <a:t>kU</a:t>
                      </a:r>
                      <a:r>
                        <a:rPr lang="en-GB" sz="1600" baseline="-25000" dirty="0" err="1" smtClean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/L  (n+=29)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1.141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(0.942 - 1.381)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1.261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(0.819 - 1.942)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Times New Roman"/>
                        </a:rPr>
                        <a:t>Positive skin prick tests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Any </a:t>
                      </a:r>
                      <a:r>
                        <a:rPr lang="en-GB" sz="1600" dirty="0" err="1">
                          <a:latin typeface="Arial"/>
                          <a:ea typeface="Calibri"/>
                          <a:cs typeface="Times New Roman"/>
                        </a:rPr>
                        <a:t>atopy</a:t>
                      </a: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3mm (n+=173)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Times New Roman"/>
                        </a:rPr>
                        <a:t>1.069**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(1.010 - 1.132)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1.092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(0.939 - 1.269)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Inhalant 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allergens (n+=170)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 1.082***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(1.022 - 1.145)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1.121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(0.962 - 1.307)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House dust mite 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 (n+=137)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1.069*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(0.993 - 1.151)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1.281***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(1.088 - 1.509)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Ryegrass  (n+=47)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1.171**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(1.037 - 1.322)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0.981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(0.679 - 1.419)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latin typeface="Arial"/>
                          <a:ea typeface="Calibri"/>
                          <a:cs typeface="Times New Roman"/>
                        </a:rPr>
                        <a:t>Alternaria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 (n+=36)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1.034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(0.813 - 1.314)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0.925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(0.542 - 1.579)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Cat </a:t>
                      </a:r>
                      <a:r>
                        <a:rPr lang="en-GB" sz="1600" dirty="0" smtClean="0">
                          <a:latin typeface="Arial"/>
                          <a:ea typeface="Calibri"/>
                          <a:cs typeface="Times New Roman"/>
                        </a:rPr>
                        <a:t>dander (n+=17)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1.211*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(0.979 - 1.497)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1.136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(0.532 - 2.426)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95" name="Title 1"/>
          <p:cNvSpPr>
            <a:spLocks noGrp="1"/>
          </p:cNvSpPr>
          <p:nvPr>
            <p:ph type="title"/>
          </p:nvPr>
        </p:nvSpPr>
        <p:spPr>
          <a:xfrm>
            <a:off x="300038" y="-26988"/>
            <a:ext cx="8232775" cy="1096963"/>
          </a:xfrm>
        </p:spPr>
        <p:txBody>
          <a:bodyPr/>
          <a:lstStyle/>
          <a:p>
            <a:r>
              <a:rPr lang="en-GB" b="1" smtClean="0"/>
              <a:t>Results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8232775" cy="1143000"/>
          </a:xfrm>
        </p:spPr>
        <p:txBody>
          <a:bodyPr/>
          <a:lstStyle/>
          <a:p>
            <a:r>
              <a:rPr lang="en-GB" b="1" smtClean="0"/>
              <a:t>Results – AHR and questionnaire variables</a:t>
            </a:r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48E4AB05-E999-4955-B309-E762437CF56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288" y="1700213"/>
          <a:ext cx="8353425" cy="3133725"/>
        </p:xfrm>
        <a:graphic>
          <a:graphicData uri="http://schemas.openxmlformats.org/drawingml/2006/table">
            <a:tbl>
              <a:tblPr/>
              <a:tblGrid>
                <a:gridCol w="2833949"/>
                <a:gridCol w="1020044"/>
                <a:gridCol w="1810548"/>
                <a:gridCol w="981973"/>
                <a:gridCol w="1706415"/>
              </a:tblGrid>
              <a:tr h="523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+mn-lt"/>
                          <a:ea typeface="Calibri"/>
                          <a:cs typeface="Times New Roman"/>
                        </a:rPr>
                        <a:t>Road density within 75m </a:t>
                      </a:r>
                      <a:endParaRPr lang="en-GB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Within 50m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AHR in non-atopics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1.280***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Times New Roman"/>
                        </a:rPr>
                        <a:t>(1.062 - 1.543)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1.706**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(1.044 - 2.789)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7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Times New Roman"/>
                        </a:rPr>
                        <a:t>Questionnaire variables in </a:t>
                      </a:r>
                      <a:r>
                        <a:rPr lang="en-GB" sz="1600" b="1" dirty="0" err="1">
                          <a:latin typeface="Arial"/>
                          <a:ea typeface="Calibri"/>
                          <a:cs typeface="Times New Roman"/>
                        </a:rPr>
                        <a:t>atopics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7030A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7030A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asthmadx_ever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1.019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(0.930 - 1.117)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1.252**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(1.031 - 1.522)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Currentasthma_dxonly_8y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1.027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(0.908 - 1.162)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1.308**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(1.002 - 1.709)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wh12_8y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1.017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(0.912 - 1.134)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1.274**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(1.010 - 1.608)</a:t>
                      </a:r>
                      <a:endParaRPr lang="en-GB" sz="16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Current rhinitis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Calibri"/>
                          <a:cs typeface="Times New Roman"/>
                        </a:rPr>
                        <a:t>1.078*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(0.991 - 1.171)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1.274**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Arial"/>
                          <a:ea typeface="Calibri"/>
                          <a:cs typeface="Times New Roman"/>
                        </a:rPr>
                        <a:t>(1.029 - 1.577)</a:t>
                      </a:r>
                      <a:endParaRPr lang="en-GB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smtClean="0"/>
              <a:t>Associations were seen between a measure of traffic exposure and allergic sensitisation in children aged eight years, who are at increased risk of sensitisation </a:t>
            </a:r>
          </a:p>
          <a:p>
            <a:endParaRPr lang="en-GB" sz="2100" smtClean="0"/>
          </a:p>
          <a:p>
            <a:r>
              <a:rPr lang="en-GB" sz="2100" smtClean="0"/>
              <a:t>Traffic exposure was also associated with reported asthma, current wheeze and current rhinitis in atopic children and with AHR in non-atopic children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AA746E5-D67B-40CB-9843-858B221F438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74788"/>
            <a:ext cx="8145463" cy="4114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Suggestive but not fully consistent findings </a:t>
            </a:r>
          </a:p>
          <a:p>
            <a:pPr lvl="1">
              <a:defRPr/>
            </a:pPr>
            <a:r>
              <a:rPr lang="en-GB" dirty="0" smtClean="0"/>
              <a:t>In two German cohorts (Morgenstern 2008) – significant associations between specific IgE and distance from road at age 6 years </a:t>
            </a:r>
          </a:p>
          <a:p>
            <a:pPr lvl="1">
              <a:defRPr/>
            </a:pPr>
            <a:r>
              <a:rPr lang="en-GB" dirty="0" smtClean="0"/>
              <a:t>In the PIAMA cohort </a:t>
            </a:r>
            <a:r>
              <a:rPr lang="en-GB" dirty="0" err="1" smtClean="0"/>
              <a:t>Gehring</a:t>
            </a:r>
            <a:r>
              <a:rPr lang="en-GB" dirty="0" smtClean="0"/>
              <a:t> 2008) – non-</a:t>
            </a:r>
            <a:r>
              <a:rPr lang="en-GB" dirty="0" err="1" smtClean="0"/>
              <a:t>signifcant</a:t>
            </a:r>
            <a:r>
              <a:rPr lang="en-GB" dirty="0" smtClean="0"/>
              <a:t> but positive associations between specific IgE and PM2.5 at age 8 years(</a:t>
            </a:r>
          </a:p>
          <a:p>
            <a:pPr>
              <a:defRPr/>
            </a:pPr>
            <a:r>
              <a:rPr lang="en-GB" dirty="0" smtClean="0"/>
              <a:t>Small numbers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Weighted road density was used as air pollution monitoring was not available for all areas of NSW state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Cross-sectional</a:t>
            </a:r>
          </a:p>
          <a:p>
            <a:pPr>
              <a:defRPr/>
            </a:pPr>
            <a:r>
              <a:rPr lang="en-GB" dirty="0" smtClean="0"/>
              <a:t>Sensitive to unnecessary adjustment (</a:t>
            </a:r>
            <a:r>
              <a:rPr lang="en-GB" dirty="0" err="1" smtClean="0"/>
              <a:t>Schisterman</a:t>
            </a:r>
            <a:r>
              <a:rPr lang="en-GB" dirty="0" smtClean="0"/>
              <a:t> et al, 2009)</a:t>
            </a:r>
          </a:p>
          <a:p>
            <a:pPr>
              <a:defRPr/>
            </a:pPr>
            <a:r>
              <a:rPr lang="en-GB" dirty="0" smtClean="0"/>
              <a:t>Multiple testing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0283D64C-1966-4803-8107-878EAB64F11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ACKNOWLEDGMENTS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09700"/>
            <a:ext cx="8505825" cy="5043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000" smtClean="0"/>
              <a:t>This work formed part of a Visiting International Fellowship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000" smtClean="0"/>
              <a:t>Anna Hansell was funded through Wellcome Intermediate Clinical Fellowship, Wellcome Trust grant 0775883</a:t>
            </a:r>
          </a:p>
        </p:txBody>
      </p:sp>
      <p:pic>
        <p:nvPicPr>
          <p:cNvPr id="21508" name="Picture 5" descr="6591474A-E9B1-4019-B02F-B54584B9C42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789363"/>
            <a:ext cx="304323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Tal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789363"/>
            <a:ext cx="31337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>
          <a:xfrm>
            <a:off x="300038" y="171450"/>
            <a:ext cx="8664575" cy="1143000"/>
          </a:xfrm>
        </p:spPr>
        <p:txBody>
          <a:bodyPr/>
          <a:lstStyle/>
          <a:p>
            <a:r>
              <a:rPr lang="en-GB" b="1" smtClean="0"/>
              <a:t>Study aim</a:t>
            </a:r>
          </a:p>
        </p:txBody>
      </p:sp>
      <p:sp>
        <p:nvSpPr>
          <p:cNvPr id="4099" name="Content Placeholder 10"/>
          <p:cNvSpPr>
            <a:spLocks noGrp="1"/>
          </p:cNvSpPr>
          <p:nvPr>
            <p:ph idx="1"/>
          </p:nvPr>
        </p:nvSpPr>
        <p:spPr>
          <a:xfrm>
            <a:off x="314325" y="1401763"/>
            <a:ext cx="8434388" cy="4114800"/>
          </a:xfrm>
        </p:spPr>
        <p:txBody>
          <a:bodyPr/>
          <a:lstStyle/>
          <a:p>
            <a:pPr marL="619125" indent="-619125"/>
            <a:r>
              <a:rPr lang="en-GB" smtClean="0"/>
              <a:t>To investigate cross-sectional associations between traffic exposure intensity and allergy and asthma at age 8 years in ~500 children with a family history of asthma</a:t>
            </a:r>
            <a:endParaRPr lang="en-GB" sz="2800" smtClean="0"/>
          </a:p>
          <a:p>
            <a:pPr marL="619125" indent="-619125"/>
            <a:endParaRPr lang="en-GB" sz="2800" smtClean="0"/>
          </a:p>
          <a:p>
            <a:pPr marL="619125" indent="-619125"/>
            <a:endParaRPr lang="en-GB" smtClean="0"/>
          </a:p>
          <a:p>
            <a:pPr marL="619125" indent="-619125">
              <a:buFontTx/>
              <a:buNone/>
            </a:pPr>
            <a:endParaRPr lang="en-GB" smtClean="0"/>
          </a:p>
        </p:txBody>
      </p:sp>
      <p:sp>
        <p:nvSpPr>
          <p:cNvPr id="410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>
                <a:latin typeface="Arial" pitchFamily="34" charset="0"/>
              </a:rPr>
              <a:t>© Imperial College London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410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Arial" pitchFamily="34" charset="0"/>
              </a:rPr>
              <a:t>Page </a:t>
            </a:r>
            <a:fld id="{FAEA2ABC-0F89-4450-966E-8CF7E9BD67EB}" type="slidenum">
              <a:rPr lang="en-US" alt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altLang="en-US" smtClean="0">
              <a:latin typeface="Arial" pitchFamily="34" charset="0"/>
            </a:endParaRPr>
          </a:p>
        </p:txBody>
      </p:sp>
      <p:grpSp>
        <p:nvGrpSpPr>
          <p:cNvPr id="4102" name="Group 23"/>
          <p:cNvGrpSpPr>
            <a:grpSpLocks/>
          </p:cNvGrpSpPr>
          <p:nvPr/>
        </p:nvGrpSpPr>
        <p:grpSpPr bwMode="auto">
          <a:xfrm>
            <a:off x="6732588" y="6237288"/>
            <a:ext cx="2420937" cy="714375"/>
            <a:chOff x="4241" y="3929"/>
            <a:chExt cx="1525" cy="450"/>
          </a:xfrm>
        </p:grpSpPr>
        <p:pic>
          <p:nvPicPr>
            <p:cNvPr id="4103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52" y="4024"/>
              <a:ext cx="24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4241" y="3929"/>
              <a:ext cx="152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sz="800" b="1"/>
                <a:t>MRC-HPA Centre for Environment and Health</a:t>
              </a:r>
            </a:p>
          </p:txBody>
        </p:sp>
        <p:pic>
          <p:nvPicPr>
            <p:cNvPr id="410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2" y="4046"/>
              <a:ext cx="23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1" descr="MRC: Medical Research Council: Leading science for better healt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6" y="4077"/>
              <a:ext cx="29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4241" y="4032"/>
              <a:ext cx="71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GB" sz="900" b="1">
                  <a:solidFill>
                    <a:srgbClr val="003366"/>
                  </a:solidFill>
                </a:rPr>
                <a:t>Imperial College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900" b="1">
                  <a:solidFill>
                    <a:srgbClr val="666699"/>
                  </a:solidFill>
                </a:rPr>
                <a:t>London</a:t>
              </a:r>
              <a:endParaRPr lang="en-GB" sz="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520700"/>
          </a:xfrm>
        </p:spPr>
        <p:txBody>
          <a:bodyPr/>
          <a:lstStyle/>
          <a:p>
            <a:r>
              <a:rPr lang="en-US" sz="1200" b="1" smtClean="0"/>
              <a:t>Relative risk (RR) of selected allergic outcomes at age 8 years in relation to traffic density within a 50m radius of home, stratified by dietary intervention to age </a:t>
            </a:r>
            <a:endParaRPr lang="en-GB" sz="12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EC1DD073-ABAB-4405-B044-42D2C14C501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850" y="765175"/>
          <a:ext cx="8424863" cy="5303838"/>
        </p:xfrm>
        <a:graphic>
          <a:graphicData uri="http://schemas.openxmlformats.org/drawingml/2006/table">
            <a:tbl>
              <a:tblPr/>
              <a:tblGrid>
                <a:gridCol w="2115135"/>
                <a:gridCol w="949853"/>
                <a:gridCol w="1437687"/>
                <a:gridCol w="320475"/>
                <a:gridCol w="780713"/>
                <a:gridCol w="1357569"/>
                <a:gridCol w="1463504"/>
              </a:tblGrid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</a:rPr>
                        <a:t>RR</a:t>
                      </a: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95% CI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RR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95% CI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p-value for interaction term for supplement intervention (separate model)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Fish and canola oil supplement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Placebo oil supplement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Specific IgE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House dust mite &gt;=0.35 kU</a:t>
                      </a:r>
                      <a:r>
                        <a:rPr lang="en-US" sz="1400" baseline="-2500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Arial"/>
                          <a:ea typeface="Times New Roman"/>
                        </a:rPr>
                        <a:t>/L (yes/no)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1.099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(0.871 - 1.388)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1.344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(1.106 - 1.634)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0.193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Ryegrass  &gt;=0.35  kU</a:t>
                      </a:r>
                      <a:r>
                        <a:rPr lang="en-US" sz="1400" baseline="-2500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Arial"/>
                          <a:ea typeface="Times New Roman"/>
                        </a:rPr>
                        <a:t>/L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0.656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(0.436 - 0.987)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1.202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(0.842 - 1.716)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0.049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Alternaria  &gt;=0.35 kU</a:t>
                      </a:r>
                      <a:r>
                        <a:rPr lang="en-US" sz="1400" baseline="-2500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Arial"/>
                          <a:ea typeface="Times New Roman"/>
                        </a:rPr>
                        <a:t>/L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0.726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(0.450 - 1.173)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1.529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(1.076 - 2.172)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0.022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Cat dander &gt;=0.35 kU</a:t>
                      </a:r>
                      <a:r>
                        <a:rPr lang="en-US" sz="1400" baseline="-2500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Arial"/>
                          <a:ea typeface="Times New Roman"/>
                        </a:rPr>
                        <a:t>/L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0.578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(0.252 - 1.330)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1.575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(0.915 - 2.709)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0.113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Positive skin prick tests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Any atopy 3mm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1.005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(0.807 - 1.252)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1.292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(1.083 - 1.542)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0.105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Inhalant allergens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1.046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(0.837 - 1.306)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1.314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(1.102 - 1.567)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0.114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House dust mite 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1.106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(0.872 - 1.402)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1.537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(1.257 - 1.879)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0.038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Ryegrass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0.375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(0.154 - 0.912)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1.427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(0.988 - 2.061)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0.004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Alternaria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0.600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(0.305 - 1.183)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1.637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(0.934 - 2.869)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0.048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Cat dander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0.274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(0.0821 - 0.911)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2.166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</a:rPr>
                        <a:t>(0.943 - 4.972)</a:t>
                      </a:r>
                      <a:endParaRPr lang="en-GB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</a:rPr>
                        <a:t>0.007</a:t>
                      </a:r>
                      <a:endParaRPr lang="en-GB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altLang="en-GB" sz="1000">
                <a:solidFill>
                  <a:srgbClr val="0E207F"/>
                </a:solidFill>
                <a:cs typeface="+mn-cs"/>
              </a:rPr>
              <a:t>© Imperial College London</a:t>
            </a:r>
            <a:endParaRPr lang="en-US" altLang="en-US" sz="1000">
              <a:solidFill>
                <a:srgbClr val="0E207F"/>
              </a:solidFill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en-US" sz="1000">
                <a:solidFill>
                  <a:srgbClr val="0E207F"/>
                </a:solidFill>
                <a:cs typeface="+mn-cs"/>
              </a:rPr>
              <a:t>Page </a:t>
            </a:r>
            <a:fld id="{6CDF7E5D-4331-4E29-B0BE-838E11FB9470}" type="slidenum">
              <a:rPr lang="en-US" altLang="en-US" sz="1000">
                <a:solidFill>
                  <a:srgbClr val="0E207F"/>
                </a:solidFill>
                <a:cs typeface="+mn-cs"/>
              </a:rPr>
              <a:pPr eaLnBrk="0" hangingPunct="0">
                <a:defRPr/>
              </a:pPr>
              <a:t>21</a:t>
            </a:fld>
            <a:endParaRPr lang="en-US" altLang="en-US" sz="1000">
              <a:solidFill>
                <a:srgbClr val="0E207F"/>
              </a:solidFill>
              <a:cs typeface="+mn-cs"/>
            </a:endParaRPr>
          </a:p>
        </p:txBody>
      </p:sp>
      <p:pic>
        <p:nvPicPr>
          <p:cNvPr id="23557" name="Content Placeholder 5" descr="P101014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2565400"/>
            <a:ext cx="2438400" cy="1828800"/>
          </a:xfrm>
        </p:spPr>
      </p:pic>
      <p:pic>
        <p:nvPicPr>
          <p:cNvPr id="23558" name="Picture 6" descr="P10103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P10103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34143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P101007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292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P101021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292600"/>
            <a:ext cx="2438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SLIDES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71450"/>
            <a:ext cx="8964612" cy="1169988"/>
          </a:xfrm>
        </p:spPr>
        <p:txBody>
          <a:bodyPr/>
          <a:lstStyle/>
          <a:p>
            <a:pPr algn="ctr"/>
            <a:r>
              <a:rPr lang="en-GB" b="1" smtClean="0"/>
              <a:t>HEI report on Traffic-Related Air Pollution</a:t>
            </a:r>
            <a:endParaRPr 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3178175" cy="389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48244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solidFill>
                  <a:srgbClr val="0E207F"/>
                </a:solidFill>
              </a:rPr>
              <a:t>Executive summary</a:t>
            </a:r>
          </a:p>
          <a:p>
            <a:endParaRPr lang="en-GB">
              <a:solidFill>
                <a:srgbClr val="0E207F"/>
              </a:solidFill>
            </a:endParaRPr>
          </a:p>
          <a:p>
            <a:r>
              <a:rPr lang="en-GB">
                <a:solidFill>
                  <a:srgbClr val="0E207F"/>
                </a:solidFill>
              </a:rPr>
              <a:t>“</a:t>
            </a:r>
            <a:r>
              <a:rPr lang="en-GB" i="1">
                <a:solidFill>
                  <a:srgbClr val="0E207F"/>
                </a:solidFill>
              </a:rPr>
              <a:t>With a few inconsistent exceptions, results based on the skin-prick test reactivity</a:t>
            </a:r>
          </a:p>
          <a:p>
            <a:r>
              <a:rPr lang="en-GB" i="1">
                <a:solidFill>
                  <a:srgbClr val="0E207F"/>
                </a:solidFill>
              </a:rPr>
              <a:t>or allergen-specific IgE failed to show associations with any of the traffic-exposure surrogates. Inconsistent results with self reported symptoms were also noted. </a:t>
            </a:r>
          </a:p>
          <a:p>
            <a:endParaRPr lang="en-GB" i="1">
              <a:solidFill>
                <a:srgbClr val="0E207F"/>
              </a:solidFill>
            </a:endParaRPr>
          </a:p>
          <a:p>
            <a:r>
              <a:rPr lang="en-GB" b="1" i="1">
                <a:solidFill>
                  <a:srgbClr val="0E207F"/>
                </a:solidFill>
              </a:rPr>
              <a:t>The Panel concluded that there is “inadequate and insufficient” evidence to infer a causal association, or even a non-causal association, between exposure to traffic-related pollution and IgE-mediated allergies. Overall, the lack of consistency across epidemiology studies might have reflected a failure to identify susceptible subgroups.” </a:t>
            </a:r>
            <a:r>
              <a:rPr lang="en-GB" i="1">
                <a:solidFill>
                  <a:srgbClr val="0E207F"/>
                </a:solidFill>
              </a:rPr>
              <a:t> </a:t>
            </a:r>
          </a:p>
          <a:p>
            <a:endParaRPr lang="en-GB" i="1">
              <a:solidFill>
                <a:srgbClr val="0E207F"/>
              </a:solidFill>
            </a:endParaRPr>
          </a:p>
          <a:p>
            <a:endParaRPr lang="en-GB" i="1">
              <a:solidFill>
                <a:srgbClr val="0E207F"/>
              </a:solidFill>
            </a:endParaRPr>
          </a:p>
          <a:p>
            <a:pPr>
              <a:spcBef>
                <a:spcPct val="50000"/>
              </a:spcBef>
            </a:pPr>
            <a:endParaRPr lang="en-US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09700"/>
            <a:ext cx="8002588" cy="45402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Toxicological and controlled human exposure studies have shown strong evidence for a relationship between diesel particle exposure and IgE-mediated allergic responses</a:t>
            </a:r>
          </a:p>
          <a:p>
            <a:pPr>
              <a:defRPr/>
            </a:pPr>
            <a:endParaRPr lang="en-GB" baseline="30000" dirty="0" smtClean="0"/>
          </a:p>
          <a:p>
            <a:pPr>
              <a:defRPr/>
            </a:pPr>
            <a:r>
              <a:rPr lang="en-GB" dirty="0" smtClean="0"/>
              <a:t>Grass pollen has been shown to bind to diesel exhaust particle in vitro (Knox 1997)</a:t>
            </a:r>
          </a:p>
          <a:p>
            <a:pPr>
              <a:defRPr/>
            </a:pPr>
            <a:r>
              <a:rPr lang="en-GB" dirty="0" smtClean="0"/>
              <a:t>Pre-exposure to diesel exhaust particles has been shown to enhance nasal sensitisation in humans (Diaz-Sanchez 1999)</a:t>
            </a:r>
          </a:p>
          <a:p>
            <a:pPr>
              <a:defRPr/>
            </a:pPr>
            <a:r>
              <a:rPr lang="en-GB" dirty="0" smtClean="0"/>
              <a:t>Human exposure to diesel exhaust in exposure chambers results in bronchial inflammation and cytokine and </a:t>
            </a:r>
            <a:r>
              <a:rPr lang="en-GB" dirty="0" err="1" smtClean="0"/>
              <a:t>chemokine</a:t>
            </a:r>
            <a:r>
              <a:rPr lang="en-GB" dirty="0" smtClean="0"/>
              <a:t> production (</a:t>
            </a:r>
            <a:r>
              <a:rPr lang="en-GB" dirty="0" err="1" smtClean="0"/>
              <a:t>Salvi</a:t>
            </a:r>
            <a:r>
              <a:rPr lang="en-GB" dirty="0" smtClean="0"/>
              <a:t> 2000)</a:t>
            </a:r>
          </a:p>
          <a:p>
            <a:pPr>
              <a:defRPr/>
            </a:pPr>
            <a:r>
              <a:rPr lang="en-GB" dirty="0" smtClean="0"/>
              <a:t>Exposure to diesel and traffic exhaust fumes in a real-life setting (the Oxford St study) results in inflammation and lung function decrements in mild asthmatics (</a:t>
            </a:r>
            <a:r>
              <a:rPr lang="en-GB" dirty="0" err="1" smtClean="0"/>
              <a:t>McCreanor</a:t>
            </a:r>
            <a:r>
              <a:rPr lang="en-GB" dirty="0" smtClean="0"/>
              <a:t> 2007)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CB5F72CC-F3B7-4B8B-B7A2-2ABA743E362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496300" cy="954088"/>
          </a:xfrm>
        </p:spPr>
        <p:txBody>
          <a:bodyPr/>
          <a:lstStyle/>
          <a:p>
            <a:r>
              <a:rPr lang="en-GB" sz="2800" b="1" smtClean="0"/>
              <a:t>The Childhood Asthma Prevention Study (CAPS)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>
          <a:xfrm>
            <a:off x="314325" y="2635250"/>
            <a:ext cx="7713663" cy="4106863"/>
          </a:xfrm>
        </p:spPr>
        <p:txBody>
          <a:bodyPr/>
          <a:lstStyle/>
          <a:p>
            <a:r>
              <a:rPr lang="en-GB" sz="2600" smtClean="0"/>
              <a:t>Set up in 1997 as a birth cohort</a:t>
            </a:r>
          </a:p>
          <a:p>
            <a:pPr lvl="1"/>
            <a:r>
              <a:rPr lang="en-GB" sz="2000" smtClean="0"/>
              <a:t>Mothers living in Sydney and New South Wales</a:t>
            </a:r>
          </a:p>
          <a:p>
            <a:pPr lvl="1"/>
            <a:r>
              <a:rPr lang="en-GB" sz="2000" b="1" smtClean="0">
                <a:solidFill>
                  <a:srgbClr val="7030A0"/>
                </a:solidFill>
              </a:rPr>
              <a:t>All children had a parent or sibling with asthma</a:t>
            </a:r>
          </a:p>
          <a:p>
            <a:pPr lvl="1"/>
            <a:r>
              <a:rPr lang="en-GB" sz="2000" smtClean="0"/>
              <a:t>Initially set up as an intervention study assessing impact of house dust mite avoidance and fish oil supplementation implemented from birth to age 5 years on asthma development</a:t>
            </a:r>
          </a:p>
          <a:p>
            <a:pPr lvl="1"/>
            <a:r>
              <a:rPr lang="en-GB" sz="2000" smtClean="0"/>
              <a:t>Followed up at age 18 months, 3 years, 5 years, </a:t>
            </a:r>
            <a:r>
              <a:rPr lang="en-GB" sz="2000" b="1" smtClean="0">
                <a:solidFill>
                  <a:srgbClr val="7030A0"/>
                </a:solidFill>
              </a:rPr>
              <a:t>8 years </a:t>
            </a:r>
            <a:r>
              <a:rPr lang="en-GB" sz="2000" smtClean="0"/>
              <a:t>and 11 years</a:t>
            </a:r>
          </a:p>
          <a:p>
            <a:endParaRPr lang="en-GB" sz="2600" smtClean="0"/>
          </a:p>
          <a:p>
            <a:endParaRPr lang="en-GB" sz="2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C766F46-ADD4-400E-891E-415E6226340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174" name="Content Placeholder 5" descr="P10101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013" y="765175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10103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76517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CA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83661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Recent papers using the CAPS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052513"/>
            <a:ext cx="8289925" cy="54483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dirty="0" smtClean="0"/>
              <a:t>Garden  et al. Infant and early childhood dietary predictors of overweight at age 8 years in the CAPS population. </a:t>
            </a:r>
            <a:r>
              <a:rPr lang="en-GB" dirty="0" err="1" smtClean="0"/>
              <a:t>Eur</a:t>
            </a:r>
            <a:r>
              <a:rPr lang="en-GB" dirty="0" smtClean="0"/>
              <a:t> J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Nutr</a:t>
            </a:r>
            <a:r>
              <a:rPr lang="en-GB" dirty="0" smtClean="0"/>
              <a:t>. 2011;65:454-62</a:t>
            </a:r>
          </a:p>
          <a:p>
            <a:pPr>
              <a:defRPr/>
            </a:pPr>
            <a:r>
              <a:rPr lang="en-GB" dirty="0" smtClean="0"/>
              <a:t>Ayer et al. Lung function is associated with arterial stiffness in children. </a:t>
            </a:r>
            <a:r>
              <a:rPr lang="en-GB" dirty="0" err="1" smtClean="0"/>
              <a:t>PLoS</a:t>
            </a:r>
            <a:r>
              <a:rPr lang="en-GB" dirty="0" smtClean="0"/>
              <a:t> One. 2011;6(10):e26303</a:t>
            </a:r>
          </a:p>
          <a:p>
            <a:pPr>
              <a:defRPr/>
            </a:pPr>
            <a:r>
              <a:rPr lang="en-GB" dirty="0" smtClean="0"/>
              <a:t>Marshall  et al. Snoring is not associated with adverse effects on blood pressure, arterial structure or function in 8-year-old children: the Childhood Asthma Prevention Study (CAPS). J </a:t>
            </a:r>
            <a:r>
              <a:rPr lang="en-GB" dirty="0" err="1" smtClean="0"/>
              <a:t>Paediatr</a:t>
            </a:r>
            <a:r>
              <a:rPr lang="en-GB" dirty="0" smtClean="0"/>
              <a:t> Child Health. 2011 ;47(8):518-23</a:t>
            </a:r>
          </a:p>
          <a:p>
            <a:pPr>
              <a:defRPr/>
            </a:pPr>
            <a:r>
              <a:rPr lang="en-GB" dirty="0" err="1" smtClean="0"/>
              <a:t>Almqvist</a:t>
            </a:r>
            <a:r>
              <a:rPr lang="en-GB" dirty="0" smtClean="0"/>
              <a:t> et al. Effects of early cat or dog ownership on sensitisation and asthma in a high-risk cohort without disease-related modification of exposure. </a:t>
            </a:r>
            <a:r>
              <a:rPr lang="en-GB" dirty="0" err="1" smtClean="0"/>
              <a:t>Paediatr</a:t>
            </a:r>
            <a:r>
              <a:rPr lang="en-GB" dirty="0" smtClean="0"/>
              <a:t> </a:t>
            </a:r>
            <a:r>
              <a:rPr lang="en-GB" dirty="0" err="1" smtClean="0"/>
              <a:t>Perinat</a:t>
            </a:r>
            <a:r>
              <a:rPr lang="en-GB" dirty="0" smtClean="0"/>
              <a:t> </a:t>
            </a:r>
            <a:r>
              <a:rPr lang="en-GB" dirty="0" err="1" smtClean="0"/>
              <a:t>Epidemiol</a:t>
            </a:r>
            <a:r>
              <a:rPr lang="en-GB" dirty="0" smtClean="0"/>
              <a:t>. 2010 Mar;24(2):171-8 </a:t>
            </a:r>
          </a:p>
          <a:p>
            <a:pPr>
              <a:defRPr/>
            </a:pPr>
            <a:r>
              <a:rPr lang="en-GB" dirty="0" smtClean="0"/>
              <a:t>Ayer et al. Dietary supplementation with n-3 polyunsaturated fatty acids in early childhood: effects on blood pressure and arterial structure and function at age 8 y. Am J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Nutr</a:t>
            </a:r>
            <a:r>
              <a:rPr lang="en-GB" dirty="0" smtClean="0"/>
              <a:t>. 2009 Aug;90(2):438-46.</a:t>
            </a:r>
          </a:p>
          <a:p>
            <a:pPr>
              <a:defRPr/>
            </a:pPr>
            <a:r>
              <a:rPr lang="en-GB" dirty="0" smtClean="0"/>
              <a:t>Ayer et al. HDL-cholesterol, blood pressure, and asymmetric </a:t>
            </a:r>
            <a:r>
              <a:rPr lang="en-GB" dirty="0" err="1" smtClean="0"/>
              <a:t>dimethylarginine</a:t>
            </a:r>
            <a:r>
              <a:rPr lang="en-GB" dirty="0" smtClean="0"/>
              <a:t> are significantly associated with arterial wall thickness in children. </a:t>
            </a:r>
            <a:r>
              <a:rPr lang="en-GB" dirty="0" err="1" smtClean="0"/>
              <a:t>Arterioscler</a:t>
            </a:r>
            <a:r>
              <a:rPr lang="en-GB" dirty="0" smtClean="0"/>
              <a:t> </a:t>
            </a:r>
            <a:r>
              <a:rPr lang="en-GB" dirty="0" err="1" smtClean="0"/>
              <a:t>Thromb</a:t>
            </a:r>
            <a:r>
              <a:rPr lang="en-GB" dirty="0" smtClean="0"/>
              <a:t> </a:t>
            </a:r>
            <a:r>
              <a:rPr lang="en-GB" dirty="0" err="1" smtClean="0"/>
              <a:t>Vasc</a:t>
            </a:r>
            <a:r>
              <a:rPr lang="en-GB" dirty="0" smtClean="0"/>
              <a:t> Biol. 2009 Jun;29(6):943-9</a:t>
            </a:r>
          </a:p>
          <a:p>
            <a:pPr>
              <a:defRPr/>
            </a:pPr>
            <a:r>
              <a:rPr lang="en-GB" dirty="0" err="1" smtClean="0"/>
              <a:t>Tovey</a:t>
            </a:r>
            <a:r>
              <a:rPr lang="en-GB" dirty="0" smtClean="0"/>
              <a:t> et al. Nonlinear relationship of mite allergen exposure to mite sensitization and asthma in a birth cohort. J Allergy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Immunol</a:t>
            </a:r>
            <a:r>
              <a:rPr lang="en-GB" dirty="0" smtClean="0"/>
              <a:t>. 2008;122:114-8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80DE72C3-8845-4B8C-8C3E-63F358A0199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Follow-up at age 8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smtClean="0"/>
              <a:t>Follow-up at age 8 (2005-8) included</a:t>
            </a:r>
          </a:p>
          <a:p>
            <a:pPr lvl="1"/>
            <a:r>
              <a:rPr lang="en-GB" sz="2000" smtClean="0"/>
              <a:t>Respiratory symptoms and asthma diagnosis assessed by interviewer administered questionnaire to parents </a:t>
            </a:r>
          </a:p>
          <a:p>
            <a:pPr lvl="1"/>
            <a:r>
              <a:rPr lang="en-GB" sz="2000" smtClean="0"/>
              <a:t>Spirometry, methacholine challenge, eNO</a:t>
            </a:r>
          </a:p>
          <a:p>
            <a:pPr lvl="1"/>
            <a:r>
              <a:rPr lang="en-GB" sz="2000" smtClean="0"/>
              <a:t>Skin prick tests</a:t>
            </a:r>
          </a:p>
          <a:p>
            <a:pPr lvl="1"/>
            <a:r>
              <a:rPr lang="en-GB" sz="2000" smtClean="0"/>
              <a:t>Total and specific IgE levels</a:t>
            </a:r>
          </a:p>
          <a:p>
            <a:pPr lvl="1"/>
            <a:r>
              <a:rPr lang="en-GB" sz="2000" smtClean="0"/>
              <a:t>House dust mite specific cytokines</a:t>
            </a:r>
          </a:p>
          <a:p>
            <a:pPr lvl="1"/>
            <a:r>
              <a:rPr lang="en-GB" sz="2000" smtClean="0"/>
              <a:t>Plasma fatty acid</a:t>
            </a:r>
          </a:p>
          <a:p>
            <a:pPr lvl="1"/>
            <a:r>
              <a:rPr lang="en-GB" sz="2000" smtClean="0"/>
              <a:t>Bed dust for Der p 1 concentrations</a:t>
            </a:r>
          </a:p>
          <a:p>
            <a:pPr lvl="1"/>
            <a:endParaRPr lang="en-GB" sz="2000" smtClean="0"/>
          </a:p>
          <a:p>
            <a:pPr lvl="1"/>
            <a:r>
              <a:rPr lang="en-GB" sz="2000" smtClean="0"/>
              <a:t>Address available from age 8 onwards</a:t>
            </a:r>
          </a:p>
          <a:p>
            <a:endParaRPr lang="en-GB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C94AEDFF-FA5A-4336-A20F-87CE8403D27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0038" y="269875"/>
            <a:ext cx="7772400" cy="1143000"/>
          </a:xfrm>
        </p:spPr>
        <p:txBody>
          <a:bodyPr/>
          <a:lstStyle/>
          <a:p>
            <a:r>
              <a:rPr lang="en-GB" smtClean="0"/>
              <a:t>Eight-year outcomes of the Childhood Asthma Prevention Study (Toelle J et al. Allergy Clin Immunol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697038"/>
            <a:ext cx="8218488" cy="46116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Data available for 450 (73%) of original 616 </a:t>
            </a:r>
            <a:r>
              <a:rPr lang="en-GB" dirty="0" err="1" smtClean="0"/>
              <a:t>particpant</a:t>
            </a:r>
            <a:r>
              <a:rPr lang="en-GB" dirty="0" smtClean="0"/>
              <a:t> children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No difference in prevalence of all clinical outcomes at age 8 years between active and control groups for either diet or HDM reduction to age 5 years </a:t>
            </a:r>
            <a:r>
              <a:rPr lang="en-GB" dirty="0" smtClean="0"/>
              <a:t>except higher prevalence of wheeze in active diet group (31.7% vs. 23.2%)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No evidence for interactions between the two interventions</a:t>
            </a:r>
          </a:p>
          <a:p>
            <a:pPr>
              <a:defRPr/>
            </a:pPr>
            <a:endParaRPr lang="en-GB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rgbClr val="7030A0"/>
                </a:solidFill>
              </a:rPr>
              <a:t>HDM avoidance was associated with absolute risk reduction of 10.6% prevalence of poor asthma control in atopic children compared with control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© Imperial College London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6B7EE939-0D86-4AF7-ACA7-7E4703266D9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Traffic intensity exposure measures</a:t>
            </a:r>
            <a:endParaRPr lang="en-US" b="1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" y="1341438"/>
            <a:ext cx="4618038" cy="3957637"/>
          </a:xfrm>
          <a:noFill/>
        </p:spPr>
      </p:pic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341438"/>
            <a:ext cx="4356100" cy="5327650"/>
          </a:xfrm>
        </p:spPr>
        <p:txBody>
          <a:bodyPr/>
          <a:lstStyle/>
          <a:p>
            <a:r>
              <a:rPr lang="en-GB" sz="2000" smtClean="0"/>
              <a:t>Weighted road density within 50m or 75m radius of address of main residence </a:t>
            </a:r>
          </a:p>
          <a:p>
            <a:endParaRPr lang="en-GB" sz="2000" smtClean="0"/>
          </a:p>
          <a:p>
            <a:r>
              <a:rPr lang="en-GB" sz="2000" smtClean="0"/>
              <a:t>Road density = weighted sum of the lengths of road </a:t>
            </a:r>
          </a:p>
          <a:p>
            <a:pPr lvl="1"/>
            <a:r>
              <a:rPr lang="en-GB" sz="1700" smtClean="0"/>
              <a:t>Motorways, arterial roads and primary roads weight = 3</a:t>
            </a:r>
          </a:p>
          <a:p>
            <a:pPr lvl="1"/>
            <a:r>
              <a:rPr lang="en-GB" sz="1700" smtClean="0"/>
              <a:t>Distributor roads weight = 2 </a:t>
            </a:r>
          </a:p>
          <a:p>
            <a:pPr lvl="1"/>
            <a:r>
              <a:rPr lang="en-GB" sz="1700" smtClean="0"/>
              <a:t>Local roads weight = 1</a:t>
            </a:r>
          </a:p>
          <a:p>
            <a:endParaRPr lang="en-GB" sz="2000" smtClean="0"/>
          </a:p>
          <a:p>
            <a:r>
              <a:rPr lang="en-GB" sz="2000" smtClean="0"/>
              <a:t>Validation against measured NO</a:t>
            </a:r>
            <a:r>
              <a:rPr lang="en-GB" sz="2000" baseline="-15000" smtClean="0"/>
              <a:t>2</a:t>
            </a:r>
            <a:r>
              <a:rPr lang="en-GB" sz="2000" smtClean="0"/>
              <a:t> in 2006 &amp; 7</a:t>
            </a:r>
          </a:p>
          <a:p>
            <a:pPr lvl="1"/>
            <a:r>
              <a:rPr lang="en-GB" sz="1700" smtClean="0"/>
              <a:t>NO</a:t>
            </a:r>
            <a:r>
              <a:rPr lang="en-GB" sz="1700" baseline="-15000" smtClean="0"/>
              <a:t>2</a:t>
            </a:r>
            <a:r>
              <a:rPr lang="en-GB" sz="1700" smtClean="0"/>
              <a:t> prediction r</a:t>
            </a:r>
            <a:r>
              <a:rPr lang="en-GB" sz="1700" baseline="30000" smtClean="0"/>
              <a:t>2</a:t>
            </a:r>
            <a:r>
              <a:rPr lang="en-GB" sz="1700" smtClean="0"/>
              <a:t> = 0.56</a:t>
            </a:r>
          </a:p>
          <a:p>
            <a:pPr lvl="1"/>
            <a:r>
              <a:rPr lang="en-GB" sz="1700" smtClean="0"/>
              <a:t>NO</a:t>
            </a:r>
            <a:r>
              <a:rPr lang="en-GB" sz="1700" baseline="-15000" smtClean="0"/>
              <a:t>2</a:t>
            </a:r>
            <a:r>
              <a:rPr lang="en-GB" sz="1700" smtClean="0"/>
              <a:t> prediction using traffic counts gave r</a:t>
            </a:r>
            <a:r>
              <a:rPr lang="en-GB" sz="1700" baseline="30000" smtClean="0"/>
              <a:t>2</a:t>
            </a:r>
            <a:r>
              <a:rPr lang="en-GB" sz="1700" smtClean="0"/>
              <a:t> = 0.59</a:t>
            </a:r>
            <a:r>
              <a:rPr lang="en-US" sz="1700" smtClean="0"/>
              <a:t> 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13592</TotalTime>
  <Words>2292</Words>
  <Application>Microsoft Office PowerPoint</Application>
  <PresentationFormat>On-screen Show (4:3)</PresentationFormat>
  <Paragraphs>391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</vt:lpstr>
      <vt:lpstr>Verdana</vt:lpstr>
      <vt:lpstr>Wingdings</vt:lpstr>
      <vt:lpstr>Calibri</vt:lpstr>
      <vt:lpstr>Times New Roman</vt:lpstr>
      <vt:lpstr>1_Blank Presentation</vt:lpstr>
      <vt:lpstr>Slide 1</vt:lpstr>
      <vt:lpstr>Study aim</vt:lpstr>
      <vt:lpstr>HEI report on Traffic-Related Air Pollution</vt:lpstr>
      <vt:lpstr>Background</vt:lpstr>
      <vt:lpstr>The Childhood Asthma Prevention Study (CAPS)</vt:lpstr>
      <vt:lpstr>Recent papers using the CAPS cohort</vt:lpstr>
      <vt:lpstr>Follow-up at age 8</vt:lpstr>
      <vt:lpstr>Eight-year outcomes of the Childhood Asthma Prevention Study (Toelle J et al. Allergy Clin Immunol 2010)</vt:lpstr>
      <vt:lpstr>Traffic intensity exposure measures</vt:lpstr>
      <vt:lpstr>Descriptive results at age 8 years</vt:lpstr>
      <vt:lpstr>Descriptive results at age 8 years</vt:lpstr>
      <vt:lpstr>Analytic analyses</vt:lpstr>
      <vt:lpstr>Confounders</vt:lpstr>
      <vt:lpstr>Univariate results</vt:lpstr>
      <vt:lpstr>Results</vt:lpstr>
      <vt:lpstr>Results – AHR and questionnaire variables</vt:lpstr>
      <vt:lpstr>Discussion</vt:lpstr>
      <vt:lpstr>Issues</vt:lpstr>
      <vt:lpstr>ACKNOWLEDGMENTS</vt:lpstr>
      <vt:lpstr>Relative risk (RR) of selected allergic outcomes at age 8 years in relation to traffic density within a 50m radius of home, stratified by dietary intervention to age </vt:lpstr>
      <vt:lpstr>Slide 21</vt:lpstr>
      <vt:lpstr>ADDITIONAL SLIDES</vt:lpstr>
    </vt:vector>
  </TitlesOfParts>
  <Company>FutureBrand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Emma Graham</dc:creator>
  <cp:lastModifiedBy>enuttall</cp:lastModifiedBy>
  <cp:revision>188</cp:revision>
  <dcterms:created xsi:type="dcterms:W3CDTF">2003-01-06T14:21:41Z</dcterms:created>
  <dcterms:modified xsi:type="dcterms:W3CDTF">2012-07-22T23:54:58Z</dcterms:modified>
</cp:coreProperties>
</file>