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56" r:id="rId2"/>
    <p:sldId id="259" r:id="rId3"/>
    <p:sldId id="299" r:id="rId4"/>
    <p:sldId id="266" r:id="rId5"/>
    <p:sldId id="274" r:id="rId6"/>
    <p:sldId id="296" r:id="rId7"/>
    <p:sldId id="298" r:id="rId8"/>
    <p:sldId id="303" r:id="rId9"/>
    <p:sldId id="304" r:id="rId10"/>
    <p:sldId id="300" r:id="rId11"/>
    <p:sldId id="265" r:id="rId12"/>
    <p:sldId id="288" r:id="rId13"/>
    <p:sldId id="289" r:id="rId14"/>
    <p:sldId id="305" r:id="rId15"/>
    <p:sldId id="312" r:id="rId16"/>
    <p:sldId id="290" r:id="rId17"/>
    <p:sldId id="291" r:id="rId18"/>
    <p:sldId id="292" r:id="rId19"/>
    <p:sldId id="293" r:id="rId20"/>
    <p:sldId id="294" r:id="rId21"/>
    <p:sldId id="295" r:id="rId22"/>
    <p:sldId id="307" r:id="rId23"/>
    <p:sldId id="308" r:id="rId24"/>
    <p:sldId id="309" r:id="rId25"/>
    <p:sldId id="310" r:id="rId26"/>
    <p:sldId id="286" r:id="rId27"/>
    <p:sldId id="311" r:id="rId28"/>
    <p:sldId id="306" r:id="rId29"/>
    <p:sldId id="271" r:id="rId30"/>
    <p:sldId id="27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FF0000"/>
    <a:srgbClr val="FFFF00"/>
    <a:srgbClr val="3333FF"/>
    <a:srgbClr val="0179C2"/>
    <a:srgbClr val="0079C2"/>
    <a:srgbClr val="3092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snapToGrid="0">
      <p:cViewPr>
        <p:scale>
          <a:sx n="75" d="100"/>
          <a:sy n="75" d="100"/>
        </p:scale>
        <p:origin x="-1476" y="-846"/>
      </p:cViewPr>
      <p:guideLst>
        <p:guide orient="horz" pos="2157"/>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
    </p:cViewPr>
  </p:sorterViewPr>
  <p:notesViewPr>
    <p:cSldViewPr snapToGrid="0">
      <p:cViewPr varScale="1">
        <p:scale>
          <a:sx n="102" d="100"/>
          <a:sy n="102" d="100"/>
        </p:scale>
        <p:origin x="-113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665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665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CF24652-B031-469F-B9D1-BB54E0F2534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2D9C180-7663-438B-AE1B-41B0D4BCF26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
          <p:cNvSpPr txBox="1">
            <a:spLocks noChangeArrowheads="1"/>
          </p:cNvSpPr>
          <p:nvPr userDrawn="1"/>
        </p:nvSpPr>
        <p:spPr bwMode="auto">
          <a:xfrm>
            <a:off x="1208088" y="4221163"/>
            <a:ext cx="6697662"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2500" smtClean="0">
                <a:solidFill>
                  <a:srgbClr val="3333FF"/>
                </a:solidFill>
                <a:latin typeface="Tahoma" pitchFamily="34" charset="0"/>
                <a:ea typeface="+mn-ea"/>
                <a:cs typeface="Tahoma" pitchFamily="34" charset="0"/>
              </a:rPr>
              <a:t>International Agency for Research on Cancer</a:t>
            </a:r>
          </a:p>
          <a:p>
            <a:pPr algn="ctr" eaLnBrk="1" hangingPunct="1">
              <a:defRPr/>
            </a:pPr>
            <a:r>
              <a:rPr lang="en-GB" sz="2500" smtClean="0">
                <a:solidFill>
                  <a:srgbClr val="3333FF"/>
                </a:solidFill>
                <a:latin typeface="Tahoma" pitchFamily="34" charset="0"/>
                <a:ea typeface="+mn-ea"/>
                <a:cs typeface="Tahoma" pitchFamily="34" charset="0"/>
              </a:rPr>
              <a:t>Lyon, France</a:t>
            </a:r>
            <a:endParaRPr lang="en-US" sz="2500" smtClean="0">
              <a:solidFill>
                <a:srgbClr val="3333FF"/>
              </a:solidFill>
              <a:latin typeface="Tahoma" pitchFamily="34" charset="0"/>
              <a:ea typeface="+mn-ea"/>
              <a:cs typeface="Tahoma" pitchFamily="34" charset="0"/>
            </a:endParaRPr>
          </a:p>
        </p:txBody>
      </p:sp>
      <p:pic>
        <p:nvPicPr>
          <p:cNvPr id="5" name="Picture 24" descr="Vue Tour (1)LayersCOPYlight"/>
          <p:cNvPicPr>
            <a:picLocks noChangeAspect="1" noChangeArrowheads="1"/>
          </p:cNvPicPr>
          <p:nvPr userDrawn="1"/>
        </p:nvPicPr>
        <p:blipFill>
          <a:blip r:embed="rId2"/>
          <a:srcRect/>
          <a:stretch>
            <a:fillRect/>
          </a:stretch>
        </p:blipFill>
        <p:spPr bwMode="auto">
          <a:xfrm>
            <a:off x="228600" y="228600"/>
            <a:ext cx="8682038" cy="1784350"/>
          </a:xfrm>
          <a:prstGeom prst="rect">
            <a:avLst/>
          </a:prstGeom>
          <a:noFill/>
          <a:ln w="9525">
            <a:noFill/>
            <a:miter lim="800000"/>
            <a:headEnd/>
            <a:tailEnd/>
          </a:ln>
        </p:spPr>
      </p:pic>
      <p:sp>
        <p:nvSpPr>
          <p:cNvPr id="5133" name="Rectangle 13"/>
          <p:cNvSpPr>
            <a:spLocks noGrp="1" noChangeArrowheads="1"/>
          </p:cNvSpPr>
          <p:nvPr>
            <p:ph type="ctrTitle"/>
          </p:nvPr>
        </p:nvSpPr>
        <p:spPr>
          <a:xfrm>
            <a:off x="1492250" y="481013"/>
            <a:ext cx="6129338" cy="1825625"/>
          </a:xfrm>
          <a:extLst>
            <a:ext uri="{91240B29-F687-4F45-9708-019B960494DF}">
              <a14:hiddenLine xmlns:a14="http://schemas.microsoft.com/office/drawing/2010/main" xmlns="" w="9525">
                <a:solidFill>
                  <a:schemeClr val="tx1"/>
                </a:solidFill>
                <a:miter lim="800000"/>
                <a:headEnd/>
                <a:tailEnd/>
              </a14:hiddenLine>
            </a:ext>
          </a:extLst>
        </p:spPr>
        <p:txBody>
          <a:bodyPr/>
          <a:lstStyle>
            <a:lvl1pPr>
              <a:defRPr sz="4600"/>
            </a:lvl1pPr>
          </a:lstStyle>
          <a:p>
            <a:pPr lvl="0"/>
            <a:r>
              <a:rPr lang="en-US" noProof="0" smtClean="0"/>
              <a:t>Click to edit Presentation Title</a:t>
            </a:r>
          </a:p>
        </p:txBody>
      </p:sp>
      <p:sp>
        <p:nvSpPr>
          <p:cNvPr id="5134" name="Rectangle 14"/>
          <p:cNvSpPr>
            <a:spLocks noGrp="1" noChangeArrowheads="1"/>
          </p:cNvSpPr>
          <p:nvPr>
            <p:ph type="subTitle" idx="1"/>
          </p:nvPr>
        </p:nvSpPr>
        <p:spPr>
          <a:xfrm>
            <a:off x="2054225" y="3159125"/>
            <a:ext cx="5006975" cy="1096963"/>
          </a:xfrm>
        </p:spPr>
        <p:txBody>
          <a:bodyPr/>
          <a:lstStyle>
            <a:lvl1pPr marL="0" indent="0" algn="ctr">
              <a:buFontTx/>
              <a:buNone/>
              <a:defRPr sz="2800">
                <a:solidFill>
                  <a:srgbClr val="3333FF"/>
                </a:solidFill>
              </a:defRPr>
            </a:lvl1pPr>
          </a:lstStyle>
          <a:p>
            <a:pPr lvl="0"/>
            <a:r>
              <a:rPr lang="en-US" noProof="0" smtClean="0"/>
              <a:t>Click to edit Author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
          <p:cNvSpPr>
            <a:spLocks noGrp="1" noChangeArrowheads="1"/>
          </p:cNvSpPr>
          <p:nvPr>
            <p:ph type="sldNum" sz="quarter" idx="10"/>
          </p:nvPr>
        </p:nvSpPr>
        <p:spPr>
          <a:ln/>
        </p:spPr>
        <p:txBody>
          <a:bodyPr/>
          <a:lstStyle>
            <a:lvl1pPr>
              <a:defRPr/>
            </a:lvl1pPr>
          </a:lstStyle>
          <a:p>
            <a:pPr>
              <a:defRPr/>
            </a:pPr>
            <a:fld id="{4C1674C3-831C-40F9-B2E5-E2752DAE14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6063" y="260350"/>
            <a:ext cx="2003425" cy="5461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260350"/>
            <a:ext cx="586105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
          <p:cNvSpPr>
            <a:spLocks noGrp="1" noChangeArrowheads="1"/>
          </p:cNvSpPr>
          <p:nvPr>
            <p:ph type="sldNum" sz="quarter" idx="10"/>
          </p:nvPr>
        </p:nvSpPr>
        <p:spPr>
          <a:ln/>
        </p:spPr>
        <p:txBody>
          <a:bodyPr/>
          <a:lstStyle>
            <a:lvl1pPr>
              <a:defRPr/>
            </a:lvl1pPr>
          </a:lstStyle>
          <a:p>
            <a:pPr>
              <a:defRPr/>
            </a:pPr>
            <a:fld id="{0FC3CEE2-DFF3-4EF6-B569-0A00A5DCDC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2"/>
          <p:cNvSpPr>
            <a:spLocks noGrp="1" noChangeArrowheads="1"/>
          </p:cNvSpPr>
          <p:nvPr>
            <p:ph type="sldNum" sz="quarter" idx="10"/>
          </p:nvPr>
        </p:nvSpPr>
        <p:spPr>
          <a:ln/>
        </p:spPr>
        <p:txBody>
          <a:bodyPr/>
          <a:lstStyle>
            <a:lvl1pPr>
              <a:defRPr/>
            </a:lvl1pPr>
          </a:lstStyle>
          <a:p>
            <a:pPr>
              <a:defRPr/>
            </a:pPr>
            <a:fld id="{9988CF0C-8785-4B70-871A-47D3FBE908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EC2313A2-53F8-497B-8688-3828BF8117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84200" y="1600200"/>
            <a:ext cx="3930650" cy="412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7250" y="1600200"/>
            <a:ext cx="3932238" cy="412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sldNum" sz="quarter" idx="10"/>
          </p:nvPr>
        </p:nvSpPr>
        <p:spPr>
          <a:ln/>
        </p:spPr>
        <p:txBody>
          <a:bodyPr/>
          <a:lstStyle>
            <a:lvl1pPr>
              <a:defRPr/>
            </a:lvl1pPr>
          </a:lstStyle>
          <a:p>
            <a:pPr>
              <a:defRPr/>
            </a:pPr>
            <a:fld id="{7C1A4E53-EBC3-43B4-9005-A32CEFEAB3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2"/>
          <p:cNvSpPr>
            <a:spLocks noGrp="1" noChangeArrowheads="1"/>
          </p:cNvSpPr>
          <p:nvPr>
            <p:ph type="sldNum" sz="quarter" idx="10"/>
          </p:nvPr>
        </p:nvSpPr>
        <p:spPr>
          <a:ln/>
        </p:spPr>
        <p:txBody>
          <a:bodyPr/>
          <a:lstStyle>
            <a:lvl1pPr>
              <a:defRPr/>
            </a:lvl1pPr>
          </a:lstStyle>
          <a:p>
            <a:pPr>
              <a:defRPr/>
            </a:pPr>
            <a:fld id="{CD5F3991-2D20-4511-A5CA-2D20C0852B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2"/>
          <p:cNvSpPr>
            <a:spLocks noGrp="1" noChangeArrowheads="1"/>
          </p:cNvSpPr>
          <p:nvPr>
            <p:ph type="sldNum" sz="quarter" idx="10"/>
          </p:nvPr>
        </p:nvSpPr>
        <p:spPr>
          <a:ln/>
        </p:spPr>
        <p:txBody>
          <a:bodyPr/>
          <a:lstStyle>
            <a:lvl1pPr>
              <a:defRPr/>
            </a:lvl1pPr>
          </a:lstStyle>
          <a:p>
            <a:pPr>
              <a:defRPr/>
            </a:pPr>
            <a:fld id="{7AF0E5AA-5ADE-46BB-835B-C5EF1B83AF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306C6BF3-4C65-46BA-AA76-06C73B190A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67724383-9D6F-4E35-827F-5DB9487FB1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D8B09D4B-D241-4FDC-9376-48C6B94D6F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582613" y="260350"/>
            <a:ext cx="8015287"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rgbClr val="3092D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8" name="Rectangle 12"/>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3092D1"/>
                </a:solidFill>
                <a:latin typeface="Arial" pitchFamily="34" charset="0"/>
              </a:defRPr>
            </a:lvl1pPr>
          </a:lstStyle>
          <a:p>
            <a:pPr>
              <a:defRPr/>
            </a:pPr>
            <a:fld id="{E9A00772-494A-4E3B-BE6F-660395413580}" type="slidenum">
              <a:rPr lang="en-US"/>
              <a:pPr>
                <a:defRPr/>
              </a:pPr>
              <a:t>‹#›</a:t>
            </a:fld>
            <a:endParaRPr lang="en-US"/>
          </a:p>
        </p:txBody>
      </p:sp>
      <p:sp>
        <p:nvSpPr>
          <p:cNvPr id="1028" name="Rectangle 15"/>
          <p:cNvSpPr>
            <a:spLocks noGrp="1" noChangeArrowheads="1"/>
          </p:cNvSpPr>
          <p:nvPr>
            <p:ph type="body" idx="1"/>
          </p:nvPr>
        </p:nvSpPr>
        <p:spPr bwMode="auto">
          <a:xfrm>
            <a:off x="584200" y="1600200"/>
            <a:ext cx="8015288" cy="412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25" descr="IARC-WHO-EN-R Arial final light blue 16 09 2009Trans"/>
          <p:cNvPicPr>
            <a:picLocks noChangeAspect="1" noChangeArrowheads="1"/>
          </p:cNvPicPr>
          <p:nvPr userDrawn="1"/>
        </p:nvPicPr>
        <p:blipFill>
          <a:blip r:embed="rId13"/>
          <a:srcRect/>
          <a:stretch>
            <a:fillRect/>
          </a:stretch>
        </p:blipFill>
        <p:spPr bwMode="auto">
          <a:xfrm>
            <a:off x="255588" y="6096000"/>
            <a:ext cx="2867025" cy="646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3333FF"/>
          </a:solidFill>
          <a:latin typeface="+mj-lt"/>
          <a:ea typeface="ＭＳ Ｐゴシック" charset="0"/>
          <a:cs typeface="+mj-cs"/>
        </a:defRPr>
      </a:lvl1pPr>
      <a:lvl2pPr algn="ctr" rtl="0" eaLnBrk="0" fontAlgn="base" hangingPunct="0">
        <a:spcBef>
          <a:spcPct val="0"/>
        </a:spcBef>
        <a:spcAft>
          <a:spcPct val="0"/>
        </a:spcAft>
        <a:defRPr sz="4400">
          <a:solidFill>
            <a:srgbClr val="3333FF"/>
          </a:solidFill>
          <a:latin typeface="Tahoma" pitchFamily="34" charset="0"/>
          <a:ea typeface="ＭＳ Ｐゴシック" charset="0"/>
          <a:cs typeface="Tahoma" pitchFamily="34" charset="0"/>
        </a:defRPr>
      </a:lvl2pPr>
      <a:lvl3pPr algn="ctr" rtl="0" eaLnBrk="0" fontAlgn="base" hangingPunct="0">
        <a:spcBef>
          <a:spcPct val="0"/>
        </a:spcBef>
        <a:spcAft>
          <a:spcPct val="0"/>
        </a:spcAft>
        <a:defRPr sz="4400">
          <a:solidFill>
            <a:srgbClr val="3333FF"/>
          </a:solidFill>
          <a:latin typeface="Tahoma" pitchFamily="34" charset="0"/>
          <a:ea typeface="ＭＳ Ｐゴシック" charset="0"/>
          <a:cs typeface="Tahoma" pitchFamily="34" charset="0"/>
        </a:defRPr>
      </a:lvl3pPr>
      <a:lvl4pPr algn="ctr" rtl="0" eaLnBrk="0" fontAlgn="base" hangingPunct="0">
        <a:spcBef>
          <a:spcPct val="0"/>
        </a:spcBef>
        <a:spcAft>
          <a:spcPct val="0"/>
        </a:spcAft>
        <a:defRPr sz="4400">
          <a:solidFill>
            <a:srgbClr val="3333FF"/>
          </a:solidFill>
          <a:latin typeface="Tahoma" pitchFamily="34" charset="0"/>
          <a:ea typeface="ＭＳ Ｐゴシック" charset="0"/>
          <a:cs typeface="Tahoma" pitchFamily="34" charset="0"/>
        </a:defRPr>
      </a:lvl4pPr>
      <a:lvl5pPr algn="ctr" rtl="0" eaLnBrk="0" fontAlgn="base" hangingPunct="0">
        <a:spcBef>
          <a:spcPct val="0"/>
        </a:spcBef>
        <a:spcAft>
          <a:spcPct val="0"/>
        </a:spcAft>
        <a:defRPr sz="4400">
          <a:solidFill>
            <a:srgbClr val="3333FF"/>
          </a:solidFill>
          <a:latin typeface="Tahoma" pitchFamily="34" charset="0"/>
          <a:ea typeface="ＭＳ Ｐゴシック" charset="0"/>
          <a:cs typeface="Tahoma" pitchFamily="34" charset="0"/>
        </a:defRPr>
      </a:lvl5pPr>
      <a:lvl6pPr marL="457200" algn="ctr" rtl="0" fontAlgn="base">
        <a:spcBef>
          <a:spcPct val="0"/>
        </a:spcBef>
        <a:spcAft>
          <a:spcPct val="0"/>
        </a:spcAft>
        <a:defRPr sz="4400">
          <a:solidFill>
            <a:srgbClr val="3333FF"/>
          </a:solidFill>
          <a:latin typeface="Tahoma" pitchFamily="34" charset="0"/>
          <a:cs typeface="Tahoma" pitchFamily="34" charset="0"/>
        </a:defRPr>
      </a:lvl6pPr>
      <a:lvl7pPr marL="914400" algn="ctr" rtl="0" fontAlgn="base">
        <a:spcBef>
          <a:spcPct val="0"/>
        </a:spcBef>
        <a:spcAft>
          <a:spcPct val="0"/>
        </a:spcAft>
        <a:defRPr sz="4400">
          <a:solidFill>
            <a:srgbClr val="3333FF"/>
          </a:solidFill>
          <a:latin typeface="Tahoma" pitchFamily="34" charset="0"/>
          <a:cs typeface="Tahoma" pitchFamily="34" charset="0"/>
        </a:defRPr>
      </a:lvl7pPr>
      <a:lvl8pPr marL="1371600" algn="ctr" rtl="0" fontAlgn="base">
        <a:spcBef>
          <a:spcPct val="0"/>
        </a:spcBef>
        <a:spcAft>
          <a:spcPct val="0"/>
        </a:spcAft>
        <a:defRPr sz="4400">
          <a:solidFill>
            <a:srgbClr val="3333FF"/>
          </a:solidFill>
          <a:latin typeface="Tahoma" pitchFamily="34" charset="0"/>
          <a:cs typeface="Tahoma" pitchFamily="34" charset="0"/>
        </a:defRPr>
      </a:lvl8pPr>
      <a:lvl9pPr marL="1828800" algn="ctr" rtl="0" fontAlgn="base">
        <a:spcBef>
          <a:spcPct val="0"/>
        </a:spcBef>
        <a:spcAft>
          <a:spcPct val="0"/>
        </a:spcAft>
        <a:defRPr sz="4400">
          <a:solidFill>
            <a:srgbClr val="3333FF"/>
          </a:solidFill>
          <a:latin typeface="Tahoma" pitchFamily="34" charset="0"/>
          <a:cs typeface="Tahoma" pitchFamily="34" charset="0"/>
        </a:defRPr>
      </a:lvl9pPr>
    </p:titleStyle>
    <p:bodyStyle>
      <a:lvl1pPr marL="444500" indent="-444500" algn="l" rtl="0" eaLnBrk="0" fontAlgn="base" hangingPunct="0">
        <a:spcBef>
          <a:spcPct val="20000"/>
        </a:spcBef>
        <a:spcAft>
          <a:spcPct val="0"/>
        </a:spcAft>
        <a:buClr>
          <a:schemeClr val="tx1"/>
        </a:buClr>
        <a:buChar char="•"/>
        <a:defRPr sz="3200">
          <a:solidFill>
            <a:schemeClr val="tx1"/>
          </a:solidFill>
          <a:latin typeface="+mn-lt"/>
          <a:ea typeface="ＭＳ Ｐゴシック" charset="0"/>
          <a:cs typeface="+mn-cs"/>
        </a:defRPr>
      </a:lvl1pPr>
      <a:lvl2pPr marL="990600" indent="-366713" algn="l" rtl="0" eaLnBrk="0" fontAlgn="base" hangingPunct="0">
        <a:spcBef>
          <a:spcPct val="20000"/>
        </a:spcBef>
        <a:spcAft>
          <a:spcPct val="0"/>
        </a:spcAft>
        <a:buClr>
          <a:schemeClr val="tx1"/>
        </a:buClr>
        <a:buChar char="•"/>
        <a:defRPr sz="2800">
          <a:solidFill>
            <a:schemeClr val="tx1"/>
          </a:solidFill>
          <a:latin typeface="+mn-lt"/>
          <a:ea typeface="ＭＳ Ｐゴシック" pitchFamily="34" charset="-128"/>
          <a:cs typeface="+mn-cs"/>
        </a:defRPr>
      </a:lvl2pPr>
      <a:lvl3pPr marL="1435100" indent="-265113" algn="l" rtl="0" eaLnBrk="0" fontAlgn="base" hangingPunct="0">
        <a:spcBef>
          <a:spcPct val="20000"/>
        </a:spcBef>
        <a:spcAft>
          <a:spcPct val="0"/>
        </a:spcAft>
        <a:buClr>
          <a:schemeClr val="tx1"/>
        </a:buClr>
        <a:buChar char="•"/>
        <a:defRPr sz="2400">
          <a:solidFill>
            <a:schemeClr val="tx1"/>
          </a:solidFill>
          <a:latin typeface="+mn-lt"/>
          <a:ea typeface="ＭＳ Ｐゴシック" pitchFamily="34" charset="-128"/>
          <a:cs typeface="+mn-cs"/>
        </a:defRPr>
      </a:lvl3pPr>
      <a:lvl4pPr marL="1879600" indent="-265113" algn="l" rtl="0" eaLnBrk="0" fontAlgn="base" hangingPunct="0">
        <a:spcBef>
          <a:spcPct val="20000"/>
        </a:spcBef>
        <a:spcAft>
          <a:spcPct val="0"/>
        </a:spcAft>
        <a:buClr>
          <a:schemeClr val="tx1"/>
        </a:buClr>
        <a:buChar char="•"/>
        <a:defRPr sz="2000">
          <a:solidFill>
            <a:schemeClr val="tx1"/>
          </a:solidFill>
          <a:latin typeface="+mn-lt"/>
          <a:ea typeface="ＭＳ Ｐゴシック" pitchFamily="34" charset="-128"/>
          <a:cs typeface="+mn-cs"/>
        </a:defRPr>
      </a:lvl4pPr>
      <a:lvl5pPr marL="2287588"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34" charset="-128"/>
          <a:cs typeface="+mn-cs"/>
        </a:defRPr>
      </a:lvl5pPr>
      <a:lvl6pPr marL="2744788" indent="-228600" algn="l" rtl="0" fontAlgn="base">
        <a:spcBef>
          <a:spcPct val="20000"/>
        </a:spcBef>
        <a:spcAft>
          <a:spcPct val="0"/>
        </a:spcAft>
        <a:buClr>
          <a:schemeClr val="tx1"/>
        </a:buClr>
        <a:buChar char="•"/>
        <a:defRPr sz="2000">
          <a:solidFill>
            <a:schemeClr val="tx1"/>
          </a:solidFill>
          <a:latin typeface="+mn-lt"/>
          <a:cs typeface="+mn-cs"/>
        </a:defRPr>
      </a:lvl6pPr>
      <a:lvl7pPr marL="3201988" indent="-228600" algn="l" rtl="0" fontAlgn="base">
        <a:spcBef>
          <a:spcPct val="20000"/>
        </a:spcBef>
        <a:spcAft>
          <a:spcPct val="0"/>
        </a:spcAft>
        <a:buClr>
          <a:schemeClr val="tx1"/>
        </a:buClr>
        <a:buChar char="•"/>
        <a:defRPr sz="2000">
          <a:solidFill>
            <a:schemeClr val="tx1"/>
          </a:solidFill>
          <a:latin typeface="+mn-lt"/>
          <a:cs typeface="+mn-cs"/>
        </a:defRPr>
      </a:lvl7pPr>
      <a:lvl8pPr marL="3659188" indent="-228600" algn="l" rtl="0" fontAlgn="base">
        <a:spcBef>
          <a:spcPct val="20000"/>
        </a:spcBef>
        <a:spcAft>
          <a:spcPct val="0"/>
        </a:spcAft>
        <a:buClr>
          <a:schemeClr val="tx1"/>
        </a:buClr>
        <a:buChar char="•"/>
        <a:defRPr sz="2000">
          <a:solidFill>
            <a:schemeClr val="tx1"/>
          </a:solidFill>
          <a:latin typeface="+mn-lt"/>
          <a:cs typeface="+mn-cs"/>
        </a:defRPr>
      </a:lvl8pPr>
      <a:lvl9pPr marL="4116388" indent="-228600" algn="l" rtl="0" fontAlgn="base">
        <a:spcBef>
          <a:spcPct val="20000"/>
        </a:spcBef>
        <a:spcAft>
          <a:spcPct val="0"/>
        </a:spcAft>
        <a:buClr>
          <a:schemeClr val="tx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6875" y="1962150"/>
            <a:ext cx="8374063" cy="1606550"/>
          </a:xfrm>
          <a:extLst>
            <a:ext uri="{91240B29-F687-4F45-9708-019B960494DF}">
              <a14:hiddenLine xmlns:a14="http://schemas.microsoft.com/office/drawing/2010/main" xmlns="" w="9525">
                <a:solidFill>
                  <a:schemeClr val="tx1"/>
                </a:solidFill>
                <a:miter lim="800000"/>
                <a:headEnd/>
                <a:tailEnd/>
              </a14:hiddenLine>
            </a:ext>
          </a:extLst>
        </p:spPr>
        <p:txBody>
          <a:bodyPr/>
          <a:lstStyle/>
          <a:p>
            <a:pPr eaLnBrk="1" hangingPunct="1">
              <a:lnSpc>
                <a:spcPct val="90000"/>
              </a:lnSpc>
              <a:defRPr/>
            </a:pPr>
            <a:r>
              <a:rPr lang="en-US" sz="5000" smtClean="0">
                <a:ea typeface="ＭＳ Ｐゴシック" pitchFamily="34" charset="-128"/>
              </a:rPr>
              <a:t> </a:t>
            </a:r>
            <a:r>
              <a:rPr lang="en-GB" sz="3600" smtClean="0">
                <a:ea typeface="ＭＳ Ｐゴシック" pitchFamily="34" charset="-128"/>
              </a:rPr>
              <a:t>Radiofrequency Electromagnetic Fields; evaluation of cancer hazards</a:t>
            </a:r>
            <a:endParaRPr lang="en-US" sz="3600" smtClean="0">
              <a:ea typeface="ＭＳ Ｐゴシック" pitchFamily="34" charset="-128"/>
            </a:endParaRPr>
          </a:p>
        </p:txBody>
      </p:sp>
      <p:sp>
        <p:nvSpPr>
          <p:cNvPr id="3078" name="Text Box 6"/>
          <p:cNvSpPr txBox="1">
            <a:spLocks noChangeArrowheads="1"/>
          </p:cNvSpPr>
          <p:nvPr/>
        </p:nvSpPr>
        <p:spPr bwMode="auto">
          <a:xfrm>
            <a:off x="682625" y="3671888"/>
            <a:ext cx="7764463"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800">
                <a:latin typeface="Tahoma" charset="0"/>
                <a:ea typeface="ＭＳ Ｐゴシック" charset="0"/>
                <a:cs typeface="Arial" charset="0"/>
              </a:rPr>
              <a:t>Robert A Baan PhD</a:t>
            </a:r>
            <a:endParaRPr lang="en-US" sz="2800">
              <a:latin typeface="Tahoma"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pPr eaLnBrk="1" hangingPunct="1">
              <a:defRPr/>
            </a:pPr>
            <a:r>
              <a:rPr lang="en-GB" sz="3200">
                <a:latin typeface="Arial" charset="0"/>
                <a:cs typeface="Times New Roman" charset="0"/>
              </a:rPr>
              <a:t>The </a:t>
            </a:r>
            <a:r>
              <a:rPr lang="en-GB" sz="3200" i="1">
                <a:latin typeface="Arial" charset="0"/>
                <a:cs typeface="Times New Roman" charset="0"/>
              </a:rPr>
              <a:t>IARC</a:t>
            </a:r>
            <a:r>
              <a:rPr lang="en-US" sz="3200" i="1">
                <a:latin typeface="Arial" charset="0"/>
                <a:cs typeface="Times New Roman" charset="0"/>
              </a:rPr>
              <a:t> </a:t>
            </a:r>
            <a:r>
              <a:rPr lang="en-GB" sz="3200" i="1">
                <a:latin typeface="Arial" charset="0"/>
                <a:cs typeface="Times New Roman" charset="0"/>
              </a:rPr>
              <a:t>Monographs</a:t>
            </a:r>
            <a:r>
              <a:rPr lang="en-GB" sz="3200" b="1" i="1">
                <a:latin typeface="Arial" charset="0"/>
                <a:cs typeface="Times New Roman" charset="0"/>
              </a:rPr>
              <a:t> </a:t>
            </a:r>
            <a:endParaRPr lang="en-US"/>
          </a:p>
        </p:txBody>
      </p:sp>
      <p:sp>
        <p:nvSpPr>
          <p:cNvPr id="6147" name="Rectangle 3"/>
          <p:cNvSpPr>
            <a:spLocks noGrp="1" noChangeArrowheads="1"/>
          </p:cNvSpPr>
          <p:nvPr>
            <p:ph type="body" idx="4294967295"/>
          </p:nvPr>
        </p:nvSpPr>
        <p:spPr>
          <a:xfrm>
            <a:off x="85725" y="1374775"/>
            <a:ext cx="8961438" cy="4503738"/>
          </a:xfrm>
        </p:spPr>
        <p:txBody>
          <a:bodyPr/>
          <a:lstStyle/>
          <a:p>
            <a:pPr eaLnBrk="1" hangingPunct="1">
              <a:lnSpc>
                <a:spcPct val="60000"/>
              </a:lnSpc>
              <a:buFontTx/>
              <a:buNone/>
              <a:defRPr/>
            </a:pPr>
            <a:endParaRPr lang="en-US" sz="2400" smtClean="0">
              <a:latin typeface="Arial" pitchFamily="34" charset="0"/>
              <a:ea typeface="ＭＳ Ｐゴシック" pitchFamily="34" charset="-128"/>
            </a:endParaRPr>
          </a:p>
          <a:p>
            <a:pPr eaLnBrk="1" hangingPunct="1">
              <a:lnSpc>
                <a:spcPct val="80000"/>
              </a:lnSpc>
              <a:buFontTx/>
              <a:buNone/>
              <a:defRPr/>
            </a:pPr>
            <a:r>
              <a:rPr lang="en-US" sz="2400" i="1" smtClean="0">
                <a:latin typeface="Arial" pitchFamily="34" charset="0"/>
                <a:ea typeface="ＭＳ Ｐゴシック" pitchFamily="34" charset="-128"/>
              </a:rPr>
              <a:t>IARC Monographs</a:t>
            </a:r>
            <a:r>
              <a:rPr lang="en-US" sz="2400" smtClean="0">
                <a:latin typeface="Arial" pitchFamily="34" charset="0"/>
                <a:ea typeface="ＭＳ Ｐゴシック" pitchFamily="34" charset="-128"/>
              </a:rPr>
              <a:t> classification (default) of agents on the basis</a:t>
            </a:r>
          </a:p>
          <a:p>
            <a:pPr eaLnBrk="1" hangingPunct="1">
              <a:lnSpc>
                <a:spcPct val="80000"/>
              </a:lnSpc>
              <a:buFontTx/>
              <a:buNone/>
              <a:defRPr/>
            </a:pPr>
            <a:r>
              <a:rPr lang="en-US" sz="2400" smtClean="0">
                <a:latin typeface="Arial" pitchFamily="34" charset="0"/>
                <a:ea typeface="ＭＳ Ｐゴシック" pitchFamily="34" charset="-128"/>
              </a:rPr>
              <a:t>of the strength of evidence of carcinogenicity to humans and to</a:t>
            </a:r>
          </a:p>
          <a:p>
            <a:pPr eaLnBrk="1" hangingPunct="1">
              <a:lnSpc>
                <a:spcPct val="80000"/>
              </a:lnSpc>
              <a:buFontTx/>
              <a:buNone/>
              <a:defRPr/>
            </a:pPr>
            <a:r>
              <a:rPr lang="en-US" sz="2400" smtClean="0">
                <a:latin typeface="Arial" pitchFamily="34" charset="0"/>
                <a:ea typeface="ＭＳ Ｐゴシック" pitchFamily="34" charset="-128"/>
              </a:rPr>
              <a:t>experimental animals</a:t>
            </a:r>
            <a:endParaRPr lang="en-US" sz="2400" b="1" smtClean="0">
              <a:latin typeface="Arial" pitchFamily="34" charset="0"/>
              <a:ea typeface="ＭＳ Ｐゴシック" pitchFamily="34" charset="-128"/>
            </a:endParaRPr>
          </a:p>
          <a:p>
            <a:pPr eaLnBrk="1" hangingPunct="1">
              <a:lnSpc>
                <a:spcPct val="90000"/>
              </a:lnSpc>
              <a:buFontTx/>
              <a:buNone/>
              <a:defRPr/>
            </a:pPr>
            <a:endParaRPr lang="en-US" sz="2400" b="1" smtClean="0">
              <a:latin typeface="Arial" pitchFamily="34" charset="0"/>
              <a:ea typeface="ＭＳ Ｐゴシック" pitchFamily="34" charset="-128"/>
            </a:endParaRPr>
          </a:p>
          <a:p>
            <a:pPr eaLnBrk="1" hangingPunct="1">
              <a:lnSpc>
                <a:spcPct val="80000"/>
              </a:lnSpc>
              <a:buFontTx/>
              <a:buNone/>
              <a:defRPr/>
            </a:pPr>
            <a:r>
              <a:rPr lang="en-US" sz="2400" b="1" smtClean="0">
                <a:latin typeface="Arial" pitchFamily="34" charset="0"/>
                <a:ea typeface="ＭＳ Ｐゴシック" pitchFamily="34" charset="-128"/>
              </a:rPr>
              <a:t>         </a:t>
            </a:r>
            <a:r>
              <a:rPr lang="en-US" sz="2400" u="sng" smtClean="0">
                <a:latin typeface="Arial" pitchFamily="34" charset="0"/>
                <a:ea typeface="ＭＳ Ｐゴシック" pitchFamily="34" charset="-128"/>
              </a:rPr>
              <a:t>HUMAN</a:t>
            </a:r>
            <a:r>
              <a:rPr lang="en-US" sz="2400" smtClean="0">
                <a:latin typeface="Arial" pitchFamily="34" charset="0"/>
                <a:ea typeface="ＭＳ Ｐゴシック" pitchFamily="34" charset="-128"/>
              </a:rPr>
              <a:t>	</a:t>
            </a:r>
            <a:r>
              <a:rPr lang="en-US" sz="2400" smtClean="0">
                <a:solidFill>
                  <a:srgbClr val="3333FF"/>
                </a:solidFill>
                <a:latin typeface="Arial" pitchFamily="34" charset="0"/>
                <a:ea typeface="ＭＳ Ｐゴシック" pitchFamily="34" charset="-128"/>
              </a:rPr>
              <a:t>Sufficient</a:t>
            </a:r>
            <a:r>
              <a:rPr lang="en-US" sz="2400" smtClean="0">
                <a:latin typeface="Arial" pitchFamily="34" charset="0"/>
                <a:ea typeface="ＭＳ Ｐゴシック" pitchFamily="34" charset="-128"/>
              </a:rPr>
              <a:t>	Limited	Inadequate							           (or lack of data)</a:t>
            </a:r>
          </a:p>
          <a:p>
            <a:pPr eaLnBrk="1" hangingPunct="1">
              <a:lnSpc>
                <a:spcPct val="90000"/>
              </a:lnSpc>
              <a:buFontTx/>
              <a:buNone/>
              <a:defRPr/>
            </a:pPr>
            <a:r>
              <a:rPr lang="en-US" sz="2400" u="sng" smtClean="0">
                <a:latin typeface="Arial" pitchFamily="34" charset="0"/>
                <a:ea typeface="ＭＳ Ｐゴシック" pitchFamily="34" charset="-128"/>
              </a:rPr>
              <a:t>ANIMAL</a:t>
            </a:r>
            <a:endParaRPr lang="en-US" sz="2400" smtClean="0">
              <a:latin typeface="Arial" pitchFamily="34" charset="0"/>
              <a:ea typeface="ＭＳ Ｐゴシック" pitchFamily="34" charset="-128"/>
            </a:endParaRPr>
          </a:p>
          <a:p>
            <a:pPr eaLnBrk="1" hangingPunct="1">
              <a:lnSpc>
                <a:spcPct val="90000"/>
              </a:lnSpc>
              <a:buFontTx/>
              <a:buNone/>
              <a:defRPr/>
            </a:pPr>
            <a:r>
              <a:rPr lang="en-US" sz="2400" smtClean="0">
                <a:latin typeface="Arial" pitchFamily="34" charset="0"/>
                <a:ea typeface="ＭＳ Ｐゴシック" pitchFamily="34" charset="-128"/>
              </a:rPr>
              <a:t>Sufficient		         1	     2A			2B</a:t>
            </a:r>
          </a:p>
          <a:p>
            <a:pPr eaLnBrk="1" hangingPunct="1">
              <a:lnSpc>
                <a:spcPct val="90000"/>
              </a:lnSpc>
              <a:buFontTx/>
              <a:buNone/>
              <a:defRPr/>
            </a:pPr>
            <a:r>
              <a:rPr lang="en-US" sz="2400" smtClean="0">
                <a:latin typeface="Arial" pitchFamily="34" charset="0"/>
                <a:ea typeface="ＭＳ Ｐゴシック" pitchFamily="34" charset="-128"/>
              </a:rPr>
              <a:t>Limited		         1	     2B			3</a:t>
            </a:r>
          </a:p>
          <a:p>
            <a:pPr eaLnBrk="1" hangingPunct="1">
              <a:lnSpc>
                <a:spcPct val="90000"/>
              </a:lnSpc>
              <a:buFontTx/>
              <a:buNone/>
              <a:defRPr/>
            </a:pPr>
            <a:r>
              <a:rPr lang="en-US" sz="2400" smtClean="0">
                <a:latin typeface="Arial" pitchFamily="34" charset="0"/>
                <a:ea typeface="ＭＳ Ｐゴシック" pitchFamily="34" charset="-128"/>
              </a:rPr>
              <a:t>Inadequate		         1	     2B			3</a:t>
            </a:r>
          </a:p>
          <a:p>
            <a:pPr eaLnBrk="1" hangingPunct="1">
              <a:lnSpc>
                <a:spcPct val="60000"/>
              </a:lnSpc>
              <a:buFontTx/>
              <a:buNone/>
              <a:defRPr/>
            </a:pPr>
            <a:r>
              <a:rPr lang="en-US" sz="2400" smtClean="0">
                <a:latin typeface="Arial" pitchFamily="34" charset="0"/>
                <a:ea typeface="ＭＳ Ｐゴシック" pitchFamily="34" charset="-128"/>
              </a:rPr>
              <a:t>(or lack of data)</a:t>
            </a:r>
          </a:p>
          <a:p>
            <a:pPr eaLnBrk="1" hangingPunct="1">
              <a:lnSpc>
                <a:spcPct val="60000"/>
              </a:lnSpc>
              <a:buFontTx/>
              <a:buNone/>
              <a:defRPr/>
            </a:pPr>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lnSpc>
                <a:spcPct val="90000"/>
              </a:lnSpc>
              <a:defRPr/>
            </a:pPr>
            <a:r>
              <a:rPr lang="en-US" sz="3000" dirty="0" smtClean="0">
                <a:latin typeface="Arial" pitchFamily="34" charset="0"/>
                <a:ea typeface="ＭＳ Ｐゴシック" pitchFamily="34" charset="-128"/>
                <a:cs typeface="Times New Roman" pitchFamily="18" charset="0"/>
              </a:rPr>
              <a:t>Radiofrequency Electromagnetic Fields</a:t>
            </a:r>
            <a:br>
              <a:rPr lang="en-US" sz="3000" dirty="0" smtClean="0">
                <a:latin typeface="Arial" pitchFamily="34" charset="0"/>
                <a:ea typeface="ＭＳ Ｐゴシック" pitchFamily="34" charset="-128"/>
                <a:cs typeface="Times New Roman" pitchFamily="18" charset="0"/>
              </a:rPr>
            </a:br>
            <a:r>
              <a:rPr lang="en-US" sz="3000" dirty="0" smtClean="0">
                <a:latin typeface="Arial" pitchFamily="34" charset="0"/>
                <a:ea typeface="ＭＳ Ｐゴシック" pitchFamily="34" charset="-128"/>
                <a:cs typeface="Times New Roman" pitchFamily="18" charset="0"/>
              </a:rPr>
              <a:t>(</a:t>
            </a:r>
            <a:r>
              <a:rPr lang="en-US" sz="3000" dirty="0" smtClean="0">
                <a:solidFill>
                  <a:srgbClr val="FF0000"/>
                </a:solidFill>
                <a:latin typeface="Arial" pitchFamily="34" charset="0"/>
                <a:ea typeface="ＭＳ Ｐゴシック" pitchFamily="34" charset="-128"/>
                <a:cs typeface="Times New Roman" pitchFamily="18" charset="0"/>
              </a:rPr>
              <a:t>Exposure</a:t>
            </a:r>
            <a:r>
              <a:rPr lang="en-US" sz="3000" dirty="0" smtClean="0">
                <a:latin typeface="Arial" pitchFamily="34" charset="0"/>
                <a:ea typeface="ＭＳ Ｐゴシック" pitchFamily="34" charset="-128"/>
                <a:cs typeface="Times New Roman" pitchFamily="18" charset="0"/>
              </a:rPr>
              <a:t>)</a:t>
            </a:r>
            <a:endParaRPr lang="en-US" sz="3600" dirty="0" smtClean="0">
              <a:solidFill>
                <a:srgbClr val="FFFF00"/>
              </a:solidFill>
              <a:latin typeface="Arial" pitchFamily="34" charset="0"/>
              <a:ea typeface="ＭＳ Ｐゴシック" pitchFamily="34" charset="-128"/>
              <a:cs typeface="Times New Roman" pitchFamily="18" charset="0"/>
            </a:endParaRPr>
          </a:p>
        </p:txBody>
      </p:sp>
      <p:sp>
        <p:nvSpPr>
          <p:cNvPr id="7171" name="Rectangle 1027"/>
          <p:cNvSpPr>
            <a:spLocks noGrp="1" noChangeArrowheads="1"/>
          </p:cNvSpPr>
          <p:nvPr>
            <p:ph type="body" idx="1"/>
          </p:nvPr>
        </p:nvSpPr>
        <p:spPr>
          <a:xfrm>
            <a:off x="133350" y="1328738"/>
            <a:ext cx="8875713" cy="4381500"/>
          </a:xfrm>
        </p:spPr>
        <p:txBody>
          <a:bodyPr/>
          <a:lstStyle/>
          <a:p>
            <a:pPr eaLnBrk="1" hangingPunct="1">
              <a:buFontTx/>
              <a:buNone/>
              <a:defRPr/>
            </a:pPr>
            <a:r>
              <a:rPr lang="en-US" sz="2600" dirty="0" smtClean="0">
                <a:solidFill>
                  <a:srgbClr val="0000FF"/>
                </a:solidFill>
                <a:latin typeface="Arial" pitchFamily="34" charset="0"/>
                <a:ea typeface="ＭＳ Ｐゴシック" pitchFamily="34" charset="-128"/>
                <a:cs typeface="Arial" pitchFamily="34" charset="0"/>
              </a:rPr>
              <a:t>Human exposure to RF-EMF can occur from</a:t>
            </a:r>
          </a:p>
          <a:p>
            <a:pPr eaLnBrk="1" hangingPunct="1">
              <a:buFontTx/>
              <a:buNone/>
              <a:defRPr/>
            </a:pPr>
            <a:r>
              <a:rPr lang="en-US" sz="2600" dirty="0" smtClean="0">
                <a:solidFill>
                  <a:srgbClr val="FF0000"/>
                </a:solidFill>
                <a:latin typeface="Arial" pitchFamily="34" charset="0"/>
                <a:ea typeface="ＭＳ Ｐゴシック" pitchFamily="34" charset="-128"/>
                <a:cs typeface="Arial" pitchFamily="34" charset="0"/>
              </a:rPr>
              <a:t>Environmental</a:t>
            </a:r>
            <a:r>
              <a:rPr lang="en-US" sz="2600" dirty="0" smtClean="0">
                <a:solidFill>
                  <a:srgbClr val="0000FF"/>
                </a:solidFill>
                <a:latin typeface="Arial" pitchFamily="34" charset="0"/>
                <a:ea typeface="ＭＳ Ｐゴシック" pitchFamily="34" charset="-128"/>
                <a:cs typeface="Arial" pitchFamily="34" charset="0"/>
              </a:rPr>
              <a:t> sources</a:t>
            </a:r>
          </a:p>
          <a:p>
            <a:pPr eaLnBrk="1" hangingPunct="1">
              <a:defRPr/>
            </a:pPr>
            <a:r>
              <a:rPr lang="en-GB" sz="2200" dirty="0" smtClean="0">
                <a:solidFill>
                  <a:srgbClr val="0000FF"/>
                </a:solidFill>
                <a:latin typeface="Arial" pitchFamily="34" charset="0"/>
                <a:ea typeface="ＭＳ Ｐゴシック" pitchFamily="34" charset="-128"/>
                <a:cs typeface="Arial" pitchFamily="34" charset="0"/>
              </a:rPr>
              <a:t>broadcast antennas, base stations, medical devices, smart meters</a:t>
            </a:r>
            <a:endParaRPr lang="en-US" sz="2200" dirty="0" smtClean="0">
              <a:solidFill>
                <a:srgbClr val="0000FF"/>
              </a:solidFill>
              <a:latin typeface="Arial" pitchFamily="34" charset="0"/>
              <a:ea typeface="ＭＳ Ｐゴシック" pitchFamily="34" charset="-128"/>
              <a:cs typeface="Arial" pitchFamily="34" charset="0"/>
            </a:endParaRPr>
          </a:p>
          <a:p>
            <a:pPr eaLnBrk="1" hangingPunct="1">
              <a:buFontTx/>
              <a:buNone/>
              <a:defRPr/>
            </a:pPr>
            <a:r>
              <a:rPr lang="en-GB" sz="2600" dirty="0" smtClean="0">
                <a:solidFill>
                  <a:srgbClr val="FF0000"/>
                </a:solidFill>
                <a:latin typeface="Arial" pitchFamily="34" charset="0"/>
                <a:ea typeface="ＭＳ Ｐゴシック" pitchFamily="34" charset="-128"/>
                <a:cs typeface="Arial" pitchFamily="34" charset="0"/>
              </a:rPr>
              <a:t>Occupational</a:t>
            </a:r>
            <a:r>
              <a:rPr lang="en-GB" sz="2600" dirty="0" smtClean="0">
                <a:solidFill>
                  <a:srgbClr val="0000FF"/>
                </a:solidFill>
                <a:latin typeface="Arial" pitchFamily="34" charset="0"/>
                <a:ea typeface="ＭＳ Ｐゴシック" pitchFamily="34" charset="-128"/>
                <a:cs typeface="Arial" pitchFamily="34" charset="0"/>
              </a:rPr>
              <a:t> sources</a:t>
            </a:r>
          </a:p>
          <a:p>
            <a:pPr eaLnBrk="1" hangingPunct="1">
              <a:defRPr/>
            </a:pPr>
            <a:r>
              <a:rPr lang="en-GB" sz="2400" dirty="0" smtClean="0">
                <a:solidFill>
                  <a:srgbClr val="0000FF"/>
                </a:solidFill>
                <a:latin typeface="Arial" pitchFamily="34" charset="0"/>
                <a:ea typeface="ＭＳ Ｐゴシック" pitchFamily="34" charset="-128"/>
                <a:cs typeface="Arial" pitchFamily="34" charset="0"/>
              </a:rPr>
              <a:t>high-frequency dielectric and induction heaters, radars</a:t>
            </a:r>
          </a:p>
          <a:p>
            <a:pPr eaLnBrk="1" hangingPunct="1">
              <a:buFontTx/>
              <a:buNone/>
              <a:defRPr/>
            </a:pPr>
            <a:r>
              <a:rPr lang="en-GB" sz="2600" dirty="0" smtClean="0">
                <a:solidFill>
                  <a:srgbClr val="FF0000"/>
                </a:solidFill>
                <a:latin typeface="Arial" pitchFamily="34" charset="0"/>
                <a:ea typeface="ＭＳ Ｐゴシック" pitchFamily="34" charset="-128"/>
                <a:cs typeface="Arial" pitchFamily="34" charset="0"/>
              </a:rPr>
              <a:t>Personal</a:t>
            </a:r>
            <a:r>
              <a:rPr lang="en-GB" sz="2600" dirty="0" smtClean="0">
                <a:solidFill>
                  <a:srgbClr val="0000FF"/>
                </a:solidFill>
                <a:latin typeface="Arial" pitchFamily="34" charset="0"/>
                <a:ea typeface="ＭＳ Ｐゴシック" pitchFamily="34" charset="-128"/>
                <a:cs typeface="Arial" pitchFamily="34" charset="0"/>
              </a:rPr>
              <a:t> devices</a:t>
            </a:r>
          </a:p>
          <a:p>
            <a:pPr eaLnBrk="1" hangingPunct="1">
              <a:defRPr/>
            </a:pPr>
            <a:r>
              <a:rPr lang="en-GB" sz="2400" dirty="0" smtClean="0">
                <a:solidFill>
                  <a:srgbClr val="0000FF"/>
                </a:solidFill>
                <a:latin typeface="Arial" pitchFamily="34" charset="0"/>
                <a:ea typeface="ＭＳ Ｐゴシック" pitchFamily="34" charset="-128"/>
                <a:cs typeface="Arial" pitchFamily="34" charset="0"/>
              </a:rPr>
              <a:t>cordless telephones, mobile telephones, Bluetooth</a:t>
            </a:r>
          </a:p>
          <a:p>
            <a:pPr eaLnBrk="1" hangingPunct="1">
              <a:buFontTx/>
              <a:buNone/>
              <a:defRPr/>
            </a:pPr>
            <a:r>
              <a:rPr lang="en-GB" sz="2600" dirty="0" smtClean="0">
                <a:latin typeface="Arial" pitchFamily="34" charset="0"/>
                <a:ea typeface="ＭＳ Ｐゴシック" pitchFamily="34" charset="-128"/>
                <a:cs typeface="Times New Roman" pitchFamily="18" charset="0"/>
              </a:rPr>
              <a:t>The general population receives the highest exposure to RF-EMF from sources in close vicinity to the body</a:t>
            </a:r>
            <a:endParaRPr lang="en-US" sz="2600" dirty="0" smtClean="0">
              <a:latin typeface="Arial"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idx="4294967295"/>
          </p:nvPr>
        </p:nvSpPr>
        <p:spPr/>
        <p:txBody>
          <a:bodyPr/>
          <a:lstStyle/>
          <a:p>
            <a:pPr eaLnBrk="1" hangingPunct="1">
              <a:lnSpc>
                <a:spcPct val="90000"/>
              </a:lnSpc>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a:t>
            </a:r>
            <a:r>
              <a:rPr lang="en-US" sz="3000" smtClean="0">
                <a:solidFill>
                  <a:srgbClr val="FF0000"/>
                </a:solidFill>
                <a:latin typeface="Arial" pitchFamily="34" charset="0"/>
                <a:ea typeface="ＭＳ Ｐゴシック" pitchFamily="34" charset="-128"/>
                <a:cs typeface="Times New Roman" pitchFamily="18" charset="0"/>
              </a:rPr>
              <a:t>Exposure, contd</a:t>
            </a:r>
            <a:r>
              <a:rPr lang="en-US" sz="3000" smtClean="0">
                <a:latin typeface="Arial" pitchFamily="34" charset="0"/>
                <a:ea typeface="ＭＳ Ｐゴシック" pitchFamily="34" charset="-128"/>
                <a:cs typeface="Times New Roman" pitchFamily="18" charset="0"/>
              </a:rPr>
              <a:t>)</a:t>
            </a:r>
            <a:endParaRPr lang="en-US" sz="3600" smtClean="0">
              <a:solidFill>
                <a:srgbClr val="FFFF00"/>
              </a:solidFill>
              <a:latin typeface="Arial" pitchFamily="34" charset="0"/>
              <a:ea typeface="ＭＳ Ｐゴシック" pitchFamily="34" charset="-128"/>
              <a:cs typeface="Times New Roman" pitchFamily="18" charset="0"/>
            </a:endParaRPr>
          </a:p>
        </p:txBody>
      </p:sp>
      <p:sp>
        <p:nvSpPr>
          <p:cNvPr id="40963" name="Rectangle 1027"/>
          <p:cNvSpPr>
            <a:spLocks noGrp="1" noChangeArrowheads="1"/>
          </p:cNvSpPr>
          <p:nvPr>
            <p:ph type="body" idx="4294967295"/>
          </p:nvPr>
        </p:nvSpPr>
        <p:spPr>
          <a:xfrm>
            <a:off x="133350" y="1328738"/>
            <a:ext cx="8875713" cy="4381500"/>
          </a:xfrm>
        </p:spPr>
        <p:txBody>
          <a:bodyPr/>
          <a:lstStyle/>
          <a:p>
            <a:pPr eaLnBrk="1" hangingPunct="1">
              <a:lnSpc>
                <a:spcPct val="90000"/>
              </a:lnSpc>
              <a:buFontTx/>
              <a:buNone/>
              <a:defRPr/>
            </a:pPr>
            <a:r>
              <a:rPr lang="en-US" sz="2600" smtClean="0">
                <a:solidFill>
                  <a:srgbClr val="0000FF"/>
                </a:solidFill>
                <a:latin typeface="Arial" pitchFamily="34" charset="0"/>
                <a:ea typeface="ＭＳ Ｐゴシック" pitchFamily="34" charset="-128"/>
                <a:cs typeface="Arial" pitchFamily="34" charset="0"/>
              </a:rPr>
              <a:t>Holding a mobile phone to the ear can result in high specific absorption rate (SAR) values in the brain, depending on the positioning of the phone and its antenna and the quality of the link with the base-station.</a:t>
            </a:r>
          </a:p>
          <a:p>
            <a:pPr eaLnBrk="1" hangingPunct="1">
              <a:lnSpc>
                <a:spcPct val="40000"/>
              </a:lnSpc>
              <a:buFontTx/>
              <a:buNone/>
              <a:defRPr/>
            </a:pPr>
            <a:endParaRPr lang="en-GB" sz="2600" smtClean="0">
              <a:solidFill>
                <a:srgbClr val="0000FF"/>
              </a:solidFill>
              <a:latin typeface="Arial" pitchFamily="34" charset="0"/>
              <a:ea typeface="ＭＳ Ｐゴシック" pitchFamily="34" charset="-128"/>
              <a:cs typeface="Arial" pitchFamily="34" charset="0"/>
            </a:endParaRPr>
          </a:p>
          <a:p>
            <a:pPr eaLnBrk="1" hangingPunct="1">
              <a:lnSpc>
                <a:spcPct val="90000"/>
              </a:lnSpc>
              <a:buFontTx/>
              <a:buNone/>
              <a:defRPr/>
            </a:pPr>
            <a:r>
              <a:rPr lang="en-GB" sz="2600" smtClean="0">
                <a:solidFill>
                  <a:srgbClr val="0000FF"/>
                </a:solidFill>
                <a:latin typeface="Arial" pitchFamily="34" charset="0"/>
                <a:ea typeface="ＭＳ Ｐゴシック" pitchFamily="34" charset="-128"/>
                <a:cs typeface="Arial" pitchFamily="34" charset="0"/>
              </a:rPr>
              <a:t>For children, the average deposition of RF energy from a mobile phone is about two-fold higher in the brain and up to 10-fold higher in the bone marrow of the skull.</a:t>
            </a:r>
          </a:p>
          <a:p>
            <a:pPr eaLnBrk="1" hangingPunct="1">
              <a:lnSpc>
                <a:spcPct val="40000"/>
              </a:lnSpc>
              <a:buFontTx/>
              <a:buNone/>
              <a:defRPr/>
            </a:pPr>
            <a:endParaRPr lang="en-GB" sz="2600" smtClean="0">
              <a:solidFill>
                <a:srgbClr val="0000FF"/>
              </a:solidFill>
              <a:latin typeface="Arial" pitchFamily="34" charset="0"/>
              <a:ea typeface="ＭＳ Ｐゴシック" pitchFamily="34" charset="-128"/>
              <a:cs typeface="Arial" pitchFamily="34" charset="0"/>
            </a:endParaRPr>
          </a:p>
          <a:p>
            <a:pPr eaLnBrk="1" hangingPunct="1">
              <a:lnSpc>
                <a:spcPct val="90000"/>
              </a:lnSpc>
              <a:buFontTx/>
              <a:buNone/>
              <a:defRPr/>
            </a:pPr>
            <a:r>
              <a:rPr lang="en-GB" sz="2600" smtClean="0">
                <a:solidFill>
                  <a:srgbClr val="0000FF"/>
                </a:solidFill>
                <a:latin typeface="Arial" pitchFamily="34" charset="0"/>
                <a:ea typeface="ＭＳ Ｐゴシック" pitchFamily="34" charset="-128"/>
                <a:cs typeface="Arial" pitchFamily="34" charset="0"/>
              </a:rPr>
              <a:t>It is noteworthy that the use of hands-free kits lowers exposure to the brain to &lt;10% of the value resulting from use at the ear, although it may increase exposure in other parts of the body.</a:t>
            </a:r>
            <a:endParaRPr lang="en-US" sz="2600" smtClean="0">
              <a:solidFill>
                <a:srgbClr val="0000FF"/>
              </a:solidFill>
              <a:latin typeface="Arial" pitchFamily="34" charset="0"/>
              <a:ea typeface="ＭＳ Ｐゴシック" pitchFamily="34" charset="-128"/>
              <a:cs typeface="Arial" pitchFamily="34" charset="0"/>
            </a:endParaRPr>
          </a:p>
          <a:p>
            <a:pPr eaLnBrk="1" hangingPunct="1">
              <a:lnSpc>
                <a:spcPct val="90000"/>
              </a:lnSpc>
              <a:buFontTx/>
              <a:buNone/>
              <a:defRPr/>
            </a:pPr>
            <a:endParaRPr lang="en-GB" sz="2600" smtClean="0">
              <a:solidFill>
                <a:srgbClr val="0000FF"/>
              </a:solidFill>
              <a:latin typeface="Arial" pitchFamily="34" charset="0"/>
              <a:ea typeface="ＭＳ Ｐゴシック" pitchFamily="34" charset="-128"/>
              <a:cs typeface="Arial" pitchFamily="34" charset="0"/>
            </a:endParaRPr>
          </a:p>
          <a:p>
            <a:pPr eaLnBrk="1" hangingPunct="1">
              <a:lnSpc>
                <a:spcPct val="90000"/>
              </a:lnSpc>
              <a:buFontTx/>
              <a:buNone/>
              <a:defRPr/>
            </a:pPr>
            <a:endParaRPr lang="en-US" sz="2600" smtClean="0">
              <a:latin typeface="Arial"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idx="4294967295"/>
          </p:nvPr>
        </p:nvSpPr>
        <p:spPr/>
        <p:txBody>
          <a:bodyPr/>
          <a:lstStyle/>
          <a:p>
            <a:pPr eaLnBrk="1" hangingPunct="1">
              <a:lnSpc>
                <a:spcPct val="90000"/>
              </a:lnSpc>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a:t>
            </a:r>
            <a:r>
              <a:rPr lang="en-US" sz="3000" smtClean="0">
                <a:solidFill>
                  <a:srgbClr val="FF0000"/>
                </a:solidFill>
                <a:latin typeface="Arial" pitchFamily="34" charset="0"/>
                <a:ea typeface="ＭＳ Ｐゴシック" pitchFamily="34" charset="-128"/>
                <a:cs typeface="Times New Roman" pitchFamily="18" charset="0"/>
              </a:rPr>
              <a:t>Epidemiological data</a:t>
            </a:r>
            <a:r>
              <a:rPr lang="en-US" sz="3000" smtClean="0">
                <a:latin typeface="Arial" pitchFamily="34" charset="0"/>
                <a:ea typeface="ＭＳ Ｐゴシック" pitchFamily="34" charset="-128"/>
                <a:cs typeface="Times New Roman" pitchFamily="18" charset="0"/>
              </a:rPr>
              <a:t>)</a:t>
            </a:r>
            <a:endParaRPr lang="en-US" sz="3600" smtClean="0">
              <a:solidFill>
                <a:srgbClr val="FFFF00"/>
              </a:solidFill>
              <a:latin typeface="Arial" pitchFamily="34" charset="0"/>
              <a:ea typeface="ＭＳ Ｐゴシック" pitchFamily="34" charset="-128"/>
              <a:cs typeface="Times New Roman" pitchFamily="18" charset="0"/>
            </a:endParaRPr>
          </a:p>
        </p:txBody>
      </p:sp>
      <p:sp>
        <p:nvSpPr>
          <p:cNvPr id="41987" name="Rectangle 1027"/>
          <p:cNvSpPr>
            <a:spLocks noGrp="1" noChangeArrowheads="1"/>
          </p:cNvSpPr>
          <p:nvPr>
            <p:ph type="body" idx="4294967295"/>
          </p:nvPr>
        </p:nvSpPr>
        <p:spPr>
          <a:xfrm>
            <a:off x="133350" y="1328738"/>
            <a:ext cx="8875713" cy="4381500"/>
          </a:xfrm>
        </p:spPr>
        <p:txBody>
          <a:bodyPr/>
          <a:lstStyle/>
          <a:p>
            <a:pPr eaLnBrk="1" hangingPunct="1">
              <a:lnSpc>
                <a:spcPct val="90000"/>
              </a:lnSpc>
              <a:buFontTx/>
              <a:buNone/>
              <a:defRPr/>
            </a:pPr>
            <a:r>
              <a:rPr lang="en-US" sz="2600" smtClean="0">
                <a:solidFill>
                  <a:srgbClr val="FF0000"/>
                </a:solidFill>
                <a:latin typeface="Arial" pitchFamily="34" charset="0"/>
                <a:ea typeface="ＭＳ Ｐゴシック" pitchFamily="34" charset="-128"/>
                <a:cs typeface="Arial" pitchFamily="34" charset="0"/>
              </a:rPr>
              <a:t>Occupational exposure</a:t>
            </a:r>
            <a:r>
              <a:rPr lang="en-US" sz="2600" smtClean="0">
                <a:solidFill>
                  <a:srgbClr val="0000FF"/>
                </a:solidFill>
                <a:latin typeface="Arial" pitchFamily="34" charset="0"/>
                <a:ea typeface="ＭＳ Ｐゴシック" pitchFamily="34" charset="-128"/>
                <a:cs typeface="Arial" pitchFamily="34" charset="0"/>
              </a:rPr>
              <a:t> to RF-EMF involves</a:t>
            </a:r>
          </a:p>
          <a:p>
            <a:pPr eaLnBrk="1" hangingPunct="1">
              <a:lnSpc>
                <a:spcPct val="10000"/>
              </a:lnSpc>
              <a:buFontTx/>
              <a:buNone/>
              <a:defRPr/>
            </a:pPr>
            <a:endParaRPr lang="en-US" sz="2600" smtClean="0">
              <a:solidFill>
                <a:srgbClr val="0000FF"/>
              </a:solidFill>
              <a:latin typeface="Arial" pitchFamily="34" charset="0"/>
              <a:ea typeface="ＭＳ Ｐゴシック" pitchFamily="34" charset="-128"/>
              <a:cs typeface="Arial" pitchFamily="34" charset="0"/>
            </a:endParaRPr>
          </a:p>
          <a:p>
            <a:pPr eaLnBrk="1" hangingPunct="1">
              <a:lnSpc>
                <a:spcPct val="90000"/>
              </a:lnSpc>
              <a:defRPr/>
            </a:pPr>
            <a:r>
              <a:rPr lang="en-US" sz="2600" smtClean="0">
                <a:solidFill>
                  <a:srgbClr val="0000FF"/>
                </a:solidFill>
                <a:latin typeface="Arial" pitchFamily="34" charset="0"/>
                <a:ea typeface="ＭＳ Ｐゴシック" pitchFamily="34" charset="-128"/>
                <a:cs typeface="Arial" pitchFamily="34" charset="0"/>
              </a:rPr>
              <a:t>military and security personnel using walkie-talkies</a:t>
            </a:r>
          </a:p>
          <a:p>
            <a:pPr eaLnBrk="1" hangingPunct="1">
              <a:lnSpc>
                <a:spcPct val="90000"/>
              </a:lnSpc>
              <a:defRPr/>
            </a:pPr>
            <a:r>
              <a:rPr lang="en-US" sz="2600" smtClean="0">
                <a:solidFill>
                  <a:srgbClr val="0000FF"/>
                </a:solidFill>
                <a:latin typeface="Arial" pitchFamily="34" charset="0"/>
                <a:ea typeface="ＭＳ Ｐゴシック" pitchFamily="34" charset="-128"/>
                <a:cs typeface="Arial" pitchFamily="34" charset="0"/>
              </a:rPr>
              <a:t>radar operators and maintenance personnel</a:t>
            </a:r>
          </a:p>
          <a:p>
            <a:pPr eaLnBrk="1" hangingPunct="1">
              <a:lnSpc>
                <a:spcPct val="90000"/>
              </a:lnSpc>
              <a:defRPr/>
            </a:pPr>
            <a:r>
              <a:rPr lang="en-US" sz="2600" smtClean="0">
                <a:solidFill>
                  <a:srgbClr val="0000FF"/>
                </a:solidFill>
                <a:latin typeface="Arial" pitchFamily="34" charset="0"/>
                <a:ea typeface="ＭＳ Ｐゴシック" pitchFamily="34" charset="-128"/>
                <a:cs typeface="Arial" pitchFamily="34" charset="0"/>
              </a:rPr>
              <a:t>radio/TV antenna maintenance and repair workers</a:t>
            </a:r>
          </a:p>
          <a:p>
            <a:pPr eaLnBrk="1" hangingPunct="1">
              <a:lnSpc>
                <a:spcPct val="90000"/>
              </a:lnSpc>
              <a:defRPr/>
            </a:pPr>
            <a:r>
              <a:rPr lang="en-US" sz="2600" smtClean="0">
                <a:solidFill>
                  <a:srgbClr val="0000FF"/>
                </a:solidFill>
                <a:latin typeface="Arial" pitchFamily="34" charset="0"/>
                <a:ea typeface="ＭＳ Ｐゴシック" pitchFamily="34" charset="-128"/>
                <a:cs typeface="Arial" pitchFamily="34" charset="0"/>
              </a:rPr>
              <a:t>workers in dielectric welding, and in sealing of plastics</a:t>
            </a:r>
          </a:p>
          <a:p>
            <a:pPr eaLnBrk="1" hangingPunct="1">
              <a:lnSpc>
                <a:spcPct val="90000"/>
              </a:lnSpc>
              <a:defRPr/>
            </a:pPr>
            <a:r>
              <a:rPr lang="en-US" sz="2600" smtClean="0">
                <a:solidFill>
                  <a:srgbClr val="0000FF"/>
                </a:solidFill>
                <a:latin typeface="Arial" pitchFamily="34" charset="0"/>
                <a:ea typeface="ＭＳ Ｐゴシック" pitchFamily="34" charset="-128"/>
                <a:cs typeface="Arial" pitchFamily="34" charset="0"/>
              </a:rPr>
              <a:t>physiotherapists applying diathermy treatments</a:t>
            </a:r>
          </a:p>
          <a:p>
            <a:pPr eaLnBrk="1" hangingPunct="1">
              <a:lnSpc>
                <a:spcPct val="90000"/>
              </a:lnSpc>
              <a:buFontTx/>
              <a:buNone/>
              <a:defRPr/>
            </a:pPr>
            <a:endParaRPr lang="en-US" sz="2600" smtClean="0">
              <a:solidFill>
                <a:srgbClr val="0000FF"/>
              </a:solidFill>
              <a:latin typeface="Arial" pitchFamily="34" charset="0"/>
              <a:ea typeface="ＭＳ Ｐゴシック" pitchFamily="34" charset="-128"/>
              <a:cs typeface="Arial" pitchFamily="34" charset="0"/>
            </a:endParaRPr>
          </a:p>
          <a:p>
            <a:pPr eaLnBrk="1" hangingPunct="1">
              <a:lnSpc>
                <a:spcPct val="90000"/>
              </a:lnSpc>
              <a:buFontTx/>
              <a:buNone/>
              <a:defRPr/>
            </a:pPr>
            <a:r>
              <a:rPr lang="en-US" sz="2600" smtClean="0">
                <a:solidFill>
                  <a:srgbClr val="0000FF"/>
                </a:solidFill>
                <a:latin typeface="Arial" pitchFamily="34" charset="0"/>
                <a:ea typeface="ＭＳ Ｐゴシック" pitchFamily="34" charset="-128"/>
                <a:cs typeface="Arial" pitchFamily="34" charset="0"/>
              </a:rPr>
              <a:t>Only very few studies made an attempt to verify or measure exposure to RF-EMF, and in many studies there may have been also exposure to ELF-EMF   </a:t>
            </a:r>
            <a:endParaRPr lang="en-US" sz="2600" smtClean="0">
              <a:latin typeface="Arial"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idx="4294967295"/>
          </p:nvPr>
        </p:nvSpPr>
        <p:spPr/>
        <p:txBody>
          <a:bodyPr/>
          <a:lstStyle/>
          <a:p>
            <a:pPr eaLnBrk="1" hangingPunct="1">
              <a:lnSpc>
                <a:spcPct val="90000"/>
              </a:lnSpc>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2400" smtClean="0">
                <a:latin typeface="Arial" pitchFamily="34" charset="0"/>
                <a:ea typeface="ＭＳ Ｐゴシック" pitchFamily="34" charset="-128"/>
                <a:cs typeface="Times New Roman" pitchFamily="18" charset="0"/>
              </a:rPr>
              <a:t>(</a:t>
            </a:r>
            <a:r>
              <a:rPr lang="en-US" sz="2400" smtClean="0">
                <a:solidFill>
                  <a:srgbClr val="FF0000"/>
                </a:solidFill>
                <a:latin typeface="Arial" pitchFamily="34" charset="0"/>
                <a:ea typeface="ＭＳ Ｐゴシック" pitchFamily="34" charset="-128"/>
                <a:cs typeface="Times New Roman" pitchFamily="18" charset="0"/>
              </a:rPr>
              <a:t>Epidemiological data, contd</a:t>
            </a:r>
            <a:r>
              <a:rPr lang="en-US" sz="2400" smtClean="0">
                <a:latin typeface="Arial" pitchFamily="34" charset="0"/>
                <a:ea typeface="ＭＳ Ｐゴシック" pitchFamily="34" charset="-128"/>
                <a:cs typeface="Times New Roman" pitchFamily="18" charset="0"/>
              </a:rPr>
              <a:t>)</a:t>
            </a:r>
            <a:endParaRPr lang="en-US" sz="2400" smtClean="0">
              <a:solidFill>
                <a:srgbClr val="FFFF00"/>
              </a:solidFill>
              <a:latin typeface="Arial" pitchFamily="34" charset="0"/>
              <a:ea typeface="ＭＳ Ｐゴシック" pitchFamily="34" charset="-128"/>
              <a:cs typeface="Times New Roman" pitchFamily="18" charset="0"/>
            </a:endParaRPr>
          </a:p>
        </p:txBody>
      </p:sp>
      <p:sp>
        <p:nvSpPr>
          <p:cNvPr id="41987" name="Rectangle 1027"/>
          <p:cNvSpPr>
            <a:spLocks noGrp="1" noChangeArrowheads="1"/>
          </p:cNvSpPr>
          <p:nvPr>
            <p:ph type="body" idx="4294967295"/>
          </p:nvPr>
        </p:nvSpPr>
        <p:spPr>
          <a:xfrm>
            <a:off x="133350" y="1328738"/>
            <a:ext cx="8875713" cy="4826000"/>
          </a:xfrm>
        </p:spPr>
        <p:txBody>
          <a:bodyPr/>
          <a:lstStyle/>
          <a:p>
            <a:pPr eaLnBrk="1" hangingPunct="1">
              <a:lnSpc>
                <a:spcPct val="80000"/>
              </a:lnSpc>
              <a:buFontTx/>
              <a:buNone/>
              <a:defRPr/>
            </a:pPr>
            <a:r>
              <a:rPr lang="en-US" sz="2400" smtClean="0">
                <a:solidFill>
                  <a:srgbClr val="FF0000"/>
                </a:solidFill>
                <a:latin typeface="Arial" pitchFamily="34" charset="0"/>
                <a:ea typeface="ＭＳ Ｐゴシック" pitchFamily="34" charset="-128"/>
                <a:cs typeface="Arial" pitchFamily="34" charset="0"/>
              </a:rPr>
              <a:t>Occupational exposure</a:t>
            </a:r>
            <a:r>
              <a:rPr lang="en-US" sz="2400" smtClean="0">
                <a:solidFill>
                  <a:srgbClr val="0000FF"/>
                </a:solidFill>
                <a:latin typeface="Arial" pitchFamily="34" charset="0"/>
                <a:ea typeface="ＭＳ Ｐゴシック" pitchFamily="34" charset="-128"/>
                <a:cs typeface="Arial" pitchFamily="34" charset="0"/>
              </a:rPr>
              <a:t> to RF-EMF: some positive signals</a:t>
            </a:r>
          </a:p>
          <a:p>
            <a:pPr eaLnBrk="1" hangingPunct="1">
              <a:lnSpc>
                <a:spcPct val="20000"/>
              </a:lnSpc>
              <a:buFontTx/>
              <a:buNone/>
              <a:defRPr/>
            </a:pPr>
            <a:endParaRPr lang="en-GB" sz="2400" smtClean="0">
              <a:solidFill>
                <a:srgbClr val="0000FF"/>
              </a:solidFill>
              <a:latin typeface="Arial" pitchFamily="34" charset="0"/>
              <a:ea typeface="ＭＳ Ｐゴシック" pitchFamily="34" charset="-128"/>
              <a:cs typeface="Arial" pitchFamily="34" charset="0"/>
            </a:endParaRPr>
          </a:p>
          <a:p>
            <a:pPr eaLnBrk="1" hangingPunct="1">
              <a:lnSpc>
                <a:spcPct val="50000"/>
              </a:lnSpc>
              <a:buFontTx/>
              <a:buNone/>
              <a:defRPr/>
            </a:pPr>
            <a:endParaRPr lang="en-GB" sz="2200" u="sng" smtClean="0">
              <a:solidFill>
                <a:srgbClr val="FF0000"/>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2200" u="sng" smtClean="0">
                <a:solidFill>
                  <a:srgbClr val="FF0000"/>
                </a:solidFill>
                <a:latin typeface="Arial" pitchFamily="34" charset="0"/>
                <a:ea typeface="ＭＳ Ｐゴシック" pitchFamily="34" charset="-128"/>
                <a:cs typeface="Arial" pitchFamily="34" charset="0"/>
              </a:rPr>
              <a:t>Brain cancer</a:t>
            </a:r>
            <a:r>
              <a:rPr lang="en-GB" sz="2200" u="sng" smtClean="0">
                <a:solidFill>
                  <a:srgbClr val="0000FF"/>
                </a:solidFill>
                <a:latin typeface="Arial" pitchFamily="34" charset="0"/>
                <a:ea typeface="ＭＳ Ｐゴシック" pitchFamily="34" charset="-128"/>
                <a:cs typeface="Arial" pitchFamily="34" charset="0"/>
              </a:rPr>
              <a:t>		cases/controls		relative risk (95%CI)</a:t>
            </a:r>
          </a:p>
          <a:p>
            <a:pPr eaLnBrk="1" hangingPunct="1">
              <a:lnSpc>
                <a:spcPct val="120000"/>
              </a:lnSpc>
              <a:buFontTx/>
              <a:buNone/>
              <a:defRPr/>
            </a:pPr>
            <a:r>
              <a:rPr lang="en-GB" sz="2200" smtClean="0">
                <a:solidFill>
                  <a:srgbClr val="0000FF"/>
                </a:solidFill>
                <a:latin typeface="Arial" pitchFamily="34" charset="0"/>
                <a:ea typeface="ＭＳ Ｐゴシック" pitchFamily="34" charset="-128"/>
                <a:cs typeface="Arial" pitchFamily="34" charset="0"/>
              </a:rPr>
              <a:t>Thomas </a:t>
            </a:r>
            <a:r>
              <a:rPr lang="en-GB" sz="2200" i="1" smtClean="0">
                <a:solidFill>
                  <a:srgbClr val="0000FF"/>
                </a:solidFill>
                <a:latin typeface="Arial" pitchFamily="34" charset="0"/>
                <a:ea typeface="ＭＳ Ｐゴシック" pitchFamily="34" charset="-128"/>
                <a:cs typeface="Arial" pitchFamily="34" charset="0"/>
              </a:rPr>
              <a:t>et al.</a:t>
            </a:r>
            <a:r>
              <a:rPr lang="en-GB" sz="2200" smtClean="0">
                <a:solidFill>
                  <a:srgbClr val="0000FF"/>
                </a:solidFill>
                <a:latin typeface="Arial" pitchFamily="34" charset="0"/>
                <a:ea typeface="ＭＳ Ｐゴシック" pitchFamily="34" charset="-128"/>
                <a:cs typeface="Arial" pitchFamily="34" charset="0"/>
              </a:rPr>
              <a:t> 1987		435/386	1.7 (1.1-2.7)</a:t>
            </a:r>
          </a:p>
          <a:p>
            <a:pPr eaLnBrk="1" hangingPunct="1">
              <a:lnSpc>
                <a:spcPct val="20000"/>
              </a:lnSpc>
              <a:buFontTx/>
              <a:buNone/>
              <a:defRPr/>
            </a:pPr>
            <a:endParaRPr lang="en-GB" sz="2200" smtClean="0">
              <a:solidFill>
                <a:srgbClr val="0000FF"/>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2000" smtClean="0">
                <a:solidFill>
                  <a:srgbClr val="0000FF"/>
                </a:solidFill>
                <a:latin typeface="Arial" pitchFamily="34" charset="0"/>
                <a:ea typeface="ＭＳ Ｐゴシック" pitchFamily="34" charset="-128"/>
                <a:cs typeface="Arial" pitchFamily="34" charset="0"/>
              </a:rPr>
              <a:t>	A death-certificate-based case-control study, with job title as proxy for exposure to RF-EMF. The excess risk disappeared when those exposed to soldering fumes or lead were excluded, with OR, 1.4 (0.7-3.1).</a:t>
            </a:r>
          </a:p>
          <a:p>
            <a:pPr eaLnBrk="1" hangingPunct="1">
              <a:lnSpc>
                <a:spcPct val="30000"/>
              </a:lnSpc>
              <a:buFontTx/>
              <a:buNone/>
              <a:defRPr/>
            </a:pPr>
            <a:endParaRPr lang="en-GB" sz="2200" smtClean="0">
              <a:solidFill>
                <a:srgbClr val="0000FF"/>
              </a:solidFill>
              <a:latin typeface="Arial" pitchFamily="34" charset="0"/>
              <a:ea typeface="ＭＳ Ｐゴシック" pitchFamily="34" charset="-128"/>
              <a:cs typeface="Arial" pitchFamily="34" charset="0"/>
            </a:endParaRPr>
          </a:p>
          <a:p>
            <a:pPr eaLnBrk="1" hangingPunct="1">
              <a:buFontTx/>
              <a:buNone/>
              <a:defRPr/>
            </a:pPr>
            <a:r>
              <a:rPr lang="en-GB" sz="2200" smtClean="0">
                <a:solidFill>
                  <a:srgbClr val="0000FF"/>
                </a:solidFill>
                <a:latin typeface="Arial" pitchFamily="34" charset="0"/>
                <a:ea typeface="ＭＳ Ｐゴシック" pitchFamily="34" charset="-128"/>
                <a:cs typeface="Arial" pitchFamily="34" charset="0"/>
              </a:rPr>
              <a:t>Grayson </a:t>
            </a:r>
            <a:r>
              <a:rPr lang="en-GB" sz="2200" i="1" smtClean="0">
                <a:solidFill>
                  <a:srgbClr val="0000FF"/>
                </a:solidFill>
                <a:latin typeface="Arial" pitchFamily="34" charset="0"/>
                <a:ea typeface="ＭＳ Ｐゴシック" pitchFamily="34" charset="-128"/>
                <a:cs typeface="Arial" pitchFamily="34" charset="0"/>
              </a:rPr>
              <a:t>et al.</a:t>
            </a:r>
            <a:r>
              <a:rPr lang="en-GB" sz="2200" smtClean="0">
                <a:solidFill>
                  <a:srgbClr val="0000FF"/>
                </a:solidFill>
                <a:latin typeface="Arial" pitchFamily="34" charset="0"/>
                <a:ea typeface="ＭＳ Ｐゴシック" pitchFamily="34" charset="-128"/>
                <a:cs typeface="Arial" pitchFamily="34" charset="0"/>
              </a:rPr>
              <a:t> 1996		230/920	1.39 (1.01-1.90)</a:t>
            </a:r>
          </a:p>
          <a:p>
            <a:pPr eaLnBrk="1" hangingPunct="1">
              <a:lnSpc>
                <a:spcPct val="30000"/>
              </a:lnSpc>
              <a:buFontTx/>
              <a:buNone/>
              <a:defRPr/>
            </a:pPr>
            <a:r>
              <a:rPr lang="en-GB" sz="2200" smtClean="0">
                <a:solidFill>
                  <a:srgbClr val="0000FF"/>
                </a:solidFill>
                <a:latin typeface="Arial" pitchFamily="34" charset="0"/>
                <a:ea typeface="ＭＳ Ｐゴシック" pitchFamily="34" charset="-128"/>
                <a:cs typeface="Arial" pitchFamily="34" charset="0"/>
              </a:rPr>
              <a:t>	</a:t>
            </a:r>
          </a:p>
          <a:p>
            <a:pPr eaLnBrk="1" hangingPunct="1">
              <a:lnSpc>
                <a:spcPct val="80000"/>
              </a:lnSpc>
              <a:buFontTx/>
              <a:buNone/>
              <a:defRPr/>
            </a:pPr>
            <a:r>
              <a:rPr lang="en-GB" sz="2200" smtClean="0">
                <a:solidFill>
                  <a:srgbClr val="0000FF"/>
                </a:solidFill>
                <a:latin typeface="Arial" pitchFamily="34" charset="0"/>
                <a:ea typeface="ＭＳ Ｐゴシック" pitchFamily="34" charset="-128"/>
                <a:cs typeface="Arial" pitchFamily="34" charset="0"/>
              </a:rPr>
              <a:t>	</a:t>
            </a:r>
            <a:r>
              <a:rPr lang="en-GB" sz="2000" smtClean="0">
                <a:solidFill>
                  <a:srgbClr val="0000FF"/>
                </a:solidFill>
                <a:latin typeface="Arial" pitchFamily="34" charset="0"/>
                <a:ea typeface="ＭＳ Ｐゴシック" pitchFamily="34" charset="-128"/>
                <a:cs typeface="Arial" pitchFamily="34" charset="0"/>
              </a:rPr>
              <a:t>A large case-control study among US Airforce personnel exposed to equipment producing RF-EMF. Exposure assessment relied on job title and time of deployment, cancer cases were taken from hospital discharge records, but were not confirmed.</a:t>
            </a:r>
            <a:endParaRPr lang="en-US" sz="2000" smtClean="0">
              <a:solidFill>
                <a:srgbClr val="0000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idx="4294967295"/>
          </p:nvPr>
        </p:nvSpPr>
        <p:spPr/>
        <p:txBody>
          <a:bodyPr/>
          <a:lstStyle/>
          <a:p>
            <a:pPr eaLnBrk="1" hangingPunct="1">
              <a:lnSpc>
                <a:spcPct val="90000"/>
              </a:lnSpc>
              <a:defRPr/>
            </a:pPr>
            <a:r>
              <a:rPr lang="en-US" sz="3400" smtClean="0">
                <a:latin typeface="Arial" pitchFamily="34" charset="0"/>
                <a:ea typeface="ＭＳ Ｐゴシック" pitchFamily="34" charset="-128"/>
                <a:cs typeface="Times New Roman" pitchFamily="18" charset="0"/>
              </a:rPr>
              <a:t>Radiofrequency Electromagnetic Fields</a:t>
            </a:r>
            <a:br>
              <a:rPr lang="en-US" sz="3400" smtClean="0">
                <a:latin typeface="Arial" pitchFamily="34" charset="0"/>
                <a:ea typeface="ＭＳ Ｐゴシック" pitchFamily="34" charset="-128"/>
                <a:cs typeface="Times New Roman" pitchFamily="18" charset="0"/>
              </a:rPr>
            </a:br>
            <a:r>
              <a:rPr lang="en-US" sz="2400" smtClean="0">
                <a:latin typeface="Arial" pitchFamily="34" charset="0"/>
                <a:ea typeface="ＭＳ Ｐゴシック" pitchFamily="34" charset="-128"/>
                <a:cs typeface="Times New Roman" pitchFamily="18" charset="0"/>
              </a:rPr>
              <a:t>(</a:t>
            </a:r>
            <a:r>
              <a:rPr lang="en-US" sz="2400" smtClean="0">
                <a:solidFill>
                  <a:srgbClr val="FF0000"/>
                </a:solidFill>
                <a:latin typeface="Arial" pitchFamily="34" charset="0"/>
                <a:ea typeface="ＭＳ Ｐゴシック" pitchFamily="34" charset="-128"/>
                <a:cs typeface="Times New Roman" pitchFamily="18" charset="0"/>
              </a:rPr>
              <a:t>Epidemiological data, contd</a:t>
            </a:r>
            <a:r>
              <a:rPr lang="en-US" sz="2400" smtClean="0">
                <a:latin typeface="Arial" pitchFamily="34" charset="0"/>
                <a:ea typeface="ＭＳ Ｐゴシック" pitchFamily="34" charset="-128"/>
                <a:cs typeface="Times New Roman" pitchFamily="18" charset="0"/>
              </a:rPr>
              <a:t>)</a:t>
            </a:r>
            <a:endParaRPr lang="en-US" sz="2400" smtClean="0">
              <a:solidFill>
                <a:srgbClr val="FFFF00"/>
              </a:solidFill>
              <a:latin typeface="Arial" pitchFamily="34" charset="0"/>
              <a:ea typeface="ＭＳ Ｐゴシック" pitchFamily="34" charset="-128"/>
              <a:cs typeface="Times New Roman" pitchFamily="18" charset="0"/>
            </a:endParaRPr>
          </a:p>
        </p:txBody>
      </p:sp>
      <p:sp>
        <p:nvSpPr>
          <p:cNvPr id="41987" name="Rectangle 1027"/>
          <p:cNvSpPr>
            <a:spLocks noGrp="1" noChangeArrowheads="1"/>
          </p:cNvSpPr>
          <p:nvPr>
            <p:ph type="body" idx="4294967295"/>
          </p:nvPr>
        </p:nvSpPr>
        <p:spPr>
          <a:xfrm>
            <a:off x="133350" y="1328738"/>
            <a:ext cx="8875713" cy="4826000"/>
          </a:xfrm>
        </p:spPr>
        <p:txBody>
          <a:bodyPr/>
          <a:lstStyle/>
          <a:p>
            <a:pPr eaLnBrk="1" hangingPunct="1">
              <a:lnSpc>
                <a:spcPct val="80000"/>
              </a:lnSpc>
              <a:buFontTx/>
              <a:buNone/>
              <a:defRPr/>
            </a:pPr>
            <a:r>
              <a:rPr lang="en-US" sz="2200" dirty="0" smtClean="0">
                <a:solidFill>
                  <a:srgbClr val="FF0000"/>
                </a:solidFill>
                <a:latin typeface="Arial" pitchFamily="34" charset="0"/>
                <a:ea typeface="ＭＳ Ｐゴシック" pitchFamily="34" charset="-128"/>
                <a:cs typeface="Arial" pitchFamily="34" charset="0"/>
              </a:rPr>
              <a:t>Occupational exposure</a:t>
            </a:r>
            <a:r>
              <a:rPr lang="en-US" sz="2200" dirty="0" smtClean="0">
                <a:solidFill>
                  <a:srgbClr val="0000FF"/>
                </a:solidFill>
                <a:latin typeface="Arial" pitchFamily="34" charset="0"/>
                <a:ea typeface="ＭＳ Ｐゴシック" pitchFamily="34" charset="-128"/>
                <a:cs typeface="Arial" pitchFamily="34" charset="0"/>
              </a:rPr>
              <a:t> to RF-EMF: some positive signals</a:t>
            </a:r>
          </a:p>
          <a:p>
            <a:pPr eaLnBrk="1" hangingPunct="1">
              <a:lnSpc>
                <a:spcPct val="20000"/>
              </a:lnSpc>
              <a:buFontTx/>
              <a:buNone/>
              <a:defRPr/>
            </a:pPr>
            <a:endParaRPr lang="en-GB" sz="1800" dirty="0" smtClean="0">
              <a:solidFill>
                <a:srgbClr val="0000FF"/>
              </a:solidFill>
              <a:latin typeface="Arial" pitchFamily="34" charset="0"/>
              <a:ea typeface="ＭＳ Ｐゴシック" pitchFamily="34" charset="-128"/>
              <a:cs typeface="Arial" pitchFamily="34" charset="0"/>
            </a:endParaRPr>
          </a:p>
          <a:p>
            <a:pPr eaLnBrk="1" hangingPunct="1">
              <a:lnSpc>
                <a:spcPct val="0"/>
              </a:lnSpc>
              <a:buFontTx/>
              <a:buNone/>
              <a:defRPr/>
            </a:pPr>
            <a:endParaRPr lang="en-GB" sz="1200" u="sng" dirty="0" smtClean="0">
              <a:solidFill>
                <a:srgbClr val="FF0000"/>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2000" u="sng" dirty="0" smtClean="0">
                <a:solidFill>
                  <a:srgbClr val="FF0000"/>
                </a:solidFill>
                <a:latin typeface="Arial" pitchFamily="34" charset="0"/>
                <a:ea typeface="ＭＳ Ｐゴシック" pitchFamily="34" charset="-128"/>
                <a:cs typeface="Arial" pitchFamily="34" charset="0"/>
              </a:rPr>
              <a:t>Leukaemia/lymphoma</a:t>
            </a:r>
            <a:r>
              <a:rPr lang="en-GB" sz="2000" u="sng" dirty="0" smtClean="0">
                <a:solidFill>
                  <a:srgbClr val="0000FF"/>
                </a:solidFill>
                <a:latin typeface="Arial" pitchFamily="34" charset="0"/>
                <a:ea typeface="ＭＳ Ｐゴシック" pitchFamily="34" charset="-128"/>
                <a:cs typeface="Arial" pitchFamily="34" charset="0"/>
              </a:rPr>
              <a:t>		cohort		relative risk (95%CI)</a:t>
            </a:r>
            <a:endParaRPr lang="en-GB" sz="2000" dirty="0" smtClean="0">
              <a:solidFill>
                <a:srgbClr val="0000FF"/>
              </a:solidFill>
              <a:latin typeface="Arial" pitchFamily="34" charset="0"/>
              <a:ea typeface="ＭＳ Ｐゴシック" pitchFamily="34" charset="-128"/>
              <a:cs typeface="Arial" pitchFamily="34" charset="0"/>
            </a:endParaRPr>
          </a:p>
          <a:p>
            <a:pPr eaLnBrk="1" hangingPunct="1">
              <a:lnSpc>
                <a:spcPct val="30000"/>
              </a:lnSpc>
              <a:buFontTx/>
              <a:buNone/>
              <a:defRPr/>
            </a:pPr>
            <a:endParaRPr lang="en-GB" sz="1800" dirty="0" smtClean="0">
              <a:solidFill>
                <a:srgbClr val="0000FF"/>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2000" dirty="0" err="1" smtClean="0">
                <a:solidFill>
                  <a:srgbClr val="0000FF"/>
                </a:solidFill>
                <a:latin typeface="Arial" pitchFamily="34" charset="0"/>
                <a:ea typeface="ＭＳ Ｐゴシック" pitchFamily="34" charset="-128"/>
                <a:cs typeface="Arial" pitchFamily="34" charset="0"/>
              </a:rPr>
              <a:t>Lagorio</a:t>
            </a:r>
            <a:r>
              <a:rPr lang="en-GB" sz="2000" dirty="0" smtClean="0">
                <a:solidFill>
                  <a:srgbClr val="0000FF"/>
                </a:solidFill>
                <a:latin typeface="Arial" pitchFamily="34" charset="0"/>
                <a:ea typeface="ＭＳ Ｐゴシック" pitchFamily="34" charset="-128"/>
                <a:cs typeface="Arial" pitchFamily="34" charset="0"/>
              </a:rPr>
              <a:t> </a:t>
            </a:r>
            <a:r>
              <a:rPr lang="en-GB" sz="2000" i="1" dirty="0" smtClean="0">
                <a:solidFill>
                  <a:srgbClr val="0000FF"/>
                </a:solidFill>
                <a:latin typeface="Arial" pitchFamily="34" charset="0"/>
                <a:ea typeface="ＭＳ Ｐゴシック" pitchFamily="34" charset="-128"/>
                <a:cs typeface="Arial" pitchFamily="34" charset="0"/>
              </a:rPr>
              <a:t>et al 1997		</a:t>
            </a:r>
            <a:r>
              <a:rPr lang="en-GB" sz="2000" dirty="0" smtClean="0">
                <a:solidFill>
                  <a:srgbClr val="0000FF"/>
                </a:solidFill>
                <a:latin typeface="Arial" pitchFamily="34" charset="0"/>
                <a:ea typeface="ＭＳ Ｐゴシック" pitchFamily="34" charset="-128"/>
                <a:cs typeface="Arial" pitchFamily="34" charset="0"/>
              </a:rPr>
              <a:t>682		5.0 (1.3-27.9)</a:t>
            </a:r>
          </a:p>
          <a:p>
            <a:pPr eaLnBrk="1" hangingPunct="1">
              <a:lnSpc>
                <a:spcPct val="10000"/>
              </a:lnSpc>
              <a:buFontTx/>
              <a:buNone/>
              <a:defRPr/>
            </a:pPr>
            <a:endParaRPr lang="en-GB" sz="1800" dirty="0" smtClean="0">
              <a:solidFill>
                <a:srgbClr val="0000FF"/>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1200" dirty="0" smtClean="0">
                <a:solidFill>
                  <a:srgbClr val="0000FF"/>
                </a:solidFill>
                <a:latin typeface="Arial" pitchFamily="34" charset="0"/>
                <a:ea typeface="ＭＳ Ｐゴシック" pitchFamily="34" charset="-128"/>
                <a:cs typeface="Arial" pitchFamily="34" charset="0"/>
              </a:rPr>
              <a:t>	</a:t>
            </a:r>
            <a:r>
              <a:rPr lang="en-GB" sz="1800" dirty="0" smtClean="0">
                <a:solidFill>
                  <a:srgbClr val="0000FF"/>
                </a:solidFill>
                <a:latin typeface="Arial" pitchFamily="34" charset="0"/>
                <a:ea typeface="ＭＳ Ｐゴシック" pitchFamily="34" charset="-128"/>
                <a:cs typeface="Arial" pitchFamily="34" charset="0"/>
              </a:rPr>
              <a:t>A mortality study among workers in a plastic-ware industry, with exposure to RF-EMF (during sealing), and to vinyl chloride monomer. The study is small, possible confounding is not addressed.</a:t>
            </a:r>
          </a:p>
          <a:p>
            <a:pPr eaLnBrk="1" hangingPunct="1">
              <a:lnSpc>
                <a:spcPct val="60000"/>
              </a:lnSpc>
              <a:buFontTx/>
              <a:buNone/>
              <a:defRPr/>
            </a:pPr>
            <a:endParaRPr lang="en-GB" sz="1200" dirty="0" smtClean="0">
              <a:solidFill>
                <a:srgbClr val="0000FF"/>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2000" dirty="0" err="1" smtClean="0">
                <a:solidFill>
                  <a:srgbClr val="0000FF"/>
                </a:solidFill>
                <a:latin typeface="Arial" pitchFamily="34" charset="0"/>
                <a:ea typeface="ＭＳ Ｐゴシック" pitchFamily="34" charset="-128"/>
                <a:cs typeface="Arial" pitchFamily="34" charset="0"/>
              </a:rPr>
              <a:t>Degrave</a:t>
            </a:r>
            <a:r>
              <a:rPr lang="en-GB" sz="2000" dirty="0" smtClean="0">
                <a:solidFill>
                  <a:srgbClr val="0000FF"/>
                </a:solidFill>
                <a:latin typeface="Arial" pitchFamily="34" charset="0"/>
                <a:ea typeface="ＭＳ Ｐゴシック" pitchFamily="34" charset="-128"/>
                <a:cs typeface="Arial" pitchFamily="34" charset="0"/>
              </a:rPr>
              <a:t> </a:t>
            </a:r>
            <a:r>
              <a:rPr lang="en-GB" sz="2000" i="1" dirty="0" smtClean="0">
                <a:solidFill>
                  <a:srgbClr val="0000FF"/>
                </a:solidFill>
                <a:latin typeface="Arial" pitchFamily="34" charset="0"/>
                <a:ea typeface="ＭＳ Ｐゴシック" pitchFamily="34" charset="-128"/>
                <a:cs typeface="Arial" pitchFamily="34" charset="0"/>
              </a:rPr>
              <a:t>et al</a:t>
            </a:r>
            <a:r>
              <a:rPr lang="en-GB" sz="2000" dirty="0" smtClean="0">
                <a:solidFill>
                  <a:srgbClr val="0000FF"/>
                </a:solidFill>
                <a:latin typeface="Arial" pitchFamily="34" charset="0"/>
                <a:ea typeface="ＭＳ Ｐゴシック" pitchFamily="34" charset="-128"/>
                <a:cs typeface="Arial" pitchFamily="34" charset="0"/>
              </a:rPr>
              <a:t> 2009 		2932		7.2 (1.1-48.9)</a:t>
            </a:r>
          </a:p>
          <a:p>
            <a:pPr eaLnBrk="1" hangingPunct="1">
              <a:lnSpc>
                <a:spcPct val="10000"/>
              </a:lnSpc>
              <a:buFontTx/>
              <a:buNone/>
              <a:defRPr/>
            </a:pPr>
            <a:endParaRPr lang="en-GB" sz="2000" dirty="0" smtClean="0">
              <a:solidFill>
                <a:srgbClr val="0000FF"/>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1200" dirty="0" smtClean="0">
                <a:solidFill>
                  <a:srgbClr val="0000FF"/>
                </a:solidFill>
                <a:latin typeface="Arial" pitchFamily="34" charset="0"/>
                <a:ea typeface="ＭＳ Ｐゴシック" pitchFamily="34" charset="-128"/>
                <a:cs typeface="Arial" pitchFamily="34" charset="0"/>
              </a:rPr>
              <a:t>	</a:t>
            </a:r>
            <a:r>
              <a:rPr lang="en-GB" sz="1800" dirty="0" smtClean="0">
                <a:solidFill>
                  <a:srgbClr val="0000FF"/>
                </a:solidFill>
                <a:latin typeface="Arial" pitchFamily="34" charset="0"/>
                <a:ea typeface="ＭＳ Ｐゴシック" pitchFamily="34" charset="-128"/>
                <a:cs typeface="Arial" pitchFamily="34" charset="0"/>
              </a:rPr>
              <a:t>Cause-specific mortality study among Belgian soldiers in </a:t>
            </a:r>
            <a:r>
              <a:rPr lang="en-GB" sz="1800" dirty="0" err="1" smtClean="0">
                <a:solidFill>
                  <a:srgbClr val="0000FF"/>
                </a:solidFill>
                <a:latin typeface="Arial" pitchFamily="34" charset="0"/>
                <a:ea typeface="ＭＳ Ｐゴシック" pitchFamily="34" charset="-128"/>
                <a:cs typeface="Arial" pitchFamily="34" charset="0"/>
              </a:rPr>
              <a:t>batallions</a:t>
            </a:r>
            <a:r>
              <a:rPr lang="en-GB" sz="1800" dirty="0" smtClean="0">
                <a:solidFill>
                  <a:srgbClr val="0000FF"/>
                </a:solidFill>
                <a:latin typeface="Arial" pitchFamily="34" charset="0"/>
                <a:ea typeface="ＭＳ Ｐゴシック" pitchFamily="34" charset="-128"/>
                <a:cs typeface="Arial" pitchFamily="34" charset="0"/>
              </a:rPr>
              <a:t> equipped with radar. Follow-up problematic; co-exposure to ionizing radiation suggested</a:t>
            </a:r>
          </a:p>
          <a:p>
            <a:pPr eaLnBrk="1" hangingPunct="1">
              <a:lnSpc>
                <a:spcPct val="80000"/>
              </a:lnSpc>
              <a:buFontTx/>
              <a:buNone/>
              <a:defRPr/>
            </a:pPr>
            <a:r>
              <a:rPr lang="en-GB" sz="1200" dirty="0" smtClean="0">
                <a:solidFill>
                  <a:srgbClr val="0000FF"/>
                </a:solidFill>
                <a:latin typeface="Arial" pitchFamily="34" charset="0"/>
                <a:ea typeface="ＭＳ Ｐゴシック" pitchFamily="34" charset="-128"/>
                <a:cs typeface="Arial" pitchFamily="34" charset="0"/>
              </a:rPr>
              <a:t> </a:t>
            </a:r>
          </a:p>
          <a:p>
            <a:pPr eaLnBrk="1" hangingPunct="1">
              <a:lnSpc>
                <a:spcPct val="80000"/>
              </a:lnSpc>
              <a:buFontTx/>
              <a:buNone/>
              <a:defRPr/>
            </a:pPr>
            <a:r>
              <a:rPr lang="en-GB" sz="1800" u="sng" dirty="0" smtClean="0">
                <a:solidFill>
                  <a:srgbClr val="FF0000"/>
                </a:solidFill>
                <a:latin typeface="Arial" pitchFamily="34" charset="0"/>
                <a:ea typeface="ＭＳ Ｐゴシック" pitchFamily="34" charset="-128"/>
                <a:cs typeface="Arial" pitchFamily="34" charset="0"/>
              </a:rPr>
              <a:t>Testicular cancer</a:t>
            </a:r>
            <a:r>
              <a:rPr lang="en-GB" sz="1800" u="sng" dirty="0" smtClean="0">
                <a:solidFill>
                  <a:srgbClr val="0000FF"/>
                </a:solidFill>
                <a:latin typeface="Arial" pitchFamily="34" charset="0"/>
                <a:ea typeface="ＭＳ Ｐゴシック" pitchFamily="34" charset="-128"/>
                <a:cs typeface="Arial" pitchFamily="34" charset="0"/>
              </a:rPr>
              <a:t>		cases/controls		relative risk (95%CI)</a:t>
            </a:r>
          </a:p>
          <a:p>
            <a:pPr eaLnBrk="1" hangingPunct="1">
              <a:lnSpc>
                <a:spcPct val="30000"/>
              </a:lnSpc>
              <a:buFontTx/>
              <a:buNone/>
              <a:defRPr/>
            </a:pPr>
            <a:endParaRPr lang="en-GB" sz="1800" u="sng" dirty="0" smtClean="0">
              <a:solidFill>
                <a:srgbClr val="0000FF"/>
              </a:solidFill>
              <a:latin typeface="Arial" pitchFamily="34" charset="0"/>
              <a:ea typeface="ＭＳ Ｐゴシック" pitchFamily="34" charset="-128"/>
              <a:cs typeface="Arial" pitchFamily="34" charset="0"/>
            </a:endParaRPr>
          </a:p>
          <a:p>
            <a:pPr eaLnBrk="1" hangingPunct="1">
              <a:lnSpc>
                <a:spcPct val="0"/>
              </a:lnSpc>
              <a:buFontTx/>
              <a:buNone/>
              <a:defRPr/>
            </a:pPr>
            <a:endParaRPr lang="en-GB" sz="1800" u="sng" dirty="0" smtClean="0">
              <a:solidFill>
                <a:srgbClr val="0000FF"/>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2000" dirty="0" smtClean="0">
                <a:solidFill>
                  <a:srgbClr val="0000FF"/>
                </a:solidFill>
                <a:latin typeface="Arial" pitchFamily="34" charset="0"/>
                <a:ea typeface="ＭＳ Ｐゴシック" pitchFamily="34" charset="-128"/>
                <a:cs typeface="Arial" pitchFamily="34" charset="0"/>
              </a:rPr>
              <a:t>Hayes </a:t>
            </a:r>
            <a:r>
              <a:rPr lang="en-GB" sz="2000" i="1" dirty="0" smtClean="0">
                <a:solidFill>
                  <a:srgbClr val="0000FF"/>
                </a:solidFill>
                <a:latin typeface="Arial" pitchFamily="34" charset="0"/>
                <a:ea typeface="ＭＳ Ｐゴシック" pitchFamily="34" charset="-128"/>
                <a:cs typeface="Arial" pitchFamily="34" charset="0"/>
              </a:rPr>
              <a:t>et al</a:t>
            </a:r>
            <a:r>
              <a:rPr lang="en-GB" sz="2000" dirty="0" smtClean="0">
                <a:solidFill>
                  <a:srgbClr val="0000FF"/>
                </a:solidFill>
                <a:latin typeface="Arial" pitchFamily="34" charset="0"/>
                <a:ea typeface="ＭＳ Ｐゴシック" pitchFamily="34" charset="-128"/>
                <a:cs typeface="Arial" pitchFamily="34" charset="0"/>
              </a:rPr>
              <a:t>. 1990		271/259	3.1 (1.4-6.9)</a:t>
            </a:r>
          </a:p>
          <a:p>
            <a:pPr eaLnBrk="1" hangingPunct="1">
              <a:lnSpc>
                <a:spcPct val="0"/>
              </a:lnSpc>
              <a:buFontTx/>
              <a:buNone/>
              <a:defRPr/>
            </a:pPr>
            <a:endParaRPr lang="en-GB" sz="1800" dirty="0" smtClean="0">
              <a:solidFill>
                <a:srgbClr val="0000FF"/>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1200" dirty="0" smtClean="0">
                <a:solidFill>
                  <a:srgbClr val="0000FF"/>
                </a:solidFill>
                <a:latin typeface="Arial" pitchFamily="34" charset="0"/>
                <a:ea typeface="ＭＳ Ｐゴシック" pitchFamily="34" charset="-128"/>
                <a:cs typeface="Arial" pitchFamily="34" charset="0"/>
              </a:rPr>
              <a:t>	</a:t>
            </a:r>
            <a:r>
              <a:rPr lang="en-GB" sz="1800" dirty="0" smtClean="0">
                <a:solidFill>
                  <a:srgbClr val="0000FF"/>
                </a:solidFill>
                <a:latin typeface="Arial" pitchFamily="34" charset="0"/>
                <a:ea typeface="ＭＳ Ｐゴシック" pitchFamily="34" charset="-128"/>
                <a:cs typeface="Arial" pitchFamily="34" charset="0"/>
              </a:rPr>
              <a:t>Hospital-based case-control study. Controls had cancer, but not in the genital tract. Exposure classification was based on self-reporting, probably with substantial misclassification.</a:t>
            </a:r>
            <a:r>
              <a:rPr lang="en-GB" sz="900" dirty="0" smtClean="0">
                <a:solidFill>
                  <a:srgbClr val="0000FF"/>
                </a:solidFill>
                <a:latin typeface="Arial" pitchFamily="34" charset="0"/>
                <a:ea typeface="ＭＳ Ｐゴシック" pitchFamily="34" charset="-128"/>
                <a:cs typeface="Arial" pitchFamily="34" charset="0"/>
              </a:rPr>
              <a:t> </a:t>
            </a:r>
            <a:endParaRPr lang="en-US" sz="900" dirty="0" smtClean="0">
              <a:solidFill>
                <a:srgbClr val="0000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idx="4294967295"/>
          </p:nvPr>
        </p:nvSpPr>
        <p:spPr/>
        <p:txBody>
          <a:bodyPr/>
          <a:lstStyle/>
          <a:p>
            <a:pPr eaLnBrk="1" hangingPunct="1">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a:t>
            </a:r>
            <a:r>
              <a:rPr lang="en-US" sz="3000" smtClean="0">
                <a:solidFill>
                  <a:srgbClr val="FF0000"/>
                </a:solidFill>
                <a:latin typeface="Arial" pitchFamily="34" charset="0"/>
                <a:ea typeface="ＭＳ Ｐゴシック" pitchFamily="34" charset="-128"/>
                <a:cs typeface="Times New Roman" pitchFamily="18" charset="0"/>
              </a:rPr>
              <a:t>Epidemiological data, contd</a:t>
            </a:r>
            <a:r>
              <a:rPr lang="en-US" sz="3000" smtClean="0">
                <a:latin typeface="Arial" pitchFamily="34" charset="0"/>
                <a:ea typeface="ＭＳ Ｐゴシック" pitchFamily="34" charset="-128"/>
                <a:cs typeface="Times New Roman" pitchFamily="18" charset="0"/>
              </a:rPr>
              <a:t>)</a:t>
            </a:r>
          </a:p>
        </p:txBody>
      </p:sp>
      <p:sp>
        <p:nvSpPr>
          <p:cNvPr id="43011" name="Rectangle 1027"/>
          <p:cNvSpPr>
            <a:spLocks noGrp="1" noChangeArrowheads="1"/>
          </p:cNvSpPr>
          <p:nvPr>
            <p:ph type="body" idx="4294967295"/>
          </p:nvPr>
        </p:nvSpPr>
        <p:spPr>
          <a:xfrm>
            <a:off x="133350" y="1328738"/>
            <a:ext cx="8875713" cy="4381500"/>
          </a:xfrm>
        </p:spPr>
        <p:txBody>
          <a:bodyPr/>
          <a:lstStyle/>
          <a:p>
            <a:pPr eaLnBrk="1" hangingPunct="1">
              <a:lnSpc>
                <a:spcPct val="90000"/>
              </a:lnSpc>
              <a:buFontTx/>
              <a:buNone/>
              <a:defRPr/>
            </a:pPr>
            <a:r>
              <a:rPr lang="en-US" sz="2800" smtClean="0">
                <a:solidFill>
                  <a:srgbClr val="FF0000"/>
                </a:solidFill>
                <a:latin typeface="Arial" pitchFamily="34" charset="0"/>
                <a:ea typeface="ＭＳ Ｐゴシック" pitchFamily="34" charset="-128"/>
                <a:cs typeface="Arial" pitchFamily="34" charset="0"/>
              </a:rPr>
              <a:t>Environmental exposure</a:t>
            </a:r>
            <a:r>
              <a:rPr lang="en-US" sz="2800" smtClean="0">
                <a:solidFill>
                  <a:srgbClr val="0000FF"/>
                </a:solidFill>
                <a:latin typeface="Arial" pitchFamily="34" charset="0"/>
                <a:ea typeface="ＭＳ Ｐゴシック" pitchFamily="34" charset="-128"/>
                <a:cs typeface="Arial" pitchFamily="34" charset="0"/>
              </a:rPr>
              <a:t> to RF-EMF</a:t>
            </a:r>
          </a:p>
          <a:p>
            <a:pPr eaLnBrk="1" hangingPunct="1">
              <a:buFontTx/>
              <a:buNone/>
              <a:defRPr/>
            </a:pPr>
            <a:r>
              <a:rPr lang="en-GB" sz="2400" smtClean="0">
                <a:ea typeface="ＭＳ Ｐゴシック" pitchFamily="34" charset="-128"/>
              </a:rPr>
              <a:t>Ecological and case-control studies have been carried out to investigate potential associations of </a:t>
            </a:r>
            <a:r>
              <a:rPr lang="en-GB" sz="2400" smtClean="0">
                <a:solidFill>
                  <a:srgbClr val="FF0000"/>
                </a:solidFill>
                <a:ea typeface="ＭＳ Ｐゴシック" pitchFamily="34" charset="-128"/>
              </a:rPr>
              <a:t>brain cancer</a:t>
            </a:r>
            <a:r>
              <a:rPr lang="en-GB" sz="2400" smtClean="0">
                <a:ea typeface="ＭＳ Ｐゴシック" pitchFamily="34" charset="-128"/>
              </a:rPr>
              <a:t> with RF emissions from transmission antennae.</a:t>
            </a:r>
          </a:p>
          <a:p>
            <a:pPr eaLnBrk="1" hangingPunct="1">
              <a:lnSpc>
                <a:spcPct val="90000"/>
              </a:lnSpc>
              <a:buFontTx/>
              <a:buNone/>
              <a:defRPr/>
            </a:pPr>
            <a:r>
              <a:rPr lang="en-GB" sz="2400" smtClean="0">
                <a:ea typeface="ＭＳ Ｐゴシック" pitchFamily="34" charset="-128"/>
              </a:rPr>
              <a:t>These studies are generally limited by reliance on measures of geographic proximity to the antennae as an exposure surrogate. Substantial exposure misclassification is unavoidable.</a:t>
            </a:r>
          </a:p>
          <a:p>
            <a:pPr eaLnBrk="1" hangingPunct="1">
              <a:lnSpc>
                <a:spcPct val="90000"/>
              </a:lnSpc>
              <a:buFontTx/>
              <a:buNone/>
              <a:defRPr/>
            </a:pPr>
            <a:r>
              <a:rPr lang="en-GB" sz="2400" smtClean="0">
                <a:ea typeface="ＭＳ Ｐゴシック" pitchFamily="34" charset="-128"/>
              </a:rPr>
              <a:t>For the same reason, no conclusions can be drawn from the limited data that were available on risk for </a:t>
            </a:r>
            <a:r>
              <a:rPr lang="en-GB" sz="2400" smtClean="0">
                <a:solidFill>
                  <a:srgbClr val="FF0000"/>
                </a:solidFill>
                <a:ea typeface="ＭＳ Ｐゴシック" pitchFamily="34" charset="-128"/>
              </a:rPr>
              <a:t>leukaemia, lymphoma</a:t>
            </a:r>
            <a:r>
              <a:rPr lang="en-GB" sz="2400" smtClean="0">
                <a:solidFill>
                  <a:srgbClr val="3333FF"/>
                </a:solidFill>
                <a:ea typeface="ＭＳ Ｐゴシック" pitchFamily="34" charset="-128"/>
              </a:rPr>
              <a:t>, or a number of other cancers</a:t>
            </a:r>
            <a:r>
              <a:rPr lang="en-GB" sz="2400" smtClean="0">
                <a:ea typeface="ＭＳ Ｐゴシック" pitchFamily="34" charset="-128"/>
              </a:rPr>
              <a:t>.</a:t>
            </a:r>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idx="4294967295"/>
          </p:nvPr>
        </p:nvSpPr>
        <p:spPr/>
        <p:txBody>
          <a:bodyPr/>
          <a:lstStyle/>
          <a:p>
            <a:pPr eaLnBrk="1" hangingPunct="1">
              <a:lnSpc>
                <a:spcPct val="90000"/>
              </a:lnSpc>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a:t>
            </a:r>
            <a:r>
              <a:rPr lang="en-US" sz="3000" smtClean="0">
                <a:solidFill>
                  <a:srgbClr val="FF0000"/>
                </a:solidFill>
                <a:latin typeface="Arial" pitchFamily="34" charset="0"/>
                <a:ea typeface="ＭＳ Ｐゴシック" pitchFamily="34" charset="-128"/>
                <a:cs typeface="Times New Roman" pitchFamily="18" charset="0"/>
              </a:rPr>
              <a:t>Epidemiological data, contd</a:t>
            </a:r>
            <a:r>
              <a:rPr lang="en-US" sz="3000" smtClean="0">
                <a:latin typeface="Arial" pitchFamily="34" charset="0"/>
                <a:ea typeface="ＭＳ Ｐゴシック" pitchFamily="34" charset="-128"/>
                <a:cs typeface="Times New Roman" pitchFamily="18" charset="0"/>
              </a:rPr>
              <a:t>)</a:t>
            </a:r>
            <a:endParaRPr lang="en-US" sz="3600" smtClean="0">
              <a:solidFill>
                <a:srgbClr val="FFFF00"/>
              </a:solidFill>
              <a:latin typeface="Arial" pitchFamily="34" charset="0"/>
              <a:ea typeface="ＭＳ Ｐゴシック" pitchFamily="34" charset="-128"/>
              <a:cs typeface="Times New Roman" pitchFamily="18" charset="0"/>
            </a:endParaRPr>
          </a:p>
        </p:txBody>
      </p:sp>
      <p:sp>
        <p:nvSpPr>
          <p:cNvPr id="44035" name="Rectangle 1027"/>
          <p:cNvSpPr>
            <a:spLocks noGrp="1" noChangeArrowheads="1"/>
          </p:cNvSpPr>
          <p:nvPr>
            <p:ph type="body" idx="4294967295"/>
          </p:nvPr>
        </p:nvSpPr>
        <p:spPr>
          <a:xfrm>
            <a:off x="133350" y="1328738"/>
            <a:ext cx="8875713" cy="4381500"/>
          </a:xfrm>
        </p:spPr>
        <p:txBody>
          <a:bodyPr/>
          <a:lstStyle/>
          <a:p>
            <a:pPr eaLnBrk="1" hangingPunct="1">
              <a:lnSpc>
                <a:spcPct val="90000"/>
              </a:lnSpc>
              <a:buFontTx/>
              <a:buNone/>
              <a:defRPr/>
            </a:pPr>
            <a:r>
              <a:rPr lang="en-US" sz="2600" smtClean="0">
                <a:solidFill>
                  <a:srgbClr val="0000FF"/>
                </a:solidFill>
                <a:latin typeface="Arial" pitchFamily="34" charset="0"/>
                <a:ea typeface="ＭＳ Ｐゴシック" pitchFamily="34" charset="-128"/>
                <a:cs typeface="Arial" pitchFamily="34" charset="0"/>
              </a:rPr>
              <a:t>Three types of study addressed the question of increased cancer risk and mobile phone use</a:t>
            </a:r>
          </a:p>
          <a:p>
            <a:pPr eaLnBrk="1" hangingPunct="1">
              <a:lnSpc>
                <a:spcPct val="120000"/>
              </a:lnSpc>
              <a:defRPr/>
            </a:pPr>
            <a:r>
              <a:rPr lang="en-GB" sz="2600" smtClean="0">
                <a:solidFill>
                  <a:srgbClr val="FF0000"/>
                </a:solidFill>
                <a:latin typeface="Arial" pitchFamily="34" charset="0"/>
                <a:ea typeface="ＭＳ Ｐゴシック" pitchFamily="34" charset="-128"/>
                <a:cs typeface="Arial" pitchFamily="34" charset="0"/>
              </a:rPr>
              <a:t>Ecological studies</a:t>
            </a:r>
            <a:r>
              <a:rPr lang="en-GB" sz="2600" smtClean="0">
                <a:solidFill>
                  <a:srgbClr val="0000FF"/>
                </a:solidFill>
                <a:latin typeface="Arial" pitchFamily="34" charset="0"/>
                <a:ea typeface="ＭＳ Ｐゴシック" pitchFamily="34" charset="-128"/>
                <a:cs typeface="Arial" pitchFamily="34" charset="0"/>
              </a:rPr>
              <a:t> on time trends of disease rates</a:t>
            </a:r>
          </a:p>
          <a:p>
            <a:pPr eaLnBrk="1" hangingPunct="1">
              <a:lnSpc>
                <a:spcPct val="70000"/>
              </a:lnSpc>
              <a:buFontTx/>
              <a:buNone/>
              <a:defRPr/>
            </a:pPr>
            <a:r>
              <a:rPr lang="en-GB" sz="2600" smtClean="0">
                <a:solidFill>
                  <a:srgbClr val="0000FF"/>
                </a:solidFill>
                <a:latin typeface="Arial" pitchFamily="34" charset="0"/>
                <a:ea typeface="ＭＳ Ｐゴシック" pitchFamily="34" charset="-128"/>
                <a:cs typeface="Arial" pitchFamily="34" charset="0"/>
              </a:rPr>
              <a:t>	</a:t>
            </a:r>
            <a:r>
              <a:rPr lang="en-GB" sz="2200" smtClean="0">
                <a:solidFill>
                  <a:srgbClr val="0000FF"/>
                </a:solidFill>
                <a:latin typeface="Arial" pitchFamily="34" charset="0"/>
                <a:ea typeface="ＭＳ Ｐゴシック" pitchFamily="34" charset="-128"/>
                <a:cs typeface="Arial" pitchFamily="34" charset="0"/>
              </a:rPr>
              <a:t>These analyses covered the period of the late 1990s and early 2000s, i.e. before mobile phone use became widespread</a:t>
            </a:r>
          </a:p>
          <a:p>
            <a:pPr eaLnBrk="1" hangingPunct="1">
              <a:lnSpc>
                <a:spcPct val="110000"/>
              </a:lnSpc>
              <a:defRPr/>
            </a:pPr>
            <a:r>
              <a:rPr lang="en-GB" sz="2600" smtClean="0">
                <a:solidFill>
                  <a:srgbClr val="FF0000"/>
                </a:solidFill>
                <a:latin typeface="Arial" pitchFamily="34" charset="0"/>
                <a:ea typeface="ＭＳ Ｐゴシック" pitchFamily="34" charset="-128"/>
                <a:cs typeface="Arial" pitchFamily="34" charset="0"/>
              </a:rPr>
              <a:t>Cohort study</a:t>
            </a:r>
          </a:p>
          <a:p>
            <a:pPr eaLnBrk="1" hangingPunct="1">
              <a:lnSpc>
                <a:spcPct val="80000"/>
              </a:lnSpc>
              <a:buFontTx/>
              <a:buNone/>
              <a:defRPr/>
            </a:pPr>
            <a:r>
              <a:rPr lang="en-GB" sz="2600" smtClean="0">
                <a:solidFill>
                  <a:srgbClr val="0000FF"/>
                </a:solidFill>
                <a:latin typeface="Arial" pitchFamily="34" charset="0"/>
                <a:ea typeface="ＭＳ Ｐゴシック" pitchFamily="34" charset="-128"/>
                <a:cs typeface="Arial" pitchFamily="34" charset="0"/>
              </a:rPr>
              <a:t> 	</a:t>
            </a:r>
            <a:r>
              <a:rPr lang="en-GB" sz="2200" smtClean="0">
                <a:solidFill>
                  <a:srgbClr val="0000FF"/>
                </a:solidFill>
                <a:latin typeface="Arial" pitchFamily="34" charset="0"/>
                <a:ea typeface="ＭＳ Ｐゴシック" pitchFamily="34" charset="-128"/>
                <a:cs typeface="Arial" pitchFamily="34" charset="0"/>
              </a:rPr>
              <a:t>A total of 257 cases of glioma were found in 420,095 subscribers to two Danish telephone companies, with 253.9 expected. Subscription was taken as a surrogate for phone use.</a:t>
            </a:r>
          </a:p>
          <a:p>
            <a:pPr eaLnBrk="1" hangingPunct="1">
              <a:lnSpc>
                <a:spcPct val="0"/>
              </a:lnSpc>
              <a:buFontTx/>
              <a:buNone/>
              <a:defRPr/>
            </a:pPr>
            <a:endParaRPr lang="en-GB" sz="2600" smtClean="0">
              <a:solidFill>
                <a:srgbClr val="0000FF"/>
              </a:solidFill>
              <a:latin typeface="Arial" pitchFamily="34" charset="0"/>
              <a:ea typeface="ＭＳ Ｐゴシック" pitchFamily="34" charset="-128"/>
              <a:cs typeface="Arial" pitchFamily="34" charset="0"/>
            </a:endParaRPr>
          </a:p>
          <a:p>
            <a:pPr eaLnBrk="1" hangingPunct="1">
              <a:lnSpc>
                <a:spcPct val="90000"/>
              </a:lnSpc>
              <a:defRPr/>
            </a:pPr>
            <a:r>
              <a:rPr lang="en-GB" sz="2600" smtClean="0">
                <a:solidFill>
                  <a:srgbClr val="FF0000"/>
                </a:solidFill>
                <a:latin typeface="Arial" pitchFamily="34" charset="0"/>
                <a:ea typeface="ＭＳ Ｐゴシック" pitchFamily="34" charset="-128"/>
                <a:cs typeface="Arial" pitchFamily="34" charset="0"/>
              </a:rPr>
              <a:t>Case-control studies</a:t>
            </a:r>
          </a:p>
          <a:p>
            <a:pPr eaLnBrk="1" hangingPunct="1">
              <a:lnSpc>
                <a:spcPct val="70000"/>
              </a:lnSpc>
              <a:buFontTx/>
              <a:buNone/>
              <a:defRPr/>
            </a:pPr>
            <a:r>
              <a:rPr lang="en-GB" sz="2200" smtClean="0">
                <a:solidFill>
                  <a:srgbClr val="3333FF"/>
                </a:solidFill>
                <a:latin typeface="Arial" pitchFamily="34" charset="0"/>
                <a:ea typeface="ＭＳ Ｐゴシック" pitchFamily="34" charset="-128"/>
                <a:cs typeface="Arial" pitchFamily="34" charset="0"/>
              </a:rPr>
              <a:t>	Overall, these studies provide the most robust evidence</a:t>
            </a:r>
          </a:p>
          <a:p>
            <a:pPr eaLnBrk="1" hangingPunct="1">
              <a:lnSpc>
                <a:spcPct val="90000"/>
              </a:lnSpc>
              <a:defRPr/>
            </a:pPr>
            <a:endParaRPr lang="en-US" sz="2200" smtClean="0">
              <a:solidFill>
                <a:srgbClr val="3333FF"/>
              </a:solidFill>
              <a:latin typeface="Arial"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idx="4294967295"/>
          </p:nvPr>
        </p:nvSpPr>
        <p:spPr/>
        <p:txBody>
          <a:bodyPr/>
          <a:lstStyle/>
          <a:p>
            <a:pPr eaLnBrk="1" hangingPunct="1">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a:t>
            </a:r>
            <a:r>
              <a:rPr lang="en-US" sz="3000" smtClean="0">
                <a:solidFill>
                  <a:srgbClr val="FF0000"/>
                </a:solidFill>
                <a:latin typeface="Arial" pitchFamily="34" charset="0"/>
                <a:ea typeface="ＭＳ Ｐゴシック" pitchFamily="34" charset="-128"/>
                <a:cs typeface="Times New Roman" pitchFamily="18" charset="0"/>
              </a:rPr>
              <a:t>Epidemiological data, contd</a:t>
            </a:r>
            <a:r>
              <a:rPr lang="en-US" sz="3000" smtClean="0">
                <a:latin typeface="Arial" pitchFamily="34" charset="0"/>
                <a:ea typeface="ＭＳ Ｐゴシック" pitchFamily="34" charset="-128"/>
                <a:cs typeface="Times New Roman" pitchFamily="18" charset="0"/>
              </a:rPr>
              <a:t>)</a:t>
            </a:r>
          </a:p>
        </p:txBody>
      </p:sp>
      <p:sp>
        <p:nvSpPr>
          <p:cNvPr id="45059" name="Rectangle 1027"/>
          <p:cNvSpPr>
            <a:spLocks noGrp="1" noChangeArrowheads="1"/>
          </p:cNvSpPr>
          <p:nvPr>
            <p:ph type="body" idx="4294967295"/>
          </p:nvPr>
        </p:nvSpPr>
        <p:spPr>
          <a:xfrm>
            <a:off x="133350" y="1468438"/>
            <a:ext cx="8875713" cy="4470400"/>
          </a:xfrm>
        </p:spPr>
        <p:txBody>
          <a:bodyPr/>
          <a:lstStyle/>
          <a:p>
            <a:pPr eaLnBrk="1" hangingPunct="1">
              <a:lnSpc>
                <a:spcPct val="90000"/>
              </a:lnSpc>
              <a:buFontTx/>
              <a:buNone/>
              <a:defRPr/>
            </a:pPr>
            <a:r>
              <a:rPr lang="en-US" sz="2600" dirty="0" smtClean="0">
                <a:solidFill>
                  <a:srgbClr val="FF0000"/>
                </a:solidFill>
                <a:latin typeface="Arial" pitchFamily="34" charset="0"/>
                <a:ea typeface="ＭＳ Ｐゴシック" pitchFamily="34" charset="-128"/>
                <a:cs typeface="Arial" pitchFamily="34" charset="0"/>
              </a:rPr>
              <a:t>Case-control studies</a:t>
            </a:r>
            <a:r>
              <a:rPr lang="en-US" sz="2600" dirty="0" smtClean="0">
                <a:solidFill>
                  <a:srgbClr val="0000FF"/>
                </a:solidFill>
                <a:latin typeface="Arial" pitchFamily="34" charset="0"/>
                <a:ea typeface="ＭＳ Ｐゴシック" pitchFamily="34" charset="-128"/>
                <a:cs typeface="Arial" pitchFamily="34" charset="0"/>
              </a:rPr>
              <a:t> on mobile phone use</a:t>
            </a:r>
          </a:p>
          <a:p>
            <a:pPr eaLnBrk="1" hangingPunct="1">
              <a:lnSpc>
                <a:spcPct val="20000"/>
              </a:lnSpc>
              <a:buFontTx/>
              <a:buNone/>
              <a:defRPr/>
            </a:pPr>
            <a:endParaRPr lang="en-GB" sz="2600" dirty="0" smtClean="0">
              <a:solidFill>
                <a:srgbClr val="0000FF"/>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2400" dirty="0" smtClean="0">
                <a:latin typeface="Arial" pitchFamily="34" charset="0"/>
                <a:ea typeface="ＭＳ Ｐゴシック" pitchFamily="34" charset="-128"/>
                <a:cs typeface="Times New Roman" pitchFamily="18" charset="0"/>
              </a:rPr>
              <a:t>Muscat </a:t>
            </a:r>
            <a:r>
              <a:rPr lang="en-GB" sz="2400" i="1" dirty="0" smtClean="0">
                <a:latin typeface="Arial" pitchFamily="34" charset="0"/>
                <a:ea typeface="ＭＳ Ｐゴシック" pitchFamily="34" charset="-128"/>
                <a:cs typeface="Times New Roman" pitchFamily="18" charset="0"/>
              </a:rPr>
              <a:t>et al</a:t>
            </a:r>
            <a:r>
              <a:rPr lang="en-GB" sz="2400" dirty="0" smtClean="0">
                <a:latin typeface="Arial" pitchFamily="34" charset="0"/>
                <a:ea typeface="ＭＳ Ｐゴシック" pitchFamily="34" charset="-128"/>
                <a:cs typeface="Times New Roman" pitchFamily="18" charset="0"/>
              </a:rPr>
              <a:t> 2000, </a:t>
            </a:r>
            <a:r>
              <a:rPr lang="en-GB" sz="2400" dirty="0" err="1" smtClean="0">
                <a:latin typeface="Arial" pitchFamily="34" charset="0"/>
                <a:ea typeface="ＭＳ Ｐゴシック" pitchFamily="34" charset="-128"/>
                <a:cs typeface="Times New Roman" pitchFamily="18" charset="0"/>
              </a:rPr>
              <a:t>Inskip</a:t>
            </a:r>
            <a:r>
              <a:rPr lang="en-GB" sz="2400" dirty="0" smtClean="0">
                <a:latin typeface="Arial" pitchFamily="34" charset="0"/>
                <a:ea typeface="ＭＳ Ｐゴシック" pitchFamily="34" charset="-128"/>
                <a:cs typeface="Times New Roman" pitchFamily="18" charset="0"/>
              </a:rPr>
              <a:t> </a:t>
            </a:r>
            <a:r>
              <a:rPr lang="en-GB" sz="2400" i="1" dirty="0" smtClean="0">
                <a:latin typeface="Arial" pitchFamily="34" charset="0"/>
                <a:ea typeface="ＭＳ Ｐゴシック" pitchFamily="34" charset="-128"/>
                <a:cs typeface="Times New Roman" pitchFamily="18" charset="0"/>
              </a:rPr>
              <a:t>et al</a:t>
            </a:r>
            <a:r>
              <a:rPr lang="en-GB" sz="2400" dirty="0" smtClean="0">
                <a:latin typeface="Arial" pitchFamily="34" charset="0"/>
                <a:ea typeface="ＭＳ Ｐゴシック" pitchFamily="34" charset="-128"/>
                <a:cs typeface="Times New Roman" pitchFamily="18" charset="0"/>
              </a:rPr>
              <a:t> 2001, </a:t>
            </a:r>
            <a:r>
              <a:rPr lang="en-GB" sz="2400" dirty="0" err="1" smtClean="0">
                <a:latin typeface="Arial" pitchFamily="34" charset="0"/>
                <a:ea typeface="ＭＳ Ｐゴシック" pitchFamily="34" charset="-128"/>
                <a:cs typeface="Times New Roman" pitchFamily="18" charset="0"/>
              </a:rPr>
              <a:t>Auvinen</a:t>
            </a:r>
            <a:r>
              <a:rPr lang="en-GB" sz="2400" dirty="0" smtClean="0">
                <a:latin typeface="Arial" pitchFamily="34" charset="0"/>
                <a:ea typeface="ＭＳ Ｐゴシック" pitchFamily="34" charset="-128"/>
                <a:cs typeface="Times New Roman" pitchFamily="18" charset="0"/>
              </a:rPr>
              <a:t> </a:t>
            </a:r>
            <a:r>
              <a:rPr lang="en-GB" sz="2400" i="1" dirty="0" smtClean="0">
                <a:latin typeface="Arial" pitchFamily="34" charset="0"/>
                <a:ea typeface="ＭＳ Ｐゴシック" pitchFamily="34" charset="-128"/>
                <a:cs typeface="Times New Roman" pitchFamily="18" charset="0"/>
              </a:rPr>
              <a:t>et al</a:t>
            </a:r>
            <a:r>
              <a:rPr lang="en-GB" sz="2400" dirty="0" smtClean="0">
                <a:latin typeface="Arial" pitchFamily="34" charset="0"/>
                <a:ea typeface="ＭＳ Ｐゴシック" pitchFamily="34" charset="-128"/>
                <a:cs typeface="Times New Roman" pitchFamily="18" charset="0"/>
              </a:rPr>
              <a:t> 2002</a:t>
            </a:r>
            <a:r>
              <a:rPr lang="en-GB" sz="2600" dirty="0" smtClean="0">
                <a:latin typeface="Arial" pitchFamily="34" charset="0"/>
                <a:ea typeface="ＭＳ Ｐゴシック" pitchFamily="34" charset="-128"/>
                <a:cs typeface="Times New Roman" pitchFamily="18" charset="0"/>
              </a:rPr>
              <a:t> </a:t>
            </a:r>
          </a:p>
          <a:p>
            <a:pPr eaLnBrk="1" hangingPunct="1">
              <a:lnSpc>
                <a:spcPct val="80000"/>
              </a:lnSpc>
              <a:buFontTx/>
              <a:buNone/>
              <a:defRPr/>
            </a:pPr>
            <a:r>
              <a:rPr lang="en-GB" sz="2200" dirty="0" smtClean="0">
                <a:latin typeface="Arial" pitchFamily="34" charset="0"/>
                <a:ea typeface="ＭＳ Ｐゴシック" pitchFamily="34" charset="-128"/>
                <a:cs typeface="Times New Roman" pitchFamily="18" charset="0"/>
              </a:rPr>
              <a:t>Early studies in the period of increasing use, with exposure assessment by self-reported history or by subscription records, and imprecise effect estimates.</a:t>
            </a:r>
          </a:p>
          <a:p>
            <a:pPr eaLnBrk="1" hangingPunct="1">
              <a:lnSpc>
                <a:spcPct val="80000"/>
              </a:lnSpc>
              <a:buFontTx/>
              <a:buNone/>
              <a:defRPr/>
            </a:pPr>
            <a:endParaRPr lang="en-GB" sz="2200" dirty="0" smtClean="0">
              <a:latin typeface="Arial" pitchFamily="34" charset="0"/>
              <a:ea typeface="ＭＳ Ｐゴシック" pitchFamily="34" charset="-128"/>
              <a:cs typeface="Times New Roman" pitchFamily="18" charset="0"/>
            </a:endParaRPr>
          </a:p>
          <a:p>
            <a:pPr eaLnBrk="1" hangingPunct="1">
              <a:lnSpc>
                <a:spcPct val="80000"/>
              </a:lnSpc>
              <a:buFontTx/>
              <a:buNone/>
              <a:defRPr/>
            </a:pPr>
            <a:r>
              <a:rPr lang="en-GB" sz="2200" dirty="0" smtClean="0">
                <a:latin typeface="Arial" pitchFamily="34" charset="0"/>
                <a:ea typeface="ＭＳ Ｐゴシック" pitchFamily="34" charset="-128"/>
                <a:cs typeface="Times New Roman" pitchFamily="18" charset="0"/>
              </a:rPr>
              <a:t>			</a:t>
            </a:r>
            <a:r>
              <a:rPr lang="en-GB" sz="2200" u="sng" dirty="0" smtClean="0">
                <a:latin typeface="Arial" pitchFamily="34" charset="0"/>
                <a:ea typeface="ＭＳ Ｐゴシック" pitchFamily="34" charset="-128"/>
                <a:cs typeface="Times New Roman" pitchFamily="18" charset="0"/>
              </a:rPr>
              <a:t>Phone type 		Odds ratio (95%CI)</a:t>
            </a:r>
          </a:p>
          <a:p>
            <a:pPr eaLnBrk="1" hangingPunct="1">
              <a:lnSpc>
                <a:spcPct val="80000"/>
              </a:lnSpc>
              <a:buFontTx/>
              <a:buNone/>
              <a:defRPr/>
            </a:pPr>
            <a:r>
              <a:rPr lang="en-GB" sz="2200" dirty="0" err="1" smtClean="0">
                <a:solidFill>
                  <a:srgbClr val="FF0000"/>
                </a:solidFill>
                <a:latin typeface="Arial" pitchFamily="34" charset="0"/>
                <a:ea typeface="ＭＳ Ｐゴシック" pitchFamily="34" charset="-128"/>
                <a:cs typeface="Times New Roman" pitchFamily="18" charset="0"/>
              </a:rPr>
              <a:t>Glioma</a:t>
            </a:r>
            <a:r>
              <a:rPr lang="en-GB" sz="2200" dirty="0" smtClean="0">
                <a:latin typeface="Arial" pitchFamily="34" charset="0"/>
                <a:ea typeface="ＭＳ Ｐゴシック" pitchFamily="34" charset="-128"/>
                <a:cs typeface="Times New Roman" pitchFamily="18" charset="0"/>
              </a:rPr>
              <a:t>		all phones		1.5 (1.0-2.4) </a:t>
            </a:r>
          </a:p>
          <a:p>
            <a:pPr eaLnBrk="1" hangingPunct="1">
              <a:lnSpc>
                <a:spcPct val="80000"/>
              </a:lnSpc>
              <a:buFontTx/>
              <a:buNone/>
              <a:defRPr/>
            </a:pPr>
            <a:r>
              <a:rPr lang="en-GB" sz="2200" dirty="0" smtClean="0">
                <a:latin typeface="Arial" pitchFamily="34" charset="0"/>
                <a:ea typeface="ＭＳ Ｐゴシック" pitchFamily="34" charset="-128"/>
                <a:cs typeface="Times New Roman" pitchFamily="18" charset="0"/>
              </a:rPr>
              <a:t>(n=398)	digital			1.0 (0.5-2.0)</a:t>
            </a:r>
          </a:p>
          <a:p>
            <a:pPr eaLnBrk="1" hangingPunct="1">
              <a:lnSpc>
                <a:spcPct val="80000"/>
              </a:lnSpc>
              <a:buFontTx/>
              <a:buNone/>
              <a:defRPr/>
            </a:pPr>
            <a:r>
              <a:rPr lang="en-GB" sz="2200" dirty="0" smtClean="0">
                <a:latin typeface="Arial" pitchFamily="34" charset="0"/>
                <a:ea typeface="ＭＳ Ｐゴシック" pitchFamily="34" charset="-128"/>
                <a:cs typeface="Times New Roman" pitchFamily="18" charset="0"/>
              </a:rPr>
              <a:t>			</a:t>
            </a:r>
            <a:r>
              <a:rPr lang="en-GB" sz="2200" dirty="0" err="1" smtClean="0">
                <a:latin typeface="Arial" pitchFamily="34" charset="0"/>
                <a:ea typeface="ＭＳ Ｐゴシック" pitchFamily="34" charset="-128"/>
                <a:cs typeface="Times New Roman" pitchFamily="18" charset="0"/>
              </a:rPr>
              <a:t>analog</a:t>
            </a:r>
            <a:r>
              <a:rPr lang="en-GB" sz="2200" dirty="0" smtClean="0">
                <a:latin typeface="Arial" pitchFamily="34" charset="0"/>
                <a:ea typeface="ＭＳ Ｐゴシック" pitchFamily="34" charset="-128"/>
                <a:cs typeface="Times New Roman" pitchFamily="18" charset="0"/>
              </a:rPr>
              <a:t>			2.1 (1.3-3.4)</a:t>
            </a:r>
          </a:p>
          <a:p>
            <a:pPr eaLnBrk="1" hangingPunct="1">
              <a:lnSpc>
                <a:spcPct val="30000"/>
              </a:lnSpc>
              <a:buFontTx/>
              <a:buNone/>
              <a:defRPr/>
            </a:pPr>
            <a:r>
              <a:rPr lang="en-GB" sz="2200" dirty="0" smtClean="0">
                <a:latin typeface="Arial" pitchFamily="34" charset="0"/>
                <a:ea typeface="ＭＳ Ｐゴシック" pitchFamily="34" charset="-128"/>
                <a:cs typeface="Times New Roman" pitchFamily="18" charset="0"/>
              </a:rPr>
              <a:t> </a:t>
            </a:r>
          </a:p>
          <a:p>
            <a:pPr eaLnBrk="1" hangingPunct="1">
              <a:lnSpc>
                <a:spcPct val="70000"/>
              </a:lnSpc>
              <a:buFontTx/>
              <a:buNone/>
              <a:defRPr/>
            </a:pPr>
            <a:r>
              <a:rPr lang="en-GB" sz="2200" dirty="0" smtClean="0">
                <a:latin typeface="Arial" pitchFamily="34" charset="0"/>
                <a:ea typeface="ＭＳ Ｐゴシック" pitchFamily="34" charset="-128"/>
                <a:cs typeface="Times New Roman" pitchFamily="18" charset="0"/>
              </a:rPr>
              <a:t>							</a:t>
            </a:r>
            <a:r>
              <a:rPr lang="en-GB" sz="2000" dirty="0" smtClean="0">
                <a:latin typeface="Arial" pitchFamily="34" charset="0"/>
                <a:ea typeface="ＭＳ Ｐゴシック" pitchFamily="34" charset="-128"/>
                <a:cs typeface="Times New Roman" pitchFamily="18" charset="0"/>
              </a:rPr>
              <a:t>from: </a:t>
            </a:r>
            <a:r>
              <a:rPr lang="en-GB" sz="2000" dirty="0" err="1" smtClean="0">
                <a:latin typeface="Arial" pitchFamily="34" charset="0"/>
                <a:ea typeface="ＭＳ Ｐゴシック" pitchFamily="34" charset="-128"/>
                <a:cs typeface="Times New Roman" pitchFamily="18" charset="0"/>
              </a:rPr>
              <a:t>Auvinen</a:t>
            </a:r>
            <a:r>
              <a:rPr lang="en-GB" sz="2000" dirty="0" smtClean="0">
                <a:latin typeface="Arial" pitchFamily="34" charset="0"/>
                <a:ea typeface="ＭＳ Ｐゴシック" pitchFamily="34" charset="-128"/>
                <a:cs typeface="Times New Roman" pitchFamily="18" charset="0"/>
              </a:rPr>
              <a:t> </a:t>
            </a:r>
            <a:r>
              <a:rPr lang="en-GB" sz="2000" i="1" dirty="0" smtClean="0">
                <a:latin typeface="Arial" pitchFamily="34" charset="0"/>
                <a:ea typeface="ＭＳ Ｐゴシック" pitchFamily="34" charset="-128"/>
                <a:cs typeface="Times New Roman" pitchFamily="18" charset="0"/>
              </a:rPr>
              <a:t>et al</a:t>
            </a:r>
            <a:r>
              <a:rPr lang="en-GB" sz="2000" dirty="0" smtClean="0">
                <a:latin typeface="Arial" pitchFamily="34" charset="0"/>
                <a:ea typeface="ＭＳ Ｐゴシック" pitchFamily="34" charset="-128"/>
                <a:cs typeface="Times New Roman" pitchFamily="18" charset="0"/>
              </a:rPr>
              <a:t>, 2002</a:t>
            </a:r>
            <a:endParaRPr lang="en-US" sz="2000" dirty="0" smtClean="0">
              <a:latin typeface="Arial"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idx="4294967295"/>
          </p:nvPr>
        </p:nvSpPr>
        <p:spPr/>
        <p:txBody>
          <a:bodyPr/>
          <a:lstStyle/>
          <a:p>
            <a:pPr eaLnBrk="1" hangingPunct="1">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 (</a:t>
            </a:r>
            <a:r>
              <a:rPr lang="en-US" sz="3000" smtClean="0">
                <a:solidFill>
                  <a:srgbClr val="FF0000"/>
                </a:solidFill>
                <a:latin typeface="Arial" pitchFamily="34" charset="0"/>
                <a:ea typeface="ＭＳ Ｐゴシック" pitchFamily="34" charset="-128"/>
                <a:cs typeface="Times New Roman" pitchFamily="18" charset="0"/>
              </a:rPr>
              <a:t>Epidemiological data, contd</a:t>
            </a:r>
            <a:r>
              <a:rPr lang="en-US" sz="3000" smtClean="0">
                <a:latin typeface="Arial" pitchFamily="34" charset="0"/>
                <a:ea typeface="ＭＳ Ｐゴシック" pitchFamily="34" charset="-128"/>
                <a:cs typeface="Times New Roman" pitchFamily="18" charset="0"/>
              </a:rPr>
              <a:t>)</a:t>
            </a:r>
          </a:p>
        </p:txBody>
      </p:sp>
      <p:sp>
        <p:nvSpPr>
          <p:cNvPr id="46083" name="Rectangle 1027"/>
          <p:cNvSpPr>
            <a:spLocks noGrp="1" noChangeArrowheads="1"/>
          </p:cNvSpPr>
          <p:nvPr>
            <p:ph type="body" idx="4294967295"/>
          </p:nvPr>
        </p:nvSpPr>
        <p:spPr>
          <a:xfrm>
            <a:off x="133350" y="1328738"/>
            <a:ext cx="8875713" cy="4381500"/>
          </a:xfrm>
        </p:spPr>
        <p:txBody>
          <a:bodyPr/>
          <a:lstStyle/>
          <a:p>
            <a:pPr marL="609600" indent="-609600" eaLnBrk="1" hangingPunct="1">
              <a:buFontTx/>
              <a:buNone/>
              <a:defRPr/>
            </a:pPr>
            <a:r>
              <a:rPr lang="en-US" sz="2600" smtClean="0">
                <a:solidFill>
                  <a:srgbClr val="FF0000"/>
                </a:solidFill>
                <a:latin typeface="Arial" pitchFamily="34" charset="0"/>
                <a:ea typeface="ＭＳ Ｐゴシック" pitchFamily="34" charset="-128"/>
                <a:cs typeface="Arial" pitchFamily="34" charset="0"/>
              </a:rPr>
              <a:t>Case-control studies</a:t>
            </a:r>
            <a:r>
              <a:rPr lang="en-US" sz="2600" smtClean="0">
                <a:solidFill>
                  <a:srgbClr val="0000FF"/>
                </a:solidFill>
                <a:latin typeface="Arial" pitchFamily="34" charset="0"/>
                <a:ea typeface="ＭＳ Ｐゴシック" pitchFamily="34" charset="-128"/>
                <a:cs typeface="Arial" pitchFamily="34" charset="0"/>
              </a:rPr>
              <a:t> on mobile phone use</a:t>
            </a:r>
            <a:endParaRPr lang="en-US" sz="2600" smtClean="0">
              <a:solidFill>
                <a:srgbClr val="FF0000"/>
              </a:solidFill>
              <a:latin typeface="Arial" pitchFamily="34" charset="0"/>
              <a:ea typeface="ＭＳ Ｐゴシック" pitchFamily="34" charset="-128"/>
              <a:cs typeface="Arial" pitchFamily="34" charset="0"/>
            </a:endParaRPr>
          </a:p>
          <a:p>
            <a:pPr marL="609600" indent="-609600" eaLnBrk="1" hangingPunct="1">
              <a:lnSpc>
                <a:spcPct val="50000"/>
              </a:lnSpc>
              <a:buFontTx/>
              <a:buNone/>
              <a:defRPr/>
            </a:pPr>
            <a:endParaRPr lang="en-US" sz="2600" smtClean="0">
              <a:latin typeface="Arial" pitchFamily="34" charset="0"/>
              <a:ea typeface="ＭＳ Ｐゴシック" pitchFamily="34" charset="-128"/>
            </a:endParaRPr>
          </a:p>
          <a:p>
            <a:pPr marL="609600" indent="-609600" eaLnBrk="1" hangingPunct="1">
              <a:lnSpc>
                <a:spcPct val="80000"/>
              </a:lnSpc>
              <a:buFontTx/>
              <a:buNone/>
              <a:defRPr/>
            </a:pPr>
            <a:r>
              <a:rPr lang="en-US" sz="2600" smtClean="0">
                <a:latin typeface="Arial" pitchFamily="34" charset="0"/>
                <a:ea typeface="ＭＳ Ｐゴシック" pitchFamily="34" charset="-128"/>
              </a:rPr>
              <a:t>The INTERPHONE study, a multicentre case-control study, is the largest investigation so far of mobile-phone use and brain tumours, including glioma, acoustic neuroma, and meningioma.</a:t>
            </a:r>
          </a:p>
          <a:p>
            <a:pPr marL="609600" indent="-609600">
              <a:lnSpc>
                <a:spcPct val="90000"/>
              </a:lnSpc>
              <a:buFontTx/>
              <a:buNone/>
              <a:defRPr/>
            </a:pPr>
            <a:r>
              <a:rPr lang="en-US" sz="2600" smtClean="0">
                <a:latin typeface="Arial" pitchFamily="34" charset="0"/>
                <a:ea typeface="ＭＳ Ｐゴシック" pitchFamily="34" charset="-128"/>
              </a:rPr>
              <a:t>The pooled analysis included 2708 glioma cases and 2972 controls (participation rates 64% and 53%, resp). Ever/never use of a mobile phone yielded an OR of 0.81 (0.70-0.94). ORs were uniformly below or close to unity for all deciles of exposure except the highest decile (&gt;1640 hours of cumulative call time) with an OR of 1.40 (1.03-1.89).</a:t>
            </a:r>
            <a:endParaRPr lang="en-GB" sz="2600" smtClean="0">
              <a:latin typeface="Arial" pitchFamily="34" charset="0"/>
              <a:ea typeface="ＭＳ Ｐゴシック" pitchFamily="34" charset="-128"/>
              <a:cs typeface="Times New Roman" pitchFamily="18" charset="0"/>
            </a:endParaRPr>
          </a:p>
          <a:p>
            <a:pPr marL="609600" indent="-609600" eaLnBrk="1" hangingPunct="1">
              <a:lnSpc>
                <a:spcPct val="90000"/>
              </a:lnSpc>
              <a:buFontTx/>
              <a:buNone/>
              <a:defRPr/>
            </a:pPr>
            <a:endParaRPr lang="en-US" sz="2600" smtClean="0">
              <a:latin typeface="Arial"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GB" sz="3200" smtClean="0">
                <a:latin typeface="Arial" pitchFamily="34" charset="0"/>
                <a:ea typeface="ＭＳ Ｐゴシック" pitchFamily="34" charset="-128"/>
                <a:cs typeface="Times New Roman" pitchFamily="18" charset="0"/>
              </a:rPr>
              <a:t>The </a:t>
            </a:r>
            <a:r>
              <a:rPr lang="en-GB" sz="3200" i="1" smtClean="0">
                <a:latin typeface="Arial" pitchFamily="34" charset="0"/>
                <a:ea typeface="ＭＳ Ｐゴシック" pitchFamily="34" charset="-128"/>
                <a:cs typeface="Times New Roman" pitchFamily="18" charset="0"/>
              </a:rPr>
              <a:t>IARC</a:t>
            </a:r>
            <a:r>
              <a:rPr lang="en-US" sz="3200" i="1" smtClean="0">
                <a:latin typeface="Arial" pitchFamily="34" charset="0"/>
                <a:ea typeface="ＭＳ Ｐゴシック" pitchFamily="34" charset="-128"/>
                <a:cs typeface="Times New Roman" pitchFamily="18" charset="0"/>
              </a:rPr>
              <a:t> </a:t>
            </a:r>
            <a:r>
              <a:rPr lang="en-GB" sz="3200" i="1" smtClean="0">
                <a:latin typeface="Arial" pitchFamily="34" charset="0"/>
                <a:ea typeface="ＭＳ Ｐゴシック" pitchFamily="34" charset="-128"/>
                <a:cs typeface="Times New Roman" pitchFamily="18" charset="0"/>
              </a:rPr>
              <a:t>Monographs</a:t>
            </a:r>
            <a:r>
              <a:rPr lang="en-GB" sz="3200" smtClean="0">
                <a:latin typeface="Arial" pitchFamily="34" charset="0"/>
                <a:ea typeface="ＭＳ Ｐゴシック" pitchFamily="34" charset="-128"/>
                <a:cs typeface="Times New Roman" pitchFamily="18" charset="0"/>
              </a:rPr>
              <a:t> on the evaluation of carcinogenic risks to humans</a:t>
            </a:r>
            <a:endParaRPr lang="en-US" sz="3600" smtClean="0">
              <a:solidFill>
                <a:srgbClr val="FFFF00"/>
              </a:solidFill>
              <a:latin typeface="Arial" pitchFamily="34" charset="0"/>
              <a:ea typeface="ＭＳ Ｐゴシック" pitchFamily="34" charset="-128"/>
              <a:cs typeface="Times New Roman" pitchFamily="18" charset="0"/>
            </a:endParaRPr>
          </a:p>
        </p:txBody>
      </p:sp>
      <p:sp>
        <p:nvSpPr>
          <p:cNvPr id="4099" name="Rectangle 3"/>
          <p:cNvSpPr>
            <a:spLocks noGrp="1" noChangeArrowheads="1"/>
          </p:cNvSpPr>
          <p:nvPr>
            <p:ph type="body" idx="1"/>
          </p:nvPr>
        </p:nvSpPr>
        <p:spPr>
          <a:xfrm>
            <a:off x="85725" y="1171575"/>
            <a:ext cx="8961438" cy="4121150"/>
          </a:xfrm>
        </p:spPr>
        <p:txBody>
          <a:bodyPr/>
          <a:lstStyle/>
          <a:p>
            <a:pPr eaLnBrk="1" hangingPunct="1">
              <a:buFontTx/>
              <a:buNone/>
              <a:defRPr/>
            </a:pPr>
            <a:endParaRPr lang="en-GB" sz="2200" smtClean="0">
              <a:ea typeface="ＭＳ Ｐゴシック" pitchFamily="34" charset="-128"/>
            </a:endParaRPr>
          </a:p>
          <a:p>
            <a:pPr eaLnBrk="1" hangingPunct="1">
              <a:buFontTx/>
              <a:buNone/>
              <a:defRPr/>
            </a:pPr>
            <a:endParaRPr lang="en-US" sz="2200" smtClean="0">
              <a:ea typeface="ＭＳ Ｐゴシック" pitchFamily="34" charset="-128"/>
            </a:endParaRPr>
          </a:p>
        </p:txBody>
      </p:sp>
      <p:sp>
        <p:nvSpPr>
          <p:cNvPr id="4100" name="Text Box 4"/>
          <p:cNvSpPr txBox="1">
            <a:spLocks noChangeArrowheads="1"/>
          </p:cNvSpPr>
          <p:nvPr/>
        </p:nvSpPr>
        <p:spPr bwMode="auto">
          <a:xfrm>
            <a:off x="295275" y="1476375"/>
            <a:ext cx="8620125" cy="4875213"/>
          </a:xfrm>
          <a:prstGeom prst="rect">
            <a:avLst/>
          </a:prstGeom>
          <a:noFill/>
          <a:ln w="9525">
            <a:noFill/>
            <a:miter lim="800000"/>
            <a:headEnd/>
            <a:tailEnd/>
          </a:ln>
          <a:effectLst/>
        </p:spPr>
        <p:txBody>
          <a:bodyPr>
            <a:spAutoFit/>
          </a:bodyPr>
          <a:lstStyle/>
          <a:p>
            <a:pPr algn="ctr">
              <a:lnSpc>
                <a:spcPct val="80000"/>
              </a:lnSpc>
              <a:spcBef>
                <a:spcPct val="50000"/>
              </a:spcBef>
            </a:pPr>
            <a:endParaRPr lang="en-GB" sz="3200">
              <a:solidFill>
                <a:srgbClr val="3333FF"/>
              </a:solidFill>
              <a:latin typeface="Tahoma" pitchFamily="34" charset="0"/>
            </a:endParaRPr>
          </a:p>
          <a:p>
            <a:pPr algn="ctr">
              <a:lnSpc>
                <a:spcPct val="60000"/>
              </a:lnSpc>
              <a:spcBef>
                <a:spcPct val="50000"/>
              </a:spcBef>
            </a:pPr>
            <a:r>
              <a:rPr lang="en-GB" sz="3200">
                <a:solidFill>
                  <a:srgbClr val="3333FF"/>
                </a:solidFill>
                <a:latin typeface="Tahoma" pitchFamily="34" charset="0"/>
              </a:rPr>
              <a:t>Non-ionizing radiation, Part II,</a:t>
            </a:r>
          </a:p>
          <a:p>
            <a:pPr algn="ctr">
              <a:lnSpc>
                <a:spcPct val="60000"/>
              </a:lnSpc>
              <a:spcBef>
                <a:spcPct val="50000"/>
              </a:spcBef>
            </a:pPr>
            <a:r>
              <a:rPr lang="en-GB" sz="3200">
                <a:solidFill>
                  <a:srgbClr val="3333FF"/>
                </a:solidFill>
                <a:latin typeface="Tahoma" pitchFamily="34" charset="0"/>
              </a:rPr>
              <a:t>Radiofrequency Electromagnetic Fields</a:t>
            </a:r>
          </a:p>
          <a:p>
            <a:pPr algn="ctr">
              <a:lnSpc>
                <a:spcPct val="80000"/>
              </a:lnSpc>
              <a:spcBef>
                <a:spcPct val="50000"/>
              </a:spcBef>
            </a:pPr>
            <a:endParaRPr lang="en-GB" sz="2800">
              <a:solidFill>
                <a:srgbClr val="3333FF"/>
              </a:solidFill>
              <a:latin typeface="Tahoma" pitchFamily="34" charset="0"/>
            </a:endParaRPr>
          </a:p>
          <a:p>
            <a:pPr algn="ctr">
              <a:spcBef>
                <a:spcPct val="50000"/>
              </a:spcBef>
            </a:pPr>
            <a:r>
              <a:rPr lang="en-GB" sz="2800">
                <a:solidFill>
                  <a:srgbClr val="3333FF"/>
                </a:solidFill>
                <a:latin typeface="Tahoma" pitchFamily="34" charset="0"/>
              </a:rPr>
              <a:t>Volume 102 of the </a:t>
            </a:r>
            <a:r>
              <a:rPr lang="en-GB" sz="2800" i="1">
                <a:solidFill>
                  <a:srgbClr val="3333FF"/>
                </a:solidFill>
                <a:latin typeface="Tahoma" pitchFamily="34" charset="0"/>
              </a:rPr>
              <a:t>IARC Monographs</a:t>
            </a:r>
          </a:p>
          <a:p>
            <a:pPr algn="ctr">
              <a:spcBef>
                <a:spcPct val="50000"/>
              </a:spcBef>
            </a:pPr>
            <a:r>
              <a:rPr lang="en-GB" sz="2800">
                <a:solidFill>
                  <a:srgbClr val="3333FF"/>
                </a:solidFill>
                <a:latin typeface="Tahoma" pitchFamily="34" charset="0"/>
              </a:rPr>
              <a:t>Evaluation of cancer hazards by an international Working Group of experts that convened in Lyon</a:t>
            </a:r>
          </a:p>
          <a:p>
            <a:pPr algn="ctr">
              <a:spcBef>
                <a:spcPct val="50000"/>
              </a:spcBef>
            </a:pPr>
            <a:r>
              <a:rPr lang="en-GB" sz="2800">
                <a:solidFill>
                  <a:srgbClr val="3333FF"/>
                </a:solidFill>
                <a:latin typeface="Tahoma" pitchFamily="34" charset="0"/>
              </a:rPr>
              <a:t>24-31 May 2011</a:t>
            </a:r>
            <a:endParaRPr lang="en-GB">
              <a:solidFill>
                <a:srgbClr val="3333FF"/>
              </a:solidFill>
            </a:endParaRPr>
          </a:p>
          <a:p>
            <a:pPr>
              <a:spcBef>
                <a:spcPct val="50000"/>
              </a:spcBef>
            </a:pPr>
            <a:endParaRPr lang="en-US">
              <a:solidFill>
                <a:srgbClr val="3333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idx="4294967295"/>
          </p:nvPr>
        </p:nvSpPr>
        <p:spPr/>
        <p:txBody>
          <a:bodyPr/>
          <a:lstStyle/>
          <a:p>
            <a:pPr eaLnBrk="1" hangingPunct="1">
              <a:lnSpc>
                <a:spcPct val="90000"/>
              </a:lnSpc>
              <a:defRPr/>
            </a:pPr>
            <a:r>
              <a:rPr lang="en-US" sz="3000" dirty="0" smtClean="0">
                <a:latin typeface="Arial" pitchFamily="34" charset="0"/>
                <a:ea typeface="ＭＳ Ｐゴシック" pitchFamily="34" charset="-128"/>
                <a:cs typeface="Times New Roman" pitchFamily="18" charset="0"/>
              </a:rPr>
              <a:t>Radiofrequency Electromagnetic Fields</a:t>
            </a:r>
            <a:br>
              <a:rPr lang="en-US" sz="3000" dirty="0" smtClean="0">
                <a:latin typeface="Arial" pitchFamily="34" charset="0"/>
                <a:ea typeface="ＭＳ Ｐゴシック" pitchFamily="34" charset="-128"/>
                <a:cs typeface="Times New Roman" pitchFamily="18" charset="0"/>
              </a:rPr>
            </a:br>
            <a:r>
              <a:rPr lang="en-US" sz="3000" dirty="0" smtClean="0">
                <a:latin typeface="Arial" pitchFamily="34" charset="0"/>
                <a:ea typeface="ＭＳ Ｐゴシック" pitchFamily="34" charset="-128"/>
                <a:cs typeface="Times New Roman" pitchFamily="18" charset="0"/>
              </a:rPr>
              <a:t> (</a:t>
            </a:r>
            <a:r>
              <a:rPr lang="en-US" sz="3000" dirty="0" smtClean="0">
                <a:solidFill>
                  <a:srgbClr val="FF0000"/>
                </a:solidFill>
                <a:latin typeface="Arial" pitchFamily="34" charset="0"/>
                <a:ea typeface="ＭＳ Ｐゴシック" pitchFamily="34" charset="-128"/>
                <a:cs typeface="Times New Roman" pitchFamily="18" charset="0"/>
              </a:rPr>
              <a:t>Epidemiological data, </a:t>
            </a:r>
            <a:r>
              <a:rPr lang="en-US" sz="3000" dirty="0" err="1" smtClean="0">
                <a:solidFill>
                  <a:srgbClr val="FF0000"/>
                </a:solidFill>
                <a:latin typeface="Arial" pitchFamily="34" charset="0"/>
                <a:ea typeface="ＭＳ Ｐゴシック" pitchFamily="34" charset="-128"/>
                <a:cs typeface="Times New Roman" pitchFamily="18" charset="0"/>
              </a:rPr>
              <a:t>contd</a:t>
            </a:r>
            <a:r>
              <a:rPr lang="en-US" sz="3000" dirty="0" smtClean="0">
                <a:latin typeface="Arial" pitchFamily="34" charset="0"/>
                <a:ea typeface="ＭＳ Ｐゴシック" pitchFamily="34" charset="-128"/>
                <a:cs typeface="Times New Roman" pitchFamily="18" charset="0"/>
              </a:rPr>
              <a:t>)</a:t>
            </a:r>
          </a:p>
        </p:txBody>
      </p:sp>
      <p:sp>
        <p:nvSpPr>
          <p:cNvPr id="47107" name="Rectangle 1027"/>
          <p:cNvSpPr>
            <a:spLocks noGrp="1" noChangeArrowheads="1"/>
          </p:cNvSpPr>
          <p:nvPr>
            <p:ph type="body" idx="4294967295"/>
          </p:nvPr>
        </p:nvSpPr>
        <p:spPr>
          <a:xfrm>
            <a:off x="133350" y="1328738"/>
            <a:ext cx="8875713" cy="4381500"/>
          </a:xfrm>
        </p:spPr>
        <p:txBody>
          <a:bodyPr/>
          <a:lstStyle/>
          <a:p>
            <a:pPr eaLnBrk="1" hangingPunct="1">
              <a:lnSpc>
                <a:spcPct val="90000"/>
              </a:lnSpc>
              <a:buFontTx/>
              <a:buNone/>
              <a:defRPr/>
            </a:pPr>
            <a:r>
              <a:rPr lang="en-US" sz="2600" dirty="0" smtClean="0">
                <a:solidFill>
                  <a:srgbClr val="FF0000"/>
                </a:solidFill>
                <a:latin typeface="Arial" pitchFamily="34" charset="0"/>
                <a:ea typeface="ＭＳ Ｐゴシック" pitchFamily="34" charset="-128"/>
                <a:cs typeface="Arial" pitchFamily="34" charset="0"/>
              </a:rPr>
              <a:t>Case-control studies</a:t>
            </a:r>
            <a:r>
              <a:rPr lang="en-US" sz="2600" dirty="0" smtClean="0">
                <a:solidFill>
                  <a:srgbClr val="0000FF"/>
                </a:solidFill>
                <a:latin typeface="Arial" pitchFamily="34" charset="0"/>
                <a:ea typeface="ＭＳ Ｐゴシック" pitchFamily="34" charset="-128"/>
                <a:cs typeface="Arial" pitchFamily="34" charset="0"/>
              </a:rPr>
              <a:t> on mobile phone use (</a:t>
            </a:r>
            <a:r>
              <a:rPr lang="en-US" sz="2600" dirty="0" err="1" smtClean="0">
                <a:solidFill>
                  <a:srgbClr val="0000FF"/>
                </a:solidFill>
                <a:latin typeface="Arial" pitchFamily="34" charset="0"/>
                <a:ea typeface="ＭＳ Ｐゴシック" pitchFamily="34" charset="-128"/>
                <a:cs typeface="Arial" pitchFamily="34" charset="0"/>
              </a:rPr>
              <a:t>contd</a:t>
            </a:r>
            <a:r>
              <a:rPr lang="en-US" sz="2600" dirty="0" smtClean="0">
                <a:solidFill>
                  <a:srgbClr val="0000FF"/>
                </a:solidFill>
                <a:latin typeface="Arial" pitchFamily="34" charset="0"/>
                <a:ea typeface="ＭＳ Ｐゴシック" pitchFamily="34" charset="-128"/>
                <a:cs typeface="Arial" pitchFamily="34" charset="0"/>
              </a:rPr>
              <a:t>)</a:t>
            </a:r>
          </a:p>
          <a:p>
            <a:pPr eaLnBrk="1" hangingPunct="1">
              <a:lnSpc>
                <a:spcPct val="30000"/>
              </a:lnSpc>
              <a:buFontTx/>
              <a:buNone/>
              <a:defRPr/>
            </a:pPr>
            <a:endParaRPr lang="en-GB" sz="2600" dirty="0" smtClean="0">
              <a:solidFill>
                <a:srgbClr val="0000FF"/>
              </a:solidFill>
              <a:latin typeface="Arial" pitchFamily="34" charset="0"/>
              <a:ea typeface="ＭＳ Ｐゴシック" pitchFamily="34" charset="-128"/>
              <a:cs typeface="Arial" pitchFamily="34" charset="0"/>
            </a:endParaRPr>
          </a:p>
          <a:p>
            <a:pPr eaLnBrk="1" hangingPunct="1">
              <a:lnSpc>
                <a:spcPct val="90000"/>
              </a:lnSpc>
              <a:buFontTx/>
              <a:buNone/>
              <a:defRPr/>
            </a:pPr>
            <a:r>
              <a:rPr lang="en-GB" sz="2400" dirty="0" smtClean="0">
                <a:solidFill>
                  <a:srgbClr val="0000FF"/>
                </a:solidFill>
                <a:latin typeface="Arial" pitchFamily="34" charset="0"/>
                <a:ea typeface="ＭＳ Ｐゴシック" pitchFamily="34" charset="-128"/>
                <a:cs typeface="Arial" pitchFamily="34" charset="0"/>
              </a:rPr>
              <a:t>In a recent study (Cardis, 2011, </a:t>
            </a:r>
            <a:r>
              <a:rPr lang="en-GB" sz="2400" i="1" dirty="0" err="1" smtClean="0">
                <a:solidFill>
                  <a:srgbClr val="0000FF"/>
                </a:solidFill>
                <a:latin typeface="Arial" pitchFamily="34" charset="0"/>
                <a:ea typeface="ＭＳ Ｐゴシック" pitchFamily="34" charset="-128"/>
                <a:cs typeface="Arial" pitchFamily="34" charset="0"/>
              </a:rPr>
              <a:t>Occ</a:t>
            </a:r>
            <a:r>
              <a:rPr lang="en-GB" sz="2400" i="1" dirty="0" smtClean="0">
                <a:solidFill>
                  <a:srgbClr val="0000FF"/>
                </a:solidFill>
                <a:latin typeface="Arial" pitchFamily="34" charset="0"/>
                <a:ea typeface="ＭＳ Ｐゴシック" pitchFamily="34" charset="-128"/>
                <a:cs typeface="Arial" pitchFamily="34" charset="0"/>
              </a:rPr>
              <a:t> </a:t>
            </a:r>
            <a:r>
              <a:rPr lang="en-GB" sz="2400" i="1" dirty="0" err="1" smtClean="0">
                <a:solidFill>
                  <a:srgbClr val="0000FF"/>
                </a:solidFill>
                <a:latin typeface="Arial" pitchFamily="34" charset="0"/>
                <a:ea typeface="ＭＳ Ｐゴシック" pitchFamily="34" charset="-128"/>
                <a:cs typeface="Arial" pitchFamily="34" charset="0"/>
              </a:rPr>
              <a:t>Env</a:t>
            </a:r>
            <a:r>
              <a:rPr lang="en-GB" sz="2400" i="1" dirty="0" smtClean="0">
                <a:solidFill>
                  <a:srgbClr val="0000FF"/>
                </a:solidFill>
                <a:latin typeface="Arial" pitchFamily="34" charset="0"/>
                <a:ea typeface="ＭＳ Ｐゴシック" pitchFamily="34" charset="-128"/>
                <a:cs typeface="Arial" pitchFamily="34" charset="0"/>
              </a:rPr>
              <a:t> Med</a:t>
            </a:r>
            <a:r>
              <a:rPr lang="en-GB" sz="2400" dirty="0" smtClean="0">
                <a:solidFill>
                  <a:srgbClr val="0000FF"/>
                </a:solidFill>
                <a:latin typeface="Arial" pitchFamily="34" charset="0"/>
                <a:ea typeface="ＭＳ Ｐゴシック" pitchFamily="34" charset="-128"/>
                <a:cs typeface="Arial" pitchFamily="34" charset="0"/>
              </a:rPr>
              <a:t>), estimates of RF energy deposition at the centre of the brain tumours were used as a measure of RF dose. An increased risk for </a:t>
            </a:r>
            <a:r>
              <a:rPr lang="en-GB" sz="2400" dirty="0" err="1" smtClean="0">
                <a:solidFill>
                  <a:srgbClr val="0000FF"/>
                </a:solidFill>
                <a:latin typeface="Arial" pitchFamily="34" charset="0"/>
                <a:ea typeface="ＭＳ Ｐゴシック" pitchFamily="34" charset="-128"/>
                <a:cs typeface="Arial" pitchFamily="34" charset="0"/>
              </a:rPr>
              <a:t>glioma</a:t>
            </a:r>
            <a:r>
              <a:rPr lang="en-GB" sz="2400" dirty="0" smtClean="0">
                <a:solidFill>
                  <a:srgbClr val="0000FF"/>
                </a:solidFill>
                <a:latin typeface="Arial" pitchFamily="34" charset="0"/>
                <a:ea typeface="ＭＳ Ｐゴシック" pitchFamily="34" charset="-128"/>
                <a:cs typeface="Arial" pitchFamily="34" charset="0"/>
              </a:rPr>
              <a:t> was seen in the highest quintile, and an increasing trend with increasing RF dose for exposures &gt;7 years in the past.</a:t>
            </a:r>
          </a:p>
          <a:p>
            <a:pPr eaLnBrk="1" hangingPunct="1">
              <a:lnSpc>
                <a:spcPct val="30000"/>
              </a:lnSpc>
              <a:buFontTx/>
              <a:buNone/>
              <a:defRPr/>
            </a:pPr>
            <a:endParaRPr lang="en-GB" sz="2600" dirty="0" smtClean="0">
              <a:solidFill>
                <a:srgbClr val="0000FF"/>
              </a:solidFill>
              <a:latin typeface="Arial" pitchFamily="34" charset="0"/>
              <a:ea typeface="ＭＳ Ｐゴシック" pitchFamily="34" charset="-128"/>
              <a:cs typeface="Arial" pitchFamily="34" charset="0"/>
            </a:endParaRPr>
          </a:p>
          <a:p>
            <a:pPr eaLnBrk="1" hangingPunct="1">
              <a:lnSpc>
                <a:spcPct val="90000"/>
              </a:lnSpc>
              <a:buFontTx/>
              <a:buNone/>
              <a:defRPr/>
            </a:pPr>
            <a:r>
              <a:rPr lang="en-GB" sz="2600" dirty="0" smtClean="0">
                <a:solidFill>
                  <a:srgbClr val="0000FF"/>
                </a:solidFill>
                <a:latin typeface="Arial" pitchFamily="34" charset="0"/>
                <a:ea typeface="ＭＳ Ｐゴシック" pitchFamily="34" charset="-128"/>
                <a:cs typeface="Arial" pitchFamily="34" charset="0"/>
              </a:rPr>
              <a:t>	</a:t>
            </a:r>
            <a:r>
              <a:rPr lang="en-GB" sz="2200" u="sng" dirty="0" smtClean="0">
                <a:solidFill>
                  <a:srgbClr val="0000FF"/>
                </a:solidFill>
                <a:latin typeface="Arial" pitchFamily="34" charset="0"/>
                <a:ea typeface="ＭＳ Ｐゴシック" pitchFamily="34" charset="-128"/>
                <a:cs typeface="Arial" pitchFamily="34" charset="0"/>
              </a:rPr>
              <a:t>TCSE (J/kg)		OR (95% CI) </a:t>
            </a:r>
          </a:p>
          <a:p>
            <a:pPr eaLnBrk="1" hangingPunct="1">
              <a:lnSpc>
                <a:spcPct val="80000"/>
              </a:lnSpc>
              <a:buFontTx/>
              <a:buNone/>
              <a:defRPr/>
            </a:pPr>
            <a:r>
              <a:rPr lang="en-GB" sz="2200" dirty="0" smtClean="0">
                <a:solidFill>
                  <a:srgbClr val="0000FF"/>
                </a:solidFill>
                <a:latin typeface="Arial" pitchFamily="34" charset="0"/>
                <a:ea typeface="ＭＳ Ｐゴシック" pitchFamily="34" charset="-128"/>
                <a:cs typeface="Arial" pitchFamily="34" charset="0"/>
              </a:rPr>
              <a:t>	&lt;76.7			1.11 (0.61-2.02)</a:t>
            </a:r>
          </a:p>
          <a:p>
            <a:pPr eaLnBrk="1" hangingPunct="1">
              <a:lnSpc>
                <a:spcPct val="80000"/>
              </a:lnSpc>
              <a:buFontTx/>
              <a:buNone/>
              <a:defRPr/>
            </a:pPr>
            <a:r>
              <a:rPr lang="en-GB" sz="2200" dirty="0" smtClean="0">
                <a:solidFill>
                  <a:srgbClr val="0000FF"/>
                </a:solidFill>
                <a:latin typeface="Arial" pitchFamily="34" charset="0"/>
                <a:ea typeface="ＭＳ Ｐゴシック" pitchFamily="34" charset="-128"/>
                <a:cs typeface="Arial" pitchFamily="34" charset="0"/>
              </a:rPr>
              <a:t>	76.7-			1.53 (0.85-2.78)</a:t>
            </a:r>
            <a:endParaRPr lang="en-US" sz="2200" dirty="0" smtClean="0">
              <a:solidFill>
                <a:srgbClr val="0000FF"/>
              </a:solidFill>
              <a:latin typeface="Arial" pitchFamily="34" charset="0"/>
              <a:ea typeface="ＭＳ Ｐゴシック" pitchFamily="34" charset="-128"/>
              <a:cs typeface="Arial" pitchFamily="34" charset="0"/>
            </a:endParaRPr>
          </a:p>
          <a:p>
            <a:pPr eaLnBrk="1" hangingPunct="1">
              <a:lnSpc>
                <a:spcPct val="80000"/>
              </a:lnSpc>
              <a:buFontTx/>
              <a:buNone/>
              <a:defRPr/>
            </a:pPr>
            <a:r>
              <a:rPr lang="en-GB" sz="2200" dirty="0" smtClean="0">
                <a:solidFill>
                  <a:srgbClr val="0000FF"/>
                </a:solidFill>
                <a:latin typeface="Arial" pitchFamily="34" charset="0"/>
                <a:ea typeface="ＭＳ Ｐゴシック" pitchFamily="34" charset="-128"/>
                <a:cs typeface="Arial" pitchFamily="34" charset="0"/>
              </a:rPr>
              <a:t>	284.1-			1.50 (0.81-2.78)</a:t>
            </a:r>
          </a:p>
          <a:p>
            <a:pPr eaLnBrk="1" hangingPunct="1">
              <a:lnSpc>
                <a:spcPct val="80000"/>
              </a:lnSpc>
              <a:buFontTx/>
              <a:buNone/>
              <a:defRPr/>
            </a:pPr>
            <a:r>
              <a:rPr lang="en-GB" sz="2200" dirty="0" smtClean="0">
                <a:solidFill>
                  <a:srgbClr val="0000FF"/>
                </a:solidFill>
                <a:latin typeface="Arial" pitchFamily="34" charset="0"/>
                <a:ea typeface="ＭＳ Ｐゴシック" pitchFamily="34" charset="-128"/>
                <a:cs typeface="Arial" pitchFamily="34" charset="0"/>
              </a:rPr>
              <a:t>	978.9-			1.69 (0.91-3.13)</a:t>
            </a:r>
          </a:p>
          <a:p>
            <a:pPr eaLnBrk="1" hangingPunct="1">
              <a:lnSpc>
                <a:spcPct val="80000"/>
              </a:lnSpc>
              <a:buFontTx/>
              <a:buNone/>
              <a:defRPr/>
            </a:pPr>
            <a:r>
              <a:rPr lang="en-GB" sz="2200" dirty="0" smtClean="0">
                <a:solidFill>
                  <a:srgbClr val="0000FF"/>
                </a:solidFill>
                <a:latin typeface="Arial" pitchFamily="34" charset="0"/>
                <a:ea typeface="ＭＳ Ｐゴシック" pitchFamily="34" charset="-128"/>
                <a:cs typeface="Arial" pitchFamily="34" charset="0"/>
              </a:rPr>
              <a:t>	3123.9+			1.91 (1.05-3.47)	(</a:t>
            </a:r>
            <a:r>
              <a:rPr lang="en-GB" sz="2200" dirty="0" err="1" smtClean="0">
                <a:solidFill>
                  <a:srgbClr val="0000FF"/>
                </a:solidFill>
                <a:latin typeface="Arial" pitchFamily="34" charset="0"/>
                <a:ea typeface="ＭＳ Ｐゴシック" pitchFamily="34" charset="-128"/>
                <a:cs typeface="Arial" pitchFamily="34" charset="0"/>
              </a:rPr>
              <a:t>p</a:t>
            </a:r>
            <a:r>
              <a:rPr lang="en-GB" sz="1400" dirty="0" err="1" smtClean="0">
                <a:solidFill>
                  <a:srgbClr val="0000FF"/>
                </a:solidFill>
                <a:latin typeface="Arial" pitchFamily="34" charset="0"/>
                <a:ea typeface="ＭＳ Ｐゴシック" pitchFamily="34" charset="-128"/>
                <a:cs typeface="Arial" pitchFamily="34" charset="0"/>
              </a:rPr>
              <a:t>trend</a:t>
            </a:r>
            <a:r>
              <a:rPr lang="en-GB" sz="2200" dirty="0" smtClean="0">
                <a:solidFill>
                  <a:srgbClr val="0000FF"/>
                </a:solidFill>
                <a:latin typeface="Arial" pitchFamily="34" charset="0"/>
                <a:ea typeface="ＭＳ Ｐゴシック" pitchFamily="34" charset="-128"/>
                <a:cs typeface="Arial" pitchFamily="34" charset="0"/>
              </a:rPr>
              <a:t> = 0.01) </a:t>
            </a:r>
          </a:p>
          <a:p>
            <a:pPr eaLnBrk="1" hangingPunct="1">
              <a:lnSpc>
                <a:spcPct val="90000"/>
              </a:lnSpc>
              <a:buFontTx/>
              <a:buNone/>
              <a:defRPr/>
            </a:pPr>
            <a:endParaRPr lang="en-US" sz="2600" dirty="0" smtClean="0">
              <a:solidFill>
                <a:srgbClr val="0000FF"/>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p:txBody>
          <a:bodyPr/>
          <a:lstStyle/>
          <a:p>
            <a:pPr eaLnBrk="1" hangingPunct="1">
              <a:lnSpc>
                <a:spcPct val="90000"/>
              </a:lnSpc>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 (</a:t>
            </a:r>
            <a:r>
              <a:rPr lang="en-US" sz="3000" smtClean="0">
                <a:solidFill>
                  <a:srgbClr val="FF0000"/>
                </a:solidFill>
                <a:latin typeface="Arial" pitchFamily="34" charset="0"/>
                <a:ea typeface="ＭＳ Ｐゴシック" pitchFamily="34" charset="-128"/>
                <a:cs typeface="Times New Roman" pitchFamily="18" charset="0"/>
              </a:rPr>
              <a:t>Epidemiological data, contd</a:t>
            </a:r>
            <a:r>
              <a:rPr lang="en-US" sz="3000" smtClean="0">
                <a:latin typeface="Arial" pitchFamily="34" charset="0"/>
                <a:ea typeface="ＭＳ Ｐゴシック" pitchFamily="34" charset="-128"/>
                <a:cs typeface="Times New Roman" pitchFamily="18" charset="0"/>
              </a:rPr>
              <a:t>)</a:t>
            </a:r>
          </a:p>
        </p:txBody>
      </p:sp>
      <p:sp>
        <p:nvSpPr>
          <p:cNvPr id="48131" name="Rectangle 1027"/>
          <p:cNvSpPr>
            <a:spLocks noGrp="1" noChangeArrowheads="1"/>
          </p:cNvSpPr>
          <p:nvPr>
            <p:ph type="body" idx="4294967295"/>
          </p:nvPr>
        </p:nvSpPr>
        <p:spPr>
          <a:xfrm>
            <a:off x="133350" y="1328738"/>
            <a:ext cx="8875713" cy="4381500"/>
          </a:xfrm>
        </p:spPr>
        <p:txBody>
          <a:bodyPr/>
          <a:lstStyle/>
          <a:p>
            <a:pPr marL="609600" indent="-609600">
              <a:buFontTx/>
              <a:buNone/>
              <a:defRPr/>
            </a:pPr>
            <a:r>
              <a:rPr lang="en-US" sz="2400" smtClean="0">
                <a:ea typeface="ＭＳ Ｐゴシック" pitchFamily="34" charset="-128"/>
              </a:rPr>
              <a:t>A pooled analysis from Sweden included 1148 glioma cases (ascertained 1997–2003) and 2438 controls, obtained through cancer and population registries, respectively.</a:t>
            </a:r>
          </a:p>
          <a:p>
            <a:pPr marL="609600" indent="-609600">
              <a:buFontTx/>
              <a:buNone/>
              <a:defRPr/>
            </a:pPr>
            <a:r>
              <a:rPr lang="en-US" sz="2400" smtClean="0">
                <a:ea typeface="ＭＳ Ｐゴシック" pitchFamily="34" charset="-128"/>
              </a:rPr>
              <a:t>Questionnaires and telephone interviews were used to obtain information on the exposures and covariates of interest, including use of mobile and cordless phones (response rates 85% </a:t>
            </a:r>
            <a:r>
              <a:rPr lang="en-US" altLang="ja-JP" sz="2400" smtClean="0">
                <a:ea typeface="ＭＳ Ｐゴシック" pitchFamily="34" charset="-128"/>
              </a:rPr>
              <a:t>and 84%, respectively).</a:t>
            </a:r>
          </a:p>
          <a:p>
            <a:pPr marL="609600" indent="-609600">
              <a:buFontTx/>
              <a:buNone/>
              <a:defRPr/>
            </a:pPr>
            <a:r>
              <a:rPr lang="en-US" sz="2400" smtClean="0">
                <a:ea typeface="ＭＳ Ｐゴシック" pitchFamily="34" charset="-128"/>
              </a:rPr>
              <a:t>Participants who had used a mobile phone for more than 1 year had an OR for glioma of 1.3 (95% CI 1.1-1.6), which increased with longer time since first use and with total call time, reaching 3.2 (2.0–5.1) for &gt; 2000 hours of use.</a:t>
            </a:r>
          </a:p>
          <a:p>
            <a:pPr marL="609600" indent="-609600">
              <a:lnSpc>
                <a:spcPct val="80000"/>
              </a:lnSpc>
              <a:buFontTx/>
              <a:buNone/>
              <a:defRPr/>
            </a:pPr>
            <a:r>
              <a:rPr lang="en-US" altLang="ja-JP" smtClean="0">
                <a:ea typeface="ＭＳ Ｐゴシック" pitchFamily="34" charset="-128"/>
              </a:rPr>
              <a:t> </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p:txBody>
          <a:bodyPr/>
          <a:lstStyle/>
          <a:p>
            <a:pPr eaLnBrk="1" hangingPunct="1">
              <a:lnSpc>
                <a:spcPct val="90000"/>
              </a:lnSpc>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 (</a:t>
            </a:r>
            <a:r>
              <a:rPr lang="en-US" sz="3000" smtClean="0">
                <a:solidFill>
                  <a:srgbClr val="FF0000"/>
                </a:solidFill>
                <a:latin typeface="Arial" pitchFamily="34" charset="0"/>
                <a:ea typeface="ＭＳ Ｐゴシック" pitchFamily="34" charset="-128"/>
                <a:cs typeface="Times New Roman" pitchFamily="18" charset="0"/>
              </a:rPr>
              <a:t>Epidemiological data, contd</a:t>
            </a:r>
            <a:r>
              <a:rPr lang="en-US" sz="3000" smtClean="0">
                <a:latin typeface="Arial" pitchFamily="34" charset="0"/>
                <a:ea typeface="ＭＳ Ｐゴシック" pitchFamily="34" charset="-128"/>
                <a:cs typeface="Times New Roman" pitchFamily="18" charset="0"/>
              </a:rPr>
              <a:t>)</a:t>
            </a:r>
          </a:p>
        </p:txBody>
      </p:sp>
      <p:sp>
        <p:nvSpPr>
          <p:cNvPr id="48131" name="Rectangle 1027"/>
          <p:cNvSpPr>
            <a:spLocks noGrp="1" noChangeArrowheads="1"/>
          </p:cNvSpPr>
          <p:nvPr>
            <p:ph type="body" idx="4294967295"/>
          </p:nvPr>
        </p:nvSpPr>
        <p:spPr>
          <a:xfrm>
            <a:off x="133350" y="1328738"/>
            <a:ext cx="8875713" cy="4381500"/>
          </a:xfrm>
        </p:spPr>
        <p:txBody>
          <a:bodyPr/>
          <a:lstStyle/>
          <a:p>
            <a:pPr marL="609600" indent="-609600">
              <a:buFontTx/>
              <a:buNone/>
              <a:defRPr/>
            </a:pPr>
            <a:r>
              <a:rPr lang="en-US" sz="2400" smtClean="0">
                <a:ea typeface="ＭＳ Ｐゴシック" pitchFamily="34" charset="-128"/>
              </a:rPr>
              <a:t>Although both the INTERPHONE study and the Swedish pooled analysis are susceptible to bias, </a:t>
            </a:r>
            <a:r>
              <a:rPr lang="en-US" altLang="ja-JP" sz="2400" smtClean="0">
                <a:ea typeface="ＭＳ Ｐゴシック" pitchFamily="34" charset="-128"/>
              </a:rPr>
              <a:t>the Working Group concluded that the findings could not be dismissed as reflecting bias alone, and that a causal interpretation is possible.</a:t>
            </a:r>
          </a:p>
          <a:p>
            <a:pPr marL="609600" indent="-609600">
              <a:buFontTx/>
              <a:buNone/>
              <a:defRPr/>
            </a:pPr>
            <a:r>
              <a:rPr lang="en-US" altLang="ja-JP" sz="2400" smtClean="0">
                <a:ea typeface="ＭＳ Ｐゴシック" pitchFamily="34" charset="-128"/>
              </a:rPr>
              <a:t>A similar conclusion was drawn from these two studies for </a:t>
            </a:r>
            <a:r>
              <a:rPr lang="en-US" altLang="ja-JP" sz="2400" smtClean="0">
                <a:solidFill>
                  <a:srgbClr val="FF0000"/>
                </a:solidFill>
                <a:ea typeface="ＭＳ Ｐゴシック" pitchFamily="34" charset="-128"/>
              </a:rPr>
              <a:t>acoustic neuroma</a:t>
            </a:r>
            <a:r>
              <a:rPr lang="en-US" altLang="ja-JP" sz="2400" smtClean="0">
                <a:ea typeface="ＭＳ Ｐゴシック" pitchFamily="34" charset="-128"/>
              </a:rPr>
              <a:t>, although the case numbers were substantially smaller than for glioma.</a:t>
            </a:r>
          </a:p>
          <a:p>
            <a:pPr marL="609600" indent="-609600">
              <a:buFontTx/>
              <a:buNone/>
              <a:defRPr/>
            </a:pPr>
            <a:r>
              <a:rPr lang="en-US" altLang="ja-JP" sz="2400" smtClean="0">
                <a:ea typeface="ＭＳ Ｐゴシック" pitchFamily="34" charset="-128"/>
              </a:rPr>
              <a:t>Additionally, a study from Japan found evidence of an increased risk for </a:t>
            </a:r>
            <a:r>
              <a:rPr lang="en-US" altLang="ja-JP" sz="2400" smtClean="0">
                <a:solidFill>
                  <a:srgbClr val="FF0000"/>
                </a:solidFill>
                <a:ea typeface="ＭＳ Ｐゴシック" pitchFamily="34" charset="-128"/>
              </a:rPr>
              <a:t>acoustic neuroma</a:t>
            </a:r>
            <a:r>
              <a:rPr lang="en-US" altLang="ja-JP" sz="2400" smtClean="0">
                <a:ea typeface="ＭＳ Ｐゴシック" pitchFamily="34" charset="-128"/>
              </a:rPr>
              <a:t> associated with ipsilateral mobile phone use.</a:t>
            </a:r>
          </a:p>
          <a:p>
            <a:pPr marL="609600" indent="-609600">
              <a:buFontTx/>
              <a:buNone/>
              <a:defRPr/>
            </a:pPr>
            <a:r>
              <a:rPr lang="en-US" altLang="ja-JP" smtClean="0">
                <a:ea typeface="ＭＳ Ｐゴシック" pitchFamily="34" charset="-128"/>
              </a:rPr>
              <a:t> </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p:txBody>
          <a:bodyPr/>
          <a:lstStyle/>
          <a:p>
            <a:pPr eaLnBrk="1" hangingPunct="1">
              <a:lnSpc>
                <a:spcPct val="90000"/>
              </a:lnSpc>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 (</a:t>
            </a:r>
            <a:r>
              <a:rPr lang="en-US" sz="3000" smtClean="0">
                <a:solidFill>
                  <a:srgbClr val="FF0000"/>
                </a:solidFill>
                <a:latin typeface="Arial" pitchFamily="34" charset="0"/>
                <a:ea typeface="ＭＳ Ｐゴシック" pitchFamily="34" charset="-128"/>
                <a:cs typeface="Times New Roman" pitchFamily="18" charset="0"/>
              </a:rPr>
              <a:t>Epidemiological data, contd</a:t>
            </a:r>
            <a:r>
              <a:rPr lang="en-US" sz="3000" smtClean="0">
                <a:latin typeface="Arial" pitchFamily="34" charset="0"/>
                <a:ea typeface="ＭＳ Ｐゴシック" pitchFamily="34" charset="-128"/>
                <a:cs typeface="Times New Roman" pitchFamily="18" charset="0"/>
              </a:rPr>
              <a:t>)</a:t>
            </a:r>
          </a:p>
        </p:txBody>
      </p:sp>
      <p:sp>
        <p:nvSpPr>
          <p:cNvPr id="48131" name="Rectangle 1027"/>
          <p:cNvSpPr>
            <a:spLocks noGrp="1" noChangeArrowheads="1"/>
          </p:cNvSpPr>
          <p:nvPr>
            <p:ph type="body" idx="4294967295"/>
          </p:nvPr>
        </p:nvSpPr>
        <p:spPr>
          <a:xfrm>
            <a:off x="133350" y="1328738"/>
            <a:ext cx="8875713" cy="4381500"/>
          </a:xfrm>
        </p:spPr>
        <p:txBody>
          <a:bodyPr/>
          <a:lstStyle/>
          <a:p>
            <a:pPr marL="609600" indent="-609600">
              <a:buFontTx/>
              <a:buNone/>
              <a:defRPr/>
            </a:pPr>
            <a:r>
              <a:rPr lang="en-US" sz="2400" smtClean="0">
                <a:ea typeface="ＭＳ Ｐゴシック" pitchFamily="34" charset="-128"/>
              </a:rPr>
              <a:t>For meningioma, parotid-gland tumours, leukaemia, lymphoma, and other tumour types, the Working Group found the available evidence insufficient to reach a conclusion on the potential association with mobile phone use.</a:t>
            </a:r>
          </a:p>
          <a:p>
            <a:pPr marL="609600" indent="-609600">
              <a:lnSpc>
                <a:spcPct val="20000"/>
              </a:lnSpc>
              <a:buFontTx/>
              <a:buNone/>
              <a:defRPr/>
            </a:pPr>
            <a:endParaRPr lang="en-GB" sz="2400" smtClean="0">
              <a:ea typeface="ＭＳ Ｐゴシック" pitchFamily="34" charset="-128"/>
            </a:endParaRPr>
          </a:p>
          <a:p>
            <a:pPr marL="609600" indent="-609600">
              <a:buFontTx/>
              <a:buNone/>
              <a:defRPr/>
            </a:pPr>
            <a:r>
              <a:rPr lang="en-US" sz="2400" smtClean="0">
                <a:ea typeface="ＭＳ Ｐゴシック" pitchFamily="34" charset="-128"/>
              </a:rPr>
              <a:t>The Working Group concluded that there is </a:t>
            </a:r>
            <a:r>
              <a:rPr lang="en-US" sz="2400" i="1" smtClean="0">
                <a:ea typeface="ＭＳ Ｐゴシック" pitchFamily="34" charset="-128"/>
              </a:rPr>
              <a:t>limited evidence</a:t>
            </a:r>
            <a:r>
              <a:rPr lang="en-US" sz="2400" smtClean="0">
                <a:ea typeface="ＭＳ Ｐゴシック" pitchFamily="34" charset="-128"/>
              </a:rPr>
              <a:t> in humans for the carcinogenicity of RF-EMF, based on positive associations between </a:t>
            </a:r>
            <a:r>
              <a:rPr lang="en-US" sz="2400" smtClean="0">
                <a:solidFill>
                  <a:srgbClr val="FF0000"/>
                </a:solidFill>
                <a:ea typeface="ＭＳ Ｐゴシック" pitchFamily="34" charset="-128"/>
              </a:rPr>
              <a:t>glioma</a:t>
            </a:r>
            <a:r>
              <a:rPr lang="en-US" sz="2400" smtClean="0">
                <a:ea typeface="ＭＳ Ｐゴシック" pitchFamily="34" charset="-128"/>
              </a:rPr>
              <a:t> and </a:t>
            </a:r>
            <a:r>
              <a:rPr lang="en-US" sz="2400" smtClean="0">
                <a:solidFill>
                  <a:srgbClr val="FF0000"/>
                </a:solidFill>
                <a:ea typeface="ＭＳ Ｐゴシック" pitchFamily="34" charset="-128"/>
              </a:rPr>
              <a:t>acoustic neuroma</a:t>
            </a:r>
            <a:r>
              <a:rPr lang="en-US" sz="2400" smtClean="0">
                <a:ea typeface="ＭＳ Ｐゴシック" pitchFamily="34" charset="-128"/>
              </a:rPr>
              <a:t> and exposure to RF-EMF from wireless phones.</a:t>
            </a:r>
          </a:p>
          <a:p>
            <a:pPr marL="609600" indent="-609600">
              <a:lnSpc>
                <a:spcPct val="10000"/>
              </a:lnSpc>
              <a:buFontTx/>
              <a:buNone/>
              <a:defRPr/>
            </a:pPr>
            <a:endParaRPr lang="en-US" sz="2400" smtClean="0">
              <a:ea typeface="ＭＳ Ｐゴシック" pitchFamily="34" charset="-128"/>
            </a:endParaRPr>
          </a:p>
          <a:p>
            <a:pPr marL="609600" indent="-609600">
              <a:buFontTx/>
              <a:buNone/>
              <a:defRPr/>
            </a:pPr>
            <a:r>
              <a:rPr lang="en-US" sz="2400" smtClean="0">
                <a:ea typeface="ＭＳ Ｐゴシック" pitchFamily="34" charset="-128"/>
              </a:rPr>
              <a:t>Note: a few members of the Working Group considered the current evidence in humans </a:t>
            </a:r>
            <a:r>
              <a:rPr lang="en-US" sz="2400" i="1" smtClean="0">
                <a:solidFill>
                  <a:srgbClr val="3333FF"/>
                </a:solidFill>
                <a:ea typeface="ＭＳ Ｐゴシック" pitchFamily="34" charset="-128"/>
              </a:rPr>
              <a:t>inadequate.</a:t>
            </a:r>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p:txBody>
          <a:bodyPr/>
          <a:lstStyle/>
          <a:p>
            <a:pPr eaLnBrk="1" hangingPunct="1">
              <a:lnSpc>
                <a:spcPct val="90000"/>
              </a:lnSpc>
              <a:defRPr/>
            </a:pPr>
            <a:r>
              <a:rPr lang="en-US" sz="3000" smtClean="0">
                <a:latin typeface="Arial" pitchFamily="34" charset="0"/>
                <a:ea typeface="ＭＳ Ｐゴシック" pitchFamily="34" charset="-128"/>
                <a:cs typeface="Times New Roman" pitchFamily="18" charset="0"/>
              </a:rPr>
              <a:t>Radiofrequency Electromagnetic Fields (</a:t>
            </a:r>
            <a:r>
              <a:rPr lang="en-US" sz="3000" smtClean="0">
                <a:solidFill>
                  <a:srgbClr val="FF0000"/>
                </a:solidFill>
                <a:latin typeface="Arial" pitchFamily="34" charset="0"/>
                <a:ea typeface="ＭＳ Ｐゴシック" pitchFamily="34" charset="-128"/>
                <a:cs typeface="Times New Roman" pitchFamily="18" charset="0"/>
              </a:rPr>
              <a:t>Cancer in experimental animals</a:t>
            </a:r>
            <a:r>
              <a:rPr lang="en-US" sz="3000" smtClean="0">
                <a:latin typeface="Arial" pitchFamily="34" charset="0"/>
                <a:ea typeface="ＭＳ Ｐゴシック" pitchFamily="34" charset="-128"/>
                <a:cs typeface="Times New Roman" pitchFamily="18" charset="0"/>
              </a:rPr>
              <a:t>)</a:t>
            </a:r>
            <a:endParaRPr lang="en-US" sz="3000" smtClean="0">
              <a:solidFill>
                <a:srgbClr val="FF0000"/>
              </a:solidFill>
              <a:latin typeface="Arial" pitchFamily="34" charset="0"/>
              <a:ea typeface="ＭＳ Ｐゴシック" pitchFamily="34" charset="-128"/>
              <a:cs typeface="Times New Roman" pitchFamily="18" charset="0"/>
            </a:endParaRPr>
          </a:p>
        </p:txBody>
      </p:sp>
      <p:sp>
        <p:nvSpPr>
          <p:cNvPr id="48131" name="Rectangle 1027"/>
          <p:cNvSpPr>
            <a:spLocks noGrp="1" noChangeArrowheads="1"/>
          </p:cNvSpPr>
          <p:nvPr>
            <p:ph type="body" idx="4294967295"/>
          </p:nvPr>
        </p:nvSpPr>
        <p:spPr>
          <a:xfrm>
            <a:off x="133350" y="1036638"/>
            <a:ext cx="8875713" cy="4673600"/>
          </a:xfrm>
        </p:spPr>
        <p:txBody>
          <a:bodyPr/>
          <a:lstStyle/>
          <a:p>
            <a:pPr marL="609600" indent="-609600">
              <a:lnSpc>
                <a:spcPct val="90000"/>
              </a:lnSpc>
              <a:buFontTx/>
              <a:buNone/>
              <a:defRPr/>
            </a:pPr>
            <a:r>
              <a:rPr lang="en-US" sz="2200" smtClean="0">
                <a:latin typeface="Arial" pitchFamily="34" charset="0"/>
                <a:ea typeface="ＭＳ Ｐゴシック" pitchFamily="34" charset="-128"/>
              </a:rPr>
              <a:t>The Working Group reviewed more than 40 studies that assessed the carcinogenicity of RF-EMF in rodents. Exposures included 2450-MHz RF-EMF and various RF-EMF types that simulated </a:t>
            </a:r>
            <a:r>
              <a:rPr lang="en-US" altLang="ja-JP" sz="2200" smtClean="0">
                <a:latin typeface="Arial" pitchFamily="34" charset="0"/>
                <a:ea typeface="ＭＳ Ｐゴシック" pitchFamily="34" charset="-128"/>
              </a:rPr>
              <a:t>emissions from mobile phones.</a:t>
            </a:r>
          </a:p>
          <a:p>
            <a:pPr marL="609600" indent="-609600">
              <a:lnSpc>
                <a:spcPct val="90000"/>
              </a:lnSpc>
              <a:buFontTx/>
              <a:buNone/>
              <a:defRPr/>
            </a:pPr>
            <a:r>
              <a:rPr lang="en-US" altLang="ja-JP" sz="2200" smtClean="0">
                <a:latin typeface="Arial" pitchFamily="34" charset="0"/>
                <a:ea typeface="ＭＳ Ｐゴシック" pitchFamily="34" charset="-128"/>
              </a:rPr>
              <a:t>None of the seven chronic bioassays showed an increased incidence of any tumour type in animals exposed to RF-EMF for 2 years. An increased </a:t>
            </a:r>
            <a:r>
              <a:rPr lang="en-US" altLang="ja-JP" sz="2200" u="sng" smtClean="0">
                <a:latin typeface="Arial" pitchFamily="34" charset="0"/>
                <a:ea typeface="ＭＳ Ｐゴシック" pitchFamily="34" charset="-128"/>
              </a:rPr>
              <a:t>total</a:t>
            </a:r>
            <a:r>
              <a:rPr lang="en-US" altLang="ja-JP" sz="2200" smtClean="0">
                <a:latin typeface="Arial" pitchFamily="34" charset="0"/>
                <a:ea typeface="ＭＳ Ｐゴシック" pitchFamily="34" charset="-128"/>
              </a:rPr>
              <a:t> number of malignant tumours was found in one of these chronic bioassays.</a:t>
            </a:r>
          </a:p>
          <a:p>
            <a:pPr marL="609600" indent="-609600">
              <a:lnSpc>
                <a:spcPct val="80000"/>
              </a:lnSpc>
              <a:buFontTx/>
              <a:buNone/>
              <a:defRPr/>
            </a:pPr>
            <a:r>
              <a:rPr lang="en-US" altLang="ja-JP" sz="2200" smtClean="0">
                <a:latin typeface="Arial" pitchFamily="34" charset="0"/>
                <a:ea typeface="ＭＳ Ｐゴシック" pitchFamily="34" charset="-128"/>
              </a:rPr>
              <a:t>Increased cancer incidences were noted</a:t>
            </a:r>
          </a:p>
          <a:p>
            <a:pPr marL="609600" indent="-609600">
              <a:lnSpc>
                <a:spcPct val="80000"/>
              </a:lnSpc>
              <a:buFontTx/>
              <a:buNone/>
              <a:defRPr/>
            </a:pPr>
            <a:r>
              <a:rPr lang="en-US" altLang="ja-JP" sz="2200" smtClean="0">
                <a:latin typeface="Arial" pitchFamily="34" charset="0"/>
                <a:ea typeface="ＭＳ Ｐゴシック" pitchFamily="34" charset="-128"/>
              </a:rPr>
              <a:t>	- in two of 12 studies with tumour-prone animals</a:t>
            </a:r>
          </a:p>
          <a:p>
            <a:pPr marL="609600" indent="-609600">
              <a:lnSpc>
                <a:spcPct val="80000"/>
              </a:lnSpc>
              <a:buFontTx/>
              <a:buNone/>
              <a:defRPr/>
            </a:pPr>
            <a:r>
              <a:rPr lang="en-US" altLang="ja-JP" sz="2200" smtClean="0">
                <a:latin typeface="Arial" pitchFamily="34" charset="0"/>
                <a:ea typeface="ＭＳ Ｐゴシック" pitchFamily="34" charset="-128"/>
              </a:rPr>
              <a:t>	- in one of 18 studies with initiation-promotion protocols</a:t>
            </a:r>
          </a:p>
          <a:p>
            <a:pPr marL="609600" indent="-609600">
              <a:lnSpc>
                <a:spcPct val="90000"/>
              </a:lnSpc>
              <a:buFontTx/>
              <a:buNone/>
              <a:defRPr/>
            </a:pPr>
            <a:r>
              <a:rPr lang="en-US" altLang="ja-JP" sz="2200" smtClean="0">
                <a:latin typeface="Arial" pitchFamily="34" charset="0"/>
                <a:ea typeface="ＭＳ Ｐゴシック" pitchFamily="34" charset="-128"/>
              </a:rPr>
              <a:t>	- in four of six co-carcinogenesis studies after exposure to RF-	EMF in combination with a known carcinogen.</a:t>
            </a:r>
          </a:p>
          <a:p>
            <a:pPr marL="609600" indent="-609600">
              <a:lnSpc>
                <a:spcPct val="30000"/>
              </a:lnSpc>
              <a:buFontTx/>
              <a:buNone/>
              <a:defRPr/>
            </a:pPr>
            <a:endParaRPr lang="en-US" altLang="ja-JP" sz="2200" smtClean="0">
              <a:latin typeface="Arial" pitchFamily="34" charset="0"/>
              <a:ea typeface="ＭＳ Ｐゴシック" pitchFamily="34" charset="-128"/>
            </a:endParaRPr>
          </a:p>
          <a:p>
            <a:pPr marL="609600" indent="-609600">
              <a:lnSpc>
                <a:spcPct val="90000"/>
              </a:lnSpc>
              <a:buFontTx/>
              <a:buNone/>
              <a:defRPr/>
            </a:pPr>
            <a:r>
              <a:rPr lang="en-US" altLang="ja-JP" sz="2200" smtClean="0">
                <a:latin typeface="Arial" pitchFamily="34" charset="0"/>
                <a:ea typeface="ＭＳ Ｐゴシック" pitchFamily="34" charset="-128"/>
              </a:rPr>
              <a:t>Overall, the Working Group concluded that there is </a:t>
            </a:r>
            <a:r>
              <a:rPr lang="en-US" altLang="ja-JP" sz="2200" i="1" smtClean="0">
                <a:latin typeface="Arial" pitchFamily="34" charset="0"/>
                <a:ea typeface="ＭＳ Ｐゴシック" pitchFamily="34" charset="-128"/>
              </a:rPr>
              <a:t>limited evidence</a:t>
            </a:r>
            <a:r>
              <a:rPr lang="en-US" altLang="ja-JP" sz="2200" smtClean="0">
                <a:latin typeface="Arial" pitchFamily="34" charset="0"/>
                <a:ea typeface="ＭＳ Ｐゴシック" pitchFamily="34" charset="-128"/>
              </a:rPr>
              <a:t> in experimental animals for the carcinogenicity of RF-EMF.</a:t>
            </a:r>
            <a:endParaRPr lang="en-US" sz="220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p:txBody>
          <a:bodyPr/>
          <a:lstStyle/>
          <a:p>
            <a:pPr eaLnBrk="1" hangingPunct="1">
              <a:lnSpc>
                <a:spcPct val="90000"/>
              </a:lnSpc>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 (</a:t>
            </a:r>
            <a:r>
              <a:rPr lang="en-US" sz="3000" smtClean="0">
                <a:solidFill>
                  <a:srgbClr val="FF0000"/>
                </a:solidFill>
                <a:latin typeface="Arial" pitchFamily="34" charset="0"/>
                <a:ea typeface="ＭＳ Ｐゴシック" pitchFamily="34" charset="-128"/>
                <a:cs typeface="Times New Roman" pitchFamily="18" charset="0"/>
              </a:rPr>
              <a:t>Mechanistic and other relevant data</a:t>
            </a:r>
            <a:r>
              <a:rPr lang="en-US" sz="3000" smtClean="0">
                <a:latin typeface="Arial" pitchFamily="34" charset="0"/>
                <a:ea typeface="ＭＳ Ｐゴシック" pitchFamily="34" charset="-128"/>
                <a:cs typeface="Times New Roman" pitchFamily="18" charset="0"/>
              </a:rPr>
              <a:t>)</a:t>
            </a:r>
          </a:p>
        </p:txBody>
      </p:sp>
      <p:sp>
        <p:nvSpPr>
          <p:cNvPr id="48131" name="Rectangle 1027"/>
          <p:cNvSpPr>
            <a:spLocks noGrp="1" noChangeArrowheads="1"/>
          </p:cNvSpPr>
          <p:nvPr>
            <p:ph type="body" idx="4294967295"/>
          </p:nvPr>
        </p:nvSpPr>
        <p:spPr>
          <a:xfrm>
            <a:off x="133350" y="1328738"/>
            <a:ext cx="8875713" cy="4673600"/>
          </a:xfrm>
        </p:spPr>
        <p:txBody>
          <a:bodyPr/>
          <a:lstStyle/>
          <a:p>
            <a:pPr marL="609600" indent="-609600">
              <a:lnSpc>
                <a:spcPct val="90000"/>
              </a:lnSpc>
              <a:buFontTx/>
              <a:buNone/>
              <a:defRPr/>
            </a:pPr>
            <a:r>
              <a:rPr lang="en-US" sz="2400" smtClean="0">
                <a:latin typeface="Arial" pitchFamily="34" charset="0"/>
                <a:ea typeface="ＭＳ Ｐゴシック" pitchFamily="34" charset="-128"/>
              </a:rPr>
              <a:t>The Working Group reviewed many studies with endpoints relevant to mechanisms of carcinogenesis, including</a:t>
            </a:r>
          </a:p>
          <a:p>
            <a:pPr marL="609600" indent="-609600">
              <a:lnSpc>
                <a:spcPct val="0"/>
              </a:lnSpc>
              <a:buFontTx/>
              <a:buNone/>
              <a:defRPr/>
            </a:pPr>
            <a:endParaRPr lang="en-US" sz="2400" smtClean="0">
              <a:latin typeface="Arial" pitchFamily="34" charset="0"/>
              <a:ea typeface="ＭＳ Ｐゴシック" pitchFamily="34" charset="-128"/>
            </a:endParaRPr>
          </a:p>
          <a:p>
            <a:pPr marL="609600" indent="-609600">
              <a:lnSpc>
                <a:spcPct val="80000"/>
              </a:lnSpc>
              <a:defRPr/>
            </a:pPr>
            <a:r>
              <a:rPr lang="en-US" sz="2400" smtClean="0">
                <a:latin typeface="Arial" pitchFamily="34" charset="0"/>
                <a:ea typeface="ＭＳ Ｐゴシック" pitchFamily="34" charset="-128"/>
              </a:rPr>
              <a:t>Genotoxicity</a:t>
            </a:r>
          </a:p>
          <a:p>
            <a:pPr marL="609600" indent="-609600">
              <a:lnSpc>
                <a:spcPct val="80000"/>
              </a:lnSpc>
              <a:defRPr/>
            </a:pPr>
            <a:r>
              <a:rPr lang="en-US" sz="2400" smtClean="0">
                <a:latin typeface="Arial" pitchFamily="34" charset="0"/>
                <a:ea typeface="ＭＳ Ｐゴシック" pitchFamily="34" charset="-128"/>
              </a:rPr>
              <a:t>Effects on immune function</a:t>
            </a:r>
          </a:p>
          <a:p>
            <a:pPr marL="609600" indent="-609600">
              <a:lnSpc>
                <a:spcPct val="80000"/>
              </a:lnSpc>
              <a:defRPr/>
            </a:pPr>
            <a:r>
              <a:rPr lang="en-US" sz="2400" smtClean="0">
                <a:latin typeface="Arial" pitchFamily="34" charset="0"/>
                <a:ea typeface="ＭＳ Ｐゴシック" pitchFamily="34" charset="-128"/>
              </a:rPr>
              <a:t>Gene and protein expression</a:t>
            </a:r>
          </a:p>
          <a:p>
            <a:pPr marL="609600" indent="-609600">
              <a:lnSpc>
                <a:spcPct val="80000"/>
              </a:lnSpc>
              <a:defRPr/>
            </a:pPr>
            <a:r>
              <a:rPr lang="en-US" sz="2400" smtClean="0">
                <a:latin typeface="Arial" pitchFamily="34" charset="0"/>
                <a:ea typeface="ＭＳ Ｐゴシック" pitchFamily="34" charset="-128"/>
              </a:rPr>
              <a:t>Cell signalling</a:t>
            </a:r>
          </a:p>
          <a:p>
            <a:pPr marL="609600" indent="-609600">
              <a:lnSpc>
                <a:spcPct val="80000"/>
              </a:lnSpc>
              <a:defRPr/>
            </a:pPr>
            <a:r>
              <a:rPr lang="en-US" sz="2400" smtClean="0">
                <a:latin typeface="Arial" pitchFamily="34" charset="0"/>
                <a:ea typeface="ＭＳ Ｐゴシック" pitchFamily="34" charset="-128"/>
              </a:rPr>
              <a:t>Oxidative stress</a:t>
            </a:r>
          </a:p>
          <a:p>
            <a:pPr marL="609600" indent="-609600">
              <a:lnSpc>
                <a:spcPct val="80000"/>
              </a:lnSpc>
              <a:defRPr/>
            </a:pPr>
            <a:r>
              <a:rPr lang="en-US" sz="2400" smtClean="0">
                <a:latin typeface="Arial" pitchFamily="34" charset="0"/>
                <a:ea typeface="ＭＳ Ｐゴシック" pitchFamily="34" charset="-128"/>
              </a:rPr>
              <a:t>Apoptosis</a:t>
            </a:r>
          </a:p>
          <a:p>
            <a:pPr marL="609600" indent="-609600">
              <a:lnSpc>
                <a:spcPct val="80000"/>
              </a:lnSpc>
              <a:defRPr/>
            </a:pPr>
            <a:r>
              <a:rPr lang="en-US" sz="2400" smtClean="0">
                <a:latin typeface="Arial" pitchFamily="34" charset="0"/>
                <a:ea typeface="ＭＳ Ｐゴシック" pitchFamily="34" charset="-128"/>
              </a:rPr>
              <a:t>Effects on the blood-brain barrier</a:t>
            </a:r>
          </a:p>
          <a:p>
            <a:pPr marL="609600" indent="-609600">
              <a:lnSpc>
                <a:spcPct val="80000"/>
              </a:lnSpc>
              <a:defRPr/>
            </a:pPr>
            <a:r>
              <a:rPr lang="en-US" sz="2400" smtClean="0">
                <a:latin typeface="Arial" pitchFamily="34" charset="0"/>
                <a:ea typeface="ＭＳ Ｐゴシック" pitchFamily="34" charset="-128"/>
              </a:rPr>
              <a:t>Other effects in the brain</a:t>
            </a:r>
          </a:p>
          <a:p>
            <a:pPr marL="609600" indent="-609600">
              <a:lnSpc>
                <a:spcPct val="90000"/>
              </a:lnSpc>
              <a:buFontTx/>
              <a:buNone/>
              <a:defRPr/>
            </a:pPr>
            <a:r>
              <a:rPr lang="en-US" sz="2400" smtClean="0">
                <a:latin typeface="Arial" pitchFamily="34" charset="0"/>
                <a:ea typeface="ＭＳ Ｐゴシック" pitchFamily="34" charset="-128"/>
              </a:rPr>
              <a:t>There was evidence of an effect of RF-EMF on some of these endpoints, but the results provided only weak mechanistic evidence relevant to RF-EMF-induced cancer in humans.</a:t>
            </a:r>
          </a:p>
          <a:p>
            <a:pPr marL="609600" indent="-609600">
              <a:lnSpc>
                <a:spcPct val="120000"/>
              </a:lnSpc>
              <a:buFontTx/>
              <a:buNone/>
              <a:defRPr/>
            </a:pPr>
            <a:endParaRPr lang="en-GB" sz="2400" smtClean="0">
              <a:latin typeface="Arial" pitchFamily="34" charset="0"/>
              <a:ea typeface="ＭＳ Ｐゴシック" pitchFamily="34" charset="-128"/>
            </a:endParaRPr>
          </a:p>
          <a:p>
            <a:pPr marL="609600" indent="-609600">
              <a:lnSpc>
                <a:spcPct val="120000"/>
              </a:lnSpc>
              <a:buFontTx/>
              <a:buNone/>
              <a:defRPr/>
            </a:pPr>
            <a:endParaRPr lang="en-US" sz="160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0000"/>
              </a:lnSpc>
              <a:defRPr/>
            </a:pPr>
            <a:r>
              <a:rPr lang="en-US" sz="3000" smtClean="0">
                <a:latin typeface="Arial" pitchFamily="34" charset="0"/>
                <a:ea typeface="ＭＳ Ｐゴシック" pitchFamily="34" charset="-128"/>
                <a:cs typeface="Times New Roman" pitchFamily="18" charset="0"/>
              </a:rPr>
              <a:t>Radiofrequency Electromagnetic Fields</a:t>
            </a:r>
            <a:br>
              <a:rPr lang="en-US" sz="3000" smtClean="0">
                <a:latin typeface="Arial" pitchFamily="34" charset="0"/>
                <a:ea typeface="ＭＳ Ｐゴシック" pitchFamily="34" charset="-128"/>
                <a:cs typeface="Times New Roman" pitchFamily="18" charset="0"/>
              </a:rPr>
            </a:br>
            <a:r>
              <a:rPr lang="en-US" sz="3000" smtClean="0">
                <a:latin typeface="Arial" pitchFamily="34" charset="0"/>
                <a:ea typeface="ＭＳ Ｐゴシック" pitchFamily="34" charset="-128"/>
                <a:cs typeface="Times New Roman" pitchFamily="18" charset="0"/>
              </a:rPr>
              <a:t> (</a:t>
            </a:r>
            <a:r>
              <a:rPr lang="en-US" sz="3000" smtClean="0">
                <a:solidFill>
                  <a:srgbClr val="FF0000"/>
                </a:solidFill>
                <a:latin typeface="Arial" pitchFamily="34" charset="0"/>
                <a:ea typeface="ＭＳ Ｐゴシック" pitchFamily="34" charset="-128"/>
                <a:cs typeface="Times New Roman" pitchFamily="18" charset="0"/>
              </a:rPr>
              <a:t>Overall evaluation</a:t>
            </a:r>
            <a:r>
              <a:rPr lang="en-US" sz="3000" smtClean="0">
                <a:latin typeface="Arial" pitchFamily="34" charset="0"/>
                <a:ea typeface="ＭＳ Ｐゴシック" pitchFamily="34" charset="-128"/>
                <a:cs typeface="Times New Roman" pitchFamily="18" charset="0"/>
              </a:rPr>
              <a:t>)</a:t>
            </a:r>
          </a:p>
        </p:txBody>
      </p:sp>
      <p:sp>
        <p:nvSpPr>
          <p:cNvPr id="8195" name="Rectangle 3"/>
          <p:cNvSpPr>
            <a:spLocks noGrp="1" noChangeArrowheads="1"/>
          </p:cNvSpPr>
          <p:nvPr>
            <p:ph type="body" idx="1"/>
          </p:nvPr>
        </p:nvSpPr>
        <p:spPr>
          <a:xfrm>
            <a:off x="133350" y="1401763"/>
            <a:ext cx="8875713" cy="4381500"/>
          </a:xfrm>
        </p:spPr>
        <p:txBody>
          <a:bodyPr/>
          <a:lstStyle/>
          <a:p>
            <a:pPr eaLnBrk="1" hangingPunct="1">
              <a:lnSpc>
                <a:spcPct val="90000"/>
              </a:lnSpc>
              <a:buFontTx/>
              <a:buNone/>
              <a:defRPr/>
            </a:pPr>
            <a:r>
              <a:rPr lang="en-US" sz="2400" i="1" smtClean="0">
                <a:latin typeface="Arial" pitchFamily="34" charset="0"/>
                <a:ea typeface="ＭＳ Ｐゴシック" pitchFamily="34" charset="-128"/>
              </a:rPr>
              <a:t>IARC Monographs</a:t>
            </a:r>
            <a:r>
              <a:rPr lang="en-US" sz="2400" smtClean="0">
                <a:latin typeface="Arial" pitchFamily="34" charset="0"/>
                <a:ea typeface="ＭＳ Ｐゴシック" pitchFamily="34" charset="-128"/>
              </a:rPr>
              <a:t> classification (default) of agents on the basis</a:t>
            </a:r>
          </a:p>
          <a:p>
            <a:pPr eaLnBrk="1" hangingPunct="1">
              <a:lnSpc>
                <a:spcPct val="90000"/>
              </a:lnSpc>
              <a:buFontTx/>
              <a:buNone/>
              <a:defRPr/>
            </a:pPr>
            <a:r>
              <a:rPr lang="en-US" sz="2400" smtClean="0">
                <a:latin typeface="Arial" pitchFamily="34" charset="0"/>
                <a:ea typeface="ＭＳ Ｐゴシック" pitchFamily="34" charset="-128"/>
              </a:rPr>
              <a:t>of the strength of evidence of carcinogenicity to humans and to</a:t>
            </a:r>
          </a:p>
          <a:p>
            <a:pPr eaLnBrk="1" hangingPunct="1">
              <a:lnSpc>
                <a:spcPct val="90000"/>
              </a:lnSpc>
              <a:buFontTx/>
              <a:buNone/>
              <a:defRPr/>
            </a:pPr>
            <a:r>
              <a:rPr lang="en-US" sz="2400" smtClean="0">
                <a:latin typeface="Arial" pitchFamily="34" charset="0"/>
                <a:ea typeface="ＭＳ Ｐゴシック" pitchFamily="34" charset="-128"/>
              </a:rPr>
              <a:t>experimental animals</a:t>
            </a:r>
            <a:endParaRPr lang="en-US" sz="2400" b="1" smtClean="0">
              <a:latin typeface="Arial" pitchFamily="34" charset="0"/>
              <a:ea typeface="ＭＳ Ｐゴシック" pitchFamily="34" charset="-128"/>
            </a:endParaRPr>
          </a:p>
          <a:p>
            <a:pPr eaLnBrk="1" hangingPunct="1">
              <a:lnSpc>
                <a:spcPct val="90000"/>
              </a:lnSpc>
              <a:buFontTx/>
              <a:buNone/>
              <a:defRPr/>
            </a:pPr>
            <a:endParaRPr lang="en-US" sz="2400" b="1" smtClean="0">
              <a:latin typeface="Arial" pitchFamily="34" charset="0"/>
              <a:ea typeface="ＭＳ Ｐゴシック" pitchFamily="34" charset="-128"/>
            </a:endParaRPr>
          </a:p>
          <a:p>
            <a:pPr eaLnBrk="1" hangingPunct="1">
              <a:lnSpc>
                <a:spcPct val="90000"/>
              </a:lnSpc>
              <a:buFontTx/>
              <a:buNone/>
              <a:defRPr/>
            </a:pPr>
            <a:r>
              <a:rPr lang="en-US" sz="2400" b="1" smtClean="0">
                <a:latin typeface="Arial" pitchFamily="34" charset="0"/>
                <a:ea typeface="ＭＳ Ｐゴシック" pitchFamily="34" charset="-128"/>
              </a:rPr>
              <a:t>         </a:t>
            </a:r>
            <a:r>
              <a:rPr lang="en-US" sz="2400" u="sng" smtClean="0">
                <a:latin typeface="Arial" pitchFamily="34" charset="0"/>
                <a:ea typeface="ＭＳ Ｐゴシック" pitchFamily="34" charset="-128"/>
              </a:rPr>
              <a:t>HUMAN</a:t>
            </a:r>
            <a:r>
              <a:rPr lang="en-US" sz="2400" smtClean="0">
                <a:latin typeface="Arial" pitchFamily="34" charset="0"/>
                <a:ea typeface="ＭＳ Ｐゴシック" pitchFamily="34" charset="-128"/>
              </a:rPr>
              <a:t>	</a:t>
            </a:r>
            <a:r>
              <a:rPr lang="en-US" sz="2400" smtClean="0">
                <a:solidFill>
                  <a:srgbClr val="3333FF"/>
                </a:solidFill>
                <a:latin typeface="Arial" pitchFamily="34" charset="0"/>
                <a:ea typeface="ＭＳ Ｐゴシック" pitchFamily="34" charset="-128"/>
              </a:rPr>
              <a:t>Sufficient</a:t>
            </a:r>
            <a:r>
              <a:rPr lang="en-US" sz="2400" smtClean="0">
                <a:latin typeface="Arial" pitchFamily="34" charset="0"/>
                <a:ea typeface="ＭＳ Ｐゴシック" pitchFamily="34" charset="-128"/>
              </a:rPr>
              <a:t>	</a:t>
            </a:r>
            <a:r>
              <a:rPr lang="en-US" sz="2400" smtClean="0">
                <a:solidFill>
                  <a:srgbClr val="FF0000"/>
                </a:solidFill>
                <a:latin typeface="Arial" pitchFamily="34" charset="0"/>
                <a:ea typeface="ＭＳ Ｐゴシック" pitchFamily="34" charset="-128"/>
              </a:rPr>
              <a:t>Limited</a:t>
            </a:r>
            <a:r>
              <a:rPr lang="en-US" sz="2400" smtClean="0">
                <a:latin typeface="Arial" pitchFamily="34" charset="0"/>
                <a:ea typeface="ＭＳ Ｐゴシック" pitchFamily="34" charset="-128"/>
              </a:rPr>
              <a:t>	Inadequate							           (or lack of data)</a:t>
            </a:r>
          </a:p>
          <a:p>
            <a:pPr eaLnBrk="1" hangingPunct="1">
              <a:lnSpc>
                <a:spcPct val="90000"/>
              </a:lnSpc>
              <a:buFontTx/>
              <a:buNone/>
              <a:defRPr/>
            </a:pPr>
            <a:r>
              <a:rPr lang="en-US" sz="2400" u="sng" smtClean="0">
                <a:latin typeface="Arial" pitchFamily="34" charset="0"/>
                <a:ea typeface="ＭＳ Ｐゴシック" pitchFamily="34" charset="-128"/>
              </a:rPr>
              <a:t>ANIMAL</a:t>
            </a:r>
            <a:endParaRPr lang="en-US" sz="2400" smtClean="0">
              <a:latin typeface="Arial" pitchFamily="34" charset="0"/>
              <a:ea typeface="ＭＳ Ｐゴシック" pitchFamily="34" charset="-128"/>
            </a:endParaRPr>
          </a:p>
          <a:p>
            <a:pPr eaLnBrk="1" hangingPunct="1">
              <a:lnSpc>
                <a:spcPct val="90000"/>
              </a:lnSpc>
              <a:buFontTx/>
              <a:buNone/>
              <a:defRPr/>
            </a:pPr>
            <a:r>
              <a:rPr lang="en-US" sz="2400" smtClean="0">
                <a:latin typeface="Arial" pitchFamily="34" charset="0"/>
                <a:ea typeface="ＭＳ Ｐゴシック" pitchFamily="34" charset="-128"/>
              </a:rPr>
              <a:t>Sufficient		         1	     2A			2B</a:t>
            </a:r>
          </a:p>
          <a:p>
            <a:pPr eaLnBrk="1" hangingPunct="1">
              <a:lnSpc>
                <a:spcPct val="90000"/>
              </a:lnSpc>
              <a:buFontTx/>
              <a:buNone/>
              <a:defRPr/>
            </a:pPr>
            <a:r>
              <a:rPr lang="en-US" sz="2400" smtClean="0">
                <a:solidFill>
                  <a:srgbClr val="FF0000"/>
                </a:solidFill>
                <a:latin typeface="Arial" pitchFamily="34" charset="0"/>
                <a:ea typeface="ＭＳ Ｐゴシック" pitchFamily="34" charset="-128"/>
              </a:rPr>
              <a:t>Limited</a:t>
            </a:r>
            <a:r>
              <a:rPr lang="en-US" sz="2400" smtClean="0">
                <a:latin typeface="Arial" pitchFamily="34" charset="0"/>
                <a:ea typeface="ＭＳ Ｐゴシック" pitchFamily="34" charset="-128"/>
              </a:rPr>
              <a:t>		         1	     </a:t>
            </a:r>
            <a:r>
              <a:rPr lang="en-US" sz="2400" smtClean="0">
                <a:solidFill>
                  <a:srgbClr val="FF0000"/>
                </a:solidFill>
                <a:latin typeface="Arial" pitchFamily="34" charset="0"/>
                <a:ea typeface="ＭＳ Ｐゴシック" pitchFamily="34" charset="-128"/>
              </a:rPr>
              <a:t>2B</a:t>
            </a:r>
            <a:r>
              <a:rPr lang="en-US" sz="2400" smtClean="0">
                <a:latin typeface="Arial" pitchFamily="34" charset="0"/>
                <a:ea typeface="ＭＳ Ｐゴシック" pitchFamily="34" charset="-128"/>
              </a:rPr>
              <a:t>			3</a:t>
            </a:r>
          </a:p>
          <a:p>
            <a:pPr eaLnBrk="1" hangingPunct="1">
              <a:lnSpc>
                <a:spcPct val="90000"/>
              </a:lnSpc>
              <a:buFontTx/>
              <a:buNone/>
              <a:defRPr/>
            </a:pPr>
            <a:r>
              <a:rPr lang="en-US" sz="2400" smtClean="0">
                <a:latin typeface="Arial" pitchFamily="34" charset="0"/>
                <a:ea typeface="ＭＳ Ｐゴシック" pitchFamily="34" charset="-128"/>
              </a:rPr>
              <a:t>Inadequate		         1	     2B			3</a:t>
            </a:r>
          </a:p>
          <a:p>
            <a:pPr eaLnBrk="1" hangingPunct="1">
              <a:lnSpc>
                <a:spcPct val="60000"/>
              </a:lnSpc>
              <a:buFontTx/>
              <a:buNone/>
              <a:defRPr/>
            </a:pPr>
            <a:r>
              <a:rPr lang="en-US" sz="2400" smtClean="0">
                <a:latin typeface="Arial" pitchFamily="34" charset="0"/>
                <a:ea typeface="ＭＳ Ｐゴシック" pitchFamily="34" charset="-128"/>
              </a:rPr>
              <a:t>(or lack of data)</a:t>
            </a:r>
          </a:p>
          <a:p>
            <a:pPr eaLnBrk="1" hangingPunct="1">
              <a:lnSpc>
                <a:spcPct val="90000"/>
              </a:lnSpc>
              <a:buFontTx/>
              <a:buNone/>
              <a:defRPr/>
            </a:pPr>
            <a:endParaRPr lang="en-US" sz="2600" smtClean="0">
              <a:latin typeface="Arial"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lnSpc>
                <a:spcPct val="80000"/>
              </a:lnSpc>
              <a:defRPr/>
            </a:pPr>
            <a:r>
              <a:rPr lang="en-US" sz="3400" smtClean="0">
                <a:latin typeface="Arial" pitchFamily="34" charset="0"/>
                <a:ea typeface="ＭＳ Ｐゴシック" pitchFamily="34" charset="-128"/>
                <a:cs typeface="Times New Roman" pitchFamily="18" charset="0"/>
              </a:rPr>
              <a:t>Radiofrequency Electromagnetic Fields</a:t>
            </a:r>
            <a:br>
              <a:rPr lang="en-US" sz="3400" smtClean="0">
                <a:latin typeface="Arial" pitchFamily="34" charset="0"/>
                <a:ea typeface="ＭＳ Ｐゴシック" pitchFamily="34" charset="-128"/>
                <a:cs typeface="Times New Roman" pitchFamily="18" charset="0"/>
              </a:rPr>
            </a:br>
            <a:r>
              <a:rPr lang="en-US" sz="3400" smtClean="0">
                <a:latin typeface="Arial" pitchFamily="34" charset="0"/>
                <a:ea typeface="ＭＳ Ｐゴシック" pitchFamily="34" charset="-128"/>
                <a:cs typeface="Times New Roman" pitchFamily="18" charset="0"/>
              </a:rPr>
              <a:t> </a:t>
            </a:r>
            <a:r>
              <a:rPr lang="en-US" sz="2800" smtClean="0">
                <a:latin typeface="Arial" pitchFamily="34" charset="0"/>
                <a:ea typeface="ＭＳ Ｐゴシック" pitchFamily="34" charset="-128"/>
                <a:cs typeface="Times New Roman" pitchFamily="18" charset="0"/>
              </a:rPr>
              <a:t>(</a:t>
            </a:r>
            <a:r>
              <a:rPr lang="en-US" sz="2800" smtClean="0">
                <a:solidFill>
                  <a:srgbClr val="FF0000"/>
                </a:solidFill>
                <a:latin typeface="Arial" pitchFamily="34" charset="0"/>
                <a:ea typeface="ＭＳ Ｐゴシック" pitchFamily="34" charset="-128"/>
                <a:cs typeface="Times New Roman" pitchFamily="18" charset="0"/>
              </a:rPr>
              <a:t>Overall evaluation</a:t>
            </a:r>
            <a:r>
              <a:rPr lang="en-US" sz="2800" smtClean="0">
                <a:latin typeface="Arial" pitchFamily="34" charset="0"/>
                <a:ea typeface="ＭＳ Ｐゴシック" pitchFamily="34" charset="-128"/>
                <a:cs typeface="Times New Roman" pitchFamily="18" charset="0"/>
              </a:rPr>
              <a:t>)</a:t>
            </a:r>
          </a:p>
        </p:txBody>
      </p:sp>
      <p:sp>
        <p:nvSpPr>
          <p:cNvPr id="8195" name="Rectangle 3"/>
          <p:cNvSpPr>
            <a:spLocks noGrp="1" noChangeArrowheads="1"/>
          </p:cNvSpPr>
          <p:nvPr>
            <p:ph type="body" idx="4294967295"/>
          </p:nvPr>
        </p:nvSpPr>
        <p:spPr>
          <a:xfrm>
            <a:off x="133350" y="1401763"/>
            <a:ext cx="8875713" cy="4381500"/>
          </a:xfrm>
        </p:spPr>
        <p:txBody>
          <a:bodyPr/>
          <a:lstStyle/>
          <a:p>
            <a:pPr>
              <a:lnSpc>
                <a:spcPct val="90000"/>
              </a:lnSpc>
              <a:buFontTx/>
              <a:buNone/>
              <a:defRPr/>
            </a:pPr>
            <a:r>
              <a:rPr lang="en-GB" sz="2400" b="1" smtClean="0">
                <a:latin typeface="Arial" pitchFamily="34" charset="0"/>
                <a:ea typeface="ＭＳ Ｐゴシック" pitchFamily="34" charset="-128"/>
              </a:rPr>
              <a:t>Cancer in Humans</a:t>
            </a:r>
            <a:endParaRPr lang="en-GB" sz="2400" smtClean="0">
              <a:latin typeface="Arial" pitchFamily="34" charset="0"/>
              <a:ea typeface="ＭＳ Ｐゴシック" pitchFamily="34" charset="-128"/>
            </a:endParaRPr>
          </a:p>
          <a:p>
            <a:pPr>
              <a:lnSpc>
                <a:spcPct val="90000"/>
              </a:lnSpc>
              <a:buFontTx/>
              <a:buNone/>
              <a:defRPr/>
            </a:pPr>
            <a:r>
              <a:rPr lang="en-GB" sz="2400" smtClean="0">
                <a:latin typeface="Arial" pitchFamily="34" charset="0"/>
                <a:ea typeface="ＭＳ Ｐゴシック" pitchFamily="34" charset="-128"/>
              </a:rPr>
              <a:t>	There is </a:t>
            </a:r>
            <a:r>
              <a:rPr lang="en-GB" sz="2400" i="1" smtClean="0">
                <a:latin typeface="Arial" pitchFamily="34" charset="0"/>
                <a:ea typeface="ＭＳ Ｐゴシック" pitchFamily="34" charset="-128"/>
              </a:rPr>
              <a:t>limited evidence</a:t>
            </a:r>
            <a:r>
              <a:rPr lang="en-GB" sz="2400" smtClean="0">
                <a:latin typeface="Arial" pitchFamily="34" charset="0"/>
                <a:ea typeface="ＭＳ Ｐゴシック" pitchFamily="34" charset="-128"/>
              </a:rPr>
              <a:t> in humans for the carcinogenicity of RF-EMF, </a:t>
            </a:r>
            <a:r>
              <a:rPr lang="en-US" sz="2400" smtClean="0">
                <a:ea typeface="ＭＳ Ｐゴシック" pitchFamily="34" charset="-128"/>
              </a:rPr>
              <a:t>based on positive associations between </a:t>
            </a:r>
            <a:r>
              <a:rPr lang="en-US" sz="2400" smtClean="0">
                <a:solidFill>
                  <a:srgbClr val="3333FF"/>
                </a:solidFill>
                <a:ea typeface="ＭＳ Ｐゴシック" pitchFamily="34" charset="-128"/>
              </a:rPr>
              <a:t>glioma</a:t>
            </a:r>
            <a:r>
              <a:rPr lang="en-US" sz="2400" smtClean="0">
                <a:ea typeface="ＭＳ Ｐゴシック" pitchFamily="34" charset="-128"/>
              </a:rPr>
              <a:t> and </a:t>
            </a:r>
            <a:r>
              <a:rPr lang="en-US" sz="2400" smtClean="0">
                <a:solidFill>
                  <a:srgbClr val="3333FF"/>
                </a:solidFill>
                <a:ea typeface="ＭＳ Ｐゴシック" pitchFamily="34" charset="-128"/>
              </a:rPr>
              <a:t>acoustic neuroma</a:t>
            </a:r>
            <a:r>
              <a:rPr lang="en-US" sz="2400" smtClean="0">
                <a:ea typeface="ＭＳ Ｐゴシック" pitchFamily="34" charset="-128"/>
              </a:rPr>
              <a:t> and exposure to RF-EMF from wireless phones.</a:t>
            </a:r>
            <a:endParaRPr lang="en-GB" sz="2400" b="1" smtClean="0">
              <a:latin typeface="Arial" pitchFamily="34" charset="0"/>
              <a:ea typeface="ＭＳ Ｐゴシック" pitchFamily="34" charset="-128"/>
            </a:endParaRPr>
          </a:p>
          <a:p>
            <a:pPr>
              <a:lnSpc>
                <a:spcPct val="110000"/>
              </a:lnSpc>
              <a:buFontTx/>
              <a:buNone/>
              <a:defRPr/>
            </a:pPr>
            <a:r>
              <a:rPr lang="en-GB" sz="2400" b="1" smtClean="0">
                <a:latin typeface="Arial" pitchFamily="34" charset="0"/>
                <a:ea typeface="ＭＳ Ｐゴシック" pitchFamily="34" charset="-128"/>
              </a:rPr>
              <a:t>Cancer in Experimental Animals</a:t>
            </a:r>
            <a:endParaRPr lang="en-GB" sz="2400" smtClean="0">
              <a:latin typeface="Arial" pitchFamily="34" charset="0"/>
              <a:ea typeface="ＭＳ Ｐゴシック" pitchFamily="34" charset="-128"/>
            </a:endParaRPr>
          </a:p>
          <a:p>
            <a:pPr>
              <a:lnSpc>
                <a:spcPct val="90000"/>
              </a:lnSpc>
              <a:buFontTx/>
              <a:buNone/>
              <a:defRPr/>
            </a:pPr>
            <a:r>
              <a:rPr lang="en-GB" sz="2400" smtClean="0">
                <a:latin typeface="Arial" pitchFamily="34" charset="0"/>
                <a:ea typeface="ＭＳ Ｐゴシック" pitchFamily="34" charset="-128"/>
              </a:rPr>
              <a:t>There is </a:t>
            </a:r>
            <a:r>
              <a:rPr lang="en-GB" sz="2400" i="1" smtClean="0">
                <a:latin typeface="Arial" pitchFamily="34" charset="0"/>
                <a:ea typeface="ＭＳ Ｐゴシック" pitchFamily="34" charset="-128"/>
              </a:rPr>
              <a:t>limited evidence</a:t>
            </a:r>
            <a:r>
              <a:rPr lang="en-GB" sz="2400" smtClean="0">
                <a:latin typeface="Arial" pitchFamily="34" charset="0"/>
                <a:ea typeface="ＭＳ Ｐゴシック" pitchFamily="34" charset="-128"/>
              </a:rPr>
              <a:t> in experimental animals for the carcinogenicity of RF-EMF.</a:t>
            </a:r>
            <a:endParaRPr lang="en-GB" sz="2400" b="1" smtClean="0">
              <a:latin typeface="Arial" pitchFamily="34" charset="0"/>
              <a:ea typeface="ＭＳ Ｐゴシック" pitchFamily="34" charset="-128"/>
            </a:endParaRPr>
          </a:p>
          <a:p>
            <a:pPr>
              <a:lnSpc>
                <a:spcPct val="130000"/>
              </a:lnSpc>
              <a:buFontTx/>
              <a:buNone/>
              <a:defRPr/>
            </a:pPr>
            <a:r>
              <a:rPr lang="en-GB" sz="2400" b="1" smtClean="0">
                <a:latin typeface="Arial" pitchFamily="34" charset="0"/>
                <a:ea typeface="ＭＳ Ｐゴシック" pitchFamily="34" charset="-128"/>
              </a:rPr>
              <a:t>Overall Evaluation</a:t>
            </a:r>
            <a:endParaRPr lang="en-GB" sz="2400" smtClean="0">
              <a:latin typeface="Arial" pitchFamily="34" charset="0"/>
              <a:ea typeface="ＭＳ Ｐゴシック" pitchFamily="34" charset="-128"/>
            </a:endParaRPr>
          </a:p>
          <a:p>
            <a:pPr>
              <a:lnSpc>
                <a:spcPct val="90000"/>
              </a:lnSpc>
              <a:buFontTx/>
              <a:buNone/>
              <a:defRPr/>
            </a:pPr>
            <a:r>
              <a:rPr lang="en-GB" sz="2400" smtClean="0">
                <a:latin typeface="Arial" pitchFamily="34" charset="0"/>
                <a:ea typeface="ＭＳ Ｐゴシック" pitchFamily="34" charset="-128"/>
              </a:rPr>
              <a:t>Radiofrequency electromagnetic fields are </a:t>
            </a:r>
            <a:r>
              <a:rPr lang="en-GB" sz="2400" i="1" smtClean="0">
                <a:latin typeface="Arial" pitchFamily="34" charset="0"/>
                <a:ea typeface="ＭＳ Ｐゴシック" pitchFamily="34" charset="-128"/>
              </a:rPr>
              <a:t>possibly carcinogenic to humans (Group 2B)</a:t>
            </a:r>
            <a:r>
              <a:rPr lang="en-GB" sz="2400" smtClean="0">
                <a:latin typeface="Arial" pitchFamily="34" charset="0"/>
                <a:ea typeface="ＭＳ Ｐゴシック" pitchFamily="34" charset="-128"/>
              </a:rPr>
              <a:t>.</a:t>
            </a:r>
            <a:endParaRPr lang="en-US" sz="240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04800" y="355600"/>
            <a:ext cx="8432800" cy="366713"/>
          </a:xfrm>
          <a:prstGeom prst="rect">
            <a:avLst/>
          </a:prstGeom>
          <a:noFill/>
          <a:ln w="9525">
            <a:noFill/>
            <a:miter lim="800000"/>
            <a:headEnd/>
            <a:tailEnd/>
          </a:ln>
          <a:effectLst/>
        </p:spPr>
        <p:txBody>
          <a:bodyPr>
            <a:spAutoFit/>
          </a:bodyPr>
          <a:lstStyle/>
          <a:p>
            <a:pPr>
              <a:spcBef>
                <a:spcPct val="50000"/>
              </a:spcBef>
            </a:pPr>
            <a:endParaRPr lang="en-US"/>
          </a:p>
        </p:txBody>
      </p:sp>
      <p:graphicFrame>
        <p:nvGraphicFramePr>
          <p:cNvPr id="30723" name="Object 5"/>
          <p:cNvGraphicFramePr>
            <a:graphicFrameLocks noChangeAspect="1"/>
          </p:cNvGraphicFramePr>
          <p:nvPr/>
        </p:nvGraphicFramePr>
        <p:xfrm>
          <a:off x="3732213" y="168275"/>
          <a:ext cx="4829175" cy="6486525"/>
        </p:xfrm>
        <a:graphic>
          <a:graphicData uri="http://schemas.openxmlformats.org/presentationml/2006/ole">
            <p:oleObj spid="_x0000_s30723" name="Acrobat Document" r:id="rId3" imgW="5667146" imgH="7610246" progId="AcroExch.Document.7">
              <p:embed/>
            </p:oleObj>
          </a:graphicData>
        </a:graphic>
      </p:graphicFrame>
      <p:sp>
        <p:nvSpPr>
          <p:cNvPr id="30724" name="Text Box 6"/>
          <p:cNvSpPr txBox="1">
            <a:spLocks noChangeArrowheads="1"/>
          </p:cNvSpPr>
          <p:nvPr/>
        </p:nvSpPr>
        <p:spPr bwMode="auto">
          <a:xfrm>
            <a:off x="266700" y="5003800"/>
            <a:ext cx="3416300" cy="307975"/>
          </a:xfrm>
          <a:prstGeom prst="rect">
            <a:avLst/>
          </a:prstGeom>
          <a:noFill/>
          <a:ln w="9525">
            <a:noFill/>
            <a:miter lim="800000"/>
            <a:headEnd/>
            <a:tailEnd/>
          </a:ln>
          <a:effectLst/>
        </p:spPr>
        <p:txBody>
          <a:bodyPr>
            <a:spAutoFit/>
          </a:bodyPr>
          <a:lstStyle/>
          <a:p>
            <a:pPr>
              <a:spcBef>
                <a:spcPct val="50000"/>
              </a:spcBef>
            </a:pPr>
            <a:r>
              <a:rPr lang="en-GB" sz="1400"/>
              <a:t>The Lancet Oncology </a:t>
            </a:r>
            <a:r>
              <a:rPr lang="en-GB" sz="1400" b="1"/>
              <a:t>12</a:t>
            </a:r>
            <a:r>
              <a:rPr lang="en-GB" sz="1400"/>
              <a:t>, 624-626, 2011</a:t>
            </a:r>
            <a:endParaRPr 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82613" y="649288"/>
            <a:ext cx="8015287" cy="525462"/>
          </a:xfrm>
        </p:spPr>
        <p:txBody>
          <a:bodyPr/>
          <a:lstStyle/>
          <a:p>
            <a:pPr eaLnBrk="1" hangingPunct="1">
              <a:lnSpc>
                <a:spcPct val="120000"/>
              </a:lnSpc>
              <a:defRPr/>
            </a:pPr>
            <a:r>
              <a:rPr lang="en-GB" sz="3000">
                <a:latin typeface="Arial" charset="0"/>
                <a:cs typeface="Times New Roman" charset="0"/>
              </a:rPr>
              <a:t>The </a:t>
            </a:r>
            <a:r>
              <a:rPr lang="en-GB" sz="3000" i="1">
                <a:latin typeface="Arial" charset="0"/>
                <a:cs typeface="Times New Roman" charset="0"/>
              </a:rPr>
              <a:t>IARC</a:t>
            </a:r>
            <a:r>
              <a:rPr lang="en-US" sz="3000" i="1">
                <a:latin typeface="Arial" charset="0"/>
                <a:cs typeface="Times New Roman" charset="0"/>
              </a:rPr>
              <a:t> </a:t>
            </a:r>
            <a:r>
              <a:rPr lang="en-GB" sz="3000" i="1">
                <a:latin typeface="Arial" charset="0"/>
                <a:cs typeface="Times New Roman" charset="0"/>
              </a:rPr>
              <a:t>Monographs</a:t>
            </a:r>
            <a:br>
              <a:rPr lang="en-GB" sz="3000" i="1">
                <a:latin typeface="Arial" charset="0"/>
                <a:cs typeface="Times New Roman" charset="0"/>
              </a:rPr>
            </a:br>
            <a:r>
              <a:rPr lang="en-GB" sz="3000" i="1">
                <a:latin typeface="Arial" charset="0"/>
                <a:cs typeface="Times New Roman" charset="0"/>
              </a:rPr>
              <a:t> </a:t>
            </a:r>
            <a:r>
              <a:rPr lang="en-GB" sz="2800">
                <a:solidFill>
                  <a:srgbClr val="FF0000"/>
                </a:solidFill>
              </a:rPr>
              <a:t>Acknowledgements</a:t>
            </a:r>
            <a:endParaRPr lang="en-US" sz="3600">
              <a:solidFill>
                <a:srgbClr val="FF0000"/>
              </a:solidFill>
            </a:endParaRPr>
          </a:p>
        </p:txBody>
      </p:sp>
      <p:sp>
        <p:nvSpPr>
          <p:cNvPr id="24579" name="Rectangle 3"/>
          <p:cNvSpPr>
            <a:spLocks noGrp="1" noChangeArrowheads="1"/>
          </p:cNvSpPr>
          <p:nvPr>
            <p:ph type="body" idx="1"/>
          </p:nvPr>
        </p:nvSpPr>
        <p:spPr>
          <a:xfrm>
            <a:off x="274638" y="1700213"/>
            <a:ext cx="8672512" cy="4206875"/>
          </a:xfrm>
        </p:spPr>
        <p:txBody>
          <a:bodyPr/>
          <a:lstStyle/>
          <a:p>
            <a:pPr eaLnBrk="1" hangingPunct="1">
              <a:buFontTx/>
              <a:buNone/>
              <a:defRPr/>
            </a:pPr>
            <a:r>
              <a:rPr lang="en-GB" sz="2400"/>
              <a:t>	</a:t>
            </a:r>
            <a:r>
              <a:rPr lang="en-GB" sz="2600">
                <a:latin typeface="Arial" charset="0"/>
              </a:rPr>
              <a:t>The </a:t>
            </a:r>
            <a:r>
              <a:rPr lang="en-GB" sz="2600" i="1">
                <a:latin typeface="Arial" charset="0"/>
              </a:rPr>
              <a:t>IARC Monographs</a:t>
            </a:r>
            <a:r>
              <a:rPr lang="en-GB" sz="2600">
                <a:latin typeface="Arial" charset="0"/>
              </a:rPr>
              <a:t> receive financial support from</a:t>
            </a:r>
          </a:p>
          <a:p>
            <a:pPr lvl="1" eaLnBrk="1" hangingPunct="1">
              <a:spcBef>
                <a:spcPct val="0"/>
              </a:spcBef>
              <a:buFontTx/>
              <a:buNone/>
              <a:defRPr/>
            </a:pPr>
            <a:endParaRPr lang="en-GB" sz="2600">
              <a:latin typeface="Arial" charset="0"/>
              <a:ea typeface="Tahoma" charset="0"/>
            </a:endParaRPr>
          </a:p>
          <a:p>
            <a:pPr lvl="1" eaLnBrk="1" hangingPunct="1">
              <a:spcBef>
                <a:spcPct val="0"/>
              </a:spcBef>
              <a:buFontTx/>
              <a:buNone/>
              <a:defRPr/>
            </a:pPr>
            <a:r>
              <a:rPr lang="en-GB" sz="2600">
                <a:latin typeface="Arial" charset="0"/>
                <a:ea typeface="Tahoma" charset="0"/>
              </a:rPr>
              <a:t>- U.S. National Cancer Institute (since 1982)</a:t>
            </a:r>
          </a:p>
          <a:p>
            <a:pPr lvl="1" eaLnBrk="1" hangingPunct="1">
              <a:lnSpc>
                <a:spcPct val="60000"/>
              </a:lnSpc>
              <a:spcBef>
                <a:spcPct val="0"/>
              </a:spcBef>
              <a:buFontTx/>
              <a:buNone/>
              <a:defRPr/>
            </a:pPr>
            <a:endParaRPr lang="en-GB" sz="2600">
              <a:latin typeface="Arial" charset="0"/>
              <a:ea typeface="Tahoma" charset="0"/>
            </a:endParaRPr>
          </a:p>
          <a:p>
            <a:pPr lvl="1" eaLnBrk="1" hangingPunct="1">
              <a:spcBef>
                <a:spcPct val="0"/>
              </a:spcBef>
              <a:buFontTx/>
              <a:buNone/>
              <a:defRPr/>
            </a:pPr>
            <a:r>
              <a:rPr lang="en-GB" sz="2600">
                <a:latin typeface="Arial" charset="0"/>
                <a:ea typeface="Tahoma" charset="0"/>
              </a:rPr>
              <a:t>- European Commission, DG for Employment, Social Affairs and Equal Opportunities (since 1986)</a:t>
            </a:r>
          </a:p>
          <a:p>
            <a:pPr lvl="1" eaLnBrk="1" hangingPunct="1">
              <a:lnSpc>
                <a:spcPct val="60000"/>
              </a:lnSpc>
              <a:spcBef>
                <a:spcPct val="0"/>
              </a:spcBef>
              <a:buFontTx/>
              <a:buNone/>
              <a:defRPr/>
            </a:pPr>
            <a:endParaRPr lang="en-GB" sz="2600">
              <a:latin typeface="Arial" charset="0"/>
              <a:ea typeface="Tahoma" charset="0"/>
            </a:endParaRPr>
          </a:p>
          <a:p>
            <a:pPr lvl="1" eaLnBrk="1" hangingPunct="1">
              <a:spcBef>
                <a:spcPct val="0"/>
              </a:spcBef>
              <a:buFontTx/>
              <a:buNone/>
              <a:defRPr/>
            </a:pPr>
            <a:r>
              <a:rPr lang="en-GB" sz="2600">
                <a:latin typeface="Arial" charset="0"/>
                <a:ea typeface="Tahoma" charset="0"/>
              </a:rPr>
              <a:t>- U.S. National Institute of Environmental Health Sciences (since 1992)</a:t>
            </a:r>
          </a:p>
          <a:p>
            <a:pPr lvl="1" eaLnBrk="1" hangingPunct="1">
              <a:lnSpc>
                <a:spcPct val="60000"/>
              </a:lnSpc>
              <a:spcBef>
                <a:spcPct val="0"/>
              </a:spcBef>
              <a:buFontTx/>
              <a:buNone/>
              <a:defRPr/>
            </a:pPr>
            <a:endParaRPr lang="en-GB" sz="2600">
              <a:latin typeface="Arial" charset="0"/>
              <a:ea typeface="Tahoma" charset="0"/>
            </a:endParaRPr>
          </a:p>
          <a:p>
            <a:pPr lvl="1" eaLnBrk="1" hangingPunct="1">
              <a:spcBef>
                <a:spcPct val="0"/>
              </a:spcBef>
              <a:buFontTx/>
              <a:buNone/>
              <a:defRPr/>
            </a:pPr>
            <a:r>
              <a:rPr lang="en-GB" sz="2600">
                <a:latin typeface="Arial" charset="0"/>
                <a:ea typeface="Tahoma" charset="0"/>
              </a:rPr>
              <a:t>- U.S. Environmental Protection Agency (since 2001)</a:t>
            </a:r>
          </a:p>
          <a:p>
            <a:pPr eaLnBrk="1" hangingPunct="1">
              <a:buFontTx/>
              <a:buNone/>
              <a:defRPr/>
            </a:pPr>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defRPr/>
            </a:pPr>
            <a:r>
              <a:rPr lang="en-GB" sz="3200">
                <a:latin typeface="Arial" charset="0"/>
                <a:cs typeface="Times New Roman" charset="0"/>
              </a:rPr>
              <a:t>The </a:t>
            </a:r>
            <a:r>
              <a:rPr lang="en-GB" sz="3200" i="1">
                <a:latin typeface="Arial" charset="0"/>
                <a:cs typeface="Times New Roman" charset="0"/>
              </a:rPr>
              <a:t>IARC</a:t>
            </a:r>
            <a:r>
              <a:rPr lang="en-US" sz="3200" i="1">
                <a:latin typeface="Arial" charset="0"/>
                <a:cs typeface="Times New Roman" charset="0"/>
              </a:rPr>
              <a:t> </a:t>
            </a:r>
            <a:r>
              <a:rPr lang="en-GB" sz="3200" i="1">
                <a:latin typeface="Arial" charset="0"/>
                <a:cs typeface="Times New Roman" charset="0"/>
              </a:rPr>
              <a:t>Monographs</a:t>
            </a:r>
            <a:endParaRPr lang="en-US" sz="3600">
              <a:solidFill>
                <a:srgbClr val="FFFF00"/>
              </a:solidFill>
              <a:latin typeface="Arial" charset="0"/>
              <a:cs typeface="Times New Roman" charset="0"/>
            </a:endParaRPr>
          </a:p>
        </p:txBody>
      </p:sp>
      <p:sp>
        <p:nvSpPr>
          <p:cNvPr id="4099" name="Rectangle 3"/>
          <p:cNvSpPr>
            <a:spLocks noGrp="1" noChangeArrowheads="1"/>
          </p:cNvSpPr>
          <p:nvPr>
            <p:ph type="body" idx="4294967295"/>
          </p:nvPr>
        </p:nvSpPr>
        <p:spPr>
          <a:xfrm>
            <a:off x="85725" y="1171575"/>
            <a:ext cx="8961438" cy="4121150"/>
          </a:xfrm>
        </p:spPr>
        <p:txBody>
          <a:bodyPr/>
          <a:lstStyle/>
          <a:p>
            <a:pPr eaLnBrk="1" hangingPunct="1">
              <a:buFontTx/>
              <a:buNone/>
              <a:defRPr/>
            </a:pPr>
            <a:r>
              <a:rPr lang="en-GB" sz="2600" smtClean="0">
                <a:ea typeface="ＭＳ Ｐゴシック" pitchFamily="34" charset="-128"/>
              </a:rPr>
              <a:t>The </a:t>
            </a:r>
            <a:r>
              <a:rPr lang="en-GB" sz="2600" i="1" smtClean="0">
                <a:ea typeface="ＭＳ Ｐゴシック" pitchFamily="34" charset="-128"/>
              </a:rPr>
              <a:t>IARC Monographs</a:t>
            </a:r>
            <a:r>
              <a:rPr lang="en-GB" sz="2600" smtClean="0">
                <a:ea typeface="ＭＳ Ｐゴシック" pitchFamily="34" charset="-128"/>
              </a:rPr>
              <a:t> are a</a:t>
            </a:r>
            <a:r>
              <a:rPr lang="en-US" sz="2600" smtClean="0">
                <a:ea typeface="ＭＳ Ｐゴシック" pitchFamily="34" charset="-128"/>
              </a:rPr>
              <a:t>n authoritative</a:t>
            </a:r>
            <a:r>
              <a:rPr lang="en-GB" sz="2600" smtClean="0">
                <a:ea typeface="ＭＳ Ｐゴシック" pitchFamily="34" charset="-128"/>
              </a:rPr>
              <a:t> series of</a:t>
            </a:r>
            <a:r>
              <a:rPr lang="en-US" sz="2600" smtClean="0">
                <a:ea typeface="ＭＳ Ｐゴシック" pitchFamily="34" charset="-128"/>
              </a:rPr>
              <a:t> scientific </a:t>
            </a:r>
            <a:r>
              <a:rPr lang="en-GB" sz="2600" smtClean="0">
                <a:ea typeface="ＭＳ Ｐゴシック" pitchFamily="34" charset="-128"/>
              </a:rPr>
              <a:t>reviews that</a:t>
            </a:r>
            <a:r>
              <a:rPr lang="en-US" sz="2600" smtClean="0">
                <a:ea typeface="ＭＳ Ｐゴシック" pitchFamily="34" charset="-128"/>
              </a:rPr>
              <a:t> </a:t>
            </a:r>
            <a:r>
              <a:rPr lang="en-GB" sz="2600" smtClean="0">
                <a:ea typeface="ＭＳ Ｐゴシック" pitchFamily="34" charset="-128"/>
              </a:rPr>
              <a:t>identify environmental factors that</a:t>
            </a:r>
            <a:r>
              <a:rPr lang="en-US" sz="2600" smtClean="0">
                <a:ea typeface="ＭＳ Ｐゴシック" pitchFamily="34" charset="-128"/>
              </a:rPr>
              <a:t> can </a:t>
            </a:r>
            <a:r>
              <a:rPr lang="en-GB" sz="2600" smtClean="0">
                <a:ea typeface="ＭＳ Ｐゴシック" pitchFamily="34" charset="-128"/>
              </a:rPr>
              <a:t>increase the incidence of cancer in humans</a:t>
            </a:r>
            <a:endParaRPr lang="en-US" sz="2600" smtClean="0">
              <a:ea typeface="ＭＳ Ｐゴシック" pitchFamily="34" charset="-128"/>
            </a:endParaRPr>
          </a:p>
          <a:p>
            <a:pPr eaLnBrk="1" hangingPunct="1">
              <a:lnSpc>
                <a:spcPct val="80000"/>
              </a:lnSpc>
              <a:buFontTx/>
              <a:buNone/>
              <a:defRPr/>
            </a:pPr>
            <a:endParaRPr lang="en-US" sz="2600" smtClean="0">
              <a:ea typeface="ＭＳ Ｐゴシック" pitchFamily="34" charset="-128"/>
            </a:endParaRPr>
          </a:p>
          <a:p>
            <a:pPr eaLnBrk="1" hangingPunct="1">
              <a:buFontTx/>
              <a:buNone/>
              <a:defRPr/>
            </a:pPr>
            <a:r>
              <a:rPr lang="en-GB" sz="2600" smtClean="0">
                <a:ea typeface="ＭＳ Ｐゴシック" pitchFamily="34" charset="-128"/>
              </a:rPr>
              <a:t>This c</a:t>
            </a:r>
            <a:r>
              <a:rPr lang="en-US" sz="2600" smtClean="0">
                <a:ea typeface="ＭＳ Ｐゴシック" pitchFamily="34" charset="-128"/>
              </a:rPr>
              <a:t>ancer-hazard identification is a first step in cancer-risk assessment and cancer prevention</a:t>
            </a:r>
            <a:endParaRPr lang="en-GB" sz="2600" smtClean="0">
              <a:ea typeface="ＭＳ Ｐゴシック" pitchFamily="34" charset="-128"/>
            </a:endParaRPr>
          </a:p>
          <a:p>
            <a:pPr eaLnBrk="1" hangingPunct="1">
              <a:lnSpc>
                <a:spcPct val="80000"/>
              </a:lnSpc>
              <a:buFontTx/>
              <a:buNone/>
              <a:defRPr/>
            </a:pPr>
            <a:r>
              <a:rPr lang="en-GB" sz="2600" smtClean="0">
                <a:ea typeface="ＭＳ Ｐゴシック" pitchFamily="34" charset="-128"/>
              </a:rPr>
              <a:t>	</a:t>
            </a:r>
          </a:p>
          <a:p>
            <a:pPr eaLnBrk="1" hangingPunct="1">
              <a:buFontTx/>
              <a:buNone/>
              <a:defRPr/>
            </a:pPr>
            <a:r>
              <a:rPr lang="en-GB" sz="2600" smtClean="0">
                <a:ea typeface="ＭＳ Ｐゴシック" pitchFamily="34" charset="-128"/>
              </a:rPr>
              <a:t>Each </a:t>
            </a:r>
            <a:r>
              <a:rPr lang="en-GB" sz="2600" i="1" smtClean="0">
                <a:ea typeface="ＭＳ Ｐゴシック" pitchFamily="34" charset="-128"/>
              </a:rPr>
              <a:t>Monograph</a:t>
            </a:r>
            <a:r>
              <a:rPr lang="en-GB" sz="2600" smtClean="0">
                <a:ea typeface="ＭＳ Ｐゴシック" pitchFamily="34" charset="-128"/>
              </a:rPr>
              <a:t> includes a </a:t>
            </a:r>
            <a:r>
              <a:rPr lang="en-GB" sz="2600" u="sng" smtClean="0">
                <a:ea typeface="ＭＳ Ｐゴシック" pitchFamily="34" charset="-128"/>
              </a:rPr>
              <a:t>critical review</a:t>
            </a:r>
            <a:r>
              <a:rPr lang="en-GB" sz="2600" smtClean="0">
                <a:ea typeface="ＭＳ Ｐゴシック" pitchFamily="34" charset="-128"/>
              </a:rPr>
              <a:t> by an </a:t>
            </a:r>
            <a:r>
              <a:rPr lang="en-GB" sz="2600" i="1" smtClean="0">
                <a:ea typeface="ＭＳ Ｐゴシック" pitchFamily="34" charset="-128"/>
              </a:rPr>
              <a:t>ad-hoc</a:t>
            </a:r>
            <a:r>
              <a:rPr lang="en-GB" sz="2600" smtClean="0">
                <a:ea typeface="ＭＳ Ｐゴシック" pitchFamily="34" charset="-128"/>
              </a:rPr>
              <a:t> Working Group of the pertinent</a:t>
            </a:r>
            <a:r>
              <a:rPr lang="en-US" sz="2600" smtClean="0">
                <a:ea typeface="ＭＳ Ｐゴシック" pitchFamily="34" charset="-128"/>
              </a:rPr>
              <a:t> scientific </a:t>
            </a:r>
            <a:r>
              <a:rPr lang="en-GB" sz="2600" smtClean="0">
                <a:ea typeface="ＭＳ Ｐゴシック" pitchFamily="34" charset="-128"/>
              </a:rPr>
              <a:t>literature, and an </a:t>
            </a:r>
            <a:r>
              <a:rPr lang="en-GB" sz="2600" u="sng" smtClean="0">
                <a:ea typeface="ＭＳ Ｐゴシック" pitchFamily="34" charset="-128"/>
              </a:rPr>
              <a:t>evaluation</a:t>
            </a:r>
            <a:r>
              <a:rPr lang="en-GB" sz="2600" smtClean="0">
                <a:ea typeface="ＭＳ Ｐゴシック" pitchFamily="34" charset="-128"/>
              </a:rPr>
              <a:t> of the weight of</a:t>
            </a:r>
            <a:r>
              <a:rPr lang="en-US" sz="2600" smtClean="0">
                <a:ea typeface="ＭＳ Ｐゴシック" pitchFamily="34" charset="-128"/>
              </a:rPr>
              <a:t> the evi</a:t>
            </a:r>
            <a:r>
              <a:rPr lang="en-GB" sz="2600" smtClean="0">
                <a:ea typeface="ＭＳ Ｐゴシック" pitchFamily="34" charset="-128"/>
              </a:rPr>
              <a:t>dence</a:t>
            </a:r>
            <a:r>
              <a:rPr lang="en-US" sz="2600" smtClean="0">
                <a:ea typeface="ＭＳ Ｐゴシック" pitchFamily="34" charset="-128"/>
              </a:rPr>
              <a:t> </a:t>
            </a:r>
            <a:r>
              <a:rPr lang="en-GB" sz="2600" smtClean="0">
                <a:ea typeface="ＭＳ Ｐゴシック" pitchFamily="34" charset="-128"/>
              </a:rPr>
              <a:t>that the agent can increase cancer incidence in</a:t>
            </a:r>
            <a:r>
              <a:rPr lang="en-US" sz="2600" smtClean="0">
                <a:ea typeface="ＭＳ Ｐゴシック" pitchFamily="34" charset="-128"/>
              </a:rPr>
              <a:t> </a:t>
            </a:r>
            <a:r>
              <a:rPr lang="en-GB" sz="2600" smtClean="0">
                <a:ea typeface="ＭＳ Ｐゴシック" pitchFamily="34" charset="-128"/>
              </a:rPr>
              <a:t>humans</a:t>
            </a:r>
            <a:endParaRPr lang="en-US" sz="2200"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582613" y="635000"/>
            <a:ext cx="8015287" cy="525463"/>
          </a:xfrm>
        </p:spPr>
        <p:txBody>
          <a:bodyPr/>
          <a:lstStyle/>
          <a:p>
            <a:pPr eaLnBrk="1" hangingPunct="1">
              <a:lnSpc>
                <a:spcPct val="120000"/>
              </a:lnSpc>
              <a:defRPr/>
            </a:pPr>
            <a:r>
              <a:rPr lang="en-GB" sz="3000" smtClean="0">
                <a:latin typeface="Arial" pitchFamily="34" charset="0"/>
                <a:ea typeface="ＭＳ Ｐゴシック" pitchFamily="34" charset="-128"/>
                <a:cs typeface="Times New Roman" pitchFamily="18" charset="0"/>
              </a:rPr>
              <a:t>The </a:t>
            </a:r>
            <a:r>
              <a:rPr lang="en-GB" sz="3000" i="1" smtClean="0">
                <a:latin typeface="Arial" pitchFamily="34" charset="0"/>
                <a:ea typeface="ＭＳ Ｐゴシック" pitchFamily="34" charset="-128"/>
                <a:cs typeface="Times New Roman" pitchFamily="18" charset="0"/>
              </a:rPr>
              <a:t>IARC</a:t>
            </a:r>
            <a:r>
              <a:rPr lang="en-US" sz="3000" i="1" smtClean="0">
                <a:latin typeface="Arial" pitchFamily="34" charset="0"/>
                <a:ea typeface="ＭＳ Ｐゴシック" pitchFamily="34" charset="-128"/>
                <a:cs typeface="Times New Roman" pitchFamily="18" charset="0"/>
              </a:rPr>
              <a:t> </a:t>
            </a:r>
            <a:r>
              <a:rPr lang="en-GB" sz="3000" i="1" smtClean="0">
                <a:latin typeface="Arial" pitchFamily="34" charset="0"/>
                <a:ea typeface="ＭＳ Ｐゴシック" pitchFamily="34" charset="-128"/>
                <a:cs typeface="Times New Roman" pitchFamily="18" charset="0"/>
              </a:rPr>
              <a:t>Monographs </a:t>
            </a:r>
            <a:r>
              <a:rPr lang="en-GB" sz="3000" smtClean="0">
                <a:latin typeface="Arial" pitchFamily="34" charset="0"/>
                <a:ea typeface="ＭＳ Ｐゴシック" pitchFamily="34" charset="-128"/>
                <a:cs typeface="Times New Roman" pitchFamily="18" charset="0"/>
              </a:rPr>
              <a:t>team</a:t>
            </a:r>
            <a:r>
              <a:rPr lang="en-GB" sz="3000" i="1" smtClean="0">
                <a:latin typeface="Arial" pitchFamily="34" charset="0"/>
                <a:ea typeface="ＭＳ Ｐゴシック" pitchFamily="34" charset="-128"/>
                <a:cs typeface="Times New Roman" pitchFamily="18" charset="0"/>
              </a:rPr>
              <a:t/>
            </a:r>
            <a:br>
              <a:rPr lang="en-GB" sz="3000" i="1" smtClean="0">
                <a:latin typeface="Arial" pitchFamily="34" charset="0"/>
                <a:ea typeface="ＭＳ Ｐゴシック" pitchFamily="34" charset="-128"/>
                <a:cs typeface="Times New Roman" pitchFamily="18" charset="0"/>
              </a:rPr>
            </a:br>
            <a:r>
              <a:rPr lang="en-GB" sz="3000" i="1" smtClean="0">
                <a:latin typeface="Arial" pitchFamily="34" charset="0"/>
                <a:ea typeface="ＭＳ Ｐゴシック" pitchFamily="34" charset="-128"/>
                <a:cs typeface="Times New Roman" pitchFamily="18" charset="0"/>
              </a:rPr>
              <a:t> </a:t>
            </a:r>
            <a:endParaRPr lang="en-US" sz="3600" smtClean="0">
              <a:ea typeface="ＭＳ Ｐゴシック" pitchFamily="34" charset="-128"/>
            </a:endParaRPr>
          </a:p>
        </p:txBody>
      </p:sp>
      <p:sp>
        <p:nvSpPr>
          <p:cNvPr id="25603" name="Rectangle 1027"/>
          <p:cNvSpPr>
            <a:spLocks noGrp="1" noChangeArrowheads="1"/>
          </p:cNvSpPr>
          <p:nvPr>
            <p:ph type="body" idx="1"/>
          </p:nvPr>
        </p:nvSpPr>
        <p:spPr>
          <a:xfrm>
            <a:off x="274638" y="1385888"/>
            <a:ext cx="8672512" cy="4206875"/>
          </a:xfrm>
        </p:spPr>
        <p:txBody>
          <a:bodyPr/>
          <a:lstStyle/>
          <a:p>
            <a:pPr eaLnBrk="1" hangingPunct="1">
              <a:buFontTx/>
              <a:buNone/>
              <a:defRPr/>
            </a:pPr>
            <a:r>
              <a:rPr lang="en-GB" sz="2400"/>
              <a:t>	</a:t>
            </a:r>
            <a:endParaRPr lang="en-US" sz="2400"/>
          </a:p>
        </p:txBody>
      </p:sp>
      <p:pic>
        <p:nvPicPr>
          <p:cNvPr id="32772" name="Picture 1031" descr="Pile pointe031"/>
          <p:cNvPicPr>
            <a:picLocks noChangeAspect="1" noChangeArrowheads="1"/>
          </p:cNvPicPr>
          <p:nvPr/>
        </p:nvPicPr>
        <p:blipFill>
          <a:blip r:embed="rId2"/>
          <a:srcRect/>
          <a:stretch>
            <a:fillRect/>
          </a:stretch>
        </p:blipFill>
        <p:spPr bwMode="auto">
          <a:xfrm>
            <a:off x="7075488" y="2159000"/>
            <a:ext cx="1196975" cy="3578225"/>
          </a:xfrm>
          <a:prstGeom prst="rect">
            <a:avLst/>
          </a:prstGeom>
          <a:noFill/>
          <a:ln w="9525">
            <a:noFill/>
            <a:miter lim="800000"/>
            <a:headEnd/>
            <a:tailEnd/>
          </a:ln>
        </p:spPr>
      </p:pic>
      <p:sp>
        <p:nvSpPr>
          <p:cNvPr id="25605" name="Text Box 1032"/>
          <p:cNvSpPr txBox="1">
            <a:spLocks noChangeArrowheads="1"/>
          </p:cNvSpPr>
          <p:nvPr/>
        </p:nvSpPr>
        <p:spPr bwMode="auto">
          <a:xfrm>
            <a:off x="2035175" y="4532313"/>
            <a:ext cx="4289425" cy="100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mtClean="0"/>
              <a:t>Merci à toutes et à tous!</a:t>
            </a:r>
            <a:r>
              <a:rPr lang="en-US" sz="1800" smtClean="0"/>
              <a:t> </a:t>
            </a:r>
          </a:p>
          <a:p>
            <a:pPr eaLnBrk="1" hangingPunct="1">
              <a:spcBef>
                <a:spcPct val="50000"/>
              </a:spcBef>
              <a:defRPr/>
            </a:pPr>
            <a:endParaRPr lang="en-US" smtClean="0">
              <a:latin typeface="Times New Roman" pitchFamily="18" charset="0"/>
            </a:endParaRPr>
          </a:p>
        </p:txBody>
      </p:sp>
      <p:pic>
        <p:nvPicPr>
          <p:cNvPr id="32774" name="Picture 1"/>
          <p:cNvPicPr>
            <a:picLocks noChangeAspect="1"/>
          </p:cNvPicPr>
          <p:nvPr/>
        </p:nvPicPr>
        <p:blipFill>
          <a:blip r:embed="rId3" cstate="print"/>
          <a:srcRect/>
          <a:stretch>
            <a:fillRect/>
          </a:stretch>
        </p:blipFill>
        <p:spPr bwMode="auto">
          <a:xfrm>
            <a:off x="1030288" y="1068388"/>
            <a:ext cx="5051425" cy="336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defRPr/>
            </a:pPr>
            <a:r>
              <a:rPr lang="en-GB" sz="3200" smtClean="0">
                <a:latin typeface="Arial" pitchFamily="34" charset="0"/>
                <a:ea typeface="ＭＳ Ｐゴシック" pitchFamily="34" charset="-128"/>
                <a:cs typeface="Times New Roman" pitchFamily="18" charset="0"/>
              </a:rPr>
              <a:t>The </a:t>
            </a:r>
            <a:r>
              <a:rPr lang="en-GB" sz="3200" i="1" smtClean="0">
                <a:latin typeface="Arial" pitchFamily="34" charset="0"/>
                <a:ea typeface="ＭＳ Ｐゴシック" pitchFamily="34" charset="-128"/>
                <a:cs typeface="Times New Roman" pitchFamily="18" charset="0"/>
              </a:rPr>
              <a:t>IARC</a:t>
            </a:r>
            <a:r>
              <a:rPr lang="en-US" sz="3200" i="1" smtClean="0">
                <a:latin typeface="Arial" pitchFamily="34" charset="0"/>
                <a:ea typeface="ＭＳ Ｐゴシック" pitchFamily="34" charset="-128"/>
                <a:cs typeface="Times New Roman" pitchFamily="18" charset="0"/>
              </a:rPr>
              <a:t> </a:t>
            </a:r>
            <a:r>
              <a:rPr lang="en-GB" sz="3200" i="1" smtClean="0">
                <a:latin typeface="Arial" pitchFamily="34" charset="0"/>
                <a:ea typeface="ＭＳ Ｐゴシック" pitchFamily="34" charset="-128"/>
                <a:cs typeface="Times New Roman" pitchFamily="18" charset="0"/>
              </a:rPr>
              <a:t>Monographs</a:t>
            </a:r>
            <a:r>
              <a:rPr lang="en-GB" sz="3200" b="1" i="1" smtClean="0">
                <a:latin typeface="Arial" pitchFamily="34" charset="0"/>
                <a:ea typeface="ＭＳ Ｐゴシック" pitchFamily="34" charset="-128"/>
                <a:cs typeface="Times New Roman" pitchFamily="18" charset="0"/>
              </a:rPr>
              <a:t/>
            </a:r>
            <a:br>
              <a:rPr lang="en-GB" sz="3200" b="1" i="1" smtClean="0">
                <a:latin typeface="Arial" pitchFamily="34" charset="0"/>
                <a:ea typeface="ＭＳ Ｐゴシック" pitchFamily="34" charset="-128"/>
                <a:cs typeface="Times New Roman" pitchFamily="18" charset="0"/>
              </a:rPr>
            </a:br>
            <a:r>
              <a:rPr lang="en-GB" sz="3200" b="1" i="1" smtClean="0">
                <a:latin typeface="Arial" pitchFamily="34" charset="0"/>
                <a:ea typeface="ＭＳ Ｐゴシック" pitchFamily="34" charset="-128"/>
                <a:cs typeface="Times New Roman" pitchFamily="18" charset="0"/>
              </a:rPr>
              <a:t> </a:t>
            </a:r>
            <a:r>
              <a:rPr lang="en-GB" altLang="fr-FR" sz="2800" smtClean="0">
                <a:ea typeface="ＭＳ Ｐゴシック" pitchFamily="34" charset="-128"/>
              </a:rPr>
              <a:t>“</a:t>
            </a:r>
            <a:r>
              <a:rPr lang="en-GB" sz="2800" smtClean="0">
                <a:ea typeface="ＭＳ Ｐゴシック" pitchFamily="34" charset="-128"/>
              </a:rPr>
              <a:t>The WHO encyclopaedia of carcinogens</a:t>
            </a:r>
            <a:r>
              <a:rPr lang="en-GB" altLang="fr-FR" sz="2800" smtClean="0">
                <a:ea typeface="ＭＳ Ｐゴシック" pitchFamily="34" charset="-128"/>
              </a:rPr>
              <a:t>”</a:t>
            </a:r>
            <a:endParaRPr lang="en-US" smtClean="0">
              <a:ea typeface="ＭＳ Ｐゴシック" pitchFamily="34" charset="-128"/>
            </a:endParaRPr>
          </a:p>
        </p:txBody>
      </p:sp>
      <p:sp>
        <p:nvSpPr>
          <p:cNvPr id="5123" name="Rectangle 1027"/>
          <p:cNvSpPr>
            <a:spLocks noGrp="1" noChangeArrowheads="1"/>
          </p:cNvSpPr>
          <p:nvPr>
            <p:ph type="body" idx="1"/>
          </p:nvPr>
        </p:nvSpPr>
        <p:spPr>
          <a:xfrm>
            <a:off x="85725" y="1390650"/>
            <a:ext cx="8961438" cy="4244975"/>
          </a:xfrm>
        </p:spPr>
        <p:txBody>
          <a:bodyPr/>
          <a:lstStyle/>
          <a:p>
            <a:pPr eaLnBrk="1" hangingPunct="1">
              <a:lnSpc>
                <a:spcPct val="60000"/>
              </a:lnSpc>
              <a:buFontTx/>
              <a:buNone/>
              <a:defRPr/>
            </a:pPr>
            <a:endParaRPr lang="en-GB" sz="2400" smtClean="0">
              <a:ea typeface="ＭＳ Ｐゴシック" pitchFamily="34" charset="-128"/>
            </a:endParaRPr>
          </a:p>
          <a:p>
            <a:pPr eaLnBrk="1" hangingPunct="1">
              <a:lnSpc>
                <a:spcPct val="60000"/>
              </a:lnSpc>
              <a:buFontTx/>
              <a:buNone/>
              <a:defRPr/>
            </a:pPr>
            <a:r>
              <a:rPr lang="en-GB" sz="2400" smtClean="0">
                <a:ea typeface="ＭＳ Ｐゴシック" pitchFamily="34" charset="-128"/>
              </a:rPr>
              <a:t>The </a:t>
            </a:r>
            <a:r>
              <a:rPr lang="en-GB" sz="2400" i="1" smtClean="0">
                <a:ea typeface="ＭＳ Ｐゴシック" pitchFamily="34" charset="-128"/>
              </a:rPr>
              <a:t>IARC Monographs</a:t>
            </a:r>
            <a:r>
              <a:rPr lang="en-GB" sz="2400" smtClean="0">
                <a:ea typeface="ＭＳ Ｐゴシック" pitchFamily="34" charset="-128"/>
              </a:rPr>
              <a:t> evaluate</a:t>
            </a:r>
          </a:p>
          <a:p>
            <a:pPr lvl="1" eaLnBrk="1" hangingPunct="1">
              <a:lnSpc>
                <a:spcPct val="70000"/>
              </a:lnSpc>
              <a:defRPr/>
            </a:pPr>
            <a:r>
              <a:rPr lang="en-GB" sz="2400" smtClean="0"/>
              <a:t>Chemical agents and complex mixtures</a:t>
            </a:r>
          </a:p>
          <a:p>
            <a:pPr lvl="1" eaLnBrk="1" hangingPunct="1">
              <a:lnSpc>
                <a:spcPct val="70000"/>
              </a:lnSpc>
              <a:defRPr/>
            </a:pPr>
            <a:r>
              <a:rPr lang="en-GB" sz="2400" smtClean="0"/>
              <a:t>Occupational exposures</a:t>
            </a:r>
          </a:p>
          <a:p>
            <a:pPr lvl="1" eaLnBrk="1" hangingPunct="1">
              <a:lnSpc>
                <a:spcPct val="70000"/>
              </a:lnSpc>
              <a:defRPr/>
            </a:pPr>
            <a:r>
              <a:rPr lang="en-GB" sz="2400" smtClean="0"/>
              <a:t>Physical agents, biological agents</a:t>
            </a:r>
          </a:p>
          <a:p>
            <a:pPr lvl="1" eaLnBrk="1" hangingPunct="1">
              <a:lnSpc>
                <a:spcPct val="70000"/>
              </a:lnSpc>
              <a:defRPr/>
            </a:pPr>
            <a:r>
              <a:rPr lang="en-GB" sz="2400" smtClean="0"/>
              <a:t>Personal habits and household exposures</a:t>
            </a:r>
          </a:p>
          <a:p>
            <a:pPr lvl="1" eaLnBrk="1" hangingPunct="1">
              <a:lnSpc>
                <a:spcPct val="60000"/>
              </a:lnSpc>
              <a:defRPr/>
            </a:pPr>
            <a:endParaRPr lang="en-GB" sz="2000" smtClean="0"/>
          </a:p>
          <a:p>
            <a:pPr lvl="1" eaLnBrk="1" hangingPunct="1">
              <a:lnSpc>
                <a:spcPct val="60000"/>
              </a:lnSpc>
              <a:defRPr/>
            </a:pPr>
            <a:endParaRPr lang="en-GB" sz="2000" smtClean="0"/>
          </a:p>
          <a:p>
            <a:pPr eaLnBrk="1" hangingPunct="1">
              <a:lnSpc>
                <a:spcPct val="70000"/>
              </a:lnSpc>
              <a:defRPr/>
            </a:pPr>
            <a:r>
              <a:rPr lang="en-GB" sz="2400" smtClean="0">
                <a:ea typeface="ＭＳ Ｐゴシック" pitchFamily="34" charset="-128"/>
              </a:rPr>
              <a:t>Nearly 950 agents have been evaluated</a:t>
            </a:r>
          </a:p>
          <a:p>
            <a:pPr lvl="1" eaLnBrk="1" hangingPunct="1">
              <a:lnSpc>
                <a:spcPct val="70000"/>
              </a:lnSpc>
              <a:defRPr/>
            </a:pPr>
            <a:r>
              <a:rPr lang="en-GB" sz="2400" smtClean="0"/>
              <a:t>107 are </a:t>
            </a:r>
            <a:r>
              <a:rPr lang="en-GB" sz="2400" i="1" smtClean="0"/>
              <a:t>carcinogenic to humans</a:t>
            </a:r>
            <a:r>
              <a:rPr lang="en-GB" sz="2400" smtClean="0"/>
              <a:t> (Group 1)</a:t>
            </a:r>
          </a:p>
          <a:p>
            <a:pPr lvl="1" eaLnBrk="1" hangingPunct="1">
              <a:lnSpc>
                <a:spcPct val="70000"/>
              </a:lnSpc>
              <a:defRPr/>
            </a:pPr>
            <a:r>
              <a:rPr lang="en-GB" sz="2400" smtClean="0"/>
              <a:t>  59 are </a:t>
            </a:r>
            <a:r>
              <a:rPr lang="en-GB" sz="2400" i="1" smtClean="0"/>
              <a:t>probably carcinogenic to humans</a:t>
            </a:r>
            <a:r>
              <a:rPr lang="en-GB" sz="2400" smtClean="0"/>
              <a:t> (Group 2A)</a:t>
            </a:r>
          </a:p>
          <a:p>
            <a:pPr lvl="1" eaLnBrk="1" hangingPunct="1">
              <a:lnSpc>
                <a:spcPct val="70000"/>
              </a:lnSpc>
              <a:defRPr/>
            </a:pPr>
            <a:r>
              <a:rPr lang="en-GB" sz="2400" smtClean="0"/>
              <a:t>267 are </a:t>
            </a:r>
            <a:r>
              <a:rPr lang="en-GB" sz="2400" i="1" smtClean="0"/>
              <a:t>possibly carcinogenic to humans</a:t>
            </a:r>
            <a:r>
              <a:rPr lang="en-GB" sz="2400" smtClean="0"/>
              <a:t> (Group 2B)</a:t>
            </a:r>
          </a:p>
          <a:p>
            <a:pPr lvl="1" eaLnBrk="1" hangingPunct="1">
              <a:lnSpc>
                <a:spcPct val="30000"/>
              </a:lnSpc>
              <a:defRPr/>
            </a:pPr>
            <a:endParaRPr lang="en-GB" sz="2400" smtClean="0"/>
          </a:p>
          <a:p>
            <a:pPr eaLnBrk="1" hangingPunct="1">
              <a:lnSpc>
                <a:spcPct val="80000"/>
              </a:lnSpc>
              <a:buFontTx/>
              <a:buNone/>
              <a:defRPr/>
            </a:pPr>
            <a:r>
              <a:rPr lang="en-GB" sz="2000" smtClean="0">
                <a:latin typeface="Arial" pitchFamily="34" charset="0"/>
                <a:ea typeface="ＭＳ Ｐゴシック" pitchFamily="34" charset="-128"/>
              </a:rPr>
              <a:t>National and international health agencies use the </a:t>
            </a:r>
            <a:r>
              <a:rPr lang="en-GB" sz="2000" i="1" smtClean="0">
                <a:latin typeface="Arial" pitchFamily="34" charset="0"/>
                <a:ea typeface="ＭＳ Ｐゴシック" pitchFamily="34" charset="-128"/>
              </a:rPr>
              <a:t>Monographs </a:t>
            </a:r>
            <a:r>
              <a:rPr lang="en-GB" sz="2000" smtClean="0">
                <a:latin typeface="Arial" pitchFamily="34" charset="0"/>
                <a:ea typeface="ＭＳ Ｐゴシック" pitchFamily="34" charset="-128"/>
              </a:rPr>
              <a:t>as a source of scientific information on known or suspected carcinogens and as scientific support for their actions to reduce or prevent exposure to these agents</a:t>
            </a:r>
            <a:endParaRPr lang="en-US" smtClean="0">
              <a:ea typeface="ＭＳ Ｐゴシック" pitchFamily="34" charset="-128"/>
            </a:endParaRPr>
          </a:p>
        </p:txBody>
      </p:sp>
      <p:pic>
        <p:nvPicPr>
          <p:cNvPr id="6148" name="Picture 1028" descr="tomatis"/>
          <p:cNvPicPr>
            <a:picLocks noChangeAspect="1" noChangeArrowheads="1"/>
          </p:cNvPicPr>
          <p:nvPr/>
        </p:nvPicPr>
        <p:blipFill>
          <a:blip r:embed="rId2"/>
          <a:srcRect/>
          <a:stretch>
            <a:fillRect/>
          </a:stretch>
        </p:blipFill>
        <p:spPr bwMode="auto">
          <a:xfrm>
            <a:off x="7219950" y="1343025"/>
            <a:ext cx="1655763" cy="2286000"/>
          </a:xfrm>
          <a:prstGeom prst="rect">
            <a:avLst/>
          </a:prstGeom>
          <a:noFill/>
          <a:ln w="9525">
            <a:noFill/>
            <a:miter lim="800000"/>
            <a:headEnd/>
            <a:tailEnd/>
          </a:ln>
        </p:spPr>
      </p:pic>
      <p:sp>
        <p:nvSpPr>
          <p:cNvPr id="5125" name="Rectangle 1031"/>
          <p:cNvSpPr>
            <a:spLocks noChangeArrowheads="1"/>
          </p:cNvSpPr>
          <p:nvPr/>
        </p:nvSpPr>
        <p:spPr bwMode="auto">
          <a:xfrm>
            <a:off x="7191375" y="3659188"/>
            <a:ext cx="1662113"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GB" sz="900">
                <a:solidFill>
                  <a:srgbClr val="000000"/>
                </a:solidFill>
                <a:latin typeface="Arial Narrow" charset="0"/>
                <a:ea typeface="ＭＳ Ｐゴシック" charset="0"/>
                <a:cs typeface="Arial" charset="0"/>
              </a:rPr>
              <a:t> </a:t>
            </a:r>
            <a:r>
              <a:rPr lang="en-GB" sz="900">
                <a:latin typeface="Arial Narrow" charset="0"/>
                <a:ea typeface="ＭＳ Ｐゴシック" charset="0"/>
                <a:cs typeface="Arial" charset="0"/>
              </a:rPr>
              <a:t>Dr Lorenzo Tomatis (1929-2007)</a:t>
            </a:r>
          </a:p>
          <a:p>
            <a:pPr>
              <a:defRPr/>
            </a:pPr>
            <a:r>
              <a:rPr lang="en-GB" sz="900">
                <a:latin typeface="Arial Narrow" charset="0"/>
                <a:ea typeface="ＭＳ Ｐゴシック" charset="0"/>
                <a:cs typeface="Arial" charset="0"/>
              </a:rPr>
              <a:t> Founder of the </a:t>
            </a:r>
            <a:r>
              <a:rPr lang="en-GB" sz="900" i="1">
                <a:latin typeface="Arial Narrow" charset="0"/>
                <a:ea typeface="ＭＳ Ｐゴシック" charset="0"/>
                <a:cs typeface="Arial" charset="0"/>
              </a:rPr>
              <a:t>IARC Monographs</a:t>
            </a:r>
            <a:endParaRPr lang="en-US" sz="800" i="1">
              <a:solidFill>
                <a:srgbClr val="000000"/>
              </a:solidFill>
              <a:latin typeface="Arial Narrow"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GB" sz="3200">
                <a:latin typeface="Arial" charset="0"/>
                <a:cs typeface="Times New Roman" charset="0"/>
              </a:rPr>
              <a:t>The </a:t>
            </a:r>
            <a:r>
              <a:rPr lang="en-GB" sz="3200" i="1">
                <a:latin typeface="Arial" charset="0"/>
                <a:cs typeface="Times New Roman" charset="0"/>
              </a:rPr>
              <a:t>IARC</a:t>
            </a:r>
            <a:r>
              <a:rPr lang="en-US" sz="3200" i="1">
                <a:latin typeface="Arial" charset="0"/>
                <a:cs typeface="Times New Roman" charset="0"/>
              </a:rPr>
              <a:t> </a:t>
            </a:r>
            <a:r>
              <a:rPr lang="en-GB" sz="3200" i="1">
                <a:latin typeface="Arial" charset="0"/>
                <a:cs typeface="Times New Roman" charset="0"/>
              </a:rPr>
              <a:t>Monographs</a:t>
            </a:r>
            <a:r>
              <a:rPr lang="en-GB" sz="3200" b="1" i="1">
                <a:latin typeface="Arial" charset="0"/>
                <a:cs typeface="Times New Roman" charset="0"/>
              </a:rPr>
              <a:t> </a:t>
            </a:r>
            <a:endParaRPr lang="en-US"/>
          </a:p>
        </p:txBody>
      </p:sp>
      <p:sp>
        <p:nvSpPr>
          <p:cNvPr id="6147" name="Rectangle 3"/>
          <p:cNvSpPr>
            <a:spLocks noGrp="1" noChangeArrowheads="1"/>
          </p:cNvSpPr>
          <p:nvPr>
            <p:ph type="body" idx="1"/>
          </p:nvPr>
        </p:nvSpPr>
        <p:spPr>
          <a:xfrm>
            <a:off x="85725" y="1374775"/>
            <a:ext cx="8961438" cy="4503738"/>
          </a:xfrm>
        </p:spPr>
        <p:txBody>
          <a:bodyPr/>
          <a:lstStyle/>
          <a:p>
            <a:pPr eaLnBrk="1" hangingPunct="1">
              <a:lnSpc>
                <a:spcPct val="60000"/>
              </a:lnSpc>
              <a:buFontTx/>
              <a:buNone/>
              <a:defRPr/>
            </a:pPr>
            <a:r>
              <a:rPr lang="fr-FR" sz="2800" smtClean="0">
                <a:solidFill>
                  <a:srgbClr val="FF0000"/>
                </a:solidFill>
                <a:ea typeface="ＭＳ Ｐゴシック" pitchFamily="34" charset="-128"/>
              </a:rPr>
              <a:t>Selection of agents</a:t>
            </a:r>
            <a:endParaRPr lang="fr-FR" sz="2800" smtClean="0">
              <a:ea typeface="ＭＳ Ｐゴシック" pitchFamily="34" charset="-128"/>
            </a:endParaRPr>
          </a:p>
          <a:p>
            <a:pPr eaLnBrk="1" hangingPunct="1">
              <a:lnSpc>
                <a:spcPct val="60000"/>
              </a:lnSpc>
              <a:buFontTx/>
              <a:buNone/>
              <a:defRPr/>
            </a:pPr>
            <a:endParaRPr lang="fr-FR" sz="2400" smtClean="0">
              <a:ea typeface="ＭＳ Ｐゴシック" pitchFamily="34" charset="-128"/>
            </a:endParaRPr>
          </a:p>
          <a:p>
            <a:pPr eaLnBrk="1" hangingPunct="1">
              <a:lnSpc>
                <a:spcPct val="60000"/>
              </a:lnSpc>
              <a:buFontTx/>
              <a:buNone/>
              <a:defRPr/>
            </a:pPr>
            <a:r>
              <a:rPr lang="fr-FR" sz="2400" smtClean="0">
                <a:ea typeface="ＭＳ Ｐゴシック" pitchFamily="34" charset="-128"/>
              </a:rPr>
              <a:t>Agents are selected for review on the basis of two main criteria:</a:t>
            </a:r>
          </a:p>
          <a:p>
            <a:pPr eaLnBrk="1" hangingPunct="1">
              <a:lnSpc>
                <a:spcPct val="60000"/>
              </a:lnSpc>
              <a:buFontTx/>
              <a:buNone/>
              <a:defRPr/>
            </a:pPr>
            <a:endParaRPr lang="fr-FR" sz="2400" smtClean="0">
              <a:ea typeface="ＭＳ Ｐゴシック" pitchFamily="34" charset="-128"/>
            </a:endParaRPr>
          </a:p>
          <a:p>
            <a:pPr eaLnBrk="1" hangingPunct="1">
              <a:lnSpc>
                <a:spcPct val="60000"/>
              </a:lnSpc>
              <a:buFontTx/>
              <a:buNone/>
              <a:defRPr/>
            </a:pPr>
            <a:r>
              <a:rPr lang="fr-FR" sz="2400" smtClean="0">
                <a:ea typeface="ＭＳ Ｐゴシック" pitchFamily="34" charset="-128"/>
              </a:rPr>
              <a:t>(a) there is evidence of human exposure</a:t>
            </a:r>
          </a:p>
          <a:p>
            <a:pPr eaLnBrk="1" hangingPunct="1">
              <a:lnSpc>
                <a:spcPct val="60000"/>
              </a:lnSpc>
              <a:buFontTx/>
              <a:buNone/>
              <a:defRPr/>
            </a:pPr>
            <a:endParaRPr lang="fr-FR" sz="2400" smtClean="0">
              <a:ea typeface="ＭＳ Ｐゴシック" pitchFamily="34" charset="-128"/>
            </a:endParaRPr>
          </a:p>
          <a:p>
            <a:pPr eaLnBrk="1" hangingPunct="1">
              <a:lnSpc>
                <a:spcPct val="60000"/>
              </a:lnSpc>
              <a:buFontTx/>
              <a:buNone/>
              <a:defRPr/>
            </a:pPr>
            <a:r>
              <a:rPr lang="fr-FR" sz="2400" smtClean="0">
                <a:ea typeface="ＭＳ Ｐゴシック" pitchFamily="34" charset="-128"/>
              </a:rPr>
              <a:t>(b) there is some evidence or suspicion of carcinogenicity</a:t>
            </a:r>
          </a:p>
          <a:p>
            <a:pPr eaLnBrk="1" hangingPunct="1">
              <a:lnSpc>
                <a:spcPct val="60000"/>
              </a:lnSpc>
              <a:buFontTx/>
              <a:buNone/>
              <a:defRPr/>
            </a:pPr>
            <a:endParaRPr lang="fr-FR" sz="2400" smtClean="0">
              <a:ea typeface="ＭＳ Ｐゴシック" pitchFamily="34" charset="-128"/>
            </a:endParaRPr>
          </a:p>
          <a:p>
            <a:pPr>
              <a:buFontTx/>
              <a:buNone/>
              <a:defRPr/>
            </a:pPr>
            <a:r>
              <a:rPr lang="fr-FR" sz="2400" i="1" smtClean="0">
                <a:ea typeface="ＭＳ Ｐゴシック" pitchFamily="34" charset="-128"/>
              </a:rPr>
              <a:t>Ad-hoc </a:t>
            </a:r>
            <a:r>
              <a:rPr lang="fr-FR" sz="2400" smtClean="0">
                <a:ea typeface="ＭＳ Ｐゴシック" pitchFamily="34" charset="-128"/>
              </a:rPr>
              <a:t>Advisory Groups convened by IARC every five years since 1984 made recommendations as to which agents should be evaluated in the </a:t>
            </a:r>
            <a:r>
              <a:rPr lang="fr-FR" sz="2400" i="1" smtClean="0">
                <a:ea typeface="ＭＳ Ｐゴシック" pitchFamily="34" charset="-128"/>
              </a:rPr>
              <a:t>Monographs</a:t>
            </a:r>
            <a:r>
              <a:rPr lang="fr-FR" sz="2400" smtClean="0">
                <a:ea typeface="ＭＳ Ｐゴシック" pitchFamily="34" charset="-128"/>
              </a:rPr>
              <a:t> series. Recommendations are available on the Programme</a:t>
            </a:r>
            <a:r>
              <a:rPr lang="fr-FR" altLang="fr-FR" sz="2400" smtClean="0">
                <a:ea typeface="ＭＳ Ｐゴシック" pitchFamily="34" charset="-128"/>
              </a:rPr>
              <a:t>’</a:t>
            </a:r>
            <a:r>
              <a:rPr lang="fr-FR" sz="2400" smtClean="0">
                <a:ea typeface="ＭＳ Ｐゴシック" pitchFamily="34" charset="-128"/>
              </a:rPr>
              <a:t>s website</a:t>
            </a:r>
          </a:p>
          <a:p>
            <a:pPr algn="ctr">
              <a:buFontTx/>
              <a:buNone/>
              <a:defRPr/>
            </a:pPr>
            <a:r>
              <a:rPr lang="fr-FR" sz="2400" smtClean="0">
                <a:solidFill>
                  <a:srgbClr val="FF0000"/>
                </a:solidFill>
                <a:ea typeface="ＭＳ Ｐゴシック" pitchFamily="34" charset="-128"/>
              </a:rPr>
              <a:t>http://monographs.iarc.fr</a:t>
            </a:r>
          </a:p>
          <a:p>
            <a:pPr algn="ctr">
              <a:buFontTx/>
              <a:buNone/>
              <a:defRPr/>
            </a:pPr>
            <a:endParaRPr lang="fr-FR" sz="2400" smtClean="0">
              <a:solidFill>
                <a:srgbClr val="FF0000"/>
              </a:solidFill>
              <a:ea typeface="ＭＳ Ｐゴシック" pitchFamily="34" charset="-128"/>
            </a:endParaRPr>
          </a:p>
          <a:p>
            <a:pPr algn="ctr">
              <a:buFontTx/>
              <a:buNone/>
              <a:defRPr/>
            </a:pPr>
            <a:endParaRPr lang="fr-FR" sz="2400" smtClean="0">
              <a:solidFill>
                <a:srgbClr val="FF0000"/>
              </a:solidFill>
              <a:ea typeface="ＭＳ Ｐゴシック" pitchFamily="34" charset="-128"/>
            </a:endParaRPr>
          </a:p>
          <a:p>
            <a:pPr algn="ctr">
              <a:buFontTx/>
              <a:buNone/>
              <a:defRPr/>
            </a:pPr>
            <a:endParaRPr lang="fr-FR" sz="2400" smtClean="0">
              <a:solidFill>
                <a:srgbClr val="FF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GB" sz="3200">
                <a:latin typeface="Arial" charset="0"/>
                <a:cs typeface="Times New Roman" charset="0"/>
              </a:rPr>
              <a:t>The </a:t>
            </a:r>
            <a:r>
              <a:rPr lang="en-GB" sz="3200" i="1">
                <a:latin typeface="Arial" charset="0"/>
                <a:cs typeface="Times New Roman" charset="0"/>
              </a:rPr>
              <a:t>IARC</a:t>
            </a:r>
            <a:r>
              <a:rPr lang="en-US" sz="3200" i="1">
                <a:latin typeface="Arial" charset="0"/>
                <a:cs typeface="Times New Roman" charset="0"/>
              </a:rPr>
              <a:t> </a:t>
            </a:r>
            <a:r>
              <a:rPr lang="en-GB" sz="3200" i="1">
                <a:latin typeface="Arial" charset="0"/>
                <a:cs typeface="Times New Roman" charset="0"/>
              </a:rPr>
              <a:t>Monographs</a:t>
            </a:r>
            <a:r>
              <a:rPr lang="en-GB" sz="3200" b="1" i="1">
                <a:latin typeface="Arial" charset="0"/>
                <a:cs typeface="Times New Roman" charset="0"/>
              </a:rPr>
              <a:t> </a:t>
            </a:r>
            <a:endParaRPr lang="en-US"/>
          </a:p>
        </p:txBody>
      </p:sp>
      <p:sp>
        <p:nvSpPr>
          <p:cNvPr id="6147" name="Rectangle 3"/>
          <p:cNvSpPr>
            <a:spLocks noGrp="1" noChangeArrowheads="1"/>
          </p:cNvSpPr>
          <p:nvPr>
            <p:ph type="body" idx="1"/>
          </p:nvPr>
        </p:nvSpPr>
        <p:spPr>
          <a:xfrm>
            <a:off x="85725" y="1241425"/>
            <a:ext cx="8961438" cy="4637088"/>
          </a:xfrm>
        </p:spPr>
        <p:txBody>
          <a:bodyPr/>
          <a:lstStyle/>
          <a:p>
            <a:pPr eaLnBrk="1" hangingPunct="1">
              <a:lnSpc>
                <a:spcPct val="60000"/>
              </a:lnSpc>
              <a:buFontTx/>
              <a:buNone/>
              <a:defRPr/>
            </a:pPr>
            <a:endParaRPr lang="en-US" sz="2400" smtClean="0">
              <a:solidFill>
                <a:srgbClr val="FF0000"/>
              </a:solidFill>
              <a:ea typeface="ＭＳ Ｐゴシック" pitchFamily="34" charset="-128"/>
            </a:endParaRPr>
          </a:p>
          <a:p>
            <a:pPr eaLnBrk="1" hangingPunct="1">
              <a:lnSpc>
                <a:spcPct val="60000"/>
              </a:lnSpc>
              <a:buFontTx/>
              <a:buNone/>
              <a:defRPr/>
            </a:pPr>
            <a:r>
              <a:rPr lang="en-US" sz="2800" smtClean="0">
                <a:solidFill>
                  <a:srgbClr val="FF0000"/>
                </a:solidFill>
                <a:ea typeface="ＭＳ Ｐゴシック" pitchFamily="34" charset="-128"/>
              </a:rPr>
              <a:t>Data for the Monographs</a:t>
            </a:r>
          </a:p>
          <a:p>
            <a:pPr eaLnBrk="1" hangingPunct="1">
              <a:lnSpc>
                <a:spcPct val="60000"/>
              </a:lnSpc>
              <a:buFontTx/>
              <a:buNone/>
              <a:defRPr/>
            </a:pPr>
            <a:endParaRPr lang="en-US" sz="2000" smtClean="0">
              <a:latin typeface="Arial" pitchFamily="34" charset="0"/>
              <a:ea typeface="ＭＳ Ｐゴシック" pitchFamily="34" charset="-128"/>
            </a:endParaRPr>
          </a:p>
          <a:p>
            <a:pPr>
              <a:lnSpc>
                <a:spcPct val="80000"/>
              </a:lnSpc>
              <a:buFontTx/>
              <a:buNone/>
              <a:defRPr/>
            </a:pPr>
            <a:r>
              <a:rPr lang="fr-FR" sz="2400" smtClean="0">
                <a:ea typeface="ＭＳ Ｐゴシック" pitchFamily="34" charset="-128"/>
              </a:rPr>
              <a:t>Each </a:t>
            </a:r>
            <a:r>
              <a:rPr lang="fr-FR" sz="2400" i="1" smtClean="0">
                <a:ea typeface="ＭＳ Ｐゴシック" pitchFamily="34" charset="-128"/>
              </a:rPr>
              <a:t>Monograph</a:t>
            </a:r>
            <a:r>
              <a:rPr lang="fr-FR" sz="2400" smtClean="0">
                <a:ea typeface="ＭＳ Ｐゴシック" pitchFamily="34" charset="-128"/>
              </a:rPr>
              <a:t> provides a review of</a:t>
            </a:r>
          </a:p>
          <a:p>
            <a:pPr>
              <a:lnSpc>
                <a:spcPct val="10000"/>
              </a:lnSpc>
              <a:buFontTx/>
              <a:buNone/>
              <a:defRPr/>
            </a:pPr>
            <a:endParaRPr lang="fr-FR" sz="2400" smtClean="0">
              <a:ea typeface="ＭＳ Ｐゴシック" pitchFamily="34" charset="-128"/>
            </a:endParaRPr>
          </a:p>
          <a:p>
            <a:pPr>
              <a:lnSpc>
                <a:spcPct val="120000"/>
              </a:lnSpc>
              <a:defRPr/>
            </a:pPr>
            <a:r>
              <a:rPr lang="fr-FR" sz="2400" smtClean="0">
                <a:ea typeface="ＭＳ Ｐゴシック" pitchFamily="34" charset="-128"/>
              </a:rPr>
              <a:t>all pertinent epidemiological studies of cancer in humans</a:t>
            </a:r>
          </a:p>
          <a:p>
            <a:pPr>
              <a:lnSpc>
                <a:spcPct val="120000"/>
              </a:lnSpc>
              <a:buFontTx/>
              <a:buNone/>
              <a:defRPr/>
            </a:pPr>
            <a:r>
              <a:rPr lang="fr-FR" sz="1800" smtClean="0">
                <a:ea typeface="ＭＳ Ｐゴシック" pitchFamily="34" charset="-128"/>
              </a:rPr>
              <a:t>	</a:t>
            </a:r>
            <a:r>
              <a:rPr lang="fr-FR" sz="1800" smtClean="0">
                <a:solidFill>
                  <a:srgbClr val="FF0000"/>
                </a:solidFill>
                <a:ea typeface="ＭＳ Ｐゴシック" pitchFamily="34" charset="-128"/>
              </a:rPr>
              <a:t>Cohort and case-control studies </a:t>
            </a:r>
            <a:r>
              <a:rPr lang="fr-FR" sz="1800" smtClean="0">
                <a:ea typeface="ＭＳ Ｐゴシック" pitchFamily="34" charset="-128"/>
              </a:rPr>
              <a:t>relate individual exposures under study to the occurrence of cancer, and provide an estimate of effect (relative risk, odds ratio) as the main measure of association</a:t>
            </a:r>
          </a:p>
          <a:p>
            <a:pPr>
              <a:lnSpc>
                <a:spcPct val="120000"/>
              </a:lnSpc>
              <a:defRPr/>
            </a:pPr>
            <a:r>
              <a:rPr lang="fr-FR" sz="2400" smtClean="0">
                <a:ea typeface="ＭＳ Ｐゴシック" pitchFamily="34" charset="-128"/>
              </a:rPr>
              <a:t>all long-term cancer bio-assays in experimental animals</a:t>
            </a:r>
          </a:p>
          <a:p>
            <a:pPr>
              <a:lnSpc>
                <a:spcPct val="120000"/>
              </a:lnSpc>
              <a:buFontTx/>
              <a:buNone/>
              <a:defRPr/>
            </a:pPr>
            <a:r>
              <a:rPr lang="fr-FR" sz="1800" smtClean="0">
                <a:ea typeface="ＭＳ Ｐゴシック" pitchFamily="34" charset="-128"/>
              </a:rPr>
              <a:t>	All known human carcinogens that have been studied adequately for 	carcinogenicity in experimental animals have produced positive 	results in one or more animal species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GB" sz="3200">
                <a:latin typeface="Arial" charset="0"/>
                <a:cs typeface="Times New Roman" charset="0"/>
              </a:rPr>
              <a:t>The </a:t>
            </a:r>
            <a:r>
              <a:rPr lang="en-GB" sz="3200" i="1">
                <a:latin typeface="Arial" charset="0"/>
                <a:cs typeface="Times New Roman" charset="0"/>
              </a:rPr>
              <a:t>IARC</a:t>
            </a:r>
            <a:r>
              <a:rPr lang="en-US" sz="3200" i="1">
                <a:latin typeface="Arial" charset="0"/>
                <a:cs typeface="Times New Roman" charset="0"/>
              </a:rPr>
              <a:t> </a:t>
            </a:r>
            <a:r>
              <a:rPr lang="en-GB" sz="3200" i="1">
                <a:latin typeface="Arial" charset="0"/>
                <a:cs typeface="Times New Roman" charset="0"/>
              </a:rPr>
              <a:t>Monographs</a:t>
            </a:r>
            <a:r>
              <a:rPr lang="en-GB" sz="3200" b="1" i="1">
                <a:latin typeface="Arial" charset="0"/>
                <a:cs typeface="Times New Roman" charset="0"/>
              </a:rPr>
              <a:t> </a:t>
            </a:r>
            <a:endParaRPr lang="en-US"/>
          </a:p>
        </p:txBody>
      </p:sp>
      <p:sp>
        <p:nvSpPr>
          <p:cNvPr id="6147" name="Rectangle 3"/>
          <p:cNvSpPr>
            <a:spLocks noGrp="1" noChangeArrowheads="1"/>
          </p:cNvSpPr>
          <p:nvPr>
            <p:ph type="body" idx="1"/>
          </p:nvPr>
        </p:nvSpPr>
        <p:spPr>
          <a:xfrm>
            <a:off x="85725" y="1374775"/>
            <a:ext cx="8961438" cy="4503738"/>
          </a:xfrm>
        </p:spPr>
        <p:txBody>
          <a:bodyPr/>
          <a:lstStyle/>
          <a:p>
            <a:pPr eaLnBrk="1" hangingPunct="1">
              <a:lnSpc>
                <a:spcPct val="60000"/>
              </a:lnSpc>
              <a:buFontTx/>
              <a:buNone/>
              <a:defRPr/>
            </a:pPr>
            <a:endParaRPr lang="en-US" sz="2800" smtClean="0">
              <a:solidFill>
                <a:srgbClr val="FF0000"/>
              </a:solidFill>
              <a:ea typeface="ＭＳ Ｐゴシック" pitchFamily="34" charset="-128"/>
            </a:endParaRPr>
          </a:p>
          <a:p>
            <a:pPr eaLnBrk="1" hangingPunct="1">
              <a:lnSpc>
                <a:spcPct val="60000"/>
              </a:lnSpc>
              <a:buFontTx/>
              <a:buNone/>
              <a:defRPr/>
            </a:pPr>
            <a:r>
              <a:rPr lang="en-US" sz="2800" smtClean="0">
                <a:solidFill>
                  <a:srgbClr val="FF0000"/>
                </a:solidFill>
                <a:ea typeface="ＭＳ Ｐゴシック" pitchFamily="34" charset="-128"/>
              </a:rPr>
              <a:t>Data for the Monographs (contd)</a:t>
            </a:r>
          </a:p>
          <a:p>
            <a:pPr eaLnBrk="1" hangingPunct="1">
              <a:lnSpc>
                <a:spcPct val="0"/>
              </a:lnSpc>
              <a:buFontTx/>
              <a:buNone/>
              <a:defRPr/>
            </a:pPr>
            <a:endParaRPr lang="en-US" sz="2400" smtClean="0">
              <a:latin typeface="Arial" pitchFamily="34" charset="0"/>
              <a:ea typeface="ＭＳ Ｐゴシック" pitchFamily="34" charset="-128"/>
            </a:endParaRPr>
          </a:p>
          <a:p>
            <a:pPr>
              <a:lnSpc>
                <a:spcPct val="120000"/>
              </a:lnSpc>
              <a:defRPr/>
            </a:pPr>
            <a:r>
              <a:rPr lang="fr-FR" sz="2400" smtClean="0">
                <a:ea typeface="ＭＳ Ｐゴシック" pitchFamily="34" charset="-128"/>
              </a:rPr>
              <a:t>mechanistic and other relevant data</a:t>
            </a:r>
          </a:p>
          <a:p>
            <a:pPr>
              <a:lnSpc>
                <a:spcPct val="120000"/>
              </a:lnSpc>
              <a:buFontTx/>
              <a:buNone/>
              <a:defRPr/>
            </a:pPr>
            <a:r>
              <a:rPr lang="fr-FR" sz="2000" smtClean="0">
                <a:ea typeface="ＭＳ Ｐゴシック" pitchFamily="34" charset="-128"/>
              </a:rPr>
              <a:t>	Mechanistic and other relevant data may provide evidence on how cancer may develop and also help in assessing the relevance and importance of findings of cancer in animals and in humans.</a:t>
            </a:r>
          </a:p>
          <a:p>
            <a:pPr>
              <a:lnSpc>
                <a:spcPct val="140000"/>
              </a:lnSpc>
              <a:defRPr/>
            </a:pPr>
            <a:r>
              <a:rPr lang="fr-FR" sz="2400" smtClean="0">
                <a:ea typeface="ＭＳ Ｐゴシック" pitchFamily="34" charset="-128"/>
              </a:rPr>
              <a:t>information on exposure, chemico-physical properties, etc. </a:t>
            </a:r>
          </a:p>
          <a:p>
            <a:pPr>
              <a:lnSpc>
                <a:spcPct val="80000"/>
              </a:lnSpc>
              <a:buFontTx/>
              <a:buNone/>
              <a:defRPr/>
            </a:pPr>
            <a:r>
              <a:rPr lang="fr-FR" sz="2000" smtClean="0">
                <a:ea typeface="ＭＳ Ｐゴシック" pitchFamily="34" charset="-128"/>
              </a:rPr>
              <a:t>	Definition and detailed description of the agent under review.</a:t>
            </a:r>
            <a:endParaRPr lang="fr-FR" sz="2400" smtClean="0">
              <a:ea typeface="ＭＳ Ｐゴシック" pitchFamily="34" charset="-128"/>
            </a:endParaRPr>
          </a:p>
          <a:p>
            <a:pPr>
              <a:buFontTx/>
              <a:buNone/>
              <a:defRPr/>
            </a:pPr>
            <a:endParaRPr lang="fr-FR" sz="2400" smtClean="0">
              <a:ea typeface="ＭＳ Ｐゴシック" pitchFamily="34" charset="-128"/>
            </a:endParaRPr>
          </a:p>
          <a:p>
            <a:pPr>
              <a:buFontTx/>
              <a:buNone/>
              <a:defRPr/>
            </a:pPr>
            <a:r>
              <a:rPr lang="fr-FR" sz="2400" smtClean="0">
                <a:ea typeface="ＭＳ Ｐゴシック" pitchFamily="34" charset="-128"/>
              </a:rPr>
              <a:t>Only reports that have been published/accepted for publication in the </a:t>
            </a:r>
            <a:r>
              <a:rPr lang="fr-FR" sz="2400" smtClean="0">
                <a:solidFill>
                  <a:srgbClr val="FF0000"/>
                </a:solidFill>
                <a:ea typeface="ＭＳ Ｐゴシック" pitchFamily="34" charset="-128"/>
              </a:rPr>
              <a:t>openly available scientific literature </a:t>
            </a:r>
            <a:r>
              <a:rPr lang="fr-FR" sz="2400" smtClean="0">
                <a:ea typeface="ＭＳ Ｐゴシック" pitchFamily="34" charset="-128"/>
              </a:rPr>
              <a:t>are reviewed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p:cNvSpPr>
            <a:spLocks noChangeShapeType="1"/>
          </p:cNvSpPr>
          <p:nvPr/>
        </p:nvSpPr>
        <p:spPr bwMode="auto">
          <a:xfrm>
            <a:off x="3200400" y="1600200"/>
            <a:ext cx="5486400" cy="1371600"/>
          </a:xfrm>
          <a:prstGeom prst="line">
            <a:avLst/>
          </a:prstGeom>
          <a:noFill/>
          <a:ln w="12700">
            <a:solidFill>
              <a:schemeClr val="tx1"/>
            </a:solidFill>
            <a:prstDash val="dash"/>
            <a:round/>
            <a:headEnd/>
            <a:tailEnd/>
          </a:ln>
          <a:effectLst/>
        </p:spPr>
        <p:txBody>
          <a:bodyPr anchor="ctr">
            <a:spAutoFit/>
          </a:bodyPr>
          <a:lstStyle/>
          <a:p>
            <a:endParaRPr lang="en-NZ"/>
          </a:p>
        </p:txBody>
      </p:sp>
      <p:sp>
        <p:nvSpPr>
          <p:cNvPr id="10243" name="Line 3"/>
          <p:cNvSpPr>
            <a:spLocks noChangeShapeType="1"/>
          </p:cNvSpPr>
          <p:nvPr/>
        </p:nvSpPr>
        <p:spPr bwMode="auto">
          <a:xfrm flipH="1">
            <a:off x="914400" y="2514600"/>
            <a:ext cx="0" cy="3886200"/>
          </a:xfrm>
          <a:prstGeom prst="line">
            <a:avLst/>
          </a:prstGeom>
          <a:noFill/>
          <a:ln w="12700">
            <a:solidFill>
              <a:schemeClr val="tx1"/>
            </a:solidFill>
            <a:prstDash val="dash"/>
            <a:round/>
            <a:headEnd/>
            <a:tailEnd/>
          </a:ln>
          <a:effectLst/>
        </p:spPr>
        <p:txBody>
          <a:bodyPr anchor="ctr">
            <a:spAutoFit/>
          </a:bodyPr>
          <a:lstStyle/>
          <a:p>
            <a:endParaRPr lang="en-NZ"/>
          </a:p>
        </p:txBody>
      </p:sp>
      <p:sp>
        <p:nvSpPr>
          <p:cNvPr id="10244" name="Rectangle 4"/>
          <p:cNvSpPr>
            <a:spLocks noGrp="1" noChangeArrowheads="1"/>
          </p:cNvSpPr>
          <p:nvPr>
            <p:ph type="title"/>
          </p:nvPr>
        </p:nvSpPr>
        <p:spPr>
          <a:noFill/>
        </p:spPr>
        <p:txBody>
          <a:bodyPr/>
          <a:lstStyle/>
          <a:p>
            <a:r>
              <a:rPr lang="en-US" sz="3600" smtClean="0">
                <a:ea typeface="ＭＳ Ｐゴシック" pitchFamily="34" charset="-128"/>
              </a:rPr>
              <a:t>Evaluating human data</a:t>
            </a:r>
          </a:p>
        </p:txBody>
      </p:sp>
      <p:sp>
        <p:nvSpPr>
          <p:cNvPr id="10245" name="Line 5"/>
          <p:cNvSpPr>
            <a:spLocks noChangeShapeType="1"/>
          </p:cNvSpPr>
          <p:nvPr/>
        </p:nvSpPr>
        <p:spPr bwMode="auto">
          <a:xfrm>
            <a:off x="685800" y="2514600"/>
            <a:ext cx="3200400" cy="0"/>
          </a:xfrm>
          <a:prstGeom prst="line">
            <a:avLst/>
          </a:prstGeom>
          <a:noFill/>
          <a:ln w="28575" cap="sq">
            <a:noFill/>
            <a:round/>
            <a:headEnd/>
            <a:tailEnd/>
          </a:ln>
          <a:effectLst/>
        </p:spPr>
        <p:txBody>
          <a:bodyPr>
            <a:spAutoFit/>
          </a:bodyPr>
          <a:lstStyle/>
          <a:p>
            <a:endParaRPr lang="en-NZ"/>
          </a:p>
        </p:txBody>
      </p:sp>
      <p:sp>
        <p:nvSpPr>
          <p:cNvPr id="10246" name="Line 6"/>
          <p:cNvSpPr>
            <a:spLocks noChangeShapeType="1"/>
          </p:cNvSpPr>
          <p:nvPr/>
        </p:nvSpPr>
        <p:spPr bwMode="auto">
          <a:xfrm>
            <a:off x="685800" y="5846763"/>
            <a:ext cx="8229600" cy="0"/>
          </a:xfrm>
          <a:prstGeom prst="line">
            <a:avLst/>
          </a:prstGeom>
          <a:noFill/>
          <a:ln w="28575" cap="sq">
            <a:noFill/>
            <a:round/>
            <a:headEnd/>
            <a:tailEnd/>
          </a:ln>
          <a:effectLst/>
        </p:spPr>
        <p:txBody>
          <a:bodyPr>
            <a:spAutoFit/>
          </a:bodyPr>
          <a:lstStyle/>
          <a:p>
            <a:endParaRPr lang="en-NZ"/>
          </a:p>
        </p:txBody>
      </p:sp>
      <p:sp>
        <p:nvSpPr>
          <p:cNvPr id="10247" name="Line 7"/>
          <p:cNvSpPr>
            <a:spLocks noChangeShapeType="1"/>
          </p:cNvSpPr>
          <p:nvPr/>
        </p:nvSpPr>
        <p:spPr bwMode="auto">
          <a:xfrm>
            <a:off x="685800" y="2514600"/>
            <a:ext cx="0" cy="1117600"/>
          </a:xfrm>
          <a:prstGeom prst="line">
            <a:avLst/>
          </a:prstGeom>
          <a:noFill/>
          <a:ln w="28575" cap="sq">
            <a:noFill/>
            <a:round/>
            <a:headEnd/>
            <a:tailEnd/>
          </a:ln>
          <a:effectLst/>
        </p:spPr>
        <p:txBody>
          <a:bodyPr>
            <a:spAutoFit/>
          </a:bodyPr>
          <a:lstStyle/>
          <a:p>
            <a:endParaRPr lang="en-NZ"/>
          </a:p>
        </p:txBody>
      </p:sp>
      <p:sp>
        <p:nvSpPr>
          <p:cNvPr id="10248" name="Line 8"/>
          <p:cNvSpPr>
            <a:spLocks noChangeShapeType="1"/>
          </p:cNvSpPr>
          <p:nvPr/>
        </p:nvSpPr>
        <p:spPr bwMode="auto">
          <a:xfrm>
            <a:off x="8915400" y="2524125"/>
            <a:ext cx="0" cy="1117600"/>
          </a:xfrm>
          <a:prstGeom prst="line">
            <a:avLst/>
          </a:prstGeom>
          <a:noFill/>
          <a:ln w="28575" cap="sq">
            <a:noFill/>
            <a:round/>
            <a:headEnd/>
            <a:tailEnd/>
          </a:ln>
          <a:effectLst/>
        </p:spPr>
        <p:txBody>
          <a:bodyPr>
            <a:spAutoFit/>
          </a:bodyPr>
          <a:lstStyle/>
          <a:p>
            <a:endParaRPr lang="en-NZ"/>
          </a:p>
        </p:txBody>
      </p:sp>
      <p:sp>
        <p:nvSpPr>
          <p:cNvPr id="10249" name="Line 9"/>
          <p:cNvSpPr>
            <a:spLocks noChangeShapeType="1"/>
          </p:cNvSpPr>
          <p:nvPr/>
        </p:nvSpPr>
        <p:spPr bwMode="auto">
          <a:xfrm>
            <a:off x="3886200" y="2514600"/>
            <a:ext cx="5029200" cy="0"/>
          </a:xfrm>
          <a:prstGeom prst="line">
            <a:avLst/>
          </a:prstGeom>
          <a:noFill/>
          <a:ln w="28575" cap="sq">
            <a:noFill/>
            <a:round/>
            <a:headEnd/>
            <a:tailEnd/>
          </a:ln>
          <a:effectLst/>
        </p:spPr>
        <p:txBody>
          <a:bodyPr>
            <a:spAutoFit/>
          </a:bodyPr>
          <a:lstStyle/>
          <a:p>
            <a:endParaRPr lang="en-NZ"/>
          </a:p>
        </p:txBody>
      </p:sp>
      <p:sp>
        <p:nvSpPr>
          <p:cNvPr id="10250" name="Line 10"/>
          <p:cNvSpPr>
            <a:spLocks noChangeShapeType="1"/>
          </p:cNvSpPr>
          <p:nvPr/>
        </p:nvSpPr>
        <p:spPr bwMode="auto">
          <a:xfrm>
            <a:off x="685800" y="3632200"/>
            <a:ext cx="0" cy="946150"/>
          </a:xfrm>
          <a:prstGeom prst="line">
            <a:avLst/>
          </a:prstGeom>
          <a:noFill/>
          <a:ln w="28575" cap="sq">
            <a:noFill/>
            <a:round/>
            <a:headEnd/>
            <a:tailEnd/>
          </a:ln>
          <a:effectLst/>
        </p:spPr>
        <p:txBody>
          <a:bodyPr>
            <a:spAutoFit/>
          </a:bodyPr>
          <a:lstStyle/>
          <a:p>
            <a:endParaRPr lang="en-NZ"/>
          </a:p>
        </p:txBody>
      </p:sp>
      <p:sp>
        <p:nvSpPr>
          <p:cNvPr id="10251" name="Line 11"/>
          <p:cNvSpPr>
            <a:spLocks noChangeShapeType="1"/>
          </p:cNvSpPr>
          <p:nvPr/>
        </p:nvSpPr>
        <p:spPr bwMode="auto">
          <a:xfrm>
            <a:off x="8915400" y="3632200"/>
            <a:ext cx="0" cy="946150"/>
          </a:xfrm>
          <a:prstGeom prst="line">
            <a:avLst/>
          </a:prstGeom>
          <a:noFill/>
          <a:ln w="28575" cap="sq">
            <a:noFill/>
            <a:round/>
            <a:headEnd/>
            <a:tailEnd/>
          </a:ln>
          <a:effectLst/>
        </p:spPr>
        <p:txBody>
          <a:bodyPr>
            <a:spAutoFit/>
          </a:bodyPr>
          <a:lstStyle/>
          <a:p>
            <a:endParaRPr lang="en-NZ"/>
          </a:p>
        </p:txBody>
      </p:sp>
      <p:sp>
        <p:nvSpPr>
          <p:cNvPr id="10252" name="Line 12"/>
          <p:cNvSpPr>
            <a:spLocks noChangeShapeType="1"/>
          </p:cNvSpPr>
          <p:nvPr/>
        </p:nvSpPr>
        <p:spPr bwMode="auto">
          <a:xfrm>
            <a:off x="685800" y="4578350"/>
            <a:ext cx="0" cy="873125"/>
          </a:xfrm>
          <a:prstGeom prst="line">
            <a:avLst/>
          </a:prstGeom>
          <a:noFill/>
          <a:ln w="28575" cap="sq">
            <a:noFill/>
            <a:round/>
            <a:headEnd/>
            <a:tailEnd/>
          </a:ln>
          <a:effectLst/>
        </p:spPr>
        <p:txBody>
          <a:bodyPr>
            <a:spAutoFit/>
          </a:bodyPr>
          <a:lstStyle/>
          <a:p>
            <a:endParaRPr lang="en-NZ"/>
          </a:p>
        </p:txBody>
      </p:sp>
      <p:sp>
        <p:nvSpPr>
          <p:cNvPr id="10253" name="Line 13"/>
          <p:cNvSpPr>
            <a:spLocks noChangeShapeType="1"/>
          </p:cNvSpPr>
          <p:nvPr/>
        </p:nvSpPr>
        <p:spPr bwMode="auto">
          <a:xfrm>
            <a:off x="8915400" y="4578350"/>
            <a:ext cx="0" cy="873125"/>
          </a:xfrm>
          <a:prstGeom prst="line">
            <a:avLst/>
          </a:prstGeom>
          <a:noFill/>
          <a:ln w="28575" cap="sq">
            <a:noFill/>
            <a:round/>
            <a:headEnd/>
            <a:tailEnd/>
          </a:ln>
          <a:effectLst/>
        </p:spPr>
        <p:txBody>
          <a:bodyPr>
            <a:spAutoFit/>
          </a:bodyPr>
          <a:lstStyle/>
          <a:p>
            <a:endParaRPr lang="en-NZ"/>
          </a:p>
        </p:txBody>
      </p:sp>
      <p:sp>
        <p:nvSpPr>
          <p:cNvPr id="10254" name="Line 14"/>
          <p:cNvSpPr>
            <a:spLocks noChangeShapeType="1"/>
          </p:cNvSpPr>
          <p:nvPr/>
        </p:nvSpPr>
        <p:spPr bwMode="auto">
          <a:xfrm>
            <a:off x="685800" y="5451475"/>
            <a:ext cx="0" cy="395288"/>
          </a:xfrm>
          <a:prstGeom prst="line">
            <a:avLst/>
          </a:prstGeom>
          <a:noFill/>
          <a:ln w="28575" cap="sq">
            <a:noFill/>
            <a:round/>
            <a:headEnd/>
            <a:tailEnd/>
          </a:ln>
          <a:effectLst/>
        </p:spPr>
        <p:txBody>
          <a:bodyPr>
            <a:spAutoFit/>
          </a:bodyPr>
          <a:lstStyle/>
          <a:p>
            <a:endParaRPr lang="en-NZ"/>
          </a:p>
        </p:txBody>
      </p:sp>
      <p:sp>
        <p:nvSpPr>
          <p:cNvPr id="10255" name="Line 15"/>
          <p:cNvSpPr>
            <a:spLocks noChangeShapeType="1"/>
          </p:cNvSpPr>
          <p:nvPr/>
        </p:nvSpPr>
        <p:spPr bwMode="auto">
          <a:xfrm>
            <a:off x="8915400" y="5451475"/>
            <a:ext cx="0" cy="395288"/>
          </a:xfrm>
          <a:prstGeom prst="line">
            <a:avLst/>
          </a:prstGeom>
          <a:noFill/>
          <a:ln w="28575" cap="sq">
            <a:noFill/>
            <a:round/>
            <a:headEnd/>
            <a:tailEnd/>
          </a:ln>
          <a:effectLst/>
        </p:spPr>
        <p:txBody>
          <a:bodyPr>
            <a:spAutoFit/>
          </a:bodyPr>
          <a:lstStyle/>
          <a:p>
            <a:endParaRPr lang="en-NZ"/>
          </a:p>
        </p:txBody>
      </p:sp>
      <p:sp>
        <p:nvSpPr>
          <p:cNvPr id="10256" name="Text Box 16"/>
          <p:cNvSpPr txBox="1">
            <a:spLocks noChangeArrowheads="1"/>
          </p:cNvSpPr>
          <p:nvPr/>
        </p:nvSpPr>
        <p:spPr bwMode="auto">
          <a:xfrm>
            <a:off x="914400" y="1600200"/>
            <a:ext cx="2286000" cy="914400"/>
          </a:xfrm>
          <a:prstGeom prst="rect">
            <a:avLst/>
          </a:prstGeom>
          <a:solidFill>
            <a:srgbClr val="FFFFFF"/>
          </a:solidFill>
          <a:ln w="12700">
            <a:solidFill>
              <a:schemeClr val="tx1"/>
            </a:solidFill>
            <a:miter lim="800000"/>
            <a:headEnd/>
            <a:tailEnd/>
          </a:ln>
          <a:effectLst/>
        </p:spPr>
        <p:txBody>
          <a:bodyPr lIns="0" rIns="0" bIns="0"/>
          <a:lstStyle/>
          <a:p>
            <a:pPr marL="342900" indent="-342900" algn="ctr" defTabSz="292100" eaLnBrk="0" hangingPunct="0"/>
            <a:r>
              <a:rPr lang="en-US" sz="1600">
                <a:solidFill>
                  <a:srgbClr val="0000FF"/>
                </a:solidFill>
              </a:rPr>
              <a:t>Evidence in</a:t>
            </a:r>
          </a:p>
          <a:p>
            <a:pPr marL="342900" indent="-342900" algn="ctr" defTabSz="292100" eaLnBrk="0" hangingPunct="0"/>
            <a:r>
              <a:rPr lang="en-US" sz="1600">
                <a:solidFill>
                  <a:srgbClr val="0000FF"/>
                </a:solidFill>
              </a:rPr>
              <a:t>humans</a:t>
            </a:r>
          </a:p>
          <a:p>
            <a:pPr marL="342900" indent="-342900" defTabSz="292100" eaLnBrk="0" hangingPunct="0"/>
            <a:endParaRPr lang="en-US" sz="1200">
              <a:solidFill>
                <a:srgbClr val="0000FF"/>
              </a:solidFill>
            </a:endParaRPr>
          </a:p>
          <a:p>
            <a:pPr marL="342900" indent="-342900" algn="r" defTabSz="292100" eaLnBrk="0" hangingPunct="0"/>
            <a:r>
              <a:rPr lang="en-US" sz="1200">
                <a:solidFill>
                  <a:srgbClr val="0000FF"/>
                </a:solidFill>
                <a:cs typeface="Arial" charset="0"/>
              </a:rPr>
              <a:t>–</a:t>
            </a:r>
            <a:r>
              <a:rPr lang="en-US" sz="1200">
                <a:solidFill>
                  <a:srgbClr val="0000FF"/>
                </a:solidFill>
              </a:rPr>
              <a:t> Preamble Part B, Section 6(a)</a:t>
            </a:r>
            <a:endParaRPr lang="en-US" sz="1200" i="1">
              <a:solidFill>
                <a:srgbClr val="0000FF"/>
              </a:solidFill>
            </a:endParaRPr>
          </a:p>
        </p:txBody>
      </p:sp>
      <p:sp>
        <p:nvSpPr>
          <p:cNvPr id="10257" name="Text Box 17"/>
          <p:cNvSpPr txBox="1">
            <a:spLocks noChangeArrowheads="1"/>
          </p:cNvSpPr>
          <p:nvPr/>
        </p:nvSpPr>
        <p:spPr bwMode="auto">
          <a:xfrm>
            <a:off x="914400" y="5334000"/>
            <a:ext cx="2286000" cy="1066800"/>
          </a:xfrm>
          <a:prstGeom prst="rect">
            <a:avLst/>
          </a:prstGeom>
          <a:solidFill>
            <a:srgbClr val="00CCFF">
              <a:alpha val="50195"/>
            </a:srgbClr>
          </a:solidFill>
          <a:ln w="12700">
            <a:noFill/>
            <a:miter lim="800000"/>
            <a:headEnd/>
            <a:tailEnd/>
          </a:ln>
          <a:effectLst/>
        </p:spPr>
        <p:txBody>
          <a:bodyPr lIns="0" tIns="0" rIns="0" bIns="0" anchor="ctr"/>
          <a:lstStyle/>
          <a:p>
            <a:pPr marL="228600" indent="-228600" defTabSz="292100" eaLnBrk="0" hangingPunct="0">
              <a:spcBef>
                <a:spcPct val="10000"/>
              </a:spcBef>
              <a:spcAft>
                <a:spcPct val="10000"/>
              </a:spcAft>
            </a:pPr>
            <a:r>
              <a:rPr lang="en-US" sz="1600">
                <a:solidFill>
                  <a:srgbClr val="0000FF"/>
                </a:solidFill>
                <a:cs typeface="Arial" charset="0"/>
              </a:rPr>
              <a:t> </a:t>
            </a:r>
            <a:r>
              <a:rPr lang="en-US" sz="1600" i="1">
                <a:solidFill>
                  <a:srgbClr val="0000FF"/>
                </a:solidFill>
              </a:rPr>
              <a:t>Evidence suggesting lack of carcinogenicity</a:t>
            </a:r>
          </a:p>
        </p:txBody>
      </p:sp>
      <p:sp>
        <p:nvSpPr>
          <p:cNvPr id="10258" name="Text Box 18"/>
          <p:cNvSpPr txBox="1">
            <a:spLocks noChangeArrowheads="1"/>
          </p:cNvSpPr>
          <p:nvPr/>
        </p:nvSpPr>
        <p:spPr bwMode="auto">
          <a:xfrm>
            <a:off x="914400" y="3048000"/>
            <a:ext cx="2286000" cy="838200"/>
          </a:xfrm>
          <a:prstGeom prst="rect">
            <a:avLst/>
          </a:prstGeom>
          <a:solidFill>
            <a:srgbClr val="FF0000">
              <a:alpha val="50195"/>
            </a:srgbClr>
          </a:solidFill>
          <a:ln w="12700">
            <a:noFill/>
            <a:miter lim="800000"/>
            <a:headEnd/>
            <a:tailEnd/>
          </a:ln>
          <a:effectLst/>
        </p:spPr>
        <p:txBody>
          <a:bodyPr lIns="0" tIns="0" rIns="0" bIns="0" anchor="ctr"/>
          <a:lstStyle/>
          <a:p>
            <a:pPr marL="228600" indent="-228600" defTabSz="292100" eaLnBrk="0" hangingPunct="0">
              <a:spcBef>
                <a:spcPct val="10000"/>
              </a:spcBef>
              <a:spcAft>
                <a:spcPct val="10000"/>
              </a:spcAft>
            </a:pPr>
            <a:r>
              <a:rPr lang="en-US" sz="1600">
                <a:solidFill>
                  <a:srgbClr val="0000FF"/>
                </a:solidFill>
                <a:cs typeface="Arial" charset="0"/>
              </a:rPr>
              <a:t> </a:t>
            </a:r>
            <a:r>
              <a:rPr lang="en-US" sz="1600" b="1" i="1">
                <a:solidFill>
                  <a:srgbClr val="0000FF"/>
                </a:solidFill>
              </a:rPr>
              <a:t>Sufficient evidence</a:t>
            </a:r>
          </a:p>
        </p:txBody>
      </p:sp>
      <p:sp>
        <p:nvSpPr>
          <p:cNvPr id="10259" name="Text Box 19"/>
          <p:cNvSpPr txBox="1">
            <a:spLocks noChangeArrowheads="1"/>
          </p:cNvSpPr>
          <p:nvPr/>
        </p:nvSpPr>
        <p:spPr bwMode="auto">
          <a:xfrm>
            <a:off x="914400" y="4038600"/>
            <a:ext cx="2286000" cy="609600"/>
          </a:xfrm>
          <a:prstGeom prst="rect">
            <a:avLst/>
          </a:prstGeom>
          <a:solidFill>
            <a:srgbClr val="FF9900">
              <a:alpha val="50195"/>
            </a:srgbClr>
          </a:solidFill>
          <a:ln w="12700">
            <a:noFill/>
            <a:miter lim="800000"/>
            <a:headEnd/>
            <a:tailEnd/>
          </a:ln>
          <a:effectLst/>
        </p:spPr>
        <p:txBody>
          <a:bodyPr lIns="0" tIns="0" rIns="0" bIns="0" anchor="ctr"/>
          <a:lstStyle/>
          <a:p>
            <a:pPr marL="228600" indent="-228600" defTabSz="292100" eaLnBrk="0" hangingPunct="0">
              <a:spcBef>
                <a:spcPct val="10000"/>
              </a:spcBef>
              <a:spcAft>
                <a:spcPct val="10000"/>
              </a:spcAft>
            </a:pPr>
            <a:r>
              <a:rPr lang="en-US" sz="1600">
                <a:solidFill>
                  <a:srgbClr val="0000FF"/>
                </a:solidFill>
                <a:cs typeface="Arial" charset="0"/>
              </a:rPr>
              <a:t> </a:t>
            </a:r>
            <a:r>
              <a:rPr lang="en-US" sz="1600" b="1" i="1">
                <a:solidFill>
                  <a:srgbClr val="0000FF"/>
                </a:solidFill>
              </a:rPr>
              <a:t>Limited evidence</a:t>
            </a:r>
          </a:p>
        </p:txBody>
      </p:sp>
      <p:sp>
        <p:nvSpPr>
          <p:cNvPr id="10260" name="Text Box 20"/>
          <p:cNvSpPr txBox="1">
            <a:spLocks noChangeArrowheads="1"/>
          </p:cNvSpPr>
          <p:nvPr/>
        </p:nvSpPr>
        <p:spPr bwMode="auto">
          <a:xfrm>
            <a:off x="914400" y="4800600"/>
            <a:ext cx="2286000" cy="381000"/>
          </a:xfrm>
          <a:prstGeom prst="rect">
            <a:avLst/>
          </a:prstGeom>
          <a:solidFill>
            <a:srgbClr val="FFFF00">
              <a:alpha val="50195"/>
            </a:srgbClr>
          </a:solidFill>
          <a:ln w="12700">
            <a:noFill/>
            <a:miter lim="800000"/>
            <a:headEnd/>
            <a:tailEnd/>
          </a:ln>
          <a:effectLst/>
        </p:spPr>
        <p:txBody>
          <a:bodyPr lIns="0" tIns="0" rIns="0" bIns="0" anchor="ctr"/>
          <a:lstStyle/>
          <a:p>
            <a:pPr marL="228600" indent="-228600" defTabSz="292100" eaLnBrk="0" hangingPunct="0">
              <a:spcBef>
                <a:spcPct val="10000"/>
              </a:spcBef>
              <a:spcAft>
                <a:spcPct val="10000"/>
              </a:spcAft>
            </a:pPr>
            <a:r>
              <a:rPr lang="en-US" sz="1600">
                <a:solidFill>
                  <a:srgbClr val="0000FF"/>
                </a:solidFill>
                <a:cs typeface="Arial" charset="0"/>
              </a:rPr>
              <a:t> </a:t>
            </a:r>
            <a:r>
              <a:rPr lang="en-US" sz="1600" b="1" i="1">
                <a:solidFill>
                  <a:srgbClr val="0000FF"/>
                </a:solidFill>
              </a:rPr>
              <a:t>Inadequate evidence</a:t>
            </a:r>
          </a:p>
        </p:txBody>
      </p:sp>
      <p:sp>
        <p:nvSpPr>
          <p:cNvPr id="10261" name="Text Box 21"/>
          <p:cNvSpPr txBox="1">
            <a:spLocks noChangeArrowheads="1"/>
          </p:cNvSpPr>
          <p:nvPr/>
        </p:nvSpPr>
        <p:spPr bwMode="auto">
          <a:xfrm>
            <a:off x="3198813" y="3048000"/>
            <a:ext cx="5484812" cy="838200"/>
          </a:xfrm>
          <a:prstGeom prst="rect">
            <a:avLst/>
          </a:prstGeom>
          <a:solidFill>
            <a:srgbClr val="FF0000">
              <a:alpha val="50195"/>
            </a:srgbClr>
          </a:solidFill>
          <a:ln w="12700">
            <a:noFill/>
            <a:miter lim="800000"/>
            <a:headEnd/>
            <a:tailEnd/>
          </a:ln>
          <a:effectLst/>
        </p:spPr>
        <p:txBody>
          <a:bodyPr tIns="0" rIns="0" bIns="0" anchor="ctr"/>
          <a:lstStyle/>
          <a:p>
            <a:pPr marL="228600" indent="-228600" defTabSz="292100" eaLnBrk="0" hangingPunct="0">
              <a:spcBef>
                <a:spcPct val="10000"/>
              </a:spcBef>
              <a:spcAft>
                <a:spcPct val="10000"/>
              </a:spcAft>
            </a:pPr>
            <a:r>
              <a:rPr lang="en-US" sz="1600"/>
              <a:t>Causal relationship has been </a:t>
            </a:r>
            <a:r>
              <a:rPr lang="en-US" sz="1600" u="sng"/>
              <a:t>established</a:t>
            </a:r>
            <a:endParaRPr lang="en-US" sz="1600"/>
          </a:p>
          <a:p>
            <a:pPr marL="228600" indent="-228600" defTabSz="292100" eaLnBrk="0" hangingPunct="0">
              <a:spcBef>
                <a:spcPct val="10000"/>
              </a:spcBef>
              <a:spcAft>
                <a:spcPct val="10000"/>
              </a:spcAft>
            </a:pPr>
            <a:r>
              <a:rPr lang="en-US" sz="1600"/>
              <a:t>Chance, bias, and confounding </a:t>
            </a:r>
            <a:r>
              <a:rPr lang="en-US" sz="1600" u="sng"/>
              <a:t>could be ruled out with reasonable confidence</a:t>
            </a:r>
            <a:endParaRPr lang="en-US" sz="1600" i="1">
              <a:solidFill>
                <a:srgbClr val="0000FF"/>
              </a:solidFill>
            </a:endParaRPr>
          </a:p>
        </p:txBody>
      </p:sp>
      <p:sp>
        <p:nvSpPr>
          <p:cNvPr id="10262" name="Text Box 22"/>
          <p:cNvSpPr txBox="1">
            <a:spLocks noChangeArrowheads="1"/>
          </p:cNvSpPr>
          <p:nvPr/>
        </p:nvSpPr>
        <p:spPr bwMode="auto">
          <a:xfrm>
            <a:off x="3198813" y="4038600"/>
            <a:ext cx="5484812" cy="609600"/>
          </a:xfrm>
          <a:prstGeom prst="rect">
            <a:avLst/>
          </a:prstGeom>
          <a:solidFill>
            <a:srgbClr val="FF9900">
              <a:alpha val="50195"/>
            </a:srgbClr>
          </a:solidFill>
          <a:ln w="12700">
            <a:noFill/>
            <a:miter lim="800000"/>
            <a:headEnd/>
            <a:tailEnd/>
          </a:ln>
          <a:effectLst/>
        </p:spPr>
        <p:txBody>
          <a:bodyPr tIns="0" rIns="0" bIns="0" anchor="ctr"/>
          <a:lstStyle/>
          <a:p>
            <a:pPr marL="228600" indent="-228600" defTabSz="292100" eaLnBrk="0" hangingPunct="0">
              <a:spcBef>
                <a:spcPct val="10000"/>
              </a:spcBef>
              <a:spcAft>
                <a:spcPct val="10000"/>
              </a:spcAft>
            </a:pPr>
            <a:r>
              <a:rPr lang="en-US" sz="1600"/>
              <a:t>Causal interpretation is </a:t>
            </a:r>
            <a:r>
              <a:rPr lang="en-US" sz="1600" u="sng"/>
              <a:t>credible</a:t>
            </a:r>
            <a:endParaRPr lang="en-US" sz="1600"/>
          </a:p>
          <a:p>
            <a:pPr marL="228600" indent="-228600" defTabSz="292100" eaLnBrk="0" hangingPunct="0">
              <a:spcBef>
                <a:spcPct val="10000"/>
              </a:spcBef>
              <a:spcAft>
                <a:spcPct val="10000"/>
              </a:spcAft>
            </a:pPr>
            <a:r>
              <a:rPr lang="en-US" sz="1600"/>
              <a:t>Chance, bias, or confounding </a:t>
            </a:r>
            <a:r>
              <a:rPr lang="en-US" sz="1600" u="sng"/>
              <a:t>could not be ruled out</a:t>
            </a:r>
            <a:endParaRPr lang="en-US" sz="1600" i="1">
              <a:solidFill>
                <a:srgbClr val="0000FF"/>
              </a:solidFill>
            </a:endParaRPr>
          </a:p>
        </p:txBody>
      </p:sp>
      <p:sp>
        <p:nvSpPr>
          <p:cNvPr id="10263" name="Text Box 23"/>
          <p:cNvSpPr txBox="1">
            <a:spLocks noChangeArrowheads="1"/>
          </p:cNvSpPr>
          <p:nvPr/>
        </p:nvSpPr>
        <p:spPr bwMode="auto">
          <a:xfrm>
            <a:off x="3198813" y="4800600"/>
            <a:ext cx="5484812" cy="381000"/>
          </a:xfrm>
          <a:prstGeom prst="rect">
            <a:avLst/>
          </a:prstGeom>
          <a:solidFill>
            <a:srgbClr val="FFFF00">
              <a:alpha val="50195"/>
            </a:srgbClr>
          </a:solidFill>
          <a:ln w="12700">
            <a:noFill/>
            <a:miter lim="800000"/>
            <a:headEnd/>
            <a:tailEnd/>
          </a:ln>
          <a:effectLst/>
        </p:spPr>
        <p:txBody>
          <a:bodyPr tIns="0" rIns="0" bIns="0" anchor="ctr"/>
          <a:lstStyle/>
          <a:p>
            <a:pPr marL="228600" indent="-228600" defTabSz="292100" eaLnBrk="0" hangingPunct="0">
              <a:spcBef>
                <a:spcPct val="10000"/>
              </a:spcBef>
              <a:spcAft>
                <a:spcPct val="10000"/>
              </a:spcAft>
            </a:pPr>
            <a:r>
              <a:rPr lang="en-US" sz="1600"/>
              <a:t>Studies permit </a:t>
            </a:r>
            <a:r>
              <a:rPr lang="en-US" sz="1600" u="sng"/>
              <a:t>no conclusion</a:t>
            </a:r>
            <a:r>
              <a:rPr lang="en-US" sz="1600"/>
              <a:t> about a causal association</a:t>
            </a:r>
            <a:endParaRPr lang="en-US" sz="1600" i="1">
              <a:solidFill>
                <a:srgbClr val="0000FF"/>
              </a:solidFill>
            </a:endParaRPr>
          </a:p>
        </p:txBody>
      </p:sp>
      <p:sp>
        <p:nvSpPr>
          <p:cNvPr id="10264" name="Text Box 24"/>
          <p:cNvSpPr txBox="1">
            <a:spLocks noChangeArrowheads="1"/>
          </p:cNvSpPr>
          <p:nvPr/>
        </p:nvSpPr>
        <p:spPr bwMode="auto">
          <a:xfrm>
            <a:off x="3198813" y="5334000"/>
            <a:ext cx="5484812" cy="1066800"/>
          </a:xfrm>
          <a:prstGeom prst="rect">
            <a:avLst/>
          </a:prstGeom>
          <a:solidFill>
            <a:srgbClr val="00CCFF">
              <a:alpha val="50195"/>
            </a:srgbClr>
          </a:solidFill>
          <a:ln w="12700">
            <a:noFill/>
            <a:miter lim="800000"/>
            <a:headEnd/>
            <a:tailEnd/>
          </a:ln>
          <a:effectLst/>
        </p:spPr>
        <p:txBody>
          <a:bodyPr tIns="0" rIns="0" bIns="0" anchor="ctr"/>
          <a:lstStyle/>
          <a:p>
            <a:pPr marL="228600" indent="-228600" defTabSz="292100" eaLnBrk="0" hangingPunct="0">
              <a:spcBef>
                <a:spcPct val="10000"/>
              </a:spcBef>
              <a:spcAft>
                <a:spcPct val="10000"/>
              </a:spcAft>
            </a:pPr>
            <a:r>
              <a:rPr lang="en-US" sz="1600"/>
              <a:t>Several adequate studies covering the full range of exposure levels are mutually consistent in not showing a positive association at any observed level of exposure</a:t>
            </a:r>
          </a:p>
          <a:p>
            <a:pPr marL="228600" indent="-228600" defTabSz="292100" eaLnBrk="0" hangingPunct="0">
              <a:spcBef>
                <a:spcPct val="10000"/>
              </a:spcBef>
              <a:spcAft>
                <a:spcPct val="10000"/>
              </a:spcAft>
            </a:pPr>
            <a:r>
              <a:rPr lang="en-US" sz="1600"/>
              <a:t>Conclusion is limited to cancer sites and conditions studied</a:t>
            </a:r>
            <a:endParaRPr lang="en-US" sz="1600" i="1">
              <a:solidFill>
                <a:srgbClr val="0000FF"/>
              </a:solidFill>
            </a:endParaRPr>
          </a:p>
        </p:txBody>
      </p:sp>
      <p:sp>
        <p:nvSpPr>
          <p:cNvPr id="10265" name="Text Box 25"/>
          <p:cNvSpPr txBox="1">
            <a:spLocks noChangeArrowheads="1"/>
          </p:cNvSpPr>
          <p:nvPr/>
        </p:nvSpPr>
        <p:spPr bwMode="auto">
          <a:xfrm>
            <a:off x="3657600" y="1600200"/>
            <a:ext cx="2286000" cy="914400"/>
          </a:xfrm>
          <a:prstGeom prst="rect">
            <a:avLst/>
          </a:prstGeom>
          <a:solidFill>
            <a:srgbClr val="EAEAEA"/>
          </a:solidFill>
          <a:ln w="12700">
            <a:solidFill>
              <a:schemeClr val="tx1"/>
            </a:solidFill>
            <a:miter lim="800000"/>
            <a:headEnd/>
            <a:tailEnd/>
          </a:ln>
          <a:effectLst/>
        </p:spPr>
        <p:txBody>
          <a:bodyPr lIns="0" rIns="0" bIns="0"/>
          <a:lstStyle/>
          <a:p>
            <a:pPr marL="342900" indent="-342900" algn="ctr" defTabSz="292100" eaLnBrk="0" hangingPunct="0"/>
            <a:r>
              <a:rPr lang="en-US" sz="1600">
                <a:solidFill>
                  <a:srgbClr val="0000FF"/>
                </a:solidFill>
              </a:rPr>
              <a:t>Evidence in</a:t>
            </a:r>
          </a:p>
          <a:p>
            <a:pPr marL="342900" indent="-342900" algn="ctr" defTabSz="292100" eaLnBrk="0" hangingPunct="0"/>
            <a:r>
              <a:rPr lang="en-US" sz="1600">
                <a:solidFill>
                  <a:srgbClr val="0000FF"/>
                </a:solidFill>
              </a:rPr>
              <a:t>experimental animals</a:t>
            </a:r>
          </a:p>
        </p:txBody>
      </p:sp>
      <p:sp>
        <p:nvSpPr>
          <p:cNvPr id="10266" name="Text Box 26"/>
          <p:cNvSpPr txBox="1">
            <a:spLocks noChangeArrowheads="1"/>
          </p:cNvSpPr>
          <p:nvPr/>
        </p:nvSpPr>
        <p:spPr bwMode="auto">
          <a:xfrm>
            <a:off x="6400800" y="1600200"/>
            <a:ext cx="2286000" cy="914400"/>
          </a:xfrm>
          <a:prstGeom prst="rect">
            <a:avLst/>
          </a:prstGeom>
          <a:solidFill>
            <a:srgbClr val="EAEAEA"/>
          </a:solidFill>
          <a:ln w="12700">
            <a:solidFill>
              <a:schemeClr val="tx1"/>
            </a:solidFill>
            <a:miter lim="800000"/>
            <a:headEnd/>
            <a:tailEnd/>
          </a:ln>
          <a:effectLst/>
        </p:spPr>
        <p:txBody>
          <a:bodyPr lIns="0" rIns="0" bIns="0"/>
          <a:lstStyle/>
          <a:p>
            <a:pPr marL="342900" indent="-342900" algn="ctr" eaLnBrk="0" hangingPunct="0"/>
            <a:r>
              <a:rPr lang="en-US" sz="1600">
                <a:solidFill>
                  <a:srgbClr val="0000FF"/>
                </a:solidFill>
              </a:rPr>
              <a:t>Mechanistic and</a:t>
            </a:r>
          </a:p>
          <a:p>
            <a:pPr marL="342900" indent="-342900" algn="ctr" eaLnBrk="0" hangingPunct="0"/>
            <a:r>
              <a:rPr lang="en-US" sz="1600">
                <a:solidFill>
                  <a:srgbClr val="0000FF"/>
                </a:solidFill>
              </a:rPr>
              <a:t>other relevant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5943600" y="1600200"/>
            <a:ext cx="2743200" cy="1371600"/>
          </a:xfrm>
          <a:prstGeom prst="line">
            <a:avLst/>
          </a:prstGeom>
          <a:noFill/>
          <a:ln w="12700">
            <a:solidFill>
              <a:schemeClr val="tx1"/>
            </a:solidFill>
            <a:prstDash val="dash"/>
            <a:round/>
            <a:headEnd/>
            <a:tailEnd/>
          </a:ln>
          <a:effectLst/>
        </p:spPr>
        <p:txBody>
          <a:bodyPr anchor="ctr">
            <a:spAutoFit/>
          </a:bodyPr>
          <a:lstStyle/>
          <a:p>
            <a:endParaRPr lang="en-NZ"/>
          </a:p>
        </p:txBody>
      </p:sp>
      <p:sp>
        <p:nvSpPr>
          <p:cNvPr id="11267" name="Line 3"/>
          <p:cNvSpPr>
            <a:spLocks noChangeShapeType="1"/>
          </p:cNvSpPr>
          <p:nvPr/>
        </p:nvSpPr>
        <p:spPr bwMode="auto">
          <a:xfrm flipH="1">
            <a:off x="914400" y="1600200"/>
            <a:ext cx="2743200" cy="1371600"/>
          </a:xfrm>
          <a:prstGeom prst="line">
            <a:avLst/>
          </a:prstGeom>
          <a:noFill/>
          <a:ln w="12700">
            <a:solidFill>
              <a:schemeClr val="tx1"/>
            </a:solidFill>
            <a:prstDash val="dash"/>
            <a:round/>
            <a:headEnd/>
            <a:tailEnd/>
          </a:ln>
          <a:effectLst/>
        </p:spPr>
        <p:txBody>
          <a:bodyPr anchor="ctr">
            <a:spAutoFit/>
          </a:bodyPr>
          <a:lstStyle/>
          <a:p>
            <a:endParaRPr lang="en-NZ"/>
          </a:p>
        </p:txBody>
      </p:sp>
      <p:sp>
        <p:nvSpPr>
          <p:cNvPr id="11268" name="Rectangle 4"/>
          <p:cNvSpPr>
            <a:spLocks noGrp="1" noChangeArrowheads="1"/>
          </p:cNvSpPr>
          <p:nvPr>
            <p:ph type="title"/>
          </p:nvPr>
        </p:nvSpPr>
        <p:spPr>
          <a:noFill/>
        </p:spPr>
        <p:txBody>
          <a:bodyPr/>
          <a:lstStyle/>
          <a:p>
            <a:r>
              <a:rPr lang="en-US" sz="3600" smtClean="0">
                <a:ea typeface="ＭＳ Ｐゴシック" pitchFamily="34" charset="-128"/>
              </a:rPr>
              <a:t>Evaluating experimental animal data</a:t>
            </a:r>
          </a:p>
        </p:txBody>
      </p:sp>
      <p:sp>
        <p:nvSpPr>
          <p:cNvPr id="11269" name="Line 5"/>
          <p:cNvSpPr>
            <a:spLocks noChangeShapeType="1"/>
          </p:cNvSpPr>
          <p:nvPr/>
        </p:nvSpPr>
        <p:spPr bwMode="auto">
          <a:xfrm>
            <a:off x="685800" y="2514600"/>
            <a:ext cx="3200400" cy="0"/>
          </a:xfrm>
          <a:prstGeom prst="line">
            <a:avLst/>
          </a:prstGeom>
          <a:noFill/>
          <a:ln w="28575" cap="sq">
            <a:noFill/>
            <a:round/>
            <a:headEnd/>
            <a:tailEnd/>
          </a:ln>
          <a:effectLst/>
        </p:spPr>
        <p:txBody>
          <a:bodyPr>
            <a:spAutoFit/>
          </a:bodyPr>
          <a:lstStyle/>
          <a:p>
            <a:endParaRPr lang="en-NZ"/>
          </a:p>
        </p:txBody>
      </p:sp>
      <p:sp>
        <p:nvSpPr>
          <p:cNvPr id="11270" name="Line 6"/>
          <p:cNvSpPr>
            <a:spLocks noChangeShapeType="1"/>
          </p:cNvSpPr>
          <p:nvPr/>
        </p:nvSpPr>
        <p:spPr bwMode="auto">
          <a:xfrm>
            <a:off x="685800" y="5846763"/>
            <a:ext cx="8229600" cy="0"/>
          </a:xfrm>
          <a:prstGeom prst="line">
            <a:avLst/>
          </a:prstGeom>
          <a:noFill/>
          <a:ln w="28575" cap="sq">
            <a:noFill/>
            <a:round/>
            <a:headEnd/>
            <a:tailEnd/>
          </a:ln>
          <a:effectLst/>
        </p:spPr>
        <p:txBody>
          <a:bodyPr>
            <a:spAutoFit/>
          </a:bodyPr>
          <a:lstStyle/>
          <a:p>
            <a:endParaRPr lang="en-NZ"/>
          </a:p>
        </p:txBody>
      </p:sp>
      <p:sp>
        <p:nvSpPr>
          <p:cNvPr id="11271" name="Line 7"/>
          <p:cNvSpPr>
            <a:spLocks noChangeShapeType="1"/>
          </p:cNvSpPr>
          <p:nvPr/>
        </p:nvSpPr>
        <p:spPr bwMode="auto">
          <a:xfrm>
            <a:off x="685800" y="2514600"/>
            <a:ext cx="0" cy="1117600"/>
          </a:xfrm>
          <a:prstGeom prst="line">
            <a:avLst/>
          </a:prstGeom>
          <a:noFill/>
          <a:ln w="28575" cap="sq">
            <a:noFill/>
            <a:round/>
            <a:headEnd/>
            <a:tailEnd/>
          </a:ln>
          <a:effectLst/>
        </p:spPr>
        <p:txBody>
          <a:bodyPr>
            <a:spAutoFit/>
          </a:bodyPr>
          <a:lstStyle/>
          <a:p>
            <a:endParaRPr lang="en-NZ"/>
          </a:p>
        </p:txBody>
      </p:sp>
      <p:sp>
        <p:nvSpPr>
          <p:cNvPr id="11272" name="Line 8"/>
          <p:cNvSpPr>
            <a:spLocks noChangeShapeType="1"/>
          </p:cNvSpPr>
          <p:nvPr/>
        </p:nvSpPr>
        <p:spPr bwMode="auto">
          <a:xfrm>
            <a:off x="8915400" y="2524125"/>
            <a:ext cx="0" cy="1117600"/>
          </a:xfrm>
          <a:prstGeom prst="line">
            <a:avLst/>
          </a:prstGeom>
          <a:noFill/>
          <a:ln w="28575" cap="sq">
            <a:noFill/>
            <a:round/>
            <a:headEnd/>
            <a:tailEnd/>
          </a:ln>
          <a:effectLst/>
        </p:spPr>
        <p:txBody>
          <a:bodyPr>
            <a:spAutoFit/>
          </a:bodyPr>
          <a:lstStyle/>
          <a:p>
            <a:endParaRPr lang="en-NZ"/>
          </a:p>
        </p:txBody>
      </p:sp>
      <p:sp>
        <p:nvSpPr>
          <p:cNvPr id="11273" name="Line 9"/>
          <p:cNvSpPr>
            <a:spLocks noChangeShapeType="1"/>
          </p:cNvSpPr>
          <p:nvPr/>
        </p:nvSpPr>
        <p:spPr bwMode="auto">
          <a:xfrm>
            <a:off x="3886200" y="2514600"/>
            <a:ext cx="5029200" cy="0"/>
          </a:xfrm>
          <a:prstGeom prst="line">
            <a:avLst/>
          </a:prstGeom>
          <a:noFill/>
          <a:ln w="28575" cap="sq">
            <a:noFill/>
            <a:round/>
            <a:headEnd/>
            <a:tailEnd/>
          </a:ln>
          <a:effectLst/>
        </p:spPr>
        <p:txBody>
          <a:bodyPr>
            <a:spAutoFit/>
          </a:bodyPr>
          <a:lstStyle/>
          <a:p>
            <a:endParaRPr lang="en-NZ"/>
          </a:p>
        </p:txBody>
      </p:sp>
      <p:sp>
        <p:nvSpPr>
          <p:cNvPr id="11274" name="Line 10"/>
          <p:cNvSpPr>
            <a:spLocks noChangeShapeType="1"/>
          </p:cNvSpPr>
          <p:nvPr/>
        </p:nvSpPr>
        <p:spPr bwMode="auto">
          <a:xfrm>
            <a:off x="685800" y="3632200"/>
            <a:ext cx="0" cy="946150"/>
          </a:xfrm>
          <a:prstGeom prst="line">
            <a:avLst/>
          </a:prstGeom>
          <a:noFill/>
          <a:ln w="28575" cap="sq">
            <a:noFill/>
            <a:round/>
            <a:headEnd/>
            <a:tailEnd/>
          </a:ln>
          <a:effectLst/>
        </p:spPr>
        <p:txBody>
          <a:bodyPr>
            <a:spAutoFit/>
          </a:bodyPr>
          <a:lstStyle/>
          <a:p>
            <a:endParaRPr lang="en-NZ"/>
          </a:p>
        </p:txBody>
      </p:sp>
      <p:sp>
        <p:nvSpPr>
          <p:cNvPr id="11275" name="Line 11"/>
          <p:cNvSpPr>
            <a:spLocks noChangeShapeType="1"/>
          </p:cNvSpPr>
          <p:nvPr/>
        </p:nvSpPr>
        <p:spPr bwMode="auto">
          <a:xfrm>
            <a:off x="8915400" y="3632200"/>
            <a:ext cx="0" cy="946150"/>
          </a:xfrm>
          <a:prstGeom prst="line">
            <a:avLst/>
          </a:prstGeom>
          <a:noFill/>
          <a:ln w="28575" cap="sq">
            <a:noFill/>
            <a:round/>
            <a:headEnd/>
            <a:tailEnd/>
          </a:ln>
          <a:effectLst/>
        </p:spPr>
        <p:txBody>
          <a:bodyPr>
            <a:spAutoFit/>
          </a:bodyPr>
          <a:lstStyle/>
          <a:p>
            <a:endParaRPr lang="en-NZ"/>
          </a:p>
        </p:txBody>
      </p:sp>
      <p:sp>
        <p:nvSpPr>
          <p:cNvPr id="11276" name="Line 12"/>
          <p:cNvSpPr>
            <a:spLocks noChangeShapeType="1"/>
          </p:cNvSpPr>
          <p:nvPr/>
        </p:nvSpPr>
        <p:spPr bwMode="auto">
          <a:xfrm>
            <a:off x="685800" y="4578350"/>
            <a:ext cx="0" cy="873125"/>
          </a:xfrm>
          <a:prstGeom prst="line">
            <a:avLst/>
          </a:prstGeom>
          <a:noFill/>
          <a:ln w="28575" cap="sq">
            <a:noFill/>
            <a:round/>
            <a:headEnd/>
            <a:tailEnd/>
          </a:ln>
          <a:effectLst/>
        </p:spPr>
        <p:txBody>
          <a:bodyPr>
            <a:spAutoFit/>
          </a:bodyPr>
          <a:lstStyle/>
          <a:p>
            <a:endParaRPr lang="en-NZ"/>
          </a:p>
        </p:txBody>
      </p:sp>
      <p:sp>
        <p:nvSpPr>
          <p:cNvPr id="11277" name="Line 13"/>
          <p:cNvSpPr>
            <a:spLocks noChangeShapeType="1"/>
          </p:cNvSpPr>
          <p:nvPr/>
        </p:nvSpPr>
        <p:spPr bwMode="auto">
          <a:xfrm>
            <a:off x="8915400" y="4578350"/>
            <a:ext cx="0" cy="873125"/>
          </a:xfrm>
          <a:prstGeom prst="line">
            <a:avLst/>
          </a:prstGeom>
          <a:noFill/>
          <a:ln w="28575" cap="sq">
            <a:noFill/>
            <a:round/>
            <a:headEnd/>
            <a:tailEnd/>
          </a:ln>
          <a:effectLst/>
        </p:spPr>
        <p:txBody>
          <a:bodyPr>
            <a:spAutoFit/>
          </a:bodyPr>
          <a:lstStyle/>
          <a:p>
            <a:endParaRPr lang="en-NZ"/>
          </a:p>
        </p:txBody>
      </p:sp>
      <p:sp>
        <p:nvSpPr>
          <p:cNvPr id="11278" name="Line 14"/>
          <p:cNvSpPr>
            <a:spLocks noChangeShapeType="1"/>
          </p:cNvSpPr>
          <p:nvPr/>
        </p:nvSpPr>
        <p:spPr bwMode="auto">
          <a:xfrm>
            <a:off x="685800" y="5451475"/>
            <a:ext cx="0" cy="395288"/>
          </a:xfrm>
          <a:prstGeom prst="line">
            <a:avLst/>
          </a:prstGeom>
          <a:noFill/>
          <a:ln w="28575" cap="sq">
            <a:noFill/>
            <a:round/>
            <a:headEnd/>
            <a:tailEnd/>
          </a:ln>
          <a:effectLst/>
        </p:spPr>
        <p:txBody>
          <a:bodyPr>
            <a:spAutoFit/>
          </a:bodyPr>
          <a:lstStyle/>
          <a:p>
            <a:endParaRPr lang="en-NZ"/>
          </a:p>
        </p:txBody>
      </p:sp>
      <p:sp>
        <p:nvSpPr>
          <p:cNvPr id="11279" name="Line 15"/>
          <p:cNvSpPr>
            <a:spLocks noChangeShapeType="1"/>
          </p:cNvSpPr>
          <p:nvPr/>
        </p:nvSpPr>
        <p:spPr bwMode="auto">
          <a:xfrm>
            <a:off x="8915400" y="5451475"/>
            <a:ext cx="0" cy="395288"/>
          </a:xfrm>
          <a:prstGeom prst="line">
            <a:avLst/>
          </a:prstGeom>
          <a:noFill/>
          <a:ln w="28575" cap="sq">
            <a:noFill/>
            <a:round/>
            <a:headEnd/>
            <a:tailEnd/>
          </a:ln>
          <a:effectLst/>
        </p:spPr>
        <p:txBody>
          <a:bodyPr>
            <a:spAutoFit/>
          </a:bodyPr>
          <a:lstStyle/>
          <a:p>
            <a:endParaRPr lang="en-NZ"/>
          </a:p>
        </p:txBody>
      </p:sp>
      <p:sp>
        <p:nvSpPr>
          <p:cNvPr id="11280" name="Text Box 16"/>
          <p:cNvSpPr txBox="1">
            <a:spLocks noChangeArrowheads="1"/>
          </p:cNvSpPr>
          <p:nvPr/>
        </p:nvSpPr>
        <p:spPr bwMode="auto">
          <a:xfrm>
            <a:off x="3657600" y="1600200"/>
            <a:ext cx="2286000" cy="914400"/>
          </a:xfrm>
          <a:prstGeom prst="rect">
            <a:avLst/>
          </a:prstGeom>
          <a:solidFill>
            <a:srgbClr val="FFFFFF"/>
          </a:solidFill>
          <a:ln w="12700">
            <a:solidFill>
              <a:schemeClr val="tx1"/>
            </a:solidFill>
            <a:miter lim="800000"/>
            <a:headEnd/>
            <a:tailEnd/>
          </a:ln>
          <a:effectLst/>
        </p:spPr>
        <p:txBody>
          <a:bodyPr lIns="0" rIns="0" bIns="0"/>
          <a:lstStyle/>
          <a:p>
            <a:pPr marL="342900" indent="-342900" algn="ctr" defTabSz="292100" eaLnBrk="0" hangingPunct="0"/>
            <a:r>
              <a:rPr lang="en-US" sz="1600">
                <a:solidFill>
                  <a:srgbClr val="0000FF"/>
                </a:solidFill>
              </a:rPr>
              <a:t>Evidence in</a:t>
            </a:r>
          </a:p>
          <a:p>
            <a:pPr marL="342900" indent="-342900" algn="ctr" defTabSz="292100" eaLnBrk="0" hangingPunct="0"/>
            <a:r>
              <a:rPr lang="en-US" sz="1600">
                <a:solidFill>
                  <a:srgbClr val="0000FF"/>
                </a:solidFill>
              </a:rPr>
              <a:t>experimental animals</a:t>
            </a:r>
            <a:endParaRPr lang="en-US" sz="1200">
              <a:solidFill>
                <a:srgbClr val="0000FF"/>
              </a:solidFill>
            </a:endParaRPr>
          </a:p>
          <a:p>
            <a:pPr marL="342900" indent="-342900" defTabSz="292100" eaLnBrk="0" hangingPunct="0"/>
            <a:endParaRPr lang="en-US" sz="1200">
              <a:solidFill>
                <a:srgbClr val="0000FF"/>
              </a:solidFill>
            </a:endParaRPr>
          </a:p>
          <a:p>
            <a:pPr marL="342900" indent="-342900" algn="r" defTabSz="292100" eaLnBrk="0" hangingPunct="0"/>
            <a:r>
              <a:rPr lang="en-US" sz="1200">
                <a:solidFill>
                  <a:srgbClr val="0000FF"/>
                </a:solidFill>
                <a:cs typeface="Arial" charset="0"/>
              </a:rPr>
              <a:t>–</a:t>
            </a:r>
            <a:r>
              <a:rPr lang="en-US" sz="1200">
                <a:solidFill>
                  <a:srgbClr val="0000FF"/>
                </a:solidFill>
              </a:rPr>
              <a:t> Preamble Part B, Section 6(b)</a:t>
            </a:r>
            <a:endParaRPr lang="en-US" sz="1200" i="1">
              <a:solidFill>
                <a:srgbClr val="0000FF"/>
              </a:solidFill>
            </a:endParaRPr>
          </a:p>
        </p:txBody>
      </p:sp>
      <p:sp>
        <p:nvSpPr>
          <p:cNvPr id="11281" name="Text Box 17"/>
          <p:cNvSpPr txBox="1">
            <a:spLocks noChangeArrowheads="1"/>
          </p:cNvSpPr>
          <p:nvPr/>
        </p:nvSpPr>
        <p:spPr bwMode="auto">
          <a:xfrm>
            <a:off x="3198813" y="3048000"/>
            <a:ext cx="5484812" cy="838200"/>
          </a:xfrm>
          <a:prstGeom prst="rect">
            <a:avLst/>
          </a:prstGeom>
          <a:solidFill>
            <a:srgbClr val="FF0000">
              <a:alpha val="50195"/>
            </a:srgbClr>
          </a:solidFill>
          <a:ln w="12700">
            <a:noFill/>
            <a:miter lim="800000"/>
            <a:headEnd/>
            <a:tailEnd/>
          </a:ln>
          <a:effectLst/>
        </p:spPr>
        <p:txBody>
          <a:bodyPr tIns="0" rIns="0" bIns="0" anchor="ctr"/>
          <a:lstStyle/>
          <a:p>
            <a:pPr marL="228600" indent="-228600" defTabSz="292100" eaLnBrk="0" hangingPunct="0">
              <a:spcBef>
                <a:spcPct val="10000"/>
              </a:spcBef>
              <a:spcAft>
                <a:spcPct val="10000"/>
              </a:spcAft>
            </a:pPr>
            <a:r>
              <a:rPr lang="en-US" sz="1600"/>
              <a:t>Causal relationship has been </a:t>
            </a:r>
            <a:r>
              <a:rPr lang="en-US" sz="1600" u="sng"/>
              <a:t>established</a:t>
            </a:r>
            <a:r>
              <a:rPr lang="en-US" sz="1600"/>
              <a:t> through either:</a:t>
            </a:r>
          </a:p>
          <a:p>
            <a:pPr marL="228600" indent="-228600" defTabSz="292100" eaLnBrk="0" hangingPunct="0">
              <a:spcBef>
                <a:spcPct val="10000"/>
              </a:spcBef>
              <a:spcAft>
                <a:spcPct val="10000"/>
              </a:spcAft>
            </a:pPr>
            <a:r>
              <a:rPr lang="en-US" sz="1600"/>
              <a:t>- </a:t>
            </a:r>
            <a:r>
              <a:rPr lang="en-US" sz="1600" u="sng"/>
              <a:t>Multiple positive results</a:t>
            </a:r>
            <a:r>
              <a:rPr lang="en-US" sz="1600"/>
              <a:t> (2 species, studies, sexes of GLP)</a:t>
            </a:r>
          </a:p>
          <a:p>
            <a:pPr marL="228600" indent="-228600" defTabSz="292100" eaLnBrk="0" hangingPunct="0">
              <a:spcBef>
                <a:spcPct val="10000"/>
              </a:spcBef>
              <a:spcAft>
                <a:spcPct val="10000"/>
              </a:spcAft>
            </a:pPr>
            <a:r>
              <a:rPr lang="en-US" sz="1600"/>
              <a:t>- </a:t>
            </a:r>
            <a:r>
              <a:rPr lang="en-US" sz="1600" u="sng"/>
              <a:t>Single unusual result</a:t>
            </a:r>
            <a:r>
              <a:rPr lang="en-US" sz="1600"/>
              <a:t> (incidence, site/type, age, multi-site)</a:t>
            </a:r>
            <a:endParaRPr lang="en-US" sz="1600" i="1">
              <a:solidFill>
                <a:srgbClr val="0000FF"/>
              </a:solidFill>
            </a:endParaRPr>
          </a:p>
        </p:txBody>
      </p:sp>
      <p:sp>
        <p:nvSpPr>
          <p:cNvPr id="11282" name="Text Box 18"/>
          <p:cNvSpPr txBox="1">
            <a:spLocks noChangeArrowheads="1"/>
          </p:cNvSpPr>
          <p:nvPr/>
        </p:nvSpPr>
        <p:spPr bwMode="auto">
          <a:xfrm>
            <a:off x="3198813" y="4038600"/>
            <a:ext cx="5484812" cy="609600"/>
          </a:xfrm>
          <a:prstGeom prst="rect">
            <a:avLst/>
          </a:prstGeom>
          <a:solidFill>
            <a:srgbClr val="FF9900">
              <a:alpha val="50195"/>
            </a:srgbClr>
          </a:solidFill>
          <a:ln w="12700">
            <a:noFill/>
            <a:miter lim="800000"/>
            <a:headEnd/>
            <a:tailEnd/>
          </a:ln>
          <a:effectLst/>
        </p:spPr>
        <p:txBody>
          <a:bodyPr tIns="0" rIns="0" bIns="0" anchor="ctr"/>
          <a:lstStyle/>
          <a:p>
            <a:pPr marL="228600" indent="-228600" defTabSz="292100" eaLnBrk="0" hangingPunct="0">
              <a:spcBef>
                <a:spcPct val="10000"/>
              </a:spcBef>
              <a:spcAft>
                <a:spcPct val="10000"/>
              </a:spcAft>
            </a:pPr>
            <a:r>
              <a:rPr lang="en-US" sz="1600"/>
              <a:t>Data </a:t>
            </a:r>
            <a:r>
              <a:rPr lang="en-US" sz="1600" u="sng"/>
              <a:t>suggest</a:t>
            </a:r>
            <a:r>
              <a:rPr lang="en-US" sz="1600"/>
              <a:t> a carcinogenic effect but: </a:t>
            </a:r>
            <a:r>
              <a:rPr lang="en-US" sz="1600" i="1"/>
              <a:t>(e.g.)</a:t>
            </a:r>
            <a:r>
              <a:rPr lang="en-US" sz="1600"/>
              <a:t> single study, benign tumours only, promoting activity only</a:t>
            </a:r>
            <a:endParaRPr lang="en-US" sz="1600" i="1">
              <a:solidFill>
                <a:srgbClr val="0000FF"/>
              </a:solidFill>
            </a:endParaRPr>
          </a:p>
        </p:txBody>
      </p:sp>
      <p:sp>
        <p:nvSpPr>
          <p:cNvPr id="11283" name="Text Box 19"/>
          <p:cNvSpPr txBox="1">
            <a:spLocks noChangeArrowheads="1"/>
          </p:cNvSpPr>
          <p:nvPr/>
        </p:nvSpPr>
        <p:spPr bwMode="auto">
          <a:xfrm>
            <a:off x="3198813" y="4800600"/>
            <a:ext cx="5484812" cy="381000"/>
          </a:xfrm>
          <a:prstGeom prst="rect">
            <a:avLst/>
          </a:prstGeom>
          <a:solidFill>
            <a:srgbClr val="FFFF00">
              <a:alpha val="50195"/>
            </a:srgbClr>
          </a:solidFill>
          <a:ln w="12700">
            <a:noFill/>
            <a:miter lim="800000"/>
            <a:headEnd/>
            <a:tailEnd/>
          </a:ln>
          <a:effectLst/>
        </p:spPr>
        <p:txBody>
          <a:bodyPr tIns="0" rIns="0" bIns="0" anchor="ctr"/>
          <a:lstStyle/>
          <a:p>
            <a:pPr marL="228600" indent="-228600" defTabSz="292100" eaLnBrk="0" hangingPunct="0">
              <a:spcBef>
                <a:spcPct val="10000"/>
              </a:spcBef>
              <a:spcAft>
                <a:spcPct val="10000"/>
              </a:spcAft>
            </a:pPr>
            <a:r>
              <a:rPr lang="en-US" sz="1600"/>
              <a:t>Studies permit </a:t>
            </a:r>
            <a:r>
              <a:rPr lang="en-US" sz="1600" u="sng"/>
              <a:t>no conclusion</a:t>
            </a:r>
            <a:r>
              <a:rPr lang="en-US" sz="1600"/>
              <a:t> about a carcinogenic effect</a:t>
            </a:r>
            <a:endParaRPr lang="en-US" sz="1600" i="1">
              <a:solidFill>
                <a:srgbClr val="0000FF"/>
              </a:solidFill>
            </a:endParaRPr>
          </a:p>
        </p:txBody>
      </p:sp>
      <p:sp>
        <p:nvSpPr>
          <p:cNvPr id="11284" name="Text Box 20"/>
          <p:cNvSpPr txBox="1">
            <a:spLocks noChangeArrowheads="1"/>
          </p:cNvSpPr>
          <p:nvPr/>
        </p:nvSpPr>
        <p:spPr bwMode="auto">
          <a:xfrm>
            <a:off x="3198813" y="5334000"/>
            <a:ext cx="5484812" cy="1066800"/>
          </a:xfrm>
          <a:prstGeom prst="rect">
            <a:avLst/>
          </a:prstGeom>
          <a:solidFill>
            <a:srgbClr val="00CCFF">
              <a:alpha val="50195"/>
            </a:srgbClr>
          </a:solidFill>
          <a:ln w="12700">
            <a:noFill/>
            <a:miter lim="800000"/>
            <a:headEnd/>
            <a:tailEnd/>
          </a:ln>
          <a:effectLst/>
        </p:spPr>
        <p:txBody>
          <a:bodyPr tIns="0" rIns="0" bIns="0" anchor="ctr"/>
          <a:lstStyle/>
          <a:p>
            <a:pPr marL="228600" indent="-228600" defTabSz="292100" eaLnBrk="0" hangingPunct="0">
              <a:spcBef>
                <a:spcPct val="10000"/>
              </a:spcBef>
              <a:spcAft>
                <a:spcPct val="10000"/>
              </a:spcAft>
            </a:pPr>
            <a:r>
              <a:rPr lang="en-US" sz="1600"/>
              <a:t>Adequate studies in at least two species show that the agent is not carcinogenic</a:t>
            </a:r>
          </a:p>
          <a:p>
            <a:pPr marL="228600" indent="-228600" defTabSz="292100" eaLnBrk="0" hangingPunct="0">
              <a:spcBef>
                <a:spcPct val="10000"/>
              </a:spcBef>
              <a:spcAft>
                <a:spcPct val="10000"/>
              </a:spcAft>
            </a:pPr>
            <a:r>
              <a:rPr lang="en-US" sz="1600"/>
              <a:t>Conclusion is limited to the species, tumour sites, age at exposure, and conditions and levels of exposure studied</a:t>
            </a:r>
          </a:p>
        </p:txBody>
      </p:sp>
      <p:sp>
        <p:nvSpPr>
          <p:cNvPr id="11285" name="Text Box 21"/>
          <p:cNvSpPr txBox="1">
            <a:spLocks noChangeArrowheads="1"/>
          </p:cNvSpPr>
          <p:nvPr/>
        </p:nvSpPr>
        <p:spPr bwMode="auto">
          <a:xfrm>
            <a:off x="914400" y="1600200"/>
            <a:ext cx="2286000" cy="914400"/>
          </a:xfrm>
          <a:prstGeom prst="rect">
            <a:avLst/>
          </a:prstGeom>
          <a:solidFill>
            <a:srgbClr val="EAEAEA"/>
          </a:solidFill>
          <a:ln w="12700">
            <a:solidFill>
              <a:schemeClr val="tx1"/>
            </a:solidFill>
            <a:miter lim="800000"/>
            <a:headEnd/>
            <a:tailEnd/>
          </a:ln>
          <a:effectLst/>
        </p:spPr>
        <p:txBody>
          <a:bodyPr lIns="0" rIns="0" bIns="0"/>
          <a:lstStyle/>
          <a:p>
            <a:pPr marL="342900" indent="-342900" algn="ctr" defTabSz="292100" eaLnBrk="0" hangingPunct="0"/>
            <a:r>
              <a:rPr lang="en-US" sz="1600">
                <a:solidFill>
                  <a:srgbClr val="0000FF"/>
                </a:solidFill>
              </a:rPr>
              <a:t>Evidence in</a:t>
            </a:r>
          </a:p>
          <a:p>
            <a:pPr marL="342900" indent="-342900" algn="ctr" defTabSz="292100" eaLnBrk="0" hangingPunct="0"/>
            <a:r>
              <a:rPr lang="en-US" sz="1600">
                <a:solidFill>
                  <a:srgbClr val="0000FF"/>
                </a:solidFill>
              </a:rPr>
              <a:t>humans</a:t>
            </a:r>
          </a:p>
        </p:txBody>
      </p:sp>
      <p:sp>
        <p:nvSpPr>
          <p:cNvPr id="11286" name="Text Box 22"/>
          <p:cNvSpPr txBox="1">
            <a:spLocks noChangeArrowheads="1"/>
          </p:cNvSpPr>
          <p:nvPr/>
        </p:nvSpPr>
        <p:spPr bwMode="auto">
          <a:xfrm>
            <a:off x="6400800" y="1600200"/>
            <a:ext cx="2286000" cy="914400"/>
          </a:xfrm>
          <a:prstGeom prst="rect">
            <a:avLst/>
          </a:prstGeom>
          <a:solidFill>
            <a:srgbClr val="EAEAEA"/>
          </a:solidFill>
          <a:ln w="12700">
            <a:solidFill>
              <a:schemeClr val="tx1"/>
            </a:solidFill>
            <a:miter lim="800000"/>
            <a:headEnd/>
            <a:tailEnd/>
          </a:ln>
          <a:effectLst/>
        </p:spPr>
        <p:txBody>
          <a:bodyPr lIns="0" rIns="0" bIns="0"/>
          <a:lstStyle/>
          <a:p>
            <a:pPr marL="342900" indent="-342900" algn="ctr" eaLnBrk="0" hangingPunct="0"/>
            <a:r>
              <a:rPr lang="en-US" sz="1600">
                <a:solidFill>
                  <a:srgbClr val="0000FF"/>
                </a:solidFill>
              </a:rPr>
              <a:t>Mechanistic and</a:t>
            </a:r>
          </a:p>
          <a:p>
            <a:pPr marL="342900" indent="-342900" algn="ctr" eaLnBrk="0" hangingPunct="0"/>
            <a:r>
              <a:rPr lang="en-US" sz="1600">
                <a:solidFill>
                  <a:srgbClr val="0000FF"/>
                </a:solidFill>
              </a:rPr>
              <a:t>other relevant data</a:t>
            </a:r>
          </a:p>
        </p:txBody>
      </p:sp>
      <p:sp>
        <p:nvSpPr>
          <p:cNvPr id="11287" name="Text Box 23"/>
          <p:cNvSpPr txBox="1">
            <a:spLocks noChangeArrowheads="1"/>
          </p:cNvSpPr>
          <p:nvPr/>
        </p:nvSpPr>
        <p:spPr bwMode="auto">
          <a:xfrm>
            <a:off x="914400" y="5334000"/>
            <a:ext cx="2286000" cy="1066800"/>
          </a:xfrm>
          <a:prstGeom prst="rect">
            <a:avLst/>
          </a:prstGeom>
          <a:solidFill>
            <a:srgbClr val="00CCFF">
              <a:alpha val="50195"/>
            </a:srgbClr>
          </a:solidFill>
          <a:ln w="12700">
            <a:noFill/>
            <a:miter lim="800000"/>
            <a:headEnd/>
            <a:tailEnd/>
          </a:ln>
          <a:effectLst/>
        </p:spPr>
        <p:txBody>
          <a:bodyPr lIns="0" tIns="0" rIns="0" bIns="0" anchor="ctr"/>
          <a:lstStyle/>
          <a:p>
            <a:pPr marL="228600" indent="-228600" defTabSz="292100" eaLnBrk="0" hangingPunct="0">
              <a:spcBef>
                <a:spcPct val="10000"/>
              </a:spcBef>
              <a:spcAft>
                <a:spcPct val="10000"/>
              </a:spcAft>
            </a:pPr>
            <a:r>
              <a:rPr lang="en-US" sz="1600">
                <a:solidFill>
                  <a:srgbClr val="0000FF"/>
                </a:solidFill>
                <a:cs typeface="Arial" charset="0"/>
              </a:rPr>
              <a:t> </a:t>
            </a:r>
            <a:r>
              <a:rPr lang="en-US" sz="1600" i="1">
                <a:solidFill>
                  <a:srgbClr val="0000FF"/>
                </a:solidFill>
              </a:rPr>
              <a:t>Evidence suggesting lack of carcinogenicity</a:t>
            </a:r>
          </a:p>
        </p:txBody>
      </p:sp>
      <p:sp>
        <p:nvSpPr>
          <p:cNvPr id="11288" name="Text Box 24"/>
          <p:cNvSpPr txBox="1">
            <a:spLocks noChangeArrowheads="1"/>
          </p:cNvSpPr>
          <p:nvPr/>
        </p:nvSpPr>
        <p:spPr bwMode="auto">
          <a:xfrm>
            <a:off x="914400" y="3048000"/>
            <a:ext cx="2286000" cy="838200"/>
          </a:xfrm>
          <a:prstGeom prst="rect">
            <a:avLst/>
          </a:prstGeom>
          <a:solidFill>
            <a:srgbClr val="FF0000">
              <a:alpha val="50195"/>
            </a:srgbClr>
          </a:solidFill>
          <a:ln w="12700">
            <a:noFill/>
            <a:miter lim="800000"/>
            <a:headEnd/>
            <a:tailEnd/>
          </a:ln>
          <a:effectLst/>
        </p:spPr>
        <p:txBody>
          <a:bodyPr lIns="0" tIns="0" rIns="0" bIns="0" anchor="ctr"/>
          <a:lstStyle/>
          <a:p>
            <a:pPr marL="228600" indent="-228600" defTabSz="292100" eaLnBrk="0" hangingPunct="0">
              <a:spcBef>
                <a:spcPct val="10000"/>
              </a:spcBef>
              <a:spcAft>
                <a:spcPct val="10000"/>
              </a:spcAft>
            </a:pPr>
            <a:r>
              <a:rPr lang="en-US" sz="1600">
                <a:solidFill>
                  <a:srgbClr val="0000FF"/>
                </a:solidFill>
                <a:cs typeface="Arial" charset="0"/>
              </a:rPr>
              <a:t> </a:t>
            </a:r>
            <a:r>
              <a:rPr lang="en-US" sz="1600" b="1" i="1">
                <a:solidFill>
                  <a:srgbClr val="0000FF"/>
                </a:solidFill>
              </a:rPr>
              <a:t>Sufficient evidence</a:t>
            </a:r>
          </a:p>
        </p:txBody>
      </p:sp>
      <p:sp>
        <p:nvSpPr>
          <p:cNvPr id="11289" name="Text Box 25"/>
          <p:cNvSpPr txBox="1">
            <a:spLocks noChangeArrowheads="1"/>
          </p:cNvSpPr>
          <p:nvPr/>
        </p:nvSpPr>
        <p:spPr bwMode="auto">
          <a:xfrm>
            <a:off x="914400" y="4038600"/>
            <a:ext cx="2286000" cy="609600"/>
          </a:xfrm>
          <a:prstGeom prst="rect">
            <a:avLst/>
          </a:prstGeom>
          <a:solidFill>
            <a:srgbClr val="FF9900">
              <a:alpha val="50195"/>
            </a:srgbClr>
          </a:solidFill>
          <a:ln w="12700">
            <a:noFill/>
            <a:miter lim="800000"/>
            <a:headEnd/>
            <a:tailEnd/>
          </a:ln>
          <a:effectLst/>
        </p:spPr>
        <p:txBody>
          <a:bodyPr lIns="0" tIns="0" rIns="0" bIns="0" anchor="ctr"/>
          <a:lstStyle/>
          <a:p>
            <a:pPr marL="228600" indent="-228600" defTabSz="292100" eaLnBrk="0" hangingPunct="0">
              <a:spcBef>
                <a:spcPct val="10000"/>
              </a:spcBef>
              <a:spcAft>
                <a:spcPct val="10000"/>
              </a:spcAft>
            </a:pPr>
            <a:r>
              <a:rPr lang="en-US" sz="1600">
                <a:solidFill>
                  <a:srgbClr val="0000FF"/>
                </a:solidFill>
                <a:cs typeface="Arial" charset="0"/>
              </a:rPr>
              <a:t> </a:t>
            </a:r>
            <a:r>
              <a:rPr lang="en-US" sz="1600" b="1" i="1">
                <a:solidFill>
                  <a:srgbClr val="0000FF"/>
                </a:solidFill>
              </a:rPr>
              <a:t>Limited evidence</a:t>
            </a:r>
          </a:p>
        </p:txBody>
      </p:sp>
      <p:sp>
        <p:nvSpPr>
          <p:cNvPr id="11290" name="Text Box 26"/>
          <p:cNvSpPr txBox="1">
            <a:spLocks noChangeArrowheads="1"/>
          </p:cNvSpPr>
          <p:nvPr/>
        </p:nvSpPr>
        <p:spPr bwMode="auto">
          <a:xfrm>
            <a:off x="914400" y="4800600"/>
            <a:ext cx="2286000" cy="381000"/>
          </a:xfrm>
          <a:prstGeom prst="rect">
            <a:avLst/>
          </a:prstGeom>
          <a:solidFill>
            <a:srgbClr val="FFFF00">
              <a:alpha val="50195"/>
            </a:srgbClr>
          </a:solidFill>
          <a:ln w="12700">
            <a:noFill/>
            <a:miter lim="800000"/>
            <a:headEnd/>
            <a:tailEnd/>
          </a:ln>
          <a:effectLst/>
        </p:spPr>
        <p:txBody>
          <a:bodyPr lIns="0" tIns="0" rIns="0" bIns="0" anchor="ctr"/>
          <a:lstStyle/>
          <a:p>
            <a:pPr marL="228600" indent="-228600" defTabSz="292100" eaLnBrk="0" hangingPunct="0">
              <a:spcBef>
                <a:spcPct val="10000"/>
              </a:spcBef>
              <a:spcAft>
                <a:spcPct val="10000"/>
              </a:spcAft>
            </a:pPr>
            <a:r>
              <a:rPr lang="en-US" sz="1600">
                <a:solidFill>
                  <a:srgbClr val="0000FF"/>
                </a:solidFill>
                <a:cs typeface="Arial" charset="0"/>
              </a:rPr>
              <a:t> </a:t>
            </a:r>
            <a:r>
              <a:rPr lang="en-US" sz="1600" b="1" i="1">
                <a:solidFill>
                  <a:srgbClr val="0000FF"/>
                </a:solidFill>
              </a:rPr>
              <a:t>Inadequate evidence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ARC">
  <a:themeElements>
    <a:clrScheme name="">
      <a:dk1>
        <a:srgbClr val="0000FF"/>
      </a:dk1>
      <a:lt1>
        <a:srgbClr val="FFFFFF"/>
      </a:lt1>
      <a:dk2>
        <a:srgbClr val="FFFFFF"/>
      </a:dk2>
      <a:lt2>
        <a:srgbClr val="669999"/>
      </a:lt2>
      <a:accent1>
        <a:srgbClr val="99CCFF"/>
      </a:accent1>
      <a:accent2>
        <a:srgbClr val="9999FF"/>
      </a:accent2>
      <a:accent3>
        <a:srgbClr val="FFFFFF"/>
      </a:accent3>
      <a:accent4>
        <a:srgbClr val="0000DA"/>
      </a:accent4>
      <a:accent5>
        <a:srgbClr val="CAE2FF"/>
      </a:accent5>
      <a:accent6>
        <a:srgbClr val="8A8AE7"/>
      </a:accent6>
      <a:hlink>
        <a:srgbClr val="996666"/>
      </a:hlink>
      <a:folHlink>
        <a:srgbClr val="6666CC"/>
      </a:folHlink>
    </a:clrScheme>
    <a:fontScheme name="IARC">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ARC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IARC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IARC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IARC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IARC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IARC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IARC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IARC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IARC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IARC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3673</TotalTime>
  <Words>1710</Words>
  <Application>Microsoft Office PowerPoint</Application>
  <PresentationFormat>On-screen Show (4:3)</PresentationFormat>
  <Paragraphs>285</Paragraphs>
  <Slides>30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ＭＳ Ｐゴシック</vt:lpstr>
      <vt:lpstr>Tahoma</vt:lpstr>
      <vt:lpstr>Times New Roman</vt:lpstr>
      <vt:lpstr>Arial Narrow</vt:lpstr>
      <vt:lpstr>IARC</vt:lpstr>
      <vt:lpstr>Adobe Acrobat Document</vt:lpstr>
      <vt:lpstr> Radiofrequency Electromagnetic Fields; evaluation of cancer hazards</vt:lpstr>
      <vt:lpstr>The IARC Monographs on the evaluation of carcinogenic risks to humans</vt:lpstr>
      <vt:lpstr>The IARC Monographs</vt:lpstr>
      <vt:lpstr>The IARC Monographs  “The WHO encyclopaedia of carcinogens”</vt:lpstr>
      <vt:lpstr>The IARC Monographs </vt:lpstr>
      <vt:lpstr>The IARC Monographs </vt:lpstr>
      <vt:lpstr>The IARC Monographs </vt:lpstr>
      <vt:lpstr>Evaluating human data</vt:lpstr>
      <vt:lpstr>Evaluating experimental animal data</vt:lpstr>
      <vt:lpstr>The IARC Monographs </vt:lpstr>
      <vt:lpstr>Radiofrequency Electromagnetic Fields (Exposure)</vt:lpstr>
      <vt:lpstr>Radiofrequency Electromagnetic Fields (Exposure, contd)</vt:lpstr>
      <vt:lpstr>Radiofrequency Electromagnetic Fields (Epidemiological data)</vt:lpstr>
      <vt:lpstr>Radiofrequency Electromagnetic Fields (Epidemiological data, contd)</vt:lpstr>
      <vt:lpstr>Radiofrequency Electromagnetic Fields (Epidemiological data, contd)</vt:lpstr>
      <vt:lpstr>Radiofrequency Electromagnetic Fields (Epidemiological data, contd)</vt:lpstr>
      <vt:lpstr>Radiofrequency Electromagnetic Fields (Epidemiological data, contd)</vt:lpstr>
      <vt:lpstr>Radiofrequency Electromagnetic Fields (Epidemiological data, contd)</vt:lpstr>
      <vt:lpstr>Radiofrequency Electromagnetic Fields  (Epidemiological data, contd)</vt:lpstr>
      <vt:lpstr>Radiofrequency Electromagnetic Fields  (Epidemiological data, contd)</vt:lpstr>
      <vt:lpstr>Radiofrequency Electromagnetic Fields  (Epidemiological data, contd)</vt:lpstr>
      <vt:lpstr>Radiofrequency Electromagnetic Fields  (Epidemiological data, contd)</vt:lpstr>
      <vt:lpstr>Radiofrequency Electromagnetic Fields  (Epidemiological data, contd)</vt:lpstr>
      <vt:lpstr>Radiofrequency Electromagnetic Fields (Cancer in experimental animals)</vt:lpstr>
      <vt:lpstr>Radiofrequency Electromagnetic Fields  (Mechanistic and other relevant data)</vt:lpstr>
      <vt:lpstr>Radiofrequency Electromagnetic Fields  (Overall evaluation)</vt:lpstr>
      <vt:lpstr>Radiofrequency Electromagnetic Fields  (Overall evaluation)</vt:lpstr>
      <vt:lpstr>Slide 28</vt:lpstr>
      <vt:lpstr>The IARC Monographs  Acknowledgements</vt:lpstr>
      <vt:lpstr>The IARC Monographs team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Baan</dc:creator>
  <cp:lastModifiedBy>enuttall</cp:lastModifiedBy>
  <cp:revision>96</cp:revision>
  <dcterms:created xsi:type="dcterms:W3CDTF">2008-04-07T15:39:24Z</dcterms:created>
  <dcterms:modified xsi:type="dcterms:W3CDTF">2012-07-22T23:58:08Z</dcterms:modified>
</cp:coreProperties>
</file>