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26"/>
  </p:notesMasterIdLst>
  <p:handoutMasterIdLst>
    <p:handoutMasterId r:id="rId27"/>
  </p:handoutMasterIdLst>
  <p:sldIdLst>
    <p:sldId id="258" r:id="rId3"/>
    <p:sldId id="269" r:id="rId4"/>
    <p:sldId id="283" r:id="rId5"/>
    <p:sldId id="284" r:id="rId6"/>
    <p:sldId id="261" r:id="rId7"/>
    <p:sldId id="267" r:id="rId8"/>
    <p:sldId id="270" r:id="rId9"/>
    <p:sldId id="268" r:id="rId10"/>
    <p:sldId id="271" r:id="rId11"/>
    <p:sldId id="266" r:id="rId12"/>
    <p:sldId id="262" r:id="rId13"/>
    <p:sldId id="263" r:id="rId14"/>
    <p:sldId id="264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07200" cy="9939338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638"/>
    <a:srgbClr val="9AB0A6"/>
    <a:srgbClr val="000062"/>
    <a:srgbClr val="FF9E3D"/>
    <a:srgbClr val="353E81"/>
    <a:srgbClr val="2594D0"/>
    <a:srgbClr val="FBFAF7"/>
    <a:srgbClr val="F6F5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65" autoAdjust="0"/>
    <p:restoredTop sz="94723" autoAdjust="0"/>
  </p:normalViewPr>
  <p:slideViewPr>
    <p:cSldViewPr>
      <p:cViewPr varScale="1">
        <p:scale>
          <a:sx n="104" d="100"/>
          <a:sy n="104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7E68F41-0A17-4AA6-838C-452B6F14E607}" type="datetimeFigureOut">
              <a:rPr lang="en-GB"/>
              <a:pPr>
                <a:defRPr/>
              </a:pPr>
              <a:t>23/07/2012</a:t>
            </a:fld>
            <a:endParaRPr lang="en-GB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1891E1-7948-4D61-9D53-CC7D1402E5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3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890997F-6C49-4DB6-B5F7-7226E088EA24}" type="datetimeFigureOut">
              <a:rPr lang="en-NZ"/>
              <a:pPr>
                <a:defRPr/>
              </a:pPr>
              <a:t>23/07/2012</a:t>
            </a:fld>
            <a:endParaRPr lang="en-NZ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 smtClean="0"/>
              <a:t>Click to edit Master text styles</a:t>
            </a:r>
          </a:p>
          <a:p>
            <a:pPr lvl="1"/>
            <a:r>
              <a:rPr lang="en-NZ" noProof="0" smtClean="0"/>
              <a:t>Second level</a:t>
            </a:r>
          </a:p>
          <a:p>
            <a:pPr lvl="2"/>
            <a:r>
              <a:rPr lang="en-NZ" noProof="0" smtClean="0"/>
              <a:t>Third level</a:t>
            </a:r>
          </a:p>
          <a:p>
            <a:pPr lvl="3"/>
            <a:r>
              <a:rPr lang="en-NZ" noProof="0" smtClean="0"/>
              <a:t>Fourth level</a:t>
            </a:r>
          </a:p>
          <a:p>
            <a:pPr lvl="4"/>
            <a:r>
              <a:rPr lang="en-NZ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2614346-3600-4CBA-A294-EBDC8716504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64934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5367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88995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BDM info is the frame that other information is hung</a:t>
            </a:r>
            <a:r>
              <a:rPr lang="en-NZ" baseline="0" dirty="0" smtClean="0"/>
              <a:t> off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385070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949865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913368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01910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887559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May release info using an encrypted NHI or other patient distinguisher</a:t>
            </a:r>
            <a:r>
              <a:rPr lang="en-NZ" baseline="0" dirty="0" smtClean="0"/>
              <a:t> for security / privacy reasons</a:t>
            </a:r>
          </a:p>
          <a:p>
            <a:r>
              <a:rPr lang="en-NZ" baseline="0" dirty="0" smtClean="0"/>
              <a:t>Geographical and demographic splits are vary valuable</a:t>
            </a:r>
          </a:p>
          <a:p>
            <a:r>
              <a:rPr lang="en-NZ" baseline="0" dirty="0" smtClean="0"/>
              <a:t>More detail about the level of clinical and financial information provided to come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299220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NMDS – clinical coding of diagnoses, procedures,</a:t>
            </a:r>
            <a:r>
              <a:rPr lang="en-NZ" baseline="0" dirty="0" smtClean="0"/>
              <a:t> external cause (99)</a:t>
            </a:r>
          </a:p>
          <a:p>
            <a:r>
              <a:rPr lang="en-NZ" baseline="0" dirty="0" smtClean="0"/>
              <a:t>NNPAC – ED and outpatient info, but no diagnosis or reason for event only HSC and PU</a:t>
            </a:r>
          </a:p>
          <a:p>
            <a:r>
              <a:rPr lang="en-NZ" baseline="0" dirty="0" smtClean="0"/>
              <a:t>PRIMHD </a:t>
            </a:r>
            <a:r>
              <a:rPr lang="en-NZ" baseline="0" dirty="0" err="1" smtClean="0"/>
              <a:t>casemix</a:t>
            </a:r>
            <a:r>
              <a:rPr lang="en-NZ" baseline="0" dirty="0" smtClean="0"/>
              <a:t> on the way</a:t>
            </a:r>
          </a:p>
          <a:p>
            <a:r>
              <a:rPr lang="en-NZ" baseline="0" dirty="0" smtClean="0"/>
              <a:t>Financial</a:t>
            </a:r>
          </a:p>
          <a:p>
            <a:r>
              <a:rPr lang="en-NZ" baseline="0" dirty="0" smtClean="0"/>
              <a:t>NMDS </a:t>
            </a:r>
            <a:r>
              <a:rPr lang="en-NZ" baseline="0" dirty="0" err="1" smtClean="0"/>
              <a:t>costweights</a:t>
            </a:r>
            <a:r>
              <a:rPr lang="en-NZ" baseline="0" dirty="0" smtClean="0"/>
              <a:t>, NNPAC nothing</a:t>
            </a:r>
          </a:p>
          <a:p>
            <a:r>
              <a:rPr lang="en-NZ" baseline="0" dirty="0" smtClean="0"/>
              <a:t>Pharms quite a number of cost fields, labs changes to bulk funding means cost information is now largely estimated</a:t>
            </a:r>
          </a:p>
          <a:p>
            <a:r>
              <a:rPr lang="en-NZ" baseline="0" dirty="0" smtClean="0"/>
              <a:t>Capitation vs. fee for service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827698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Whether or not certain data/fields in certain collections</a:t>
            </a:r>
            <a:r>
              <a:rPr lang="en-NZ" baseline="0" dirty="0" smtClean="0"/>
              <a:t> are complete affects our decision whether or not to release</a:t>
            </a:r>
          </a:p>
          <a:p>
            <a:r>
              <a:rPr lang="en-NZ" baseline="0" dirty="0" smtClean="0"/>
              <a:t>Protecting certain high profile information (official statistics) from undercounting</a:t>
            </a:r>
          </a:p>
          <a:p>
            <a:r>
              <a:rPr lang="en-NZ" baseline="0" dirty="0" smtClean="0"/>
              <a:t>Diagnosis codes, reporting of events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01978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Originally no NHI reporting to these collections but now that there is, these can be linked to hospital, cancer, mortality info etc.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15773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Brief comments on structure</a:t>
            </a:r>
          </a:p>
          <a:p>
            <a:r>
              <a:rPr lang="en-NZ" dirty="0" smtClean="0"/>
              <a:t>Name and categorise</a:t>
            </a:r>
            <a:r>
              <a:rPr lang="en-NZ" baseline="0" dirty="0" smtClean="0"/>
              <a:t> the collections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550870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Depending on the application, the completeness of the data may be as important as its correctness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Source</a:t>
            </a:r>
            <a:r>
              <a:rPr lang="en-NZ" baseline="0" dirty="0" smtClean="0"/>
              <a:t> – claims </a:t>
            </a:r>
            <a:r>
              <a:rPr lang="en-NZ" baseline="0" dirty="0" err="1" smtClean="0"/>
              <a:t>vs</a:t>
            </a:r>
            <a:r>
              <a:rPr lang="en-NZ" baseline="0" dirty="0" smtClean="0"/>
              <a:t> DHB clinical systems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Maturity – maintenance, quality work, enhancement all generally improve things over time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Method… NMDS public </a:t>
            </a:r>
            <a:r>
              <a:rPr lang="en-NZ" baseline="0" dirty="0" err="1" smtClean="0"/>
              <a:t>vs</a:t>
            </a:r>
            <a:r>
              <a:rPr lang="en-NZ" baseline="0" dirty="0" smtClean="0"/>
              <a:t> private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615703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Compliance</a:t>
            </a:r>
            <a:r>
              <a:rPr lang="en-NZ" baseline="0" dirty="0" smtClean="0"/>
              <a:t> – files initially meet and continue to meet a set of agreed standards</a:t>
            </a:r>
          </a:p>
          <a:p>
            <a:r>
              <a:rPr lang="en-NZ" baseline="0" dirty="0" smtClean="0"/>
              <a:t>Business rules – using this term to describe the process by which data is manipulated as it enters a system to make it fit for purpose and </a:t>
            </a:r>
            <a:r>
              <a:rPr lang="en-NZ" baseline="0" dirty="0" err="1" smtClean="0"/>
              <a:t>queryable</a:t>
            </a:r>
            <a:r>
              <a:rPr lang="en-NZ" baseline="0" dirty="0" smtClean="0"/>
              <a:t> e.g. maternity claims from incomprehensible claim codes to descriptions</a:t>
            </a:r>
          </a:p>
          <a:p>
            <a:r>
              <a:rPr lang="en-NZ" baseline="0" dirty="0" smtClean="0"/>
              <a:t>Re-submission based on DQ analysis</a:t>
            </a:r>
          </a:p>
          <a:p>
            <a:r>
              <a:rPr lang="en-NZ" baseline="0" dirty="0" smtClean="0"/>
              <a:t>Geocoding – is it mandatory, how good is the engine?, how good is the address validation – compare and contrast current free text fields (NHI) with new NHI</a:t>
            </a:r>
          </a:p>
          <a:p>
            <a:r>
              <a:rPr lang="en-NZ" baseline="0" dirty="0" err="1" smtClean="0"/>
              <a:t>NZDep</a:t>
            </a:r>
            <a:r>
              <a:rPr lang="en-NZ" baseline="0" dirty="0" smtClean="0"/>
              <a:t> –census variables applied to small area units can be applied to individuals, though they’re not necessarily attributable (me – </a:t>
            </a:r>
            <a:r>
              <a:rPr lang="en-NZ" baseline="0" dirty="0" err="1" smtClean="0"/>
              <a:t>Dep</a:t>
            </a:r>
            <a:r>
              <a:rPr lang="en-NZ" baseline="0" dirty="0" smtClean="0"/>
              <a:t> 9, Mt Cook, </a:t>
            </a:r>
            <a:r>
              <a:rPr lang="en-NZ" baseline="0" dirty="0" err="1" smtClean="0"/>
              <a:t>Te</a:t>
            </a:r>
            <a:r>
              <a:rPr lang="en-NZ" baseline="0" dirty="0" smtClean="0"/>
              <a:t> </a:t>
            </a:r>
            <a:r>
              <a:rPr lang="en-NZ" baseline="0" dirty="0" err="1" smtClean="0"/>
              <a:t>Aro</a:t>
            </a:r>
            <a:r>
              <a:rPr lang="en-NZ" baseline="0" dirty="0" smtClean="0"/>
              <a:t>)</a:t>
            </a:r>
          </a:p>
          <a:p>
            <a:r>
              <a:rPr lang="en-NZ" baseline="0" dirty="0" smtClean="0"/>
              <a:t>Claims lack of validation of some fields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527774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Mortality</a:t>
            </a:r>
            <a:r>
              <a:rPr lang="en-NZ" baseline="0" dirty="0" smtClean="0"/>
              <a:t> – DIA files monthly, coroners weekly but some info takes years to become available</a:t>
            </a:r>
          </a:p>
          <a:p>
            <a:r>
              <a:rPr lang="en-NZ" baseline="0" dirty="0" smtClean="0"/>
              <a:t>Cancer – mort, </a:t>
            </a:r>
            <a:r>
              <a:rPr lang="en-NZ" baseline="0" dirty="0" err="1" smtClean="0"/>
              <a:t>nmds</a:t>
            </a:r>
            <a:r>
              <a:rPr lang="en-NZ" baseline="0" dirty="0" smtClean="0"/>
              <a:t>, labs + clinical staging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8281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67074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Don’t talk about individual collections here</a:t>
            </a:r>
          </a:p>
          <a:p>
            <a:r>
              <a:rPr lang="en-NZ" dirty="0" smtClean="0"/>
              <a:t>Give</a:t>
            </a:r>
            <a:r>
              <a:rPr lang="en-NZ" baseline="0" dirty="0" smtClean="0"/>
              <a:t> a broad overview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98298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57228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66907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Used</a:t>
            </a:r>
            <a:r>
              <a:rPr lang="en-NZ" baseline="0" dirty="0" smtClean="0"/>
              <a:t> this slide to replace the purpose(s) of the National Collections</a:t>
            </a:r>
          </a:p>
          <a:p>
            <a:r>
              <a:rPr lang="en-NZ" baseline="0" dirty="0" smtClean="0"/>
              <a:t>This is sort of an ideal state  - that information is collected with enough foresight, metadata and attention to detail that it can be used for al these purposes</a:t>
            </a:r>
          </a:p>
          <a:p>
            <a:r>
              <a:rPr lang="en-NZ" baseline="0" dirty="0" smtClean="0"/>
              <a:t>Currently the collections fall short of this</a:t>
            </a:r>
          </a:p>
          <a:p>
            <a:r>
              <a:rPr lang="en-NZ" baseline="0" dirty="0" smtClean="0"/>
              <a:t>Projects that have built that various collections have tended to write the purpose of each without full awareness of the consequence of not having a strategic view when writing it</a:t>
            </a:r>
          </a:p>
          <a:p>
            <a:r>
              <a:rPr lang="en-NZ" baseline="0" dirty="0" smtClean="0"/>
              <a:t>However, research as a use is enshrined in the HIPC so is relatively well protected – it’s operational uses that can be curtailed…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88457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Person centred – some might dispute this. Not so much designed</a:t>
            </a:r>
            <a:r>
              <a:rPr lang="en-NZ" baseline="0" dirty="0" smtClean="0"/>
              <a:t> in this way, but the presence of the NHI means the collections can be use in this way</a:t>
            </a:r>
          </a:p>
          <a:p>
            <a:r>
              <a:rPr lang="en-NZ" baseline="0" dirty="0" smtClean="0"/>
              <a:t>Despite my comments about falling short of the ideal, in reality the data does have myriad uses</a:t>
            </a:r>
          </a:p>
          <a:p>
            <a:r>
              <a:rPr lang="en-NZ" baseline="0" dirty="0" smtClean="0"/>
              <a:t>A variety of information available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03987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These are the collections. I’ve grouped them in</a:t>
            </a:r>
            <a:r>
              <a:rPr lang="en-NZ" baseline="0" dirty="0" smtClean="0"/>
              <a:t> a particular way, as they have some similarities. </a:t>
            </a:r>
          </a:p>
          <a:p>
            <a:r>
              <a:rPr lang="en-NZ" baseline="0" dirty="0" smtClean="0"/>
              <a:t>Equally there are other ways to group them – some collections are based wholly or in part of claims data (and have certain characteristics). Click to show.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711702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Changes are made at</a:t>
            </a:r>
            <a:r>
              <a:rPr lang="en-NZ" baseline="0" dirty="0" smtClean="0"/>
              <a:t> the beginning of a 1 July year</a:t>
            </a:r>
            <a:endParaRPr lang="en-NZ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Clinical coder training, data quality tools &amp; audit -&gt; quality NMDS data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346-3600-4CBA-A294-EBDC87165049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9193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Ministry of Health - MOH\MOH 27510 Public Communications\Production\Links-PowerPoint\27510 MOH PPT BkGrnd-Blue Bright 1-2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0"/>
          <p:cNvCxnSpPr/>
          <p:nvPr/>
        </p:nvCxnSpPr>
        <p:spPr>
          <a:xfrm>
            <a:off x="539750" y="6391275"/>
            <a:ext cx="8064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/>
          </p:cNvSpPr>
          <p:nvPr/>
        </p:nvSpPr>
        <p:spPr bwMode="auto">
          <a:xfrm>
            <a:off x="5867400" y="6116638"/>
            <a:ext cx="19446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eaLnBrk="0" hangingPunct="0">
              <a:spcBef>
                <a:spcPct val="75000"/>
              </a:spcBef>
              <a:buFont typeface="Georgia" pitchFamily="18" charset="0"/>
              <a:buNone/>
            </a:pPr>
            <a:r>
              <a:rPr lang="en-US" sz="1200">
                <a:solidFill>
                  <a:schemeClr val="bg1"/>
                </a:solidFill>
                <a:latin typeface="Georgia" pitchFamily="18" charset="0"/>
              </a:rPr>
              <a:t>PREPARED BY</a:t>
            </a:r>
          </a:p>
        </p:txBody>
      </p: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468313" y="420688"/>
            <a:ext cx="1008062" cy="5853112"/>
            <a:chOff x="295" y="265"/>
            <a:chExt cx="635" cy="3687"/>
          </a:xfrm>
        </p:grpSpPr>
        <p:pic>
          <p:nvPicPr>
            <p:cNvPr id="8" name="Picture 93" descr="Ministry-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65"/>
              <a:ext cx="63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4" descr="nathlthb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702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93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 smtClean="0"/>
              <a:t>Click to edit Master title style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3976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AD63-45A7-4783-949A-5A8ECD9B5C83}" type="datetime1">
              <a:rPr lang="en-NZ" smtClean="0"/>
              <a:pPr>
                <a:defRPr/>
              </a:pPr>
              <a:t>23/07/2012</a:t>
            </a:fld>
            <a:endParaRPr lang="en-NZ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08BFD-2923-4342-A2A9-A7A838D255C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05213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E8FBC-CE64-437B-B304-FC0275FD1EB9}" type="datetime1">
              <a:rPr lang="en-NZ" smtClean="0"/>
              <a:pPr>
                <a:defRPr/>
              </a:pPr>
              <a:t>23/07/2012</a:t>
            </a:fld>
            <a:endParaRPr lang="en-NZ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0AE09-F090-4A85-A419-31D13D3549C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74154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324285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049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3796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35421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60088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815996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9619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0555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866E3-EF9D-4773-A7F1-C04FC7D6634E}" type="datetime1">
              <a:rPr lang="en-NZ" smtClean="0"/>
              <a:pPr>
                <a:defRPr/>
              </a:pPr>
              <a:t>23/07/2012</a:t>
            </a:fld>
            <a:endParaRPr lang="en-NZ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5E665-4AE8-4D86-9685-321119067EA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635254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30552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52770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58138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2FCE7-99BA-4953-ABD6-F4E62CDBC9B8}" type="datetime1">
              <a:rPr lang="en-NZ" smtClean="0"/>
              <a:pPr>
                <a:defRPr/>
              </a:pPr>
              <a:t>23/07/2012</a:t>
            </a:fld>
            <a:endParaRPr lang="en-NZ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EDF2E-91FD-44B0-9B72-4F439552701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67170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A0F3-431C-4169-AA0A-461BE9AA3227}" type="datetime1">
              <a:rPr lang="en-NZ" smtClean="0"/>
              <a:pPr>
                <a:defRPr/>
              </a:pPr>
              <a:t>23/07/2012</a:t>
            </a:fld>
            <a:endParaRPr lang="en-NZ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1A54-8CA8-4235-AF1E-92746D61BBC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2055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D273A-A633-4C1E-995B-E0978003A1F8}" type="datetime1">
              <a:rPr lang="en-NZ" smtClean="0"/>
              <a:pPr>
                <a:defRPr/>
              </a:pPr>
              <a:t>23/07/2012</a:t>
            </a:fld>
            <a:endParaRPr lang="en-NZ"/>
          </a:p>
        </p:txBody>
      </p:sp>
      <p:sp>
        <p:nvSpPr>
          <p:cNvPr id="8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B69D-10DC-4440-87F6-C9720FB5E5E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37198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6500-8881-4572-9ED6-14BF3B21FF2E}" type="datetime1">
              <a:rPr lang="en-NZ" smtClean="0"/>
              <a:pPr>
                <a:defRPr/>
              </a:pPr>
              <a:t>23/07/2012</a:t>
            </a:fld>
            <a:endParaRPr lang="en-NZ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42072-F4A7-4B94-883F-746C3FDE9F5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76306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640A8-48E0-4CB9-99A9-92153A1B815A}" type="datetime1">
              <a:rPr lang="en-NZ" smtClean="0"/>
              <a:pPr>
                <a:defRPr/>
              </a:pPr>
              <a:t>23/07/2012</a:t>
            </a:fld>
            <a:endParaRPr lang="en-NZ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0EEE4-E068-4DC7-A7D3-DDE4533AA0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80574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D5DB-4A1E-4BB8-BCC4-9D1703DF82CF}" type="datetime1">
              <a:rPr lang="en-NZ" smtClean="0"/>
              <a:pPr>
                <a:defRPr/>
              </a:pPr>
              <a:t>23/07/2012</a:t>
            </a:fld>
            <a:endParaRPr lang="en-NZ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7208-51CD-42EA-8D2D-2432710E9B6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65845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E63ED-0096-45C5-8A60-C7B50D745F10}" type="datetime1">
              <a:rPr lang="en-NZ" smtClean="0"/>
              <a:pPr>
                <a:defRPr/>
              </a:pPr>
              <a:t>23/07/2012</a:t>
            </a:fld>
            <a:endParaRPr lang="en-NZ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3B3F-0EA9-4DB5-A4D9-645B2F681C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1830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Ministry of Health - MOH\MOH 27510 Public Communications\Production\Links-PowerPoint\27510 MOH PPT Txt-Blue Bright 1-2S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5188"/>
            <a:ext cx="91440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7" name="Straight Connector 9"/>
          <p:cNvCxnSpPr>
            <a:cxnSpLocks noChangeShapeType="1"/>
          </p:cNvCxnSpPr>
          <p:nvPr/>
        </p:nvCxnSpPr>
        <p:spPr bwMode="auto">
          <a:xfrm>
            <a:off x="468313" y="1628775"/>
            <a:ext cx="8207375" cy="0"/>
          </a:xfrm>
          <a:prstGeom prst="line">
            <a:avLst/>
          </a:prstGeom>
          <a:noFill/>
          <a:ln w="28575" algn="ctr">
            <a:solidFill>
              <a:srgbClr val="00AA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8" name="Rectangle 41"/>
          <p:cNvSpPr>
            <a:spLocks noChangeArrowheads="1"/>
          </p:cNvSpPr>
          <p:nvPr/>
        </p:nvSpPr>
        <p:spPr bwMode="auto">
          <a:xfrm>
            <a:off x="1547813" y="423863"/>
            <a:ext cx="7127875" cy="323850"/>
          </a:xfrm>
          <a:prstGeom prst="rect">
            <a:avLst/>
          </a:prstGeom>
          <a:solidFill>
            <a:srgbClr val="2594D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29" name="Straight Connector 45"/>
          <p:cNvCxnSpPr>
            <a:cxnSpLocks noChangeShapeType="1"/>
          </p:cNvCxnSpPr>
          <p:nvPr/>
        </p:nvCxnSpPr>
        <p:spPr bwMode="auto">
          <a:xfrm>
            <a:off x="468313" y="6381750"/>
            <a:ext cx="8207375" cy="0"/>
          </a:xfrm>
          <a:prstGeom prst="line">
            <a:avLst/>
          </a:prstGeom>
          <a:noFill/>
          <a:ln w="28575" algn="ctr">
            <a:solidFill>
              <a:srgbClr val="00AA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0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31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0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120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Georgia" pitchFamily="18" charset="0"/>
              </a:defRPr>
            </a:lvl1pPr>
          </a:lstStyle>
          <a:p>
            <a:pPr>
              <a:defRPr/>
            </a:pPr>
            <a:fld id="{F90DE619-8FFB-477B-95C9-96609897402E}" type="datetime1">
              <a:rPr lang="en-NZ" smtClean="0"/>
              <a:pPr>
                <a:defRPr/>
              </a:pPr>
              <a:t>23/07/2012</a:t>
            </a:fld>
            <a:endParaRPr lang="en-NZ"/>
          </a:p>
        </p:txBody>
      </p:sp>
      <p:sp>
        <p:nvSpPr>
          <p:cNvPr id="1121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Georgia" pitchFamily="18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122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Georgia" pitchFamily="18" charset="0"/>
              </a:defRPr>
            </a:lvl1pPr>
          </a:lstStyle>
          <a:p>
            <a:pPr>
              <a:defRPr/>
            </a:pPr>
            <a:fld id="{0A656EFE-7302-4C3A-8FBD-F367313858A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grpSp>
        <p:nvGrpSpPr>
          <p:cNvPr id="1035" name="Group 92"/>
          <p:cNvGrpSpPr>
            <a:grpSpLocks/>
          </p:cNvGrpSpPr>
          <p:nvPr/>
        </p:nvGrpSpPr>
        <p:grpSpPr bwMode="auto">
          <a:xfrm>
            <a:off x="468313" y="420688"/>
            <a:ext cx="1008062" cy="5853112"/>
            <a:chOff x="295" y="265"/>
            <a:chExt cx="635" cy="3687"/>
          </a:xfrm>
        </p:grpSpPr>
        <p:pic>
          <p:nvPicPr>
            <p:cNvPr id="1036" name="Picture 93" descr="Ministry-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65"/>
              <a:ext cx="63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94" descr="nathlthb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702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Font typeface="Georgia" pitchFamily="18" charset="0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358775" indent="-179388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806450" indent="-268288" algn="l" rtl="0" eaLnBrk="0" fontAlgn="base" hangingPunct="0">
        <a:spcBef>
          <a:spcPct val="25000"/>
        </a:spcBef>
        <a:spcAft>
          <a:spcPct val="0"/>
        </a:spcAft>
        <a:buFont typeface="Georgia" pitchFamily="18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168400" indent="-182563" algn="l" rtl="0" eaLnBrk="0" fontAlgn="base" hangingPunct="0">
        <a:spcBef>
          <a:spcPct val="25000"/>
        </a:spcBef>
        <a:spcAft>
          <a:spcPct val="0"/>
        </a:spcAft>
        <a:buFont typeface="Georgia" pitchFamily="18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527175" indent="-179388" algn="l" rtl="0" eaLnBrk="0" fontAlgn="base" hangingPunct="0">
        <a:spcBef>
          <a:spcPct val="25000"/>
        </a:spcBef>
        <a:spcAft>
          <a:spcPct val="0"/>
        </a:spcAft>
        <a:buFont typeface="Georgia" pitchFamily="18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1"/>
          <p:cNvSpPr>
            <a:spLocks noChangeArrowheads="1"/>
          </p:cNvSpPr>
          <p:nvPr/>
        </p:nvSpPr>
        <p:spPr bwMode="auto">
          <a:xfrm>
            <a:off x="1547813" y="423863"/>
            <a:ext cx="7127875" cy="323850"/>
          </a:xfrm>
          <a:prstGeom prst="rect">
            <a:avLst/>
          </a:prstGeom>
          <a:solidFill>
            <a:srgbClr val="2594D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1" name="Picture 8" descr="Ministry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863"/>
            <a:ext cx="1009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0" r:id="rId2"/>
    <p:sldLayoutId id="2147483799" r:id="rId3"/>
    <p:sldLayoutId id="2147483798" r:id="rId4"/>
    <p:sldLayoutId id="2147483797" r:id="rId5"/>
    <p:sldLayoutId id="2147483796" r:id="rId6"/>
    <p:sldLayoutId id="2147483795" r:id="rId7"/>
    <p:sldLayoutId id="2147483794" r:id="rId8"/>
    <p:sldLayoutId id="2147483793" r:id="rId9"/>
    <p:sldLayoutId id="2147483792" r:id="rId10"/>
    <p:sldLayoutId id="21474837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200" dirty="0" smtClean="0"/>
              <a:t>National Health Data Collections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NZ" sz="2400" dirty="0" smtClean="0"/>
              <a:t>– </a:t>
            </a:r>
            <a:r>
              <a:rPr lang="en-NZ" sz="2400" dirty="0"/>
              <a:t>completeness, quality, timeliness, </a:t>
            </a:r>
            <a:r>
              <a:rPr lang="en-NZ" sz="2400" dirty="0" smtClean="0"/>
              <a:t>availability</a:t>
            </a:r>
          </a:p>
          <a:p>
            <a:endParaRPr lang="en-NZ" dirty="0" smtClean="0"/>
          </a:p>
          <a:p>
            <a:pPr algn="ctr"/>
            <a:r>
              <a:rPr lang="en-NZ" dirty="0" smtClean="0"/>
              <a:t>Presentation to Massey University’s Centre for Public Health Research</a:t>
            </a:r>
          </a:p>
          <a:p>
            <a:pPr algn="ctr"/>
            <a:endParaRPr lang="en-NZ" dirty="0" smtClean="0"/>
          </a:p>
          <a:p>
            <a:pPr algn="ctr"/>
            <a:r>
              <a:rPr lang="en-NZ" dirty="0" smtClean="0"/>
              <a:t>Simon Ross</a:t>
            </a:r>
          </a:p>
          <a:p>
            <a:pPr algn="ctr"/>
            <a:r>
              <a:rPr lang="en-NZ" dirty="0" smtClean="0"/>
              <a:t>Information Group, National Health Board</a:t>
            </a:r>
          </a:p>
          <a:p>
            <a:r>
              <a:rPr lang="en-NZ" dirty="0"/>
              <a:t>8</a:t>
            </a:r>
            <a:r>
              <a:rPr lang="en-NZ" dirty="0" smtClean="0"/>
              <a:t> May 2012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1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Private Hospitals 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1600" dirty="0" smtClean="0"/>
              <a:t>Discharge event data from &gt;300 private hospitals/facilities</a:t>
            </a:r>
          </a:p>
          <a:p>
            <a:r>
              <a:rPr lang="en-NZ" sz="1600" dirty="0" smtClean="0"/>
              <a:t>Reporting not mandatory (except publicly funded events)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data are incomplete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some large surgical hospitals don’t report</a:t>
            </a:r>
          </a:p>
          <a:p>
            <a:r>
              <a:rPr lang="en-NZ" sz="1600" dirty="0" smtClean="0"/>
              <a:t>Quality of diagnosis information report often poor – procedures information is better</a:t>
            </a:r>
          </a:p>
          <a:p>
            <a:r>
              <a:rPr lang="en-NZ" sz="1600" dirty="0" smtClean="0"/>
              <a:t>Data loaded into NMDS</a:t>
            </a:r>
          </a:p>
          <a:p>
            <a:r>
              <a:rPr lang="en-NZ" sz="1600" dirty="0" smtClean="0"/>
              <a:t>Availability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Affected by completeness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published along with public hospital NMDS data </a:t>
            </a:r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7740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Mortality Collection – information sources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dirty="0" smtClean="0"/>
              <a:t>Data from 1988 </a:t>
            </a:r>
            <a:r>
              <a:rPr lang="en-NZ" i="1" dirty="0" smtClean="0"/>
              <a:t>(but statistics from earlier years are available)</a:t>
            </a:r>
          </a:p>
          <a:p>
            <a:r>
              <a:rPr lang="en-NZ" sz="2000" dirty="0" smtClean="0"/>
              <a:t>BDM Death and Stillbirth registrations</a:t>
            </a:r>
            <a:r>
              <a:rPr lang="en-NZ" dirty="0" smtClean="0"/>
              <a:t> – core datasets</a:t>
            </a:r>
          </a:p>
          <a:p>
            <a:r>
              <a:rPr lang="en-NZ" sz="2000" dirty="0" smtClean="0"/>
              <a:t>Causes of death information</a:t>
            </a:r>
          </a:p>
          <a:p>
            <a:pPr marL="823912" lvl="2" indent="-285750">
              <a:buFont typeface="Arial" pitchFamily="34" charset="0"/>
              <a:buChar char="•"/>
            </a:pPr>
            <a:r>
              <a:rPr lang="en-NZ" dirty="0" smtClean="0"/>
              <a:t>Medical certificates of cause of death</a:t>
            </a:r>
          </a:p>
          <a:p>
            <a:pPr marL="823912" lvl="2" indent="-285750">
              <a:buFont typeface="Arial" pitchFamily="34" charset="0"/>
              <a:buChar char="•"/>
            </a:pPr>
            <a:r>
              <a:rPr lang="en-NZ" dirty="0" smtClean="0"/>
              <a:t>Coroners reports</a:t>
            </a:r>
          </a:p>
          <a:p>
            <a:pPr marL="823912" lvl="2" indent="-285750">
              <a:buFont typeface="Arial" pitchFamily="34" charset="0"/>
              <a:buChar char="•"/>
            </a:pPr>
            <a:r>
              <a:rPr lang="en-NZ" dirty="0" smtClean="0"/>
              <a:t>Postmortem reports</a:t>
            </a:r>
          </a:p>
          <a:p>
            <a:pPr marL="823912" lvl="2" indent="-285750">
              <a:buFont typeface="Arial" pitchFamily="34" charset="0"/>
              <a:buChar char="•"/>
            </a:pPr>
            <a:r>
              <a:rPr lang="en-NZ" dirty="0" smtClean="0"/>
              <a:t>Hospital events in NMDS</a:t>
            </a:r>
          </a:p>
          <a:p>
            <a:pPr marL="823912" lvl="2" indent="-285750">
              <a:buFont typeface="Arial" pitchFamily="34" charset="0"/>
              <a:buChar char="•"/>
            </a:pPr>
            <a:r>
              <a:rPr lang="en-NZ" dirty="0" smtClean="0"/>
              <a:t>New Zealand Cancer Registry (NZCR)</a:t>
            </a:r>
          </a:p>
          <a:p>
            <a:pPr marL="823912" lvl="2" indent="-285750">
              <a:buFont typeface="Arial" pitchFamily="34" charset="0"/>
              <a:buChar char="•"/>
            </a:pPr>
            <a:r>
              <a:rPr lang="en-NZ" dirty="0" smtClean="0"/>
              <a:t>Land Transport NZ, Water Safety NZ</a:t>
            </a:r>
          </a:p>
          <a:p>
            <a:pPr marL="538162" lvl="2" indent="0">
              <a:buNone/>
            </a:pPr>
            <a:endParaRPr lang="en-NZ" dirty="0" smtClean="0"/>
          </a:p>
          <a:p>
            <a:pPr marL="823912" lvl="2" indent="-285750">
              <a:buFont typeface="Arial" pitchFamily="34" charset="0"/>
              <a:buChar char="•"/>
            </a:pPr>
            <a:endParaRPr lang="en-NZ" dirty="0" smtClean="0"/>
          </a:p>
          <a:p>
            <a:pPr lvl="1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0808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Mortality Collection – continued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dirty="0"/>
              <a:t>Underlying cause of death </a:t>
            </a:r>
            <a:r>
              <a:rPr lang="en-NZ" sz="2000" dirty="0" smtClean="0"/>
              <a:t>– on all records</a:t>
            </a:r>
            <a:endParaRPr lang="en-NZ" dirty="0"/>
          </a:p>
          <a:p>
            <a:r>
              <a:rPr lang="en-NZ" sz="2000" dirty="0"/>
              <a:t>Specific contributing </a:t>
            </a:r>
            <a:r>
              <a:rPr lang="en-NZ" sz="2000" dirty="0" smtClean="0"/>
              <a:t>causes</a:t>
            </a:r>
            <a:r>
              <a:rPr lang="en-NZ" dirty="0" smtClean="0"/>
              <a:t>:</a:t>
            </a:r>
            <a:endParaRPr lang="en-NZ" dirty="0"/>
          </a:p>
          <a:p>
            <a:pPr lvl="2"/>
            <a:r>
              <a:rPr lang="en-NZ" dirty="0"/>
              <a:t>Diseases including diabetes mellitus, alcoholism, HIV &amp; others</a:t>
            </a:r>
          </a:p>
          <a:p>
            <a:pPr lvl="2"/>
            <a:r>
              <a:rPr lang="en-NZ" dirty="0"/>
              <a:t>Injuries (from 1999 onwards)</a:t>
            </a:r>
          </a:p>
          <a:p>
            <a:pPr lvl="2"/>
            <a:r>
              <a:rPr lang="en-NZ" dirty="0"/>
              <a:t>All causes for 0-24 years (from 2010</a:t>
            </a:r>
            <a:r>
              <a:rPr lang="en-NZ" dirty="0" smtClean="0"/>
              <a:t>)</a:t>
            </a:r>
          </a:p>
          <a:p>
            <a:pPr marL="90487" lvl="1" indent="0">
              <a:buNone/>
            </a:pPr>
            <a:r>
              <a:rPr lang="en-NZ" sz="2000" dirty="0" smtClean="0"/>
              <a:t>Dynamic database </a:t>
            </a:r>
          </a:p>
          <a:p>
            <a:pPr marL="881062" lvl="2" indent="-342900"/>
            <a:r>
              <a:rPr lang="en-NZ" sz="2000" dirty="0" smtClean="0"/>
              <a:t>Each year’s data is published once a determination is made that most salient data has been received</a:t>
            </a:r>
          </a:p>
          <a:p>
            <a:pPr marL="881062" lvl="2" indent="-342900"/>
            <a:r>
              <a:rPr lang="en-NZ" sz="2000" dirty="0" smtClean="0"/>
              <a:t>Updates are applied if subsequent relevant information is received</a:t>
            </a:r>
          </a:p>
          <a:p>
            <a:pPr marL="881062" lvl="2" indent="-342900"/>
            <a:r>
              <a:rPr lang="en-NZ" sz="2000" dirty="0" smtClean="0"/>
              <a:t>Coroner’s decisions are the primary reason for updates</a:t>
            </a:r>
          </a:p>
          <a:p>
            <a:pPr marL="90487" lvl="1" indent="0">
              <a:buNone/>
            </a:pPr>
            <a:endParaRPr lang="en-NZ" sz="2000" dirty="0" smtClean="0"/>
          </a:p>
          <a:p>
            <a:pPr marL="90487" lvl="1" indent="0">
              <a:buNone/>
            </a:pPr>
            <a:endParaRPr lang="en-NZ" sz="20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7930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 Zealand Cancer Registry (NZCR)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321075"/>
          </a:xfrm>
        </p:spPr>
        <p:txBody>
          <a:bodyPr/>
          <a:lstStyle/>
          <a:p>
            <a:r>
              <a:rPr lang="en-NZ" sz="1600" dirty="0" smtClean="0"/>
              <a:t>Data from 1948, Cancer Registry Act 1993 &amp; Regulations 1994</a:t>
            </a:r>
          </a:p>
          <a:p>
            <a:r>
              <a:rPr lang="en-NZ" sz="1600" dirty="0" smtClean="0"/>
              <a:t>All new cancers diagnosed in NZ</a:t>
            </a:r>
          </a:p>
          <a:p>
            <a:r>
              <a:rPr lang="en-NZ" sz="1600" dirty="0" smtClean="0"/>
              <a:t>Information sources: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600" dirty="0" smtClean="0"/>
              <a:t>Pathology &amp; haematology reports from Labs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600" dirty="0" smtClean="0"/>
              <a:t>Other National Collections (NMDS / Mortality Collection)</a:t>
            </a:r>
          </a:p>
          <a:p>
            <a:r>
              <a:rPr lang="en-NZ" sz="1600" dirty="0"/>
              <a:t>ICD-10-AM cancer ‘site’ codes, ICD-O morphology</a:t>
            </a:r>
          </a:p>
          <a:p>
            <a:r>
              <a:rPr lang="en-NZ" sz="1600" dirty="0" smtClean="0"/>
              <a:t>Timeliness</a:t>
            </a:r>
            <a:r>
              <a:rPr lang="en-NZ" sz="16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/>
              <a:t>Specialist ‘sites’ – coded within 3 months of notification (respiratory, breast, melanoma, prostate, cervix, colorectal, haematology/lymphatic, 0-24 </a:t>
            </a:r>
            <a:r>
              <a:rPr lang="en-NZ" sz="1600" dirty="0" err="1"/>
              <a:t>yrs</a:t>
            </a:r>
            <a:r>
              <a:rPr lang="en-NZ" sz="16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/>
              <a:t>General release </a:t>
            </a:r>
            <a:r>
              <a:rPr lang="en-NZ" sz="1600" dirty="0" smtClean="0"/>
              <a:t>~18 months </a:t>
            </a:r>
            <a:r>
              <a:rPr lang="en-NZ" sz="1600" dirty="0"/>
              <a:t>after year of reference</a:t>
            </a:r>
          </a:p>
          <a:p>
            <a:pPr marL="0" indent="0"/>
            <a:endParaRPr lang="en-NZ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1523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5"/>
            <a:ext cx="8229600" cy="576039"/>
          </a:xfrm>
        </p:spPr>
        <p:txBody>
          <a:bodyPr/>
          <a:lstStyle/>
          <a:p>
            <a:r>
              <a:rPr lang="en-NZ" dirty="0" smtClean="0"/>
              <a:t>Collection – who provides the data?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NZ" sz="2400" dirty="0" smtClean="0"/>
              <a:t>Local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2400" dirty="0" smtClean="0"/>
              <a:t>GPs, pharmacies, laboratories, NGOs, LMCs, private hospitals</a:t>
            </a:r>
            <a:endParaRPr lang="en-NZ" sz="2400" dirty="0"/>
          </a:p>
          <a:p>
            <a:pPr marL="0" indent="0"/>
            <a:r>
              <a:rPr lang="en-NZ" sz="2400" dirty="0" smtClean="0"/>
              <a:t>Regional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2400" dirty="0" smtClean="0"/>
              <a:t>DHBs, PHOs</a:t>
            </a:r>
            <a:endParaRPr lang="en-NZ" sz="2400" dirty="0"/>
          </a:p>
          <a:p>
            <a:pPr marL="0" indent="0"/>
            <a:r>
              <a:rPr lang="en-NZ" sz="2400" dirty="0" smtClean="0"/>
              <a:t>National (government agencies)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2400" dirty="0" smtClean="0"/>
              <a:t>Department of Internal Affairs, Coronial Services</a:t>
            </a:r>
            <a:endParaRPr lang="en-N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7484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Examples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1500" dirty="0" smtClean="0"/>
              <a:t>NMDS</a:t>
            </a:r>
          </a:p>
          <a:p>
            <a:pPr>
              <a:buFont typeface="Arial" pitchFamily="34" charset="0"/>
              <a:buChar char="•"/>
            </a:pPr>
            <a:r>
              <a:rPr lang="en-NZ" sz="1500" dirty="0" smtClean="0"/>
              <a:t>DHBs, private hospitals</a:t>
            </a:r>
            <a:endParaRPr lang="en-NZ" sz="1500" dirty="0"/>
          </a:p>
          <a:p>
            <a:r>
              <a:rPr lang="en-NZ" sz="1500" dirty="0" smtClean="0"/>
              <a:t>PRIMHD</a:t>
            </a:r>
          </a:p>
          <a:p>
            <a:pPr>
              <a:buFont typeface="Arial" pitchFamily="34" charset="0"/>
              <a:buChar char="•"/>
            </a:pPr>
            <a:r>
              <a:rPr lang="en-NZ" sz="1500" dirty="0" smtClean="0"/>
              <a:t>DHB secondary mental health services, NGOs</a:t>
            </a:r>
            <a:endParaRPr lang="en-NZ" sz="1500" dirty="0"/>
          </a:p>
          <a:p>
            <a:r>
              <a:rPr lang="en-NZ" sz="1500" dirty="0" smtClean="0"/>
              <a:t>Maternity</a:t>
            </a:r>
          </a:p>
          <a:p>
            <a:pPr>
              <a:buFont typeface="Arial" pitchFamily="34" charset="0"/>
              <a:buChar char="•"/>
            </a:pPr>
            <a:r>
              <a:rPr lang="en-NZ" sz="1500" dirty="0" smtClean="0"/>
              <a:t>LMC claims, NMDS</a:t>
            </a:r>
          </a:p>
          <a:p>
            <a:pPr>
              <a:buFont typeface="Arial" pitchFamily="34" charset="0"/>
              <a:buChar char="•"/>
            </a:pPr>
            <a:r>
              <a:rPr lang="en-NZ" sz="1500" dirty="0" smtClean="0"/>
              <a:t>mother-baby links from up to three sources (hospitals, claims, registrations)</a:t>
            </a:r>
            <a:endParaRPr lang="en-NZ" sz="1500" dirty="0"/>
          </a:p>
          <a:p>
            <a:r>
              <a:rPr lang="en-NZ" sz="1500" dirty="0" smtClean="0"/>
              <a:t>Mortality</a:t>
            </a:r>
          </a:p>
          <a:p>
            <a:pPr>
              <a:buFont typeface="Arial" pitchFamily="34" charset="0"/>
              <a:buChar char="•"/>
            </a:pPr>
            <a:r>
              <a:rPr lang="en-NZ" sz="1500" dirty="0" smtClean="0"/>
              <a:t>Registrations – Department of Internal Affairs</a:t>
            </a:r>
          </a:p>
          <a:p>
            <a:pPr>
              <a:buFont typeface="Arial" pitchFamily="34" charset="0"/>
              <a:buChar char="•"/>
            </a:pPr>
            <a:r>
              <a:rPr lang="en-NZ" sz="1500" dirty="0" smtClean="0"/>
              <a:t>Cause of death – coroners, death certificates, post mortem reports, NMDS, NZCR, more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660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do the collections contain?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NZ" sz="2000" dirty="0" smtClean="0"/>
              <a:t>A patient identifier (NHI numbers)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Demographics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Geographic locators (</a:t>
            </a:r>
            <a:r>
              <a:rPr lang="en-NZ" sz="2000" dirty="0" err="1"/>
              <a:t>m</a:t>
            </a:r>
            <a:r>
              <a:rPr lang="en-NZ" sz="2000" dirty="0" err="1" smtClean="0"/>
              <a:t>eshblocks</a:t>
            </a:r>
            <a:r>
              <a:rPr lang="en-NZ" sz="2000" dirty="0" smtClean="0"/>
              <a:t>, domicile codes, TLA, DHB)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Dates of service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Clinical information (varying levels of clinically relevant data)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Administrative data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Financial data (varying levels and sources)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8594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Contents discussion (examples)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1600" dirty="0" smtClean="0"/>
              <a:t>Varying levels of clinical information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NMDS </a:t>
            </a:r>
            <a:r>
              <a:rPr lang="en-NZ" sz="1600" dirty="0" err="1" smtClean="0"/>
              <a:t>vs</a:t>
            </a:r>
            <a:r>
              <a:rPr lang="en-NZ" sz="1600" dirty="0" smtClean="0"/>
              <a:t> NNPAC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Pharms: medications but not conditions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Labs: tests but not test results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PRIMHD: services provided / team information but limited diagnosis and outcomes information at this point</a:t>
            </a:r>
          </a:p>
          <a:p>
            <a:pPr marL="0" indent="0"/>
            <a:r>
              <a:rPr lang="en-NZ" sz="1600" dirty="0" smtClean="0"/>
              <a:t>Varying levels and sources of financial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600" dirty="0" smtClean="0"/>
              <a:t>NMDS </a:t>
            </a:r>
            <a:r>
              <a:rPr lang="en-NZ" sz="1600" dirty="0" err="1" smtClean="0"/>
              <a:t>vs</a:t>
            </a:r>
            <a:r>
              <a:rPr lang="en-NZ" sz="1600" dirty="0" smtClean="0"/>
              <a:t> NNPAC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600" dirty="0" smtClean="0"/>
              <a:t>Pharms </a:t>
            </a:r>
            <a:r>
              <a:rPr lang="en-NZ" sz="1600" dirty="0" err="1" smtClean="0"/>
              <a:t>vs</a:t>
            </a:r>
            <a:r>
              <a:rPr lang="en-NZ" sz="1600" dirty="0" smtClean="0"/>
              <a:t> Labs (estimates)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600" dirty="0" smtClean="0"/>
              <a:t>PHO (capitation), GMS (fee for service)</a:t>
            </a:r>
          </a:p>
          <a:p>
            <a:pPr marL="285750" indent="-285750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7939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Completeness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NZ" dirty="0" smtClean="0"/>
              <a:t>Variable and collection specific</a:t>
            </a:r>
          </a:p>
          <a:p>
            <a:pPr marL="0" indent="0"/>
            <a:r>
              <a:rPr lang="en-NZ" dirty="0" smtClean="0"/>
              <a:t>Completeness does affect our release policy for certain collections</a:t>
            </a:r>
          </a:p>
          <a:p>
            <a:pPr marL="0" indent="0"/>
            <a:r>
              <a:rPr lang="en-NZ" dirty="0" smtClean="0"/>
              <a:t>For example: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NMDS (public </a:t>
            </a:r>
            <a:r>
              <a:rPr lang="en-NZ" dirty="0" err="1" smtClean="0"/>
              <a:t>vs</a:t>
            </a:r>
            <a:r>
              <a:rPr lang="en-NZ" dirty="0" smtClean="0"/>
              <a:t> private)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Pharms (community dispensed and subsidised </a:t>
            </a:r>
            <a:r>
              <a:rPr lang="en-NZ" dirty="0" err="1" smtClean="0"/>
              <a:t>vs</a:t>
            </a:r>
            <a:r>
              <a:rPr lang="en-NZ" dirty="0" smtClean="0"/>
              <a:t> hospital)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Maternity (LMC claims data </a:t>
            </a:r>
            <a:r>
              <a:rPr lang="en-NZ" dirty="0" err="1" smtClean="0"/>
              <a:t>vs</a:t>
            </a:r>
            <a:r>
              <a:rPr lang="en-NZ" dirty="0" smtClean="0"/>
              <a:t> DHB provided services)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NHI reporting to labs and pharms – improvements over time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263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Completeness – example 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000" dirty="0" smtClean="0"/>
              <a:t>NHI reporting (pharms)</a:t>
            </a:r>
            <a:endParaRPr lang="en-NZ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48194430"/>
              </p:ext>
            </p:extLst>
          </p:nvPr>
        </p:nvGraphicFramePr>
        <p:xfrm>
          <a:off x="457200" y="2174875"/>
          <a:ext cx="404018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/>
                <a:gridCol w="202009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 smtClean="0">
                          <a:effectLst/>
                          <a:latin typeface="Arial Narrow"/>
                        </a:rPr>
                        <a:t>Claim year</a:t>
                      </a:r>
                      <a:endParaRPr lang="en-NZ" sz="14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Year HCU 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25.6%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43.7%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63.9%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86.5%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92.2%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94.3%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95.4%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effectLst/>
                          <a:latin typeface="Arial Narrow"/>
                        </a:rPr>
                        <a:t>95.8%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 sz="2000" dirty="0" smtClean="0"/>
              <a:t>NHI reporting (labs)</a:t>
            </a:r>
            <a:endParaRPr lang="en-NZ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73697137"/>
              </p:ext>
            </p:extLst>
          </p:nvPr>
        </p:nvGraphicFramePr>
        <p:xfrm>
          <a:off x="4645025" y="2174875"/>
          <a:ext cx="40417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/>
                <a:gridCol w="202088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effectLst/>
                          <a:latin typeface="Arial Narrow"/>
                        </a:rPr>
                        <a:t>Claim year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Year HCU 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effectLst/>
                          <a:latin typeface="Arial Narrow"/>
                        </a:rPr>
                        <a:t>2001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66.7%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73.5%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82.0%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87.9%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90.9%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92.1%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93.9%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effectLst/>
                          <a:latin typeface="Arial Narrow"/>
                        </a:rPr>
                        <a:t>95.5%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effectLst/>
                          <a:latin typeface="Arial Narrow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effectLst/>
                          <a:latin typeface="Arial Narrow"/>
                        </a:rPr>
                        <a:t>96.8%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9B69D-10DC-4440-87F6-C9720FB5E5ED}" type="slidenum">
              <a:rPr lang="en-NZ" smtClean="0"/>
              <a:pPr>
                <a:defRPr/>
              </a:pPr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0434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NZ" dirty="0" smtClean="0"/>
              <a:t>What are the National Collections</a:t>
            </a:r>
          </a:p>
          <a:p>
            <a:pPr>
              <a:buFont typeface="+mj-lt"/>
              <a:buAutoNum type="arabicPeriod"/>
            </a:pPr>
            <a:r>
              <a:rPr lang="en-NZ" dirty="0" smtClean="0"/>
              <a:t>Where National Collections sit in the current MoH structure</a:t>
            </a:r>
          </a:p>
          <a:p>
            <a:pPr>
              <a:buFont typeface="+mj-lt"/>
              <a:buAutoNum type="arabicPeriod"/>
            </a:pPr>
            <a:r>
              <a:rPr lang="en-NZ" dirty="0" smtClean="0"/>
              <a:t>Purpose and characteristics</a:t>
            </a:r>
          </a:p>
          <a:p>
            <a:pPr>
              <a:buFont typeface="+mj-lt"/>
              <a:buAutoNum type="arabicPeriod"/>
            </a:pPr>
            <a:r>
              <a:rPr lang="en-NZ" dirty="0" smtClean="0"/>
              <a:t>Types of collections – high level overview</a:t>
            </a:r>
          </a:p>
          <a:p>
            <a:pPr>
              <a:buFont typeface="+mj-lt"/>
              <a:buAutoNum type="arabicPeriod"/>
            </a:pPr>
            <a:r>
              <a:rPr lang="en-NZ" dirty="0" smtClean="0"/>
              <a:t>Completeness, quality, timeliness and availability</a:t>
            </a:r>
          </a:p>
          <a:p>
            <a:pPr>
              <a:buFont typeface="+mj-lt"/>
              <a:buAutoNum type="arabicPeriod"/>
            </a:pPr>
            <a:r>
              <a:rPr lang="en-NZ" dirty="0" smtClean="0"/>
              <a:t>Who to contact for data requests and queries about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128834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Quality - general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NZ" dirty="0" smtClean="0"/>
          </a:p>
          <a:p>
            <a:pPr marL="0" indent="0"/>
            <a:r>
              <a:rPr lang="en-NZ" dirty="0" smtClean="0"/>
              <a:t>Quality and completeness are closely related</a:t>
            </a:r>
          </a:p>
          <a:p>
            <a:pPr marL="0" indent="0"/>
            <a:r>
              <a:rPr lang="en-NZ" dirty="0" smtClean="0"/>
              <a:t>Quality can vary based on many factors, for example: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The source of the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The maturity of the collection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The method and location of data collection, coding and entry</a:t>
            </a:r>
          </a:p>
          <a:p>
            <a:pPr marL="0" indent="0"/>
            <a:r>
              <a:rPr lang="en-NZ" dirty="0" smtClean="0"/>
              <a:t>This is not a exhaustive list</a:t>
            </a:r>
          </a:p>
          <a:p>
            <a:pPr marL="285750" indent="-285750">
              <a:buFont typeface="Arial" pitchFamily="34" charset="0"/>
              <a:buChar char="•"/>
            </a:pPr>
            <a:endParaRPr lang="en-NZ" dirty="0" smtClean="0"/>
          </a:p>
          <a:p>
            <a:pPr marL="0" indent="0"/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8494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selection of quality-related concepts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NZ" sz="1600" dirty="0" smtClean="0"/>
              <a:t>Compliance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Business rules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Opportunities for re-submission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Master NHIs: merge, unmerge, overlays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Geocoding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Applying aggregate measures to individuals: </a:t>
            </a:r>
            <a:r>
              <a:rPr lang="en-NZ" sz="1600" dirty="0" err="1" smtClean="0"/>
              <a:t>NZDep</a:t>
            </a:r>
            <a:endParaRPr lang="en-NZ" sz="1600" dirty="0" smtClean="0"/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Challenges of using claims data – the impact of purpose of collection on the quality of information submitted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The effect of incentives on patterns of coding and data submission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Examples: NMDS coding (public vs</a:t>
            </a:r>
            <a:r>
              <a:rPr lang="en-NZ" sz="1600" dirty="0"/>
              <a:t>.</a:t>
            </a:r>
            <a:r>
              <a:rPr lang="en-NZ" sz="1600" dirty="0" smtClean="0"/>
              <a:t> private), maternity data quality</a:t>
            </a:r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6012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Timeliness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NZ" dirty="0" smtClean="0"/>
              <a:t>Submission times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DHB collections – monthly 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Claims collections – ad hoc (but with limits)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Mortality – dependent on the data source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Cancer – dependent on the source of diagnosis and the data element</a:t>
            </a:r>
          </a:p>
          <a:p>
            <a:pPr>
              <a:buFont typeface="Arial" pitchFamily="34" charset="0"/>
              <a:buChar char="•"/>
            </a:pPr>
            <a:endParaRPr lang="en-NZ" dirty="0" smtClean="0"/>
          </a:p>
          <a:p>
            <a:pPr>
              <a:buFont typeface="Arial" pitchFamily="34" charset="0"/>
              <a:buChar char="•"/>
            </a:pPr>
            <a:endParaRPr lang="en-NZ" dirty="0" smtClean="0"/>
          </a:p>
          <a:p>
            <a:pPr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5993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Availability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Controlled release collections 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Mortality and cancer</a:t>
            </a:r>
          </a:p>
          <a:p>
            <a:pPr marL="0" indent="0"/>
            <a:r>
              <a:rPr lang="en-NZ" smtClean="0"/>
              <a:t>Provisional data </a:t>
            </a:r>
            <a:endParaRPr lang="en-NZ" dirty="0" smtClean="0"/>
          </a:p>
          <a:p>
            <a:pPr marL="0" indent="0"/>
            <a:r>
              <a:rPr lang="en-NZ" dirty="0" smtClean="0"/>
              <a:t>Identifiable &gt; encrypted &gt; non-identifiable &gt; aggregate</a:t>
            </a:r>
          </a:p>
          <a:p>
            <a:r>
              <a:rPr lang="en-NZ" dirty="0" smtClean="0"/>
              <a:t>Who to contact?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data-enquiries@moh.govt.nz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Team Leader, Analytical Services, 04 816 2893</a:t>
            </a:r>
          </a:p>
          <a:p>
            <a:pPr marL="0" indent="0"/>
            <a:endParaRPr lang="en-NZ" dirty="0" smtClean="0"/>
          </a:p>
          <a:p>
            <a:pPr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7444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are the National Collections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NZ" dirty="0" smtClean="0"/>
              <a:t>A national repository of health information collected and maintained by the Ministry of Health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Split into ~ 14 individual collections 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Held in the Ministry of Health’s data warehouse and accessible to some users directly and to a much wider group by request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Often the initial rationale for a collection was for a payment, funding or monitoring purpose, but the information collected serves many purposes including research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Information can be linked to the same patient across collections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>
                <a:solidFill>
                  <a:schemeClr val="tx2"/>
                </a:solidFill>
              </a:rPr>
              <a:t>Not included – Health Survey data</a:t>
            </a:r>
          </a:p>
          <a:p>
            <a:pPr marL="0" indent="0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5906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change – from NZHIS to NCR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044824"/>
          </a:xfrm>
        </p:spPr>
        <p:txBody>
          <a:bodyPr/>
          <a:lstStyle/>
          <a:p>
            <a:endParaRPr lang="en-NZ" sz="1800" dirty="0" smtClean="0"/>
          </a:p>
          <a:p>
            <a:r>
              <a:rPr lang="en-NZ" sz="1800" dirty="0" smtClean="0"/>
              <a:t>New Zealand Health Information Service (NZHIS)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disestablished </a:t>
            </a:r>
            <a:r>
              <a:rPr lang="en-US" sz="1800" dirty="0"/>
              <a:t>2008</a:t>
            </a:r>
          </a:p>
          <a:p>
            <a:endParaRPr lang="en-NZ" sz="1800" dirty="0" smtClean="0"/>
          </a:p>
          <a:p>
            <a:endParaRPr lang="en-NZ" sz="1800" dirty="0" smtClean="0"/>
          </a:p>
          <a:p>
            <a:pPr marL="0" indent="0"/>
            <a:endParaRPr lang="en-NZ" sz="1800" dirty="0" smtClean="0"/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44824"/>
          </a:xfrm>
        </p:spPr>
        <p:txBody>
          <a:bodyPr/>
          <a:lstStyle/>
          <a:p>
            <a:endParaRPr lang="en-NZ" sz="1800" dirty="0" smtClean="0"/>
          </a:p>
          <a:p>
            <a:r>
              <a:rPr lang="en-NZ" sz="1800" dirty="0" smtClean="0"/>
              <a:t>National Collections and Reporting (NCR)</a:t>
            </a:r>
          </a:p>
          <a:p>
            <a:pPr>
              <a:buFont typeface="Arial" pitchFamily="34" charset="0"/>
              <a:buChar char="•"/>
            </a:pPr>
            <a:r>
              <a:rPr lang="en-NZ" sz="1800" dirty="0" smtClean="0"/>
              <a:t>Part of the Information Group in the National Health Board (NHB)</a:t>
            </a:r>
          </a:p>
          <a:p>
            <a:pPr marL="0" indent="0"/>
            <a:endParaRPr lang="en-NZ" sz="1800" dirty="0"/>
          </a:p>
          <a:p>
            <a:pPr marL="0" indent="0"/>
            <a:endParaRPr lang="en-NZ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F1A54-8CA8-4235-AF1E-92746D61BBC5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latin typeface="Georgia" pitchFamily="18" charset="0"/>
              </a:rPr>
              <a:t>Public Health Intelligence (PHI) </a:t>
            </a:r>
            <a:endParaRPr lang="en-NZ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3938881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latin typeface="Georgia" pitchFamily="18" charset="0"/>
              </a:rPr>
              <a:t>Health and Disability Intelligence (HDI)</a:t>
            </a:r>
          </a:p>
          <a:p>
            <a:endParaRPr lang="en-NZ" dirty="0" smtClean="0">
              <a:latin typeface="Georgia" pitchFamily="18" charset="0"/>
            </a:endParaRPr>
          </a:p>
          <a:p>
            <a:endParaRPr lang="en-NZ" dirty="0">
              <a:latin typeface="Georgia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4019286" y="2123144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Down Arrow 8"/>
          <p:cNvSpPr/>
          <p:nvPr/>
        </p:nvSpPr>
        <p:spPr>
          <a:xfrm rot="16200000">
            <a:off x="4019286" y="3793686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248978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National Collections &amp; Reporting (NCR)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dirty="0" smtClean="0"/>
              <a:t>Group Manager – Tracey Vandenberg</a:t>
            </a:r>
          </a:p>
          <a:p>
            <a:r>
              <a:rPr lang="en-NZ" sz="2000" dirty="0" smtClean="0"/>
              <a:t>5 Teams:</a:t>
            </a:r>
          </a:p>
          <a:p>
            <a:pPr>
              <a:buFont typeface="+mj-lt"/>
              <a:buAutoNum type="arabicPeriod"/>
            </a:pPr>
            <a:r>
              <a:rPr lang="en-NZ" sz="2000" dirty="0" smtClean="0"/>
              <a:t>Data Management, National Collections</a:t>
            </a:r>
          </a:p>
          <a:p>
            <a:pPr>
              <a:buFont typeface="+mj-lt"/>
              <a:buAutoNum type="arabicPeriod"/>
            </a:pPr>
            <a:r>
              <a:rPr lang="en-NZ" sz="2000" dirty="0" smtClean="0"/>
              <a:t>Classification &amp; Terminology</a:t>
            </a:r>
          </a:p>
          <a:p>
            <a:pPr>
              <a:buFont typeface="+mj-lt"/>
              <a:buAutoNum type="arabicPeriod"/>
            </a:pPr>
            <a:r>
              <a:rPr lang="en-NZ" sz="2000" dirty="0" smtClean="0"/>
              <a:t>Analytical Services</a:t>
            </a:r>
          </a:p>
          <a:p>
            <a:pPr>
              <a:buFont typeface="+mj-lt"/>
              <a:buAutoNum type="arabicPeriod"/>
            </a:pPr>
            <a:r>
              <a:rPr lang="en-NZ" sz="2000" dirty="0" smtClean="0"/>
              <a:t>Statistics &amp; Reporting</a:t>
            </a:r>
          </a:p>
          <a:p>
            <a:pPr>
              <a:buFont typeface="+mj-lt"/>
              <a:buAutoNum type="arabicPeriod"/>
            </a:pPr>
            <a:r>
              <a:rPr lang="en-NZ" sz="2000" dirty="0" smtClean="0"/>
              <a:t>Projects </a:t>
            </a:r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1774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6 uses of data principle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2"/>
          </a:xfrm>
        </p:spPr>
        <p:txBody>
          <a:bodyPr/>
          <a:lstStyle/>
          <a:p>
            <a:r>
              <a:rPr lang="en-NZ" sz="2000" dirty="0" smtClean="0"/>
              <a:t>Collect once, use many times: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Supporting self-management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Supporting clinical intervention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Clinical governance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Administration (in all parts of health)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Strategy and policy development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Research</a:t>
            </a:r>
          </a:p>
          <a:p>
            <a:pPr>
              <a:buFont typeface="Arial" pitchFamily="34" charset="0"/>
              <a:buChar char="•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8026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National Collections - characteristics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Person-centred – NHIs on all records</a:t>
            </a:r>
          </a:p>
          <a:p>
            <a:r>
              <a:rPr lang="en-NZ" dirty="0"/>
              <a:t>Multiple </a:t>
            </a:r>
            <a:r>
              <a:rPr lang="en-NZ" dirty="0" smtClean="0"/>
              <a:t>uses – </a:t>
            </a:r>
            <a:r>
              <a:rPr lang="en-NZ" i="1" dirty="0" smtClean="0"/>
              <a:t>(‘collect once, use many times’)</a:t>
            </a:r>
          </a:p>
          <a:p>
            <a:r>
              <a:rPr lang="en-NZ" dirty="0" smtClean="0"/>
              <a:t>A mix of information available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Administrative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Demographic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Geographical</a:t>
            </a:r>
          </a:p>
          <a:p>
            <a:pPr>
              <a:buFont typeface="Arial" pitchFamily="34" charset="0"/>
              <a:buChar char="•"/>
            </a:pPr>
            <a:r>
              <a:rPr lang="en-NZ" dirty="0" smtClean="0"/>
              <a:t>Clinical</a:t>
            </a:r>
          </a:p>
          <a:p>
            <a:pPr>
              <a:buFont typeface="Arial" pitchFamily="34" charset="0"/>
              <a:buChar char="•"/>
            </a:pPr>
            <a:r>
              <a:rPr lang="en-NZ" dirty="0"/>
              <a:t>F</a:t>
            </a:r>
            <a:r>
              <a:rPr lang="en-NZ" dirty="0" smtClean="0"/>
              <a:t>inancial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5010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National Collections – </a:t>
            </a:r>
            <a:r>
              <a:rPr lang="en-NZ" sz="1800" dirty="0" smtClean="0"/>
              <a:t>here they are:</a:t>
            </a:r>
            <a:endParaRPr lang="en-NZ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/>
          <a:p>
            <a:endParaRPr lang="en-NZ" sz="1400" b="1" dirty="0" smtClean="0"/>
          </a:p>
          <a:p>
            <a:r>
              <a:rPr lang="en-NZ" sz="1400" b="1" dirty="0" smtClean="0"/>
              <a:t>DHB Collections</a:t>
            </a:r>
            <a:r>
              <a:rPr lang="en-NZ" sz="14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/>
              <a:t>National Minimum Dataset (NMDS</a:t>
            </a:r>
            <a:r>
              <a:rPr lang="en-NZ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/>
              <a:t>National Booking Reporting System (NBRS</a:t>
            </a:r>
            <a:r>
              <a:rPr lang="en-NZ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/>
              <a:t>National Non-Admitted Patient Collection (NNPAC</a:t>
            </a:r>
            <a:r>
              <a:rPr lang="en-NZ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/>
              <a:t>PRIMHD – mental health </a:t>
            </a:r>
            <a:r>
              <a:rPr lang="en-NZ" sz="1400" dirty="0" smtClean="0"/>
              <a:t>data</a:t>
            </a:r>
            <a:endParaRPr lang="en-NZ" sz="1400" dirty="0"/>
          </a:p>
          <a:p>
            <a:pPr marL="0" indent="0"/>
            <a:endParaRPr lang="en-NZ" sz="1400" dirty="0"/>
          </a:p>
          <a:p>
            <a:pPr marL="0" indent="0"/>
            <a:r>
              <a:rPr lang="en-NZ" sz="1400" b="1" dirty="0"/>
              <a:t>Registries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/>
              <a:t>New Zealand Cancer Registry (NZCR)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/>
              <a:t>National Immunisation Register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/>
              <a:t>Mortality Collection</a:t>
            </a:r>
          </a:p>
          <a:p>
            <a:pPr marL="0" indent="0"/>
            <a:endParaRPr lang="en-NZ" sz="1400" dirty="0" smtClean="0"/>
          </a:p>
          <a:p>
            <a:pPr>
              <a:buFont typeface="Arial" pitchFamily="34" charset="0"/>
              <a:buChar char="•"/>
            </a:pPr>
            <a:endParaRPr lang="en-NZ" sz="1400" dirty="0" smtClean="0"/>
          </a:p>
          <a:p>
            <a:endParaRPr lang="en-NZ" sz="1400" dirty="0" smtClean="0"/>
          </a:p>
          <a:p>
            <a:endParaRPr lang="en-NZ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/>
          <a:lstStyle/>
          <a:p>
            <a:endParaRPr lang="en-NZ" sz="1400" b="1" dirty="0" smtClean="0"/>
          </a:p>
          <a:p>
            <a:r>
              <a:rPr lang="en-NZ" sz="1400" b="1" dirty="0" smtClean="0"/>
              <a:t>Primary Care Collections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 smtClean="0"/>
              <a:t>Laboratory </a:t>
            </a:r>
            <a:r>
              <a:rPr lang="en-NZ" sz="1400" dirty="0"/>
              <a:t>Claims </a:t>
            </a:r>
            <a:r>
              <a:rPr lang="en-NZ" sz="1400" dirty="0" smtClean="0"/>
              <a:t>Collection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/>
              <a:t>Pharmaceutical </a:t>
            </a:r>
            <a:r>
              <a:rPr lang="en-NZ" sz="1400" dirty="0" smtClean="0"/>
              <a:t>Collection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/>
              <a:t>General Medical Subsidy </a:t>
            </a:r>
            <a:r>
              <a:rPr lang="en-NZ" sz="1400" dirty="0" smtClean="0"/>
              <a:t>Collection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/>
              <a:t>Primary Health Organisation Enrolment </a:t>
            </a:r>
            <a:r>
              <a:rPr lang="en-NZ" sz="1400" dirty="0" smtClean="0"/>
              <a:t>Collection</a:t>
            </a:r>
            <a:r>
              <a:rPr lang="en-NZ" sz="1400" dirty="0"/>
              <a:t>	</a:t>
            </a:r>
            <a:endParaRPr lang="en-NZ" sz="1400" dirty="0" smtClean="0"/>
          </a:p>
          <a:p>
            <a:pPr marL="0" indent="0"/>
            <a:endParaRPr lang="en-NZ" sz="1400" dirty="0" smtClean="0"/>
          </a:p>
          <a:p>
            <a:pPr marL="0" indent="0"/>
            <a:r>
              <a:rPr lang="en-NZ" sz="1400" b="1" dirty="0" smtClean="0"/>
              <a:t>Other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/>
              <a:t>National Maternity Collection	</a:t>
            </a:r>
            <a:endParaRPr lang="en-NZ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/>
              <a:t>Medical Warning </a:t>
            </a:r>
            <a:r>
              <a:rPr lang="en-NZ" sz="1400" dirty="0" smtClean="0"/>
              <a:t>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 smtClean="0"/>
              <a:t>National Health Index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 smtClean="0"/>
              <a:t>Health Practitioners Index</a:t>
            </a:r>
            <a:endParaRPr lang="en-NZ" sz="1400" dirty="0"/>
          </a:p>
          <a:p>
            <a:pPr marL="0" indent="0"/>
            <a:endParaRPr lang="en-NZ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6414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8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2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National Minimum Dataset (NMDS)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NZ" dirty="0" smtClean="0"/>
              <a:t>Hospital discharge event data from all DHBs (~1,000,000 events per annum)</a:t>
            </a:r>
          </a:p>
          <a:p>
            <a:r>
              <a:rPr lang="en-NZ" dirty="0" smtClean="0"/>
              <a:t>Hospital events from many private hospitals (130,00 events per annum)</a:t>
            </a:r>
          </a:p>
          <a:p>
            <a:pPr marL="0" indent="0"/>
            <a:r>
              <a:rPr lang="en-NZ" dirty="0" smtClean="0"/>
              <a:t>Clinical coding applied to all events (ICD-10-AM)</a:t>
            </a:r>
          </a:p>
          <a:p>
            <a:pPr marL="0" indent="0"/>
            <a:r>
              <a:rPr lang="en-NZ" dirty="0" smtClean="0"/>
              <a:t>Coded diagnosis, procedure and external cause detail</a:t>
            </a:r>
          </a:p>
          <a:p>
            <a:pPr marL="0" indent="0"/>
            <a:r>
              <a:rPr lang="en-NZ" dirty="0" smtClean="0"/>
              <a:t>Up to 99 codes able to be reported per event</a:t>
            </a:r>
          </a:p>
          <a:p>
            <a:pPr marL="0" indent="0"/>
            <a:r>
              <a:rPr lang="en-NZ" dirty="0" smtClean="0"/>
              <a:t>Coded data augmented with free text in some cases</a:t>
            </a:r>
          </a:p>
          <a:p>
            <a:pPr marL="0" indent="0"/>
            <a:r>
              <a:rPr lang="en-NZ" dirty="0" smtClean="0"/>
              <a:t>Year ends 30 June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E665-4AE8-4D86-9685-321119067EAF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5118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slide">
  <a:themeElements>
    <a:clrScheme name="Blank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1878</Words>
  <Application>Microsoft Office PowerPoint</Application>
  <PresentationFormat>On-screen Show (4:3)</PresentationFormat>
  <Paragraphs>348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Blank slide</vt:lpstr>
      <vt:lpstr>National Health Data Collections</vt:lpstr>
      <vt:lpstr>Overview</vt:lpstr>
      <vt:lpstr>What are the National Collections</vt:lpstr>
      <vt:lpstr>Structural change – from NZHIS to NCR</vt:lpstr>
      <vt:lpstr>National Collections &amp; Reporting (NCR)</vt:lpstr>
      <vt:lpstr>The 6 uses of data principle</vt:lpstr>
      <vt:lpstr>National Collections - characteristics</vt:lpstr>
      <vt:lpstr>National Collections – here they are:</vt:lpstr>
      <vt:lpstr>National Minimum Dataset (NMDS)</vt:lpstr>
      <vt:lpstr>Private Hospitals data</vt:lpstr>
      <vt:lpstr>Mortality Collection – information sources</vt:lpstr>
      <vt:lpstr>Mortality Collection – continued</vt:lpstr>
      <vt:lpstr>New Zealand Cancer Registry (NZCR)</vt:lpstr>
      <vt:lpstr>Collection – who provides the data?</vt:lpstr>
      <vt:lpstr>Examples</vt:lpstr>
      <vt:lpstr>What do the collections contain?</vt:lpstr>
      <vt:lpstr>Contents discussion (examples)</vt:lpstr>
      <vt:lpstr>Completeness</vt:lpstr>
      <vt:lpstr>Completeness – example </vt:lpstr>
      <vt:lpstr>Quality - general</vt:lpstr>
      <vt:lpstr>A selection of quality-related concepts</vt:lpstr>
      <vt:lpstr>Timeliness</vt:lpstr>
      <vt:lpstr>Availability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Clearwater</dc:creator>
  <cp:lastModifiedBy>enuttall</cp:lastModifiedBy>
  <cp:revision>116</cp:revision>
  <cp:lastPrinted>2012-05-07T21:45:38Z</cp:lastPrinted>
  <dcterms:created xsi:type="dcterms:W3CDTF">2011-06-23T02:21:01Z</dcterms:created>
  <dcterms:modified xsi:type="dcterms:W3CDTF">2012-07-22T23:36:25Z</dcterms:modified>
</cp:coreProperties>
</file>