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30"/>
  </p:notesMasterIdLst>
  <p:sldIdLst>
    <p:sldId id="256" r:id="rId2"/>
    <p:sldId id="257" r:id="rId3"/>
    <p:sldId id="258" r:id="rId4"/>
    <p:sldId id="259" r:id="rId5"/>
    <p:sldId id="260" r:id="rId6"/>
    <p:sldId id="263" r:id="rId7"/>
    <p:sldId id="284" r:id="rId8"/>
    <p:sldId id="264" r:id="rId9"/>
    <p:sldId id="262" r:id="rId10"/>
    <p:sldId id="288" r:id="rId11"/>
    <p:sldId id="268" r:id="rId12"/>
    <p:sldId id="269" r:id="rId13"/>
    <p:sldId id="270" r:id="rId14"/>
    <p:sldId id="271" r:id="rId15"/>
    <p:sldId id="272" r:id="rId16"/>
    <p:sldId id="273" r:id="rId17"/>
    <p:sldId id="274" r:id="rId18"/>
    <p:sldId id="285" r:id="rId19"/>
    <p:sldId id="289" r:id="rId20"/>
    <p:sldId id="276" r:id="rId21"/>
    <p:sldId id="277" r:id="rId22"/>
    <p:sldId id="278" r:id="rId23"/>
    <p:sldId id="279" r:id="rId24"/>
    <p:sldId id="280" r:id="rId25"/>
    <p:sldId id="281" r:id="rId26"/>
    <p:sldId id="283" r:id="rId27"/>
    <p:sldId id="287" r:id="rId28"/>
    <p:sldId id="28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212" autoAdjust="0"/>
  </p:normalViewPr>
  <p:slideViewPr>
    <p:cSldViewPr>
      <p:cViewPr varScale="1">
        <p:scale>
          <a:sx n="82" d="100"/>
          <a:sy n="82" d="100"/>
        </p:scale>
        <p:origin x="-181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CA5881-6B95-4EBE-873D-3897EE6D88EA}" type="datetimeFigureOut">
              <a:rPr lang="en-NZ" smtClean="0"/>
              <a:pPr/>
              <a:t>19/06/2012</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3B928C-9452-4653-9671-2A40858A8F05}" type="slidenum">
              <a:rPr lang="en-NZ" smtClean="0"/>
              <a:pPr/>
              <a:t>‹#›</a:t>
            </a:fld>
            <a:endParaRPr lang="en-NZ"/>
          </a:p>
        </p:txBody>
      </p:sp>
    </p:spTree>
    <p:extLst>
      <p:ext uri="{BB962C8B-B14F-4D97-AF65-F5344CB8AC3E}">
        <p14:creationId xmlns:p14="http://schemas.microsoft.com/office/powerpoint/2010/main" val="829923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The 1977 and 1989 surveys were</a:t>
            </a:r>
            <a:r>
              <a:rPr lang="en-NZ" baseline="0" dirty="0" smtClean="0"/>
              <a:t> not wholly funded by the Ministry.  </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3</a:t>
            </a:fld>
            <a:endParaRPr lang="en-NZ"/>
          </a:p>
        </p:txBody>
      </p:sp>
    </p:spTree>
    <p:extLst>
      <p:ext uri="{BB962C8B-B14F-4D97-AF65-F5344CB8AC3E}">
        <p14:creationId xmlns:p14="http://schemas.microsoft.com/office/powerpoint/2010/main" val="27930041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Maori and Pacific people</a:t>
            </a:r>
            <a:r>
              <a:rPr lang="en-NZ" baseline="0" dirty="0" smtClean="0"/>
              <a:t> were more likely than non-Maori and non-Pacific people to have these eating patterns</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13</a:t>
            </a:fld>
            <a:endParaRPr lang="en-NZ"/>
          </a:p>
        </p:txBody>
      </p:sp>
    </p:spTree>
    <p:extLst>
      <p:ext uri="{BB962C8B-B14F-4D97-AF65-F5344CB8AC3E}">
        <p14:creationId xmlns:p14="http://schemas.microsoft.com/office/powerpoint/2010/main" val="14845580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The survey also asked a range</a:t>
            </a:r>
            <a:r>
              <a:rPr lang="en-NZ" baseline="0" dirty="0" smtClean="0"/>
              <a:t> of questions looking at food security.  </a:t>
            </a:r>
            <a:r>
              <a:rPr lang="en-NZ" dirty="0" smtClean="0"/>
              <a:t>Food security is an internationally recognised term</a:t>
            </a:r>
            <a:r>
              <a:rPr lang="en-NZ" baseline="0" dirty="0" smtClean="0"/>
              <a:t> that encompasses the ready availability of nutritionally adequate and safe foods, and the assured ability to acquire personally acceptable foods in a socially acceptable way. </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14</a:t>
            </a:fld>
            <a:endParaRPr lang="en-NZ"/>
          </a:p>
        </p:txBody>
      </p:sp>
    </p:spTree>
    <p:extLst>
      <p:ext uri="{BB962C8B-B14F-4D97-AF65-F5344CB8AC3E}">
        <p14:creationId xmlns:p14="http://schemas.microsoft.com/office/powerpoint/2010/main" val="508506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Universal</a:t>
            </a:r>
            <a:r>
              <a:rPr lang="en-NZ" baseline="0" dirty="0" smtClean="0"/>
              <a:t> shift and increased </a:t>
            </a:r>
            <a:r>
              <a:rPr lang="en-NZ" baseline="0" dirty="0" err="1" smtClean="0"/>
              <a:t>skewness</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16</a:t>
            </a:fld>
            <a:endParaRPr lang="en-NZ"/>
          </a:p>
        </p:txBody>
      </p:sp>
    </p:spTree>
    <p:extLst>
      <p:ext uri="{BB962C8B-B14F-4D97-AF65-F5344CB8AC3E}">
        <p14:creationId xmlns:p14="http://schemas.microsoft.com/office/powerpoint/2010/main" val="2640520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dirty="0" smtClean="0"/>
              <a:t>The 2002/03 and 2006/07 New Zealand Health Surveys have also shown that the prevalence of obesity has increased significantly since 1997.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NZ" dirty="0" smtClean="0"/>
              <a:t>This result</a:t>
            </a:r>
            <a:r>
              <a:rPr lang="en-NZ" baseline="0" dirty="0" smtClean="0"/>
              <a:t> is interesting in relation to the result I presented earlier in relation to the decrease energy intake found. You would expect a decrease in energy intake would be associated in a decrease in obesity.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NZ" sz="1200" kern="1200" dirty="0" smtClean="0">
                <a:solidFill>
                  <a:schemeClr val="tx1"/>
                </a:solidFill>
                <a:effectLst/>
                <a:latin typeface="+mn-lt"/>
                <a:ea typeface="+mn-ea"/>
                <a:cs typeface="+mn-cs"/>
              </a:rPr>
              <a:t>What we say is that the finding surrounding energy intake needs to be interpreted with caution as energy intake tends to be under-reported by survey respondents and the degree of under-reporting increases as the prevalence of obesity increases – this has been found by other surveys internationally.  The increase in prevalence of obesity in the intervening period suggests that the energy ‘equation’ is unbalanced, with energy ‘in’ exceeding energy ‘out’.  The Survey did not assess energy expenditure, so further research is needed to explore the underlying reasons for this apparent decrease in energy intake from 1997 to 2008/09. </a:t>
            </a:r>
            <a:endParaRPr lang="en-NZ" dirty="0" smtClean="0"/>
          </a:p>
          <a:p>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17</a:t>
            </a:fld>
            <a:endParaRPr lang="en-NZ"/>
          </a:p>
        </p:txBody>
      </p:sp>
    </p:spTree>
    <p:extLst>
      <p:ext uri="{BB962C8B-B14F-4D97-AF65-F5344CB8AC3E}">
        <p14:creationId xmlns:p14="http://schemas.microsoft.com/office/powerpoint/2010/main" val="2002456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Approximately</a:t>
            </a:r>
            <a:r>
              <a:rPr lang="en-NZ" baseline="0" dirty="0" smtClean="0"/>
              <a:t> 10% decline in total cholesterol</a:t>
            </a:r>
          </a:p>
          <a:p>
            <a:endParaRPr lang="en-NZ" baseline="0" dirty="0" smtClean="0"/>
          </a:p>
          <a:p>
            <a:r>
              <a:rPr lang="en-NZ" baseline="0" dirty="0" smtClean="0"/>
              <a:t>What has caused this decrease in total </a:t>
            </a:r>
            <a:r>
              <a:rPr lang="en-NZ" baseline="0" dirty="0" err="1" smtClean="0"/>
              <a:t>choleterol</a:t>
            </a:r>
            <a:r>
              <a:rPr lang="en-NZ" baseline="0" dirty="0" smtClean="0"/>
              <a:t>?  Probably a combination of dietary factors such as the decrease in saturated fat intake as well as the increased prescribing of lipid – lowering drugs.</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18</a:t>
            </a:fld>
            <a:endParaRPr lang="en-NZ"/>
          </a:p>
        </p:txBody>
      </p:sp>
    </p:spTree>
    <p:extLst>
      <p:ext uri="{BB962C8B-B14F-4D97-AF65-F5344CB8AC3E}">
        <p14:creationId xmlns:p14="http://schemas.microsoft.com/office/powerpoint/2010/main" val="932365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19</a:t>
            </a:fld>
            <a:endParaRPr lang="en-NZ"/>
          </a:p>
        </p:txBody>
      </p:sp>
    </p:spTree>
    <p:extLst>
      <p:ext uri="{BB962C8B-B14F-4D97-AF65-F5344CB8AC3E}">
        <p14:creationId xmlns:p14="http://schemas.microsoft.com/office/powerpoint/2010/main" val="7479226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Development of Food and Nutrition Guidelines</a:t>
            </a:r>
          </a:p>
          <a:p>
            <a:r>
              <a:rPr lang="en-NZ" dirty="0" smtClean="0"/>
              <a:t>Reviewing nutrient reference values</a:t>
            </a:r>
          </a:p>
          <a:p>
            <a:r>
              <a:rPr lang="en-NZ" dirty="0" smtClean="0"/>
              <a:t>Providing data for international reports and studies</a:t>
            </a:r>
          </a:p>
          <a:p>
            <a:r>
              <a:rPr lang="en-NZ" dirty="0" smtClean="0"/>
              <a:t>Monitoring folic acid and iodine fortification – </a:t>
            </a:r>
            <a:r>
              <a:rPr lang="en-NZ" dirty="0" err="1" smtClean="0"/>
              <a:t>eg</a:t>
            </a:r>
            <a:r>
              <a:rPr lang="en-NZ" dirty="0" smtClean="0"/>
              <a:t> FSANZ</a:t>
            </a:r>
            <a:r>
              <a:rPr lang="en-NZ" baseline="0" dirty="0" smtClean="0"/>
              <a:t> is using the data for food standards development, MPI – dietary modelling, and risk assessment</a:t>
            </a:r>
          </a:p>
          <a:p>
            <a:r>
              <a:rPr lang="en-NZ" dirty="0" smtClean="0"/>
              <a:t>New Zealand Burden of Disease study</a:t>
            </a:r>
          </a:p>
          <a:p>
            <a:r>
              <a:rPr lang="en-NZ" dirty="0" smtClean="0"/>
              <a:t>Researchers – Otago</a:t>
            </a:r>
            <a:r>
              <a:rPr lang="en-NZ" baseline="0" dirty="0" smtClean="0"/>
              <a:t> is carrying out a further 25 + projects</a:t>
            </a:r>
            <a:endParaRPr lang="en-NZ" dirty="0" smtClean="0"/>
          </a:p>
          <a:p>
            <a:endParaRPr lang="en-NZ" dirty="0" smtClean="0"/>
          </a:p>
          <a:p>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25</a:t>
            </a:fld>
            <a:endParaRPr lang="en-NZ"/>
          </a:p>
        </p:txBody>
      </p:sp>
    </p:spTree>
    <p:extLst>
      <p:ext uri="{BB962C8B-B14F-4D97-AF65-F5344CB8AC3E}">
        <p14:creationId xmlns:p14="http://schemas.microsoft.com/office/powerpoint/2010/main" val="1384419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smtClean="0">
                <a:solidFill>
                  <a:schemeClr val="tx1"/>
                </a:solidFill>
                <a:effectLst/>
                <a:latin typeface="+mn-lt"/>
                <a:ea typeface="+mn-ea"/>
                <a:cs typeface="+mn-cs"/>
              </a:rPr>
              <a:t>Year</a:t>
            </a:r>
            <a:r>
              <a:rPr lang="en-NZ" sz="1200" kern="1200" baseline="0" dirty="0" smtClean="0">
                <a:solidFill>
                  <a:schemeClr val="tx1"/>
                </a:solidFill>
                <a:effectLst/>
                <a:latin typeface="+mn-lt"/>
                <a:ea typeface="+mn-ea"/>
                <a:cs typeface="+mn-cs"/>
              </a:rPr>
              <a:t> 1 module – Health Service Utilisation</a:t>
            </a:r>
          </a:p>
          <a:p>
            <a:r>
              <a:rPr lang="en-NZ" sz="1200" kern="1200" baseline="0" dirty="0" smtClean="0">
                <a:solidFill>
                  <a:schemeClr val="tx1"/>
                </a:solidFill>
                <a:effectLst/>
                <a:latin typeface="+mn-lt"/>
                <a:ea typeface="+mn-ea"/>
                <a:cs typeface="+mn-cs"/>
              </a:rPr>
              <a:t>Year 2 – Alcohol, drug and tobacco use for adults; </a:t>
            </a:r>
            <a:r>
              <a:rPr lang="en-NZ" sz="1200" kern="1200" dirty="0" smtClean="0">
                <a:solidFill>
                  <a:schemeClr val="tx1"/>
                </a:solidFill>
                <a:effectLst/>
                <a:latin typeface="+mn-lt"/>
                <a:ea typeface="+mn-ea"/>
                <a:cs typeface="+mn-cs"/>
              </a:rPr>
              <a:t>Developmental Wellbeing and Health; Food Security; Second-hand Smoke </a:t>
            </a:r>
            <a:r>
              <a:rPr lang="en-NZ" sz="1200" kern="1200" smtClean="0">
                <a:solidFill>
                  <a:schemeClr val="tx1"/>
                </a:solidFill>
                <a:effectLst/>
                <a:latin typeface="+mn-lt"/>
                <a:ea typeface="+mn-ea"/>
                <a:cs typeface="+mn-cs"/>
              </a:rPr>
              <a:t>Exposure for children</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28</a:t>
            </a:fld>
            <a:endParaRPr lang="en-NZ"/>
          </a:p>
        </p:txBody>
      </p:sp>
    </p:spTree>
    <p:extLst>
      <p:ext uri="{BB962C8B-B14F-4D97-AF65-F5344CB8AC3E}">
        <p14:creationId xmlns:p14="http://schemas.microsoft.com/office/powerpoint/2010/main" val="1288751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Ministry</a:t>
            </a:r>
            <a:r>
              <a:rPr lang="en-NZ" baseline="0" dirty="0" smtClean="0"/>
              <a:t> of Health – funders, design, analysis and interpretation, writing of reports’</a:t>
            </a:r>
          </a:p>
          <a:p>
            <a:r>
              <a:rPr lang="en-NZ" baseline="0" dirty="0" smtClean="0"/>
              <a:t>University of Otago – fieldwork, nutrient matching, analysis and interpretation, report writing</a:t>
            </a:r>
          </a:p>
          <a:p>
            <a:r>
              <a:rPr lang="en-NZ" baseline="0" dirty="0" smtClean="0"/>
              <a:t>CBG Health Research Ltd – Recruitment</a:t>
            </a:r>
          </a:p>
          <a:p>
            <a:r>
              <a:rPr lang="en-NZ" baseline="0" dirty="0" smtClean="0"/>
              <a:t>Plant and Food Research Ltd – New Zealand Food Composition Database, recipes</a:t>
            </a:r>
          </a:p>
          <a:p>
            <a:r>
              <a:rPr lang="en-NZ" baseline="0" dirty="0" smtClean="0"/>
              <a:t>External Technical group - Advice</a:t>
            </a:r>
          </a:p>
        </p:txBody>
      </p:sp>
      <p:sp>
        <p:nvSpPr>
          <p:cNvPr id="4" name="Slide Number Placeholder 3"/>
          <p:cNvSpPr>
            <a:spLocks noGrp="1"/>
          </p:cNvSpPr>
          <p:nvPr>
            <p:ph type="sldNum" sz="quarter" idx="10"/>
          </p:nvPr>
        </p:nvSpPr>
        <p:spPr/>
        <p:txBody>
          <a:bodyPr/>
          <a:lstStyle/>
          <a:p>
            <a:fld id="{053B928C-9452-4653-9671-2A40858A8F05}" type="slidenum">
              <a:rPr lang="en-NZ" smtClean="0"/>
              <a:pPr/>
              <a:t>4</a:t>
            </a:fld>
            <a:endParaRPr lang="en-NZ"/>
          </a:p>
        </p:txBody>
      </p:sp>
    </p:spTree>
    <p:extLst>
      <p:ext uri="{BB962C8B-B14F-4D97-AF65-F5344CB8AC3E}">
        <p14:creationId xmlns:p14="http://schemas.microsoft.com/office/powerpoint/2010/main" val="31289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1200" dirty="0" smtClean="0"/>
              <a:t>15-18 years, 71+ years –</a:t>
            </a:r>
            <a:r>
              <a:rPr lang="en-NZ" sz="1200" baseline="0" dirty="0" smtClean="0"/>
              <a:t> these age groups were oversampled due to the small numbers in particular ethnic groups – particularly important for the analysis of the 24 hour recall.</a:t>
            </a:r>
            <a:endParaRPr lang="en-NZ" sz="1200" dirty="0" smtClean="0"/>
          </a:p>
          <a:p>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5</a:t>
            </a:fld>
            <a:endParaRPr lang="en-NZ"/>
          </a:p>
        </p:txBody>
      </p:sp>
    </p:spTree>
    <p:extLst>
      <p:ext uri="{BB962C8B-B14F-4D97-AF65-F5344CB8AC3E}">
        <p14:creationId xmlns:p14="http://schemas.microsoft.com/office/powerpoint/2010/main" val="880855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The 24</a:t>
            </a:r>
            <a:r>
              <a:rPr lang="en-NZ" baseline="0" dirty="0" smtClean="0"/>
              <a:t> hour recall software was updated in 2007/08.</a:t>
            </a:r>
          </a:p>
          <a:p>
            <a:endParaRPr lang="en-NZ" baseline="0" dirty="0" smtClean="0"/>
          </a:p>
          <a:p>
            <a:r>
              <a:rPr lang="en-NZ" baseline="0" dirty="0" smtClean="0"/>
              <a:t>The dietary habits questions replaced the food frequency questionnaire in the 1997 survey and were developed specifically for this nutrition survey.</a:t>
            </a:r>
          </a:p>
          <a:p>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6</a:t>
            </a:fld>
            <a:endParaRPr lang="en-NZ"/>
          </a:p>
        </p:txBody>
      </p:sp>
    </p:spTree>
    <p:extLst>
      <p:ext uri="{BB962C8B-B14F-4D97-AF65-F5344CB8AC3E}">
        <p14:creationId xmlns:p14="http://schemas.microsoft.com/office/powerpoint/2010/main" val="1916904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smtClean="0"/>
          </a:p>
          <a:p>
            <a:r>
              <a:rPr lang="en-NZ" dirty="0" smtClean="0"/>
              <a:t>These</a:t>
            </a:r>
            <a:r>
              <a:rPr lang="en-NZ" baseline="0" dirty="0" smtClean="0"/>
              <a:t> response rates are considered good for a national nutrition survey and are good compared to international surveys</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7</a:t>
            </a:fld>
            <a:endParaRPr lang="en-NZ"/>
          </a:p>
        </p:txBody>
      </p:sp>
    </p:spTree>
    <p:extLst>
      <p:ext uri="{BB962C8B-B14F-4D97-AF65-F5344CB8AC3E}">
        <p14:creationId xmlns:p14="http://schemas.microsoft.com/office/powerpoint/2010/main" val="118120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ANS – produced</a:t>
            </a:r>
            <a:r>
              <a:rPr lang="en-NZ" baseline="0" dirty="0" smtClean="0"/>
              <a:t> a wealth of information.  I am only going to present selected findings focusing on </a:t>
            </a:r>
          </a:p>
          <a:p>
            <a:pPr marL="171450" indent="-171450">
              <a:buFont typeface="Arial" pitchFamily="34" charset="0"/>
              <a:buChar char="•"/>
            </a:pPr>
            <a:r>
              <a:rPr lang="en-NZ" dirty="0" smtClean="0"/>
              <a:t>Energy, fat, protein and carbohydrate intake</a:t>
            </a:r>
          </a:p>
          <a:p>
            <a:pPr marL="285750" indent="-171450">
              <a:buFont typeface="Arial" pitchFamily="34" charset="0"/>
              <a:buChar char="•"/>
            </a:pPr>
            <a:endParaRPr lang="en-NZ" dirty="0" smtClean="0"/>
          </a:p>
          <a:p>
            <a:pPr marL="171450" indent="-171450">
              <a:buFont typeface="Arial" pitchFamily="34" charset="0"/>
              <a:buChar char="•"/>
            </a:pPr>
            <a:r>
              <a:rPr lang="en-NZ" dirty="0" smtClean="0"/>
              <a:t>Dietary habits</a:t>
            </a:r>
          </a:p>
          <a:p>
            <a:pPr marL="285750" indent="-171450">
              <a:buFont typeface="Arial" pitchFamily="34" charset="0"/>
              <a:buChar char="•"/>
            </a:pPr>
            <a:endParaRPr lang="en-NZ" dirty="0" smtClean="0"/>
          </a:p>
          <a:p>
            <a:pPr marL="171450" indent="-171450">
              <a:buFont typeface="Arial" pitchFamily="34" charset="0"/>
              <a:buChar char="•"/>
            </a:pPr>
            <a:r>
              <a:rPr lang="en-NZ" dirty="0" smtClean="0"/>
              <a:t>Dietary supplements</a:t>
            </a:r>
          </a:p>
          <a:p>
            <a:pPr marL="285750" indent="-171450">
              <a:buFont typeface="Arial" pitchFamily="34" charset="0"/>
              <a:buChar char="•"/>
            </a:pPr>
            <a:endParaRPr lang="en-NZ" dirty="0" smtClean="0"/>
          </a:p>
          <a:p>
            <a:pPr marL="171450" indent="-171450">
              <a:buFont typeface="Arial" pitchFamily="34" charset="0"/>
              <a:buChar char="•"/>
            </a:pPr>
            <a:r>
              <a:rPr lang="en-NZ" dirty="0" smtClean="0"/>
              <a:t>Food security</a:t>
            </a:r>
          </a:p>
          <a:p>
            <a:pPr marL="285750" indent="-171450">
              <a:buFont typeface="Arial" pitchFamily="34" charset="0"/>
              <a:buChar char="•"/>
            </a:pPr>
            <a:endParaRPr lang="en-NZ" dirty="0" smtClean="0"/>
          </a:p>
          <a:p>
            <a:pPr marL="171450" indent="-171450">
              <a:buFont typeface="Arial" pitchFamily="34" charset="0"/>
              <a:buChar char="•"/>
            </a:pPr>
            <a:r>
              <a:rPr lang="en-NZ" dirty="0" smtClean="0"/>
              <a:t>Nutrition-related health outcomes – specifically those relating to obesity,</a:t>
            </a:r>
            <a:r>
              <a:rPr lang="en-NZ" baseline="0" dirty="0" smtClean="0"/>
              <a:t> cardiovascular disease and diabetes</a:t>
            </a:r>
            <a:endParaRPr lang="en-NZ" dirty="0" smtClean="0"/>
          </a:p>
          <a:p>
            <a:pPr marL="0" indent="0">
              <a:buFont typeface="Arial" pitchFamily="34" charset="0"/>
              <a:buNone/>
            </a:pPr>
            <a:endParaRPr lang="en-NZ" dirty="0" smtClean="0"/>
          </a:p>
        </p:txBody>
      </p:sp>
      <p:sp>
        <p:nvSpPr>
          <p:cNvPr id="4" name="Slide Number Placeholder 3"/>
          <p:cNvSpPr>
            <a:spLocks noGrp="1"/>
          </p:cNvSpPr>
          <p:nvPr>
            <p:ph type="sldNum" sz="quarter" idx="10"/>
          </p:nvPr>
        </p:nvSpPr>
        <p:spPr/>
        <p:txBody>
          <a:bodyPr/>
          <a:lstStyle/>
          <a:p>
            <a:fld id="{053B928C-9452-4653-9671-2A40858A8F05}" type="slidenum">
              <a:rPr lang="en-NZ" smtClean="0"/>
              <a:pPr/>
              <a:t>8</a:t>
            </a:fld>
            <a:endParaRPr lang="en-NZ"/>
          </a:p>
        </p:txBody>
      </p:sp>
    </p:spTree>
    <p:extLst>
      <p:ext uri="{BB962C8B-B14F-4D97-AF65-F5344CB8AC3E}">
        <p14:creationId xmlns:p14="http://schemas.microsoft.com/office/powerpoint/2010/main" val="2694603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More discussion on the how</a:t>
            </a:r>
            <a:r>
              <a:rPr lang="en-NZ" baseline="0" dirty="0" smtClean="0"/>
              <a:t> to interpret this trend later when I present results on obesity</a:t>
            </a:r>
          </a:p>
          <a:p>
            <a:endParaRPr lang="en-NZ" baseline="0" dirty="0" smtClean="0"/>
          </a:p>
          <a:p>
            <a:r>
              <a:rPr lang="en-NZ" baseline="0" dirty="0" smtClean="0"/>
              <a:t>Total response ethnicity for Māori</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9</a:t>
            </a:fld>
            <a:endParaRPr lang="en-NZ"/>
          </a:p>
        </p:txBody>
      </p:sp>
    </p:spTree>
    <p:extLst>
      <p:ext uri="{BB962C8B-B14F-4D97-AF65-F5344CB8AC3E}">
        <p14:creationId xmlns:p14="http://schemas.microsoft.com/office/powerpoint/2010/main" val="4098654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dirty="0" smtClean="0"/>
              <a:t>The contribution of saturated fat to energy intake decreased from 1997 to 2008/09 in both males (15 % to 13%) and females (15% to 13%).</a:t>
            </a:r>
          </a:p>
          <a:p>
            <a:pPr marL="114300" indent="0">
              <a:buNone/>
            </a:pPr>
            <a:r>
              <a:rPr lang="en-NZ" sz="1600" dirty="0" smtClean="0"/>
              <a:t>But  … still above the recommended 10% contribution of saturated fat to total energy</a:t>
            </a:r>
          </a:p>
          <a:p>
            <a:pPr marL="114300" indent="0">
              <a:buNone/>
            </a:pPr>
            <a:endParaRPr lang="en-NZ" sz="1200" dirty="0" smtClean="0"/>
          </a:p>
          <a:p>
            <a:pPr marL="114300" indent="0">
              <a:buNone/>
            </a:pPr>
            <a:r>
              <a:rPr lang="en-NZ" sz="1200" dirty="0" smtClean="0"/>
              <a:t>The contribution of energy from total fat also decreased significantly for males (35% to 34%), but not for women (34%) – the recommended contribution is 20-35%</a:t>
            </a:r>
          </a:p>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The contribution of total carbohydrates to energy intake did not significantly change from 1997 to 2008/09</a:t>
            </a:r>
          </a:p>
          <a:p>
            <a:endParaRPr lang="en-NZ"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The contribution of protein to energy intake increased from 1997 to 2008/09</a:t>
            </a:r>
          </a:p>
          <a:p>
            <a:endParaRPr lang="en-NZ" sz="1200" dirty="0" smtClean="0"/>
          </a:p>
          <a:p>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10</a:t>
            </a:fld>
            <a:endParaRPr lang="en-NZ"/>
          </a:p>
        </p:txBody>
      </p:sp>
    </p:spTree>
    <p:extLst>
      <p:ext uri="{BB962C8B-B14F-4D97-AF65-F5344CB8AC3E}">
        <p14:creationId xmlns:p14="http://schemas.microsoft.com/office/powerpoint/2010/main" val="30142994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smtClean="0"/>
          </a:p>
          <a:p>
            <a:endParaRPr lang="en-NZ" dirty="0" smtClean="0"/>
          </a:p>
          <a:p>
            <a:r>
              <a:rPr lang="en-NZ" dirty="0" smtClean="0"/>
              <a:t>We</a:t>
            </a:r>
            <a:r>
              <a:rPr lang="en-NZ" baseline="0" dirty="0" smtClean="0"/>
              <a:t> only had time trends for vegetable and fruit intake – while there was no change in the proportion of adults consuming the recommended vegetable intake from 1997 to 2008/09, there was an increase in the proportion of both men and women who consumed 2 or more servings of fruit a day</a:t>
            </a:r>
          </a:p>
          <a:p>
            <a:endParaRPr lang="en-NZ" baseline="0" dirty="0" smtClean="0"/>
          </a:p>
          <a:p>
            <a:r>
              <a:rPr lang="en-NZ" baseline="0" dirty="0" smtClean="0"/>
              <a:t>Differences by ethnic groups;</a:t>
            </a:r>
          </a:p>
          <a:p>
            <a:r>
              <a:rPr lang="en-NZ" baseline="0" dirty="0" smtClean="0"/>
              <a:t>Maori and Pacific people were more less likely than non-Maori and non-</a:t>
            </a:r>
            <a:r>
              <a:rPr lang="en-NZ" baseline="0" dirty="0" err="1" smtClean="0"/>
              <a:t>Pacfic</a:t>
            </a:r>
            <a:r>
              <a:rPr lang="en-NZ" baseline="0" dirty="0" smtClean="0"/>
              <a:t> to:</a:t>
            </a:r>
          </a:p>
          <a:p>
            <a:r>
              <a:rPr lang="en-NZ" baseline="0" dirty="0" smtClean="0"/>
              <a:t>Eat breakfast daily</a:t>
            </a:r>
          </a:p>
          <a:p>
            <a:r>
              <a:rPr lang="en-NZ" baseline="0" dirty="0" smtClean="0"/>
              <a:t>Choose reduced fat or trim milk</a:t>
            </a:r>
          </a:p>
          <a:p>
            <a:r>
              <a:rPr lang="en-NZ" baseline="0" dirty="0" smtClean="0"/>
              <a:t>Remove skin of chicken</a:t>
            </a:r>
          </a:p>
          <a:p>
            <a:r>
              <a:rPr lang="en-NZ" baseline="0" dirty="0" smtClean="0"/>
              <a:t>Trim fat off meat and</a:t>
            </a:r>
          </a:p>
          <a:p>
            <a:r>
              <a:rPr lang="en-NZ" baseline="0" dirty="0" smtClean="0"/>
              <a:t>To rarely or never add salt to food</a:t>
            </a:r>
            <a:endParaRPr lang="en-NZ" dirty="0"/>
          </a:p>
        </p:txBody>
      </p:sp>
      <p:sp>
        <p:nvSpPr>
          <p:cNvPr id="4" name="Slide Number Placeholder 3"/>
          <p:cNvSpPr>
            <a:spLocks noGrp="1"/>
          </p:cNvSpPr>
          <p:nvPr>
            <p:ph type="sldNum" sz="quarter" idx="10"/>
          </p:nvPr>
        </p:nvSpPr>
        <p:spPr/>
        <p:txBody>
          <a:bodyPr/>
          <a:lstStyle/>
          <a:p>
            <a:fld id="{053B928C-9452-4653-9671-2A40858A8F05}" type="slidenum">
              <a:rPr lang="en-NZ" smtClean="0"/>
              <a:pPr/>
              <a:t>12</a:t>
            </a:fld>
            <a:endParaRPr lang="en-NZ"/>
          </a:p>
        </p:txBody>
      </p:sp>
    </p:spTree>
    <p:extLst>
      <p:ext uri="{BB962C8B-B14F-4D97-AF65-F5344CB8AC3E}">
        <p14:creationId xmlns:p14="http://schemas.microsoft.com/office/powerpoint/2010/main" val="1839982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baseline="0">
                <a:ln>
                  <a:noFill/>
                </a:ln>
                <a:solidFill>
                  <a:schemeClr val="accent2">
                    <a:lumMod val="50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baseline="0">
                <a:solidFill>
                  <a:schemeClr val="accent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6/19/2012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9914C25-18E3-4A31-BCD8-29FC121D32A7}" type="slidenum">
              <a:rPr lang="en-NZ" smtClean="0"/>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9914C25-18E3-4A31-BCD8-29FC121D32A7}" type="slidenum">
              <a:rPr lang="en-NZ" smtClean="0"/>
              <a:pPr/>
              <a:t>‹#›</a:t>
            </a:fld>
            <a:endParaRPr lang="en-N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9914C25-18E3-4A31-BCD8-29FC121D32A7}" type="slidenum">
              <a:rPr lang="en-NZ" smtClean="0"/>
              <a:pPr/>
              <a:t>‹#›</a:t>
            </a:fld>
            <a:endParaRPr lang="en-NZ"/>
          </a:p>
        </p:txBody>
      </p:sp>
    </p:spTree>
    <p:extLst>
      <p:ext uri="{BB962C8B-B14F-4D97-AF65-F5344CB8AC3E}">
        <p14:creationId xmlns:p14="http://schemas.microsoft.com/office/powerpoint/2010/main" val="2458402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9914C25-18E3-4A31-BCD8-29FC121D32A7}" type="slidenum">
              <a:rPr lang="en-NZ" smtClean="0"/>
              <a:pPr/>
              <a:t>‹#›</a:t>
            </a:fld>
            <a:endParaRPr lang="en-NZ"/>
          </a:p>
        </p:txBody>
      </p:sp>
    </p:spTree>
    <p:extLst>
      <p:ext uri="{BB962C8B-B14F-4D97-AF65-F5344CB8AC3E}">
        <p14:creationId xmlns:p14="http://schemas.microsoft.com/office/powerpoint/2010/main" val="17921749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9914C25-18E3-4A31-BCD8-29FC121D32A7}" type="slidenum">
              <a:rPr lang="en-NZ" smtClean="0"/>
              <a:pPr/>
              <a:t>‹#›</a:t>
            </a:fld>
            <a:endParaRPr lang="en-NZ"/>
          </a:p>
        </p:txBody>
      </p:sp>
    </p:spTree>
    <p:extLst>
      <p:ext uri="{BB962C8B-B14F-4D97-AF65-F5344CB8AC3E}">
        <p14:creationId xmlns:p14="http://schemas.microsoft.com/office/powerpoint/2010/main" val="8779620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solidFill>
                  <a:schemeClr val="accent2">
                    <a:lumMod val="50000"/>
                  </a:schemeClr>
                </a:solidFill>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chemeClr val="accent2">
                  <a:lumMod val="75000"/>
                </a:schemeClr>
              </a:buClr>
              <a:defRPr sz="3600" baseline="0">
                <a:solidFill>
                  <a:schemeClr val="accent2">
                    <a:lumMod val="75000"/>
                  </a:schemeClr>
                </a:solidFill>
              </a:defRPr>
            </a:lvl1pPr>
            <a:lvl2pPr>
              <a:defRPr sz="2800">
                <a:solidFill>
                  <a:schemeClr val="accent2">
                    <a:lumMod val="75000"/>
                  </a:schemeClr>
                </a:solidFill>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9914C25-18E3-4A31-BCD8-29FC121D32A7}" type="slidenum">
              <a:rPr lang="en-NZ" smtClean="0"/>
              <a:pPr/>
              <a:t>‹#›</a:t>
            </a:fld>
            <a:endParaRPr lang="en-NZ"/>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9914C25-18E3-4A31-BCD8-29FC121D32A7}" type="slidenum">
              <a:rPr lang="en-NZ" smtClean="0"/>
              <a:pPr/>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9914C25-18E3-4A31-BCD8-29FC121D32A7}" type="slidenum">
              <a:rPr lang="en-NZ" smtClean="0"/>
              <a:p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39914C25-18E3-4A31-BCD8-29FC121D32A7}" type="slidenum">
              <a:rPr lang="en-NZ" smtClean="0"/>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9914C25-18E3-4A31-BCD8-29FC121D32A7}" type="slidenum">
              <a:rPr lang="en-NZ" smtClean="0"/>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39914C25-18E3-4A31-BCD8-29FC121D32A7}" type="slidenum">
              <a:rPr lang="en-NZ" smtClean="0"/>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9914C25-18E3-4A31-BCD8-29FC121D32A7}" type="slidenum">
              <a:rPr lang="en-NZ" smtClean="0"/>
              <a:pPr/>
              <a:t>‹#›</a:t>
            </a:fld>
            <a:endParaRPr lang="en-NZ"/>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00E74C8-A7EC-4F93-B915-AAD2B6B81BB7}" type="datetimeFigureOut">
              <a:rPr lang="en-NZ" smtClean="0"/>
              <a:pPr/>
              <a:t>19/06/2012</a:t>
            </a:fld>
            <a:endParaRPr lang="en-NZ"/>
          </a:p>
        </p:txBody>
      </p:sp>
      <p:sp>
        <p:nvSpPr>
          <p:cNvPr id="9" name="Slide Number Placeholder 8"/>
          <p:cNvSpPr>
            <a:spLocks noGrp="1"/>
          </p:cNvSpPr>
          <p:nvPr>
            <p:ph type="sldNum" sz="quarter" idx="11"/>
          </p:nvPr>
        </p:nvSpPr>
        <p:spPr/>
        <p:txBody>
          <a:bodyPr/>
          <a:lstStyle/>
          <a:p>
            <a:fld id="{39914C25-18E3-4A31-BCD8-29FC121D32A7}" type="slidenum">
              <a:rPr lang="en-NZ" smtClean="0"/>
              <a:pPr/>
              <a:t>‹#›</a:t>
            </a:fld>
            <a:endParaRPr lang="en-NZ"/>
          </a:p>
        </p:txBody>
      </p:sp>
      <p:sp>
        <p:nvSpPr>
          <p:cNvPr id="10" name="Footer Placeholder 9"/>
          <p:cNvSpPr>
            <a:spLocks noGrp="1"/>
          </p:cNvSpPr>
          <p:nvPr>
            <p:ph type="ftr" sz="quarter" idx="12"/>
          </p:nvPr>
        </p:nvSpPr>
        <p:spPr/>
        <p:txBody>
          <a:bodyPr/>
          <a:lstStyle/>
          <a:p>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50000"/>
                </a:schemeClr>
              </a:solidFill>
            </a:endParaRPr>
          </a:p>
        </p:txBody>
      </p:sp>
      <p:sp>
        <p:nvSpPr>
          <p:cNvPr id="8" name="Rectangle 7"/>
          <p:cNvSpPr/>
          <p:nvPr/>
        </p:nvSpPr>
        <p:spPr>
          <a:xfrm>
            <a:off x="8458200" y="5486400"/>
            <a:ext cx="685800" cy="685800"/>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9914C25-18E3-4A31-BCD8-29FC121D32A7}" type="slidenum">
              <a:rPr lang="en-NZ" smtClean="0"/>
              <a:pPr/>
              <a:t>‹#›</a:t>
            </a:fld>
            <a:endParaRPr lang="en-NZ"/>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NZ"/>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00E74C8-A7EC-4F93-B915-AAD2B6B81BB7}" type="datetimeFigureOut">
              <a:rPr lang="en-NZ" smtClean="0"/>
              <a:pPr/>
              <a:t>19/06/2012</a:t>
            </a:fld>
            <a:endParaRPr lang="en-NZ"/>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60" r:id="rId12"/>
    <p:sldLayoutId id="2147483661" r:id="rId13"/>
    <p:sldLayoutId id="2147483662" r:id="rId14"/>
  </p:sldLayoutIdLst>
  <p:timing>
    <p:tnLst>
      <p:par>
        <p:cTn id="1" dur="indefinite" restart="never" nodeType="tmRoot"/>
      </p:par>
    </p:tnLst>
  </p:timing>
  <p:txStyles>
    <p:titleStyle>
      <a:lvl1pPr algn="l" defTabSz="914400" rtl="0" eaLnBrk="1" latinLnBrk="0" hangingPunct="1">
        <a:spcBef>
          <a:spcPct val="0"/>
        </a:spcBef>
        <a:buNone/>
        <a:defRPr sz="4600" kern="1200" cap="none" spc="-100" baseline="0">
          <a:ln>
            <a:noFill/>
          </a:ln>
          <a:solidFill>
            <a:schemeClr val="tx2"/>
          </a:solidFill>
          <a:effectLst/>
          <a:latin typeface="+mn-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health.govt.nz/nz-health-"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844824"/>
            <a:ext cx="7776864" cy="2187674"/>
          </a:xfrm>
        </p:spPr>
        <p:txBody>
          <a:bodyPr>
            <a:noAutofit/>
          </a:bodyPr>
          <a:lstStyle/>
          <a:p>
            <a:pPr algn="ctr"/>
            <a:r>
              <a:rPr lang="en-NZ" sz="4800" dirty="0" smtClean="0"/>
              <a:t>2008/09 New Zealand </a:t>
            </a:r>
            <a:br>
              <a:rPr lang="en-NZ" sz="4800" dirty="0" smtClean="0"/>
            </a:br>
            <a:r>
              <a:rPr lang="en-NZ" sz="4800" dirty="0" smtClean="0"/>
              <a:t>Adult Nutrition Survey </a:t>
            </a:r>
            <a:br>
              <a:rPr lang="en-NZ" sz="4800" dirty="0" smtClean="0"/>
            </a:br>
            <a:r>
              <a:rPr lang="en-NZ" sz="3600" dirty="0" smtClean="0"/>
              <a:t/>
            </a:r>
            <a:br>
              <a:rPr lang="en-NZ" sz="3600" dirty="0" smtClean="0"/>
            </a:br>
            <a:r>
              <a:rPr lang="en-NZ" sz="3600" dirty="0" smtClean="0"/>
              <a:t>Selected findings</a:t>
            </a:r>
            <a:endParaRPr lang="en-NZ" sz="3600" dirty="0"/>
          </a:p>
        </p:txBody>
      </p:sp>
      <p:sp>
        <p:nvSpPr>
          <p:cNvPr id="3" name="Subtitle 2"/>
          <p:cNvSpPr>
            <a:spLocks noGrp="1"/>
          </p:cNvSpPr>
          <p:nvPr>
            <p:ph type="subTitle" idx="1"/>
          </p:nvPr>
        </p:nvSpPr>
        <p:spPr>
          <a:xfrm>
            <a:off x="971600" y="4869160"/>
            <a:ext cx="6461760" cy="1066800"/>
          </a:xfrm>
        </p:spPr>
        <p:txBody>
          <a:bodyPr/>
          <a:lstStyle/>
          <a:p>
            <a:pPr algn="ctr"/>
            <a:r>
              <a:rPr lang="en-NZ" dirty="0" smtClean="0"/>
              <a:t>Niki Stefanogiannis</a:t>
            </a:r>
          </a:p>
          <a:p>
            <a:pPr algn="ctr"/>
            <a:r>
              <a:rPr lang="en-NZ" dirty="0" smtClean="0"/>
              <a:t>19 June 2012</a:t>
            </a:r>
            <a:endParaRPr lang="en-NZ" dirty="0"/>
          </a:p>
        </p:txBody>
      </p:sp>
    </p:spTree>
    <p:extLst>
      <p:ext uri="{BB962C8B-B14F-4D97-AF65-F5344CB8AC3E}">
        <p14:creationId xmlns:p14="http://schemas.microsoft.com/office/powerpoint/2010/main" val="11754701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 contribution to total energy</a:t>
            </a:r>
            <a:endParaRPr lang="en-NZ"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88985781"/>
              </p:ext>
            </p:extLst>
          </p:nvPr>
        </p:nvGraphicFramePr>
        <p:xfrm>
          <a:off x="457200" y="1600200"/>
          <a:ext cx="7620000" cy="3337560"/>
        </p:xfrm>
        <a:graphic>
          <a:graphicData uri="http://schemas.openxmlformats.org/drawingml/2006/table">
            <a:tbl>
              <a:tblPr firstRow="1" bandRow="1">
                <a:tableStyleId>{5C22544A-7EE6-4342-B048-85BDC9FD1C3A}</a:tableStyleId>
              </a:tblPr>
              <a:tblGrid>
                <a:gridCol w="2026568"/>
                <a:gridCol w="1021432"/>
                <a:gridCol w="994792"/>
                <a:gridCol w="1224136"/>
                <a:gridCol w="2353072"/>
              </a:tblGrid>
              <a:tr h="370840">
                <a:tc>
                  <a:txBody>
                    <a:bodyPr/>
                    <a:lstStyle/>
                    <a:p>
                      <a:endParaRPr lang="en-NZ" dirty="0"/>
                    </a:p>
                  </a:txBody>
                  <a:tcPr/>
                </a:tc>
                <a:tc>
                  <a:txBody>
                    <a:bodyPr/>
                    <a:lstStyle/>
                    <a:p>
                      <a:r>
                        <a:rPr lang="en-NZ" dirty="0" smtClean="0"/>
                        <a:t>Sex</a:t>
                      </a:r>
                      <a:endParaRPr lang="en-NZ" dirty="0"/>
                    </a:p>
                  </a:txBody>
                  <a:tcPr/>
                </a:tc>
                <a:tc>
                  <a:txBody>
                    <a:bodyPr/>
                    <a:lstStyle/>
                    <a:p>
                      <a:r>
                        <a:rPr lang="en-NZ" dirty="0" smtClean="0"/>
                        <a:t>1997</a:t>
                      </a:r>
                      <a:endParaRPr lang="en-NZ" dirty="0"/>
                    </a:p>
                  </a:txBody>
                  <a:tcPr/>
                </a:tc>
                <a:tc>
                  <a:txBody>
                    <a:bodyPr/>
                    <a:lstStyle/>
                    <a:p>
                      <a:r>
                        <a:rPr lang="en-NZ" dirty="0" smtClean="0"/>
                        <a:t>2008/09</a:t>
                      </a:r>
                      <a:endParaRPr lang="en-NZ" dirty="0"/>
                    </a:p>
                  </a:txBody>
                  <a:tcPr/>
                </a:tc>
                <a:tc>
                  <a:txBody>
                    <a:bodyPr/>
                    <a:lstStyle/>
                    <a:p>
                      <a:r>
                        <a:rPr lang="en-NZ" dirty="0" smtClean="0"/>
                        <a:t>Trend</a:t>
                      </a:r>
                      <a:endParaRPr lang="en-NZ" dirty="0"/>
                    </a:p>
                  </a:txBody>
                  <a:tcPr/>
                </a:tc>
              </a:tr>
              <a:tr h="370840">
                <a:tc rowSpan="2">
                  <a:txBody>
                    <a:bodyPr/>
                    <a:lstStyle/>
                    <a:p>
                      <a:r>
                        <a:rPr lang="en-NZ" dirty="0" smtClean="0"/>
                        <a:t>Total</a:t>
                      </a:r>
                      <a:r>
                        <a:rPr lang="en-NZ" baseline="0" dirty="0" smtClean="0"/>
                        <a:t> fat</a:t>
                      </a:r>
                      <a:endParaRPr lang="en-NZ" dirty="0"/>
                    </a:p>
                  </a:txBody>
                  <a:tcPr/>
                </a:tc>
                <a:tc>
                  <a:txBody>
                    <a:bodyPr/>
                    <a:lstStyle/>
                    <a:p>
                      <a:r>
                        <a:rPr lang="en-NZ" dirty="0" smtClean="0"/>
                        <a:t>Males</a:t>
                      </a:r>
                      <a:endParaRPr lang="en-NZ" dirty="0"/>
                    </a:p>
                  </a:txBody>
                  <a:tcPr/>
                </a:tc>
                <a:tc>
                  <a:txBody>
                    <a:bodyPr/>
                    <a:lstStyle/>
                    <a:p>
                      <a:pPr algn="ctr"/>
                      <a:r>
                        <a:rPr lang="en-NZ" dirty="0" smtClean="0"/>
                        <a:t>35%</a:t>
                      </a:r>
                      <a:endParaRPr lang="en-NZ" dirty="0"/>
                    </a:p>
                  </a:txBody>
                  <a:tcPr/>
                </a:tc>
                <a:tc>
                  <a:txBody>
                    <a:bodyPr/>
                    <a:lstStyle/>
                    <a:p>
                      <a:pPr algn="ctr"/>
                      <a:r>
                        <a:rPr lang="en-NZ" dirty="0" smtClean="0"/>
                        <a:t>34%</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a:t>
                      </a:r>
                    </a:p>
                  </a:txBody>
                  <a:tcPr/>
                </a:tc>
              </a:tr>
              <a:tr h="370840">
                <a:tc vMerge="1">
                  <a:txBody>
                    <a:bodyPr/>
                    <a:lstStyle/>
                    <a:p>
                      <a:endParaRPr lang="en-NZ" dirty="0"/>
                    </a:p>
                  </a:txBody>
                  <a:tcPr/>
                </a:tc>
                <a:tc>
                  <a:txBody>
                    <a:bodyPr/>
                    <a:lstStyle/>
                    <a:p>
                      <a:r>
                        <a:rPr lang="en-NZ" dirty="0" smtClean="0"/>
                        <a:t>Females</a:t>
                      </a:r>
                      <a:endParaRPr lang="en-NZ" dirty="0"/>
                    </a:p>
                  </a:txBody>
                  <a:tcPr/>
                </a:tc>
                <a:tc>
                  <a:txBody>
                    <a:bodyPr/>
                    <a:lstStyle/>
                    <a:p>
                      <a:pPr algn="ctr"/>
                      <a:r>
                        <a:rPr lang="en-NZ" dirty="0" smtClean="0"/>
                        <a:t>35%</a:t>
                      </a:r>
                      <a:endParaRPr lang="en-NZ" dirty="0"/>
                    </a:p>
                  </a:txBody>
                  <a:tcPr/>
                </a:tc>
                <a:tc>
                  <a:txBody>
                    <a:bodyPr/>
                    <a:lstStyle/>
                    <a:p>
                      <a:pPr algn="ctr"/>
                      <a:r>
                        <a:rPr lang="en-NZ" dirty="0" smtClean="0"/>
                        <a:t>34%</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No significant change</a:t>
                      </a:r>
                    </a:p>
                  </a:txBody>
                  <a:tcPr/>
                </a:tc>
              </a:tr>
              <a:tr h="370840">
                <a:tc rowSpan="2">
                  <a:txBody>
                    <a:bodyPr/>
                    <a:lstStyle/>
                    <a:p>
                      <a:r>
                        <a:rPr lang="en-NZ" dirty="0" smtClean="0"/>
                        <a:t>Saturated fat</a:t>
                      </a:r>
                      <a:endParaRPr lang="en-NZ" dirty="0"/>
                    </a:p>
                  </a:txBody>
                  <a:tcPr/>
                </a:tc>
                <a:tc>
                  <a:txBody>
                    <a:bodyPr/>
                    <a:lstStyle/>
                    <a:p>
                      <a:r>
                        <a:rPr lang="en-NZ" dirty="0" smtClean="0"/>
                        <a:t>Males</a:t>
                      </a:r>
                      <a:endParaRPr lang="en-NZ" dirty="0"/>
                    </a:p>
                  </a:txBody>
                  <a:tcPr/>
                </a:tc>
                <a:tc>
                  <a:txBody>
                    <a:bodyPr/>
                    <a:lstStyle/>
                    <a:p>
                      <a:pPr algn="ctr"/>
                      <a:r>
                        <a:rPr lang="en-NZ" dirty="0" smtClean="0"/>
                        <a:t>15%</a:t>
                      </a:r>
                      <a:endParaRPr lang="en-NZ" dirty="0"/>
                    </a:p>
                  </a:txBody>
                  <a:tcPr/>
                </a:tc>
                <a:tc>
                  <a:txBody>
                    <a:bodyPr/>
                    <a:lstStyle/>
                    <a:p>
                      <a:pPr algn="ctr"/>
                      <a:r>
                        <a:rPr lang="en-NZ" dirty="0" smtClean="0"/>
                        <a:t>13%</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a:t>
                      </a:r>
                    </a:p>
                  </a:txBody>
                  <a:tcPr/>
                </a:tc>
              </a:tr>
              <a:tr h="370840">
                <a:tc vMerge="1">
                  <a:txBody>
                    <a:bodyPr/>
                    <a:lstStyle/>
                    <a:p>
                      <a:endParaRPr lang="en-NZ" dirty="0"/>
                    </a:p>
                  </a:txBody>
                  <a:tcPr/>
                </a:tc>
                <a:tc>
                  <a:txBody>
                    <a:bodyPr/>
                    <a:lstStyle/>
                    <a:p>
                      <a:r>
                        <a:rPr lang="en-NZ" dirty="0" smtClean="0"/>
                        <a:t>Females</a:t>
                      </a:r>
                      <a:endParaRPr lang="en-NZ" dirty="0"/>
                    </a:p>
                  </a:txBody>
                  <a:tcPr/>
                </a:tc>
                <a:tc>
                  <a:txBody>
                    <a:bodyPr/>
                    <a:lstStyle/>
                    <a:p>
                      <a:pPr algn="ctr"/>
                      <a:r>
                        <a:rPr lang="en-NZ" dirty="0" smtClean="0"/>
                        <a:t>15%</a:t>
                      </a:r>
                      <a:endParaRPr lang="en-NZ" dirty="0"/>
                    </a:p>
                  </a:txBody>
                  <a:tcPr/>
                </a:tc>
                <a:tc>
                  <a:txBody>
                    <a:bodyPr/>
                    <a:lstStyle/>
                    <a:p>
                      <a:pPr algn="ctr"/>
                      <a:r>
                        <a:rPr lang="en-NZ" dirty="0" smtClean="0"/>
                        <a:t>13%</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a:t>
                      </a:r>
                    </a:p>
                  </a:txBody>
                  <a:tcPr/>
                </a:tc>
              </a:tr>
              <a:tr h="370840">
                <a:tc rowSpan="2">
                  <a:txBody>
                    <a:bodyPr/>
                    <a:lstStyle/>
                    <a:p>
                      <a:r>
                        <a:rPr lang="en-NZ" dirty="0" smtClean="0"/>
                        <a:t>Protein</a:t>
                      </a:r>
                      <a:endParaRPr lang="en-NZ" dirty="0"/>
                    </a:p>
                  </a:txBody>
                  <a:tcPr/>
                </a:tc>
                <a:tc>
                  <a:txBody>
                    <a:bodyPr/>
                    <a:lstStyle/>
                    <a:p>
                      <a:r>
                        <a:rPr lang="en-NZ" dirty="0" smtClean="0"/>
                        <a:t>Males</a:t>
                      </a:r>
                      <a:endParaRPr lang="en-NZ" dirty="0"/>
                    </a:p>
                  </a:txBody>
                  <a:tcPr/>
                </a:tc>
                <a:tc>
                  <a:txBody>
                    <a:bodyPr/>
                    <a:lstStyle/>
                    <a:p>
                      <a:pPr algn="ctr"/>
                      <a:r>
                        <a:rPr lang="en-NZ" dirty="0" smtClean="0"/>
                        <a:t>15%</a:t>
                      </a:r>
                      <a:endParaRPr lang="en-NZ" dirty="0"/>
                    </a:p>
                  </a:txBody>
                  <a:tcPr/>
                </a:tc>
                <a:tc>
                  <a:txBody>
                    <a:bodyPr/>
                    <a:lstStyle/>
                    <a:p>
                      <a:pPr algn="ctr"/>
                      <a:r>
                        <a:rPr lang="en-NZ" dirty="0" smtClean="0"/>
                        <a:t>16%</a:t>
                      </a:r>
                      <a:endParaRPr lang="en-NZ" dirty="0"/>
                    </a:p>
                  </a:txBody>
                  <a:tcPr/>
                </a:tc>
                <a:tc>
                  <a:txBody>
                    <a:bodyPr/>
                    <a:lstStyle/>
                    <a:p>
                      <a:r>
                        <a:rPr lang="en-NZ" dirty="0" smtClean="0"/>
                        <a:t>↑</a:t>
                      </a:r>
                      <a:endParaRPr lang="en-NZ" dirty="0"/>
                    </a:p>
                  </a:txBody>
                  <a:tcPr/>
                </a:tc>
              </a:tr>
              <a:tr h="370840">
                <a:tc vMerge="1">
                  <a:txBody>
                    <a:bodyPr/>
                    <a:lstStyle/>
                    <a:p>
                      <a:endParaRPr lang="en-NZ" dirty="0"/>
                    </a:p>
                  </a:txBody>
                  <a:tcPr/>
                </a:tc>
                <a:tc>
                  <a:txBody>
                    <a:bodyPr/>
                    <a:lstStyle/>
                    <a:p>
                      <a:r>
                        <a:rPr lang="en-NZ" dirty="0" smtClean="0"/>
                        <a:t>Females</a:t>
                      </a:r>
                      <a:endParaRPr lang="en-NZ" dirty="0"/>
                    </a:p>
                  </a:txBody>
                  <a:tcPr/>
                </a:tc>
                <a:tc>
                  <a:txBody>
                    <a:bodyPr/>
                    <a:lstStyle/>
                    <a:p>
                      <a:pPr algn="ctr"/>
                      <a:r>
                        <a:rPr lang="en-NZ" dirty="0" smtClean="0"/>
                        <a:t>16%</a:t>
                      </a:r>
                      <a:endParaRPr lang="en-NZ" dirty="0"/>
                    </a:p>
                  </a:txBody>
                  <a:tcPr/>
                </a:tc>
                <a:tc>
                  <a:txBody>
                    <a:bodyPr/>
                    <a:lstStyle/>
                    <a:p>
                      <a:pPr algn="ctr"/>
                      <a:r>
                        <a:rPr lang="en-NZ" dirty="0" smtClean="0"/>
                        <a:t>17%</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a:t>
                      </a:r>
                    </a:p>
                  </a:txBody>
                  <a:tcPr/>
                </a:tc>
              </a:tr>
              <a:tr h="370840">
                <a:tc rowSpan="2">
                  <a:txBody>
                    <a:bodyPr/>
                    <a:lstStyle/>
                    <a:p>
                      <a:r>
                        <a:rPr lang="en-NZ" dirty="0" smtClean="0"/>
                        <a:t>Carbohydrate</a:t>
                      </a:r>
                      <a:endParaRPr lang="en-NZ" dirty="0"/>
                    </a:p>
                  </a:txBody>
                  <a:tcPr/>
                </a:tc>
                <a:tc>
                  <a:txBody>
                    <a:bodyPr/>
                    <a:lstStyle/>
                    <a:p>
                      <a:r>
                        <a:rPr lang="en-NZ" dirty="0" smtClean="0"/>
                        <a:t>Males</a:t>
                      </a:r>
                      <a:endParaRPr lang="en-NZ" dirty="0"/>
                    </a:p>
                  </a:txBody>
                  <a:tcPr/>
                </a:tc>
                <a:tc>
                  <a:txBody>
                    <a:bodyPr/>
                    <a:lstStyle/>
                    <a:p>
                      <a:pPr algn="ctr"/>
                      <a:r>
                        <a:rPr lang="en-NZ" dirty="0" smtClean="0"/>
                        <a:t>45%</a:t>
                      </a:r>
                      <a:endParaRPr lang="en-NZ" dirty="0"/>
                    </a:p>
                  </a:txBody>
                  <a:tcPr/>
                </a:tc>
                <a:tc>
                  <a:txBody>
                    <a:bodyPr/>
                    <a:lstStyle/>
                    <a:p>
                      <a:pPr algn="ctr"/>
                      <a:r>
                        <a:rPr lang="en-NZ" dirty="0" smtClean="0"/>
                        <a:t>46%</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No significant change</a:t>
                      </a:r>
                    </a:p>
                  </a:txBody>
                  <a:tcPr/>
                </a:tc>
              </a:tr>
              <a:tr h="370840">
                <a:tc vMerge="1">
                  <a:txBody>
                    <a:bodyPr/>
                    <a:lstStyle/>
                    <a:p>
                      <a:endParaRPr lang="en-NZ" dirty="0"/>
                    </a:p>
                  </a:txBody>
                  <a:tcPr/>
                </a:tc>
                <a:tc>
                  <a:txBody>
                    <a:bodyPr/>
                    <a:lstStyle/>
                    <a:p>
                      <a:r>
                        <a:rPr lang="en-NZ" dirty="0" smtClean="0"/>
                        <a:t>Females</a:t>
                      </a:r>
                      <a:endParaRPr lang="en-NZ" dirty="0"/>
                    </a:p>
                  </a:txBody>
                  <a:tcPr/>
                </a:tc>
                <a:tc>
                  <a:txBody>
                    <a:bodyPr/>
                    <a:lstStyle/>
                    <a:p>
                      <a:pPr algn="ctr"/>
                      <a:r>
                        <a:rPr lang="en-NZ" dirty="0" smtClean="0"/>
                        <a:t>47%</a:t>
                      </a:r>
                      <a:endParaRPr lang="en-NZ" dirty="0"/>
                    </a:p>
                  </a:txBody>
                  <a:tcPr/>
                </a:tc>
                <a:tc>
                  <a:txBody>
                    <a:bodyPr/>
                    <a:lstStyle/>
                    <a:p>
                      <a:pPr algn="ctr"/>
                      <a:r>
                        <a:rPr lang="en-NZ" dirty="0" smtClean="0"/>
                        <a:t>47%</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No significant change</a:t>
                      </a:r>
                    </a:p>
                  </a:txBody>
                  <a:tcPr/>
                </a:tc>
              </a:tr>
            </a:tbl>
          </a:graphicData>
        </a:graphic>
      </p:graphicFrame>
    </p:spTree>
    <p:extLst>
      <p:ext uri="{BB962C8B-B14F-4D97-AF65-F5344CB8AC3E}">
        <p14:creationId xmlns:p14="http://schemas.microsoft.com/office/powerpoint/2010/main" val="2655205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7620000" cy="1872208"/>
          </a:xfrm>
        </p:spPr>
        <p:txBody>
          <a:bodyPr/>
          <a:lstStyle/>
          <a:p>
            <a:pPr algn="l"/>
            <a:r>
              <a:rPr lang="en-NZ" sz="4000" dirty="0" smtClean="0"/>
              <a:t>Overall, almost half (48%) of New Zealanders used dietary supplements in the last year</a:t>
            </a:r>
            <a:endParaRPr lang="en-NZ" sz="4000" dirty="0"/>
          </a:p>
        </p:txBody>
      </p:sp>
      <p:sp>
        <p:nvSpPr>
          <p:cNvPr id="3" name="Content Placeholder 2"/>
          <p:cNvSpPr>
            <a:spLocks noGrp="1"/>
          </p:cNvSpPr>
          <p:nvPr>
            <p:ph idx="1"/>
          </p:nvPr>
        </p:nvSpPr>
        <p:spPr>
          <a:xfrm>
            <a:off x="457200" y="2492896"/>
            <a:ext cx="7620000" cy="3907904"/>
          </a:xfrm>
        </p:spPr>
        <p:txBody>
          <a:bodyPr>
            <a:normAutofit fontScale="92500"/>
          </a:bodyPr>
          <a:lstStyle/>
          <a:p>
            <a:r>
              <a:rPr lang="en-NZ" dirty="0" smtClean="0"/>
              <a:t>Most commonly used supplements were fish / plant oil supplements and multi-vitamins / multi-minerals</a:t>
            </a:r>
          </a:p>
          <a:p>
            <a:r>
              <a:rPr lang="en-NZ" dirty="0" smtClean="0"/>
              <a:t>Māori and Pacific people were less likely to have had a dietary supplement in the last year compared to non-Māori and non-Pacific respectively</a:t>
            </a:r>
            <a:endParaRPr lang="en-NZ" dirty="0"/>
          </a:p>
        </p:txBody>
      </p:sp>
    </p:spTree>
    <p:extLst>
      <p:ext uri="{BB962C8B-B14F-4D97-AF65-F5344CB8AC3E}">
        <p14:creationId xmlns:p14="http://schemas.microsoft.com/office/powerpoint/2010/main" val="40780175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NZ" dirty="0"/>
              <a:t>E</a:t>
            </a:r>
            <a:r>
              <a:rPr lang="en-NZ" dirty="0" smtClean="0"/>
              <a:t>ating patterns associated with good health outcomes</a:t>
            </a:r>
            <a:endParaRPr lang="en-NZ"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2301497"/>
              </p:ext>
            </p:extLst>
          </p:nvPr>
        </p:nvGraphicFramePr>
        <p:xfrm>
          <a:off x="457200" y="1600200"/>
          <a:ext cx="7620000" cy="4348480"/>
        </p:xfrm>
        <a:graphic>
          <a:graphicData uri="http://schemas.openxmlformats.org/drawingml/2006/table">
            <a:tbl>
              <a:tblPr firstRow="1" bandRow="1">
                <a:tableStyleId>{5C22544A-7EE6-4342-B048-85BDC9FD1C3A}</a:tableStyleId>
              </a:tblPr>
              <a:tblGrid>
                <a:gridCol w="4546848"/>
                <a:gridCol w="1512168"/>
                <a:gridCol w="1560984"/>
              </a:tblGrid>
              <a:tr h="370840">
                <a:tc>
                  <a:txBody>
                    <a:bodyPr/>
                    <a:lstStyle/>
                    <a:p>
                      <a:endParaRPr lang="en-NZ" dirty="0"/>
                    </a:p>
                  </a:txBody>
                  <a:tcPr/>
                </a:tc>
                <a:tc>
                  <a:txBody>
                    <a:bodyPr/>
                    <a:lstStyle/>
                    <a:p>
                      <a:pPr algn="ctr"/>
                      <a:r>
                        <a:rPr lang="en-NZ" dirty="0" smtClean="0"/>
                        <a:t>Males</a:t>
                      </a:r>
                      <a:endParaRPr lang="en-NZ" dirty="0"/>
                    </a:p>
                  </a:txBody>
                  <a:tcPr/>
                </a:tc>
                <a:tc>
                  <a:txBody>
                    <a:bodyPr/>
                    <a:lstStyle/>
                    <a:p>
                      <a:pPr algn="ctr"/>
                      <a:r>
                        <a:rPr lang="en-NZ" dirty="0" smtClean="0"/>
                        <a:t>Females</a:t>
                      </a:r>
                      <a:endParaRPr lang="en-NZ" dirty="0"/>
                    </a:p>
                  </a:txBody>
                  <a:tcPr/>
                </a:tc>
              </a:tr>
              <a:tr h="370840">
                <a:tc>
                  <a:txBody>
                    <a:bodyPr/>
                    <a:lstStyle/>
                    <a:p>
                      <a:r>
                        <a:rPr lang="en-NZ" dirty="0" smtClean="0"/>
                        <a:t>Breakfast eaten daily</a:t>
                      </a:r>
                      <a:endParaRPr lang="en-NZ" dirty="0"/>
                    </a:p>
                  </a:txBody>
                  <a:tcPr/>
                </a:tc>
                <a:tc>
                  <a:txBody>
                    <a:bodyPr/>
                    <a:lstStyle/>
                    <a:p>
                      <a:pPr algn="ctr"/>
                      <a:r>
                        <a:rPr lang="en-NZ" baseline="0" dirty="0" smtClean="0">
                          <a:solidFill>
                            <a:schemeClr val="accent2">
                              <a:lumMod val="50000"/>
                            </a:schemeClr>
                          </a:solidFill>
                        </a:rPr>
                        <a:t>65%</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69%</a:t>
                      </a:r>
                      <a:endParaRPr lang="en-NZ" baseline="0" dirty="0">
                        <a:solidFill>
                          <a:schemeClr val="accent2">
                            <a:lumMod val="50000"/>
                          </a:schemeClr>
                        </a:solidFill>
                      </a:endParaRPr>
                    </a:p>
                  </a:txBody>
                  <a:tcPr/>
                </a:tc>
              </a:tr>
              <a:tr h="370840">
                <a:tc>
                  <a:txBody>
                    <a:bodyPr/>
                    <a:lstStyle/>
                    <a:p>
                      <a:r>
                        <a:rPr lang="en-NZ" dirty="0" smtClean="0"/>
                        <a:t>3 or more servings</a:t>
                      </a:r>
                      <a:r>
                        <a:rPr lang="en-NZ" baseline="0" dirty="0" smtClean="0"/>
                        <a:t> of vegetables a day</a:t>
                      </a:r>
                      <a:endParaRPr lang="en-NZ" dirty="0"/>
                    </a:p>
                  </a:txBody>
                  <a:tcPr/>
                </a:tc>
                <a:tc>
                  <a:txBody>
                    <a:bodyPr/>
                    <a:lstStyle/>
                    <a:p>
                      <a:pPr algn="ctr"/>
                      <a:r>
                        <a:rPr lang="en-NZ" baseline="0" dirty="0" smtClean="0">
                          <a:solidFill>
                            <a:schemeClr val="accent2">
                              <a:lumMod val="50000"/>
                            </a:schemeClr>
                          </a:solidFill>
                        </a:rPr>
                        <a:t>59%</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72%</a:t>
                      </a:r>
                      <a:endParaRPr lang="en-NZ" baseline="0" dirty="0">
                        <a:solidFill>
                          <a:schemeClr val="accent2">
                            <a:lumMod val="50000"/>
                          </a:schemeClr>
                        </a:solidFill>
                      </a:endParaRPr>
                    </a:p>
                  </a:txBody>
                  <a:tcPr/>
                </a:tc>
              </a:tr>
              <a:tr h="370840">
                <a:tc>
                  <a:txBody>
                    <a:bodyPr/>
                    <a:lstStyle/>
                    <a:p>
                      <a:r>
                        <a:rPr lang="en-NZ" dirty="0" smtClean="0"/>
                        <a:t>2 or more servings of fruit a day</a:t>
                      </a:r>
                      <a:endParaRPr lang="en-NZ" dirty="0"/>
                    </a:p>
                  </a:txBody>
                  <a:tcPr/>
                </a:tc>
                <a:tc>
                  <a:txBody>
                    <a:bodyPr/>
                    <a:lstStyle/>
                    <a:p>
                      <a:pPr algn="ctr"/>
                      <a:r>
                        <a:rPr lang="en-NZ" baseline="0" dirty="0" smtClean="0">
                          <a:solidFill>
                            <a:schemeClr val="accent2">
                              <a:lumMod val="50000"/>
                            </a:schemeClr>
                          </a:solidFill>
                        </a:rPr>
                        <a:t>55%</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66%</a:t>
                      </a:r>
                      <a:endParaRPr lang="en-NZ" baseline="0" dirty="0">
                        <a:solidFill>
                          <a:schemeClr val="accent2">
                            <a:lumMod val="50000"/>
                          </a:schemeClr>
                        </a:solidFill>
                      </a:endParaRPr>
                    </a:p>
                  </a:txBody>
                  <a:tcPr/>
                </a:tc>
              </a:tr>
              <a:tr h="370840">
                <a:tc>
                  <a:txBody>
                    <a:bodyPr/>
                    <a:lstStyle/>
                    <a:p>
                      <a:r>
                        <a:rPr lang="en-NZ" dirty="0" smtClean="0"/>
                        <a:t>Wholegrain bread</a:t>
                      </a:r>
                      <a:r>
                        <a:rPr lang="en-NZ" baseline="0" dirty="0" smtClean="0"/>
                        <a:t> chosen most of the time</a:t>
                      </a:r>
                      <a:endParaRPr lang="en-NZ" dirty="0"/>
                    </a:p>
                  </a:txBody>
                  <a:tcPr/>
                </a:tc>
                <a:tc>
                  <a:txBody>
                    <a:bodyPr/>
                    <a:lstStyle/>
                    <a:p>
                      <a:pPr algn="ctr"/>
                      <a:r>
                        <a:rPr lang="en-NZ" baseline="0" dirty="0" smtClean="0">
                          <a:solidFill>
                            <a:schemeClr val="accent2">
                              <a:lumMod val="50000"/>
                            </a:schemeClr>
                          </a:solidFill>
                        </a:rPr>
                        <a:t>60%</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66%</a:t>
                      </a:r>
                      <a:endParaRPr lang="en-NZ" baseline="0" dirty="0">
                        <a:solidFill>
                          <a:schemeClr val="accent2">
                            <a:lumMod val="50000"/>
                          </a:schemeClr>
                        </a:solidFill>
                      </a:endParaRPr>
                    </a:p>
                  </a:txBody>
                  <a:tcPr/>
                </a:tc>
              </a:tr>
              <a:tr h="370840">
                <a:tc>
                  <a:txBody>
                    <a:bodyPr/>
                    <a:lstStyle/>
                    <a:p>
                      <a:r>
                        <a:rPr lang="en-NZ" dirty="0" smtClean="0"/>
                        <a:t>Reduce fat or trim milk chosen most of the time</a:t>
                      </a:r>
                      <a:endParaRPr lang="en-NZ" dirty="0"/>
                    </a:p>
                  </a:txBody>
                  <a:tcPr/>
                </a:tc>
                <a:tc>
                  <a:txBody>
                    <a:bodyPr/>
                    <a:lstStyle/>
                    <a:p>
                      <a:pPr algn="ctr"/>
                      <a:r>
                        <a:rPr lang="en-NZ" baseline="0" dirty="0" smtClean="0">
                          <a:solidFill>
                            <a:schemeClr val="accent2">
                              <a:lumMod val="50000"/>
                            </a:schemeClr>
                          </a:solidFill>
                        </a:rPr>
                        <a:t>45%</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52%</a:t>
                      </a:r>
                      <a:endParaRPr lang="en-NZ" baseline="0" dirty="0">
                        <a:solidFill>
                          <a:schemeClr val="accent2">
                            <a:lumMod val="50000"/>
                          </a:schemeClr>
                        </a:solidFill>
                      </a:endParaRPr>
                    </a:p>
                  </a:txBody>
                  <a:tcPr/>
                </a:tc>
              </a:tr>
              <a:tr h="370840">
                <a:tc>
                  <a:txBody>
                    <a:bodyPr/>
                    <a:lstStyle/>
                    <a:p>
                      <a:r>
                        <a:rPr lang="en-NZ" dirty="0" smtClean="0"/>
                        <a:t>Excess fat trimmed of meat regularly/always</a:t>
                      </a:r>
                      <a:endParaRPr lang="en-NZ" dirty="0"/>
                    </a:p>
                  </a:txBody>
                  <a:tcPr/>
                </a:tc>
                <a:tc>
                  <a:txBody>
                    <a:bodyPr/>
                    <a:lstStyle/>
                    <a:p>
                      <a:pPr algn="ctr"/>
                      <a:r>
                        <a:rPr lang="en-NZ" baseline="0" dirty="0" smtClean="0">
                          <a:solidFill>
                            <a:schemeClr val="accent2">
                              <a:lumMod val="50000"/>
                            </a:schemeClr>
                          </a:solidFill>
                        </a:rPr>
                        <a:t>57%</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67%</a:t>
                      </a:r>
                      <a:endParaRPr lang="en-NZ" baseline="0" dirty="0">
                        <a:solidFill>
                          <a:schemeClr val="accent2">
                            <a:lumMod val="50000"/>
                          </a:schemeClr>
                        </a:solidFill>
                      </a:endParaRPr>
                    </a:p>
                  </a:txBody>
                  <a:tcPr/>
                </a:tc>
              </a:tr>
              <a:tr h="370840">
                <a:tc>
                  <a:txBody>
                    <a:bodyPr/>
                    <a:lstStyle/>
                    <a:p>
                      <a:r>
                        <a:rPr lang="en-NZ" dirty="0" smtClean="0"/>
                        <a:t>Skin</a:t>
                      </a:r>
                      <a:r>
                        <a:rPr lang="en-NZ" baseline="0" dirty="0" smtClean="0"/>
                        <a:t> removed from chicken regularly/always</a:t>
                      </a:r>
                      <a:endParaRPr lang="en-NZ" dirty="0"/>
                    </a:p>
                  </a:txBody>
                  <a:tcPr/>
                </a:tc>
                <a:tc>
                  <a:txBody>
                    <a:bodyPr/>
                    <a:lstStyle/>
                    <a:p>
                      <a:pPr algn="ctr"/>
                      <a:r>
                        <a:rPr lang="en-NZ" baseline="0" dirty="0" smtClean="0">
                          <a:solidFill>
                            <a:schemeClr val="accent2">
                              <a:lumMod val="50000"/>
                            </a:schemeClr>
                          </a:solidFill>
                        </a:rPr>
                        <a:t>42%</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53%</a:t>
                      </a:r>
                      <a:endParaRPr lang="en-NZ" baseline="0" dirty="0">
                        <a:solidFill>
                          <a:schemeClr val="accent2">
                            <a:lumMod val="50000"/>
                          </a:schemeClr>
                        </a:solidFill>
                      </a:endParaRPr>
                    </a:p>
                  </a:txBody>
                  <a:tcPr/>
                </a:tc>
              </a:tr>
              <a:tr h="370840">
                <a:tc>
                  <a:txBody>
                    <a:bodyPr/>
                    <a:lstStyle/>
                    <a:p>
                      <a:r>
                        <a:rPr lang="en-NZ" dirty="0" smtClean="0"/>
                        <a:t>Margarine used as a spread most of the time</a:t>
                      </a:r>
                      <a:endParaRPr lang="en-NZ" dirty="0"/>
                    </a:p>
                  </a:txBody>
                  <a:tcPr/>
                </a:tc>
                <a:tc>
                  <a:txBody>
                    <a:bodyPr/>
                    <a:lstStyle/>
                    <a:p>
                      <a:pPr algn="ctr"/>
                      <a:r>
                        <a:rPr lang="en-NZ" baseline="0" dirty="0" smtClean="0">
                          <a:solidFill>
                            <a:schemeClr val="accent2">
                              <a:lumMod val="50000"/>
                            </a:schemeClr>
                          </a:solidFill>
                        </a:rPr>
                        <a:t>68%</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68%</a:t>
                      </a:r>
                      <a:endParaRPr lang="en-NZ" baseline="0" dirty="0">
                        <a:solidFill>
                          <a:schemeClr val="accent2">
                            <a:lumMod val="50000"/>
                          </a:schemeClr>
                        </a:solidFill>
                      </a:endParaRPr>
                    </a:p>
                  </a:txBody>
                  <a:tcPr/>
                </a:tc>
              </a:tr>
              <a:tr h="370840">
                <a:tc>
                  <a:txBody>
                    <a:bodyPr/>
                    <a:lstStyle/>
                    <a:p>
                      <a:r>
                        <a:rPr lang="en-NZ" dirty="0" smtClean="0"/>
                        <a:t>Salt</a:t>
                      </a:r>
                      <a:r>
                        <a:rPr lang="en-NZ" baseline="0" dirty="0" smtClean="0"/>
                        <a:t> added to food – never or rarely</a:t>
                      </a:r>
                      <a:endParaRPr lang="en-NZ" dirty="0"/>
                    </a:p>
                  </a:txBody>
                  <a:tcPr/>
                </a:tc>
                <a:tc>
                  <a:txBody>
                    <a:bodyPr/>
                    <a:lstStyle/>
                    <a:p>
                      <a:pPr algn="ctr"/>
                      <a:r>
                        <a:rPr lang="en-NZ" baseline="0" dirty="0" smtClean="0">
                          <a:solidFill>
                            <a:schemeClr val="accent2">
                              <a:lumMod val="50000"/>
                            </a:schemeClr>
                          </a:solidFill>
                        </a:rPr>
                        <a:t>43%</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52%</a:t>
                      </a:r>
                      <a:endParaRPr lang="en-NZ" baseline="0" dirty="0">
                        <a:solidFill>
                          <a:schemeClr val="accent2">
                            <a:lumMod val="50000"/>
                          </a:schemeClr>
                        </a:solidFill>
                      </a:endParaRPr>
                    </a:p>
                  </a:txBody>
                  <a:tcPr/>
                </a:tc>
              </a:tr>
              <a:tr h="370840">
                <a:tc>
                  <a:txBody>
                    <a:bodyPr/>
                    <a:lstStyle/>
                    <a:p>
                      <a:r>
                        <a:rPr lang="en-NZ" dirty="0" smtClean="0"/>
                        <a:t>Use</a:t>
                      </a:r>
                      <a:r>
                        <a:rPr lang="en-NZ" baseline="0" dirty="0" smtClean="0"/>
                        <a:t> of iodised salt</a:t>
                      </a:r>
                      <a:endParaRPr lang="en-NZ" dirty="0"/>
                    </a:p>
                  </a:txBody>
                  <a:tcPr/>
                </a:tc>
                <a:tc>
                  <a:txBody>
                    <a:bodyPr/>
                    <a:lstStyle/>
                    <a:p>
                      <a:pPr algn="ctr"/>
                      <a:r>
                        <a:rPr lang="en-NZ" baseline="0" dirty="0" smtClean="0">
                          <a:solidFill>
                            <a:schemeClr val="accent2">
                              <a:lumMod val="50000"/>
                            </a:schemeClr>
                          </a:solidFill>
                        </a:rPr>
                        <a:t>86%</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86%</a:t>
                      </a:r>
                      <a:endParaRPr lang="en-NZ" baseline="0" dirty="0">
                        <a:solidFill>
                          <a:schemeClr val="accent2">
                            <a:lumMod val="50000"/>
                          </a:schemeClr>
                        </a:solidFill>
                      </a:endParaRPr>
                    </a:p>
                  </a:txBody>
                  <a:tcPr/>
                </a:tc>
              </a:tr>
            </a:tbl>
          </a:graphicData>
        </a:graphic>
      </p:graphicFrame>
    </p:spTree>
    <p:extLst>
      <p:ext uri="{BB962C8B-B14F-4D97-AF65-F5344CB8AC3E}">
        <p14:creationId xmlns:p14="http://schemas.microsoft.com/office/powerpoint/2010/main" val="34812322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354162"/>
          </a:xfrm>
        </p:spPr>
        <p:txBody>
          <a:bodyPr/>
          <a:lstStyle/>
          <a:p>
            <a:pPr algn="l"/>
            <a:r>
              <a:rPr lang="en-NZ" sz="4000" dirty="0" smtClean="0"/>
              <a:t>Less healthy eating patterns …</a:t>
            </a:r>
            <a:endParaRPr lang="en-NZ"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58421289"/>
              </p:ext>
            </p:extLst>
          </p:nvPr>
        </p:nvGraphicFramePr>
        <p:xfrm>
          <a:off x="457200" y="1916113"/>
          <a:ext cx="7620000" cy="1752600"/>
        </p:xfrm>
        <a:graphic>
          <a:graphicData uri="http://schemas.openxmlformats.org/drawingml/2006/table">
            <a:tbl>
              <a:tblPr firstRow="1" bandRow="1">
                <a:tableStyleId>{5C22544A-7EE6-4342-B048-85BDC9FD1C3A}</a:tableStyleId>
              </a:tblPr>
              <a:tblGrid>
                <a:gridCol w="4330824"/>
                <a:gridCol w="1584176"/>
                <a:gridCol w="1705000"/>
              </a:tblGrid>
              <a:tr h="370840">
                <a:tc>
                  <a:txBody>
                    <a:bodyPr/>
                    <a:lstStyle/>
                    <a:p>
                      <a:endParaRPr lang="en-NZ" dirty="0"/>
                    </a:p>
                  </a:txBody>
                  <a:tcPr/>
                </a:tc>
                <a:tc>
                  <a:txBody>
                    <a:bodyPr/>
                    <a:lstStyle/>
                    <a:p>
                      <a:pPr algn="ctr"/>
                      <a:r>
                        <a:rPr lang="en-NZ" dirty="0" smtClean="0"/>
                        <a:t>Males</a:t>
                      </a:r>
                      <a:endParaRPr lang="en-NZ" dirty="0"/>
                    </a:p>
                  </a:txBody>
                  <a:tcPr/>
                </a:tc>
                <a:tc>
                  <a:txBody>
                    <a:bodyPr/>
                    <a:lstStyle/>
                    <a:p>
                      <a:pPr algn="ctr"/>
                      <a:r>
                        <a:rPr lang="en-NZ" dirty="0" smtClean="0"/>
                        <a:t>Females</a:t>
                      </a:r>
                      <a:endParaRPr lang="en-NZ" dirty="0"/>
                    </a:p>
                  </a:txBody>
                  <a:tcPr/>
                </a:tc>
              </a:tr>
              <a:tr h="370840">
                <a:tc>
                  <a:txBody>
                    <a:bodyPr/>
                    <a:lstStyle/>
                    <a:p>
                      <a:r>
                        <a:rPr lang="en-NZ" dirty="0" smtClean="0"/>
                        <a:t>Eating hot chips</a:t>
                      </a:r>
                      <a:r>
                        <a:rPr lang="en-NZ" baseline="0" dirty="0" smtClean="0"/>
                        <a:t> 3 or more times a week</a:t>
                      </a:r>
                      <a:endParaRPr lang="en-NZ" dirty="0"/>
                    </a:p>
                  </a:txBody>
                  <a:tcPr/>
                </a:tc>
                <a:tc>
                  <a:txBody>
                    <a:bodyPr/>
                    <a:lstStyle/>
                    <a:p>
                      <a:pPr algn="ctr"/>
                      <a:r>
                        <a:rPr lang="en-NZ" baseline="0" dirty="0" smtClean="0">
                          <a:solidFill>
                            <a:schemeClr val="accent2">
                              <a:lumMod val="50000"/>
                            </a:schemeClr>
                          </a:solidFill>
                        </a:rPr>
                        <a:t>11%</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4%</a:t>
                      </a:r>
                      <a:endParaRPr lang="en-NZ" baseline="0" dirty="0">
                        <a:solidFill>
                          <a:schemeClr val="accent2">
                            <a:lumMod val="50000"/>
                          </a:schemeClr>
                        </a:solidFill>
                      </a:endParaRPr>
                    </a:p>
                  </a:txBody>
                  <a:tcPr/>
                </a:tc>
              </a:tr>
              <a:tr h="370840">
                <a:tc>
                  <a:txBody>
                    <a:bodyPr/>
                    <a:lstStyle/>
                    <a:p>
                      <a:r>
                        <a:rPr lang="en-NZ" dirty="0" smtClean="0"/>
                        <a:t>Eating</a:t>
                      </a:r>
                      <a:r>
                        <a:rPr lang="en-NZ" baseline="0" dirty="0" smtClean="0"/>
                        <a:t> fast food 3 or more times a week</a:t>
                      </a:r>
                      <a:endParaRPr lang="en-NZ" dirty="0"/>
                    </a:p>
                  </a:txBody>
                  <a:tcPr/>
                </a:tc>
                <a:tc>
                  <a:txBody>
                    <a:bodyPr/>
                    <a:lstStyle/>
                    <a:p>
                      <a:pPr algn="ctr"/>
                      <a:r>
                        <a:rPr lang="en-NZ" baseline="0" dirty="0" smtClean="0">
                          <a:solidFill>
                            <a:schemeClr val="accent2">
                              <a:lumMod val="50000"/>
                            </a:schemeClr>
                          </a:solidFill>
                        </a:rPr>
                        <a:t>8%</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4%</a:t>
                      </a:r>
                      <a:endParaRPr lang="en-NZ" baseline="0" dirty="0">
                        <a:solidFill>
                          <a:schemeClr val="accent2">
                            <a:lumMod val="50000"/>
                          </a:schemeClr>
                        </a:solidFill>
                      </a:endParaRPr>
                    </a:p>
                  </a:txBody>
                  <a:tcPr/>
                </a:tc>
              </a:tr>
              <a:tr h="370840">
                <a:tc>
                  <a:txBody>
                    <a:bodyPr/>
                    <a:lstStyle/>
                    <a:p>
                      <a:r>
                        <a:rPr lang="en-NZ" dirty="0" smtClean="0"/>
                        <a:t>Drinking</a:t>
                      </a:r>
                      <a:r>
                        <a:rPr lang="en-NZ" baseline="0" dirty="0" smtClean="0"/>
                        <a:t> soft drinks or energy drinks 3 or more times a week </a:t>
                      </a:r>
                      <a:endParaRPr lang="en-NZ" dirty="0"/>
                    </a:p>
                  </a:txBody>
                  <a:tcPr/>
                </a:tc>
                <a:tc>
                  <a:txBody>
                    <a:bodyPr/>
                    <a:lstStyle/>
                    <a:p>
                      <a:pPr algn="ctr"/>
                      <a:r>
                        <a:rPr lang="en-NZ" baseline="0" dirty="0" smtClean="0">
                          <a:solidFill>
                            <a:schemeClr val="accent2">
                              <a:lumMod val="50000"/>
                            </a:schemeClr>
                          </a:solidFill>
                        </a:rPr>
                        <a:t>31%</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17%</a:t>
                      </a:r>
                      <a:endParaRPr lang="en-NZ" baseline="0" dirty="0">
                        <a:solidFill>
                          <a:schemeClr val="accent2">
                            <a:lumMod val="50000"/>
                          </a:schemeClr>
                        </a:solidFill>
                      </a:endParaRPr>
                    </a:p>
                  </a:txBody>
                  <a:tcPr/>
                </a:tc>
              </a:tr>
            </a:tbl>
          </a:graphicData>
        </a:graphic>
      </p:graphicFrame>
    </p:spTree>
    <p:extLst>
      <p:ext uri="{BB962C8B-B14F-4D97-AF65-F5344CB8AC3E}">
        <p14:creationId xmlns:p14="http://schemas.microsoft.com/office/powerpoint/2010/main" val="1422903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714202"/>
          </a:xfrm>
        </p:spPr>
        <p:txBody>
          <a:bodyPr/>
          <a:lstStyle/>
          <a:p>
            <a:pPr algn="l"/>
            <a:r>
              <a:rPr lang="en-NZ" sz="4000" dirty="0" smtClean="0"/>
              <a:t>Overall, approximately 7% of households were classified as having low food security</a:t>
            </a:r>
            <a:endParaRPr lang="en-NZ" sz="4000" dirty="0"/>
          </a:p>
        </p:txBody>
      </p:sp>
      <p:sp>
        <p:nvSpPr>
          <p:cNvPr id="3" name="Content Placeholder 2"/>
          <p:cNvSpPr>
            <a:spLocks noGrp="1"/>
          </p:cNvSpPr>
          <p:nvPr>
            <p:ph idx="1"/>
          </p:nvPr>
        </p:nvSpPr>
        <p:spPr>
          <a:xfrm>
            <a:off x="457200" y="2204864"/>
            <a:ext cx="7620000" cy="4195936"/>
          </a:xfrm>
        </p:spPr>
        <p:txBody>
          <a:bodyPr/>
          <a:lstStyle/>
          <a:p>
            <a:pPr marL="114300" indent="0">
              <a:buNone/>
            </a:pPr>
            <a:r>
              <a:rPr lang="en-NZ" dirty="0" smtClean="0"/>
              <a:t>However … this is a marked increase from 1997 (2 % to 6% for males and 4% to 9% for females)</a:t>
            </a:r>
          </a:p>
          <a:p>
            <a:pPr marL="114300" indent="0">
              <a:buNone/>
            </a:pPr>
            <a:r>
              <a:rPr lang="en-NZ" dirty="0" smtClean="0"/>
              <a:t>Also, low food security is an issue for Māori and Pacific – 16 % Māori</a:t>
            </a:r>
            <a:r>
              <a:rPr lang="en-NZ" dirty="0"/>
              <a:t> </a:t>
            </a:r>
            <a:r>
              <a:rPr lang="en-NZ" dirty="0" smtClean="0"/>
              <a:t>and 22% Pacific live in households with low food security</a:t>
            </a:r>
            <a:endParaRPr lang="en-NZ" dirty="0"/>
          </a:p>
        </p:txBody>
      </p:sp>
    </p:spTree>
    <p:extLst>
      <p:ext uri="{BB962C8B-B14F-4D97-AF65-F5344CB8AC3E}">
        <p14:creationId xmlns:p14="http://schemas.microsoft.com/office/powerpoint/2010/main" val="15366235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NZ" dirty="0" smtClean="0"/>
              <a:t>Body size continues to track upwards </a:t>
            </a:r>
            <a:endParaRPr lang="en-NZ" dirty="0"/>
          </a:p>
        </p:txBody>
      </p:sp>
      <p:sp>
        <p:nvSpPr>
          <p:cNvPr id="5" name="Content Placeholder 4"/>
          <p:cNvSpPr>
            <a:spLocks noGrp="1"/>
          </p:cNvSpPr>
          <p:nvPr>
            <p:ph idx="1"/>
          </p:nvPr>
        </p:nvSpPr>
        <p:spPr/>
        <p:txBody>
          <a:bodyPr>
            <a:normAutofit/>
          </a:bodyPr>
          <a:lstStyle/>
          <a:p>
            <a:pPr marL="114300" indent="0">
              <a:buNone/>
            </a:pPr>
            <a:endParaRPr lang="en-NZ" sz="3200" dirty="0" smtClean="0"/>
          </a:p>
          <a:p>
            <a:pPr marL="114300" indent="0">
              <a:buNone/>
            </a:pPr>
            <a:r>
              <a:rPr lang="en-NZ" sz="3200" dirty="0" smtClean="0"/>
              <a:t>Mean BMI (kg/m</a:t>
            </a:r>
            <a:r>
              <a:rPr lang="en-NZ" sz="3200" baseline="30000" dirty="0" smtClean="0"/>
              <a:t>2</a:t>
            </a:r>
            <a:r>
              <a:rPr lang="en-NZ" sz="3200" dirty="0" smtClean="0"/>
              <a:t>) increased in all groups:</a:t>
            </a:r>
          </a:p>
        </p:txBody>
      </p:sp>
      <p:graphicFrame>
        <p:nvGraphicFramePr>
          <p:cNvPr id="3" name="Table 2"/>
          <p:cNvGraphicFramePr>
            <a:graphicFrameLocks noGrp="1"/>
          </p:cNvGraphicFramePr>
          <p:nvPr>
            <p:extLst>
              <p:ext uri="{D42A27DB-BD31-4B8C-83A1-F6EECF244321}">
                <p14:modId xmlns:p14="http://schemas.microsoft.com/office/powerpoint/2010/main" val="1979200765"/>
              </p:ext>
            </p:extLst>
          </p:nvPr>
        </p:nvGraphicFramePr>
        <p:xfrm>
          <a:off x="1115616" y="3356992"/>
          <a:ext cx="6096000" cy="2225040"/>
        </p:xfrm>
        <a:graphic>
          <a:graphicData uri="http://schemas.openxmlformats.org/drawingml/2006/table">
            <a:tbl>
              <a:tblPr firstRow="1" bandRow="1">
                <a:tableStyleId>{5C22544A-7EE6-4342-B048-85BDC9FD1C3A}</a:tableStyleId>
              </a:tblPr>
              <a:tblGrid>
                <a:gridCol w="2111896"/>
                <a:gridCol w="1952104"/>
                <a:gridCol w="2032000"/>
              </a:tblGrid>
              <a:tr h="370840">
                <a:tc>
                  <a:txBody>
                    <a:bodyPr/>
                    <a:lstStyle/>
                    <a:p>
                      <a:endParaRPr lang="en-NZ" dirty="0"/>
                    </a:p>
                  </a:txBody>
                  <a:tcPr/>
                </a:tc>
                <a:tc>
                  <a:txBody>
                    <a:bodyPr/>
                    <a:lstStyle/>
                    <a:p>
                      <a:pPr algn="ctr"/>
                      <a:r>
                        <a:rPr lang="en-NZ" dirty="0" smtClean="0"/>
                        <a:t>1997</a:t>
                      </a:r>
                      <a:endParaRPr lang="en-NZ" dirty="0"/>
                    </a:p>
                  </a:txBody>
                  <a:tcPr/>
                </a:tc>
                <a:tc>
                  <a:txBody>
                    <a:bodyPr/>
                    <a:lstStyle/>
                    <a:p>
                      <a:pPr algn="ctr"/>
                      <a:r>
                        <a:rPr lang="en-NZ" dirty="0" smtClean="0"/>
                        <a:t>2008/09</a:t>
                      </a:r>
                      <a:endParaRPr lang="en-NZ" dirty="0"/>
                    </a:p>
                  </a:txBody>
                  <a:tcPr/>
                </a:tc>
              </a:tr>
              <a:tr h="370840">
                <a:tc>
                  <a:txBody>
                    <a:bodyPr/>
                    <a:lstStyle/>
                    <a:p>
                      <a:r>
                        <a:rPr lang="en-NZ" dirty="0" smtClean="0"/>
                        <a:t>Total males</a:t>
                      </a:r>
                      <a:endParaRPr lang="en-NZ" dirty="0"/>
                    </a:p>
                  </a:txBody>
                  <a:tcPr/>
                </a:tc>
                <a:tc>
                  <a:txBody>
                    <a:bodyPr/>
                    <a:lstStyle/>
                    <a:p>
                      <a:pPr algn="ctr"/>
                      <a:r>
                        <a:rPr lang="en-NZ" baseline="0" dirty="0" smtClean="0">
                          <a:solidFill>
                            <a:schemeClr val="accent2">
                              <a:lumMod val="50000"/>
                            </a:schemeClr>
                          </a:solidFill>
                        </a:rPr>
                        <a:t>26.2</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27.6</a:t>
                      </a:r>
                      <a:endParaRPr lang="en-NZ" baseline="0" dirty="0">
                        <a:solidFill>
                          <a:schemeClr val="accent2">
                            <a:lumMod val="50000"/>
                          </a:schemeClr>
                        </a:solidFill>
                      </a:endParaRPr>
                    </a:p>
                  </a:txBody>
                  <a:tcPr/>
                </a:tc>
              </a:tr>
              <a:tr h="370840">
                <a:tc>
                  <a:txBody>
                    <a:bodyPr/>
                    <a:lstStyle/>
                    <a:p>
                      <a:r>
                        <a:rPr lang="en-NZ" dirty="0" smtClean="0"/>
                        <a:t>Total females</a:t>
                      </a:r>
                      <a:endParaRPr lang="en-NZ" dirty="0"/>
                    </a:p>
                  </a:txBody>
                  <a:tcPr/>
                </a:tc>
                <a:tc>
                  <a:txBody>
                    <a:bodyPr/>
                    <a:lstStyle/>
                    <a:p>
                      <a:pPr algn="ctr"/>
                      <a:r>
                        <a:rPr lang="en-NZ" baseline="0" dirty="0" smtClean="0">
                          <a:solidFill>
                            <a:schemeClr val="accent2">
                              <a:lumMod val="50000"/>
                            </a:schemeClr>
                          </a:solidFill>
                        </a:rPr>
                        <a:t>26.1</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27.6</a:t>
                      </a:r>
                      <a:endParaRPr lang="en-NZ" baseline="0" dirty="0">
                        <a:solidFill>
                          <a:schemeClr val="accent2">
                            <a:lumMod val="50000"/>
                          </a:schemeClr>
                        </a:solidFill>
                      </a:endParaRPr>
                    </a:p>
                  </a:txBody>
                  <a:tcPr/>
                </a:tc>
              </a:tr>
              <a:tr h="370840">
                <a:tc gridSpan="3">
                  <a:txBody>
                    <a:bodyPr/>
                    <a:lstStyle/>
                    <a:p>
                      <a:pPr algn="l"/>
                      <a:r>
                        <a:rPr lang="en-NZ" baseline="0" dirty="0" smtClean="0">
                          <a:solidFill>
                            <a:schemeClr val="accent2">
                              <a:lumMod val="50000"/>
                            </a:schemeClr>
                          </a:solidFill>
                        </a:rPr>
                        <a:t>By ethnic group</a:t>
                      </a:r>
                      <a:endParaRPr lang="en-NZ" baseline="0" dirty="0">
                        <a:solidFill>
                          <a:schemeClr val="accent2">
                            <a:lumMod val="50000"/>
                          </a:schemeClr>
                        </a:solidFill>
                      </a:endParaRPr>
                    </a:p>
                  </a:txBody>
                  <a:tcPr/>
                </a:tc>
                <a:tc hMerge="1">
                  <a:txBody>
                    <a:bodyPr/>
                    <a:lstStyle/>
                    <a:p>
                      <a:endParaRPr lang="en-NZ" dirty="0"/>
                    </a:p>
                  </a:txBody>
                  <a:tcPr/>
                </a:tc>
                <a:tc hMerge="1">
                  <a:txBody>
                    <a:bodyPr/>
                    <a:lstStyle/>
                    <a:p>
                      <a:endParaRPr lang="en-NZ" dirty="0"/>
                    </a:p>
                  </a:txBody>
                  <a:tcPr/>
                </a:tc>
              </a:tr>
              <a:tr h="370840">
                <a:tc>
                  <a:txBody>
                    <a:bodyPr/>
                    <a:lstStyle/>
                    <a:p>
                      <a:r>
                        <a:rPr lang="en-NZ" dirty="0" smtClean="0"/>
                        <a:t>Māori</a:t>
                      </a:r>
                      <a:r>
                        <a:rPr lang="en-NZ" baseline="0" dirty="0" smtClean="0"/>
                        <a:t> males</a:t>
                      </a:r>
                      <a:endParaRPr lang="en-NZ" dirty="0"/>
                    </a:p>
                  </a:txBody>
                  <a:tcPr/>
                </a:tc>
                <a:tc>
                  <a:txBody>
                    <a:bodyPr/>
                    <a:lstStyle/>
                    <a:p>
                      <a:pPr algn="ctr"/>
                      <a:r>
                        <a:rPr lang="en-NZ" baseline="0" dirty="0" smtClean="0">
                          <a:solidFill>
                            <a:schemeClr val="accent2">
                              <a:lumMod val="50000"/>
                            </a:schemeClr>
                          </a:solidFill>
                        </a:rPr>
                        <a:t>29.0</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31.0</a:t>
                      </a:r>
                      <a:endParaRPr lang="en-NZ" baseline="0" dirty="0">
                        <a:solidFill>
                          <a:schemeClr val="accent2">
                            <a:lumMod val="50000"/>
                          </a:schemeClr>
                        </a:solidFill>
                      </a:endParaRPr>
                    </a:p>
                  </a:txBody>
                  <a:tcPr/>
                </a:tc>
              </a:tr>
              <a:tr h="370840">
                <a:tc>
                  <a:txBody>
                    <a:bodyPr/>
                    <a:lstStyle/>
                    <a:p>
                      <a:r>
                        <a:rPr lang="en-NZ" dirty="0" smtClean="0"/>
                        <a:t>Pacific people</a:t>
                      </a:r>
                      <a:endParaRPr lang="en-NZ" dirty="0"/>
                    </a:p>
                  </a:txBody>
                  <a:tcPr/>
                </a:tc>
                <a:tc>
                  <a:txBody>
                    <a:bodyPr/>
                    <a:lstStyle/>
                    <a:p>
                      <a:pPr algn="ctr"/>
                      <a:r>
                        <a:rPr lang="en-NZ" baseline="0" dirty="0" smtClean="0">
                          <a:solidFill>
                            <a:schemeClr val="accent2">
                              <a:lumMod val="50000"/>
                            </a:schemeClr>
                          </a:solidFill>
                        </a:rPr>
                        <a:t>31.9</a:t>
                      </a:r>
                      <a:endParaRPr lang="en-NZ" baseline="0" dirty="0">
                        <a:solidFill>
                          <a:schemeClr val="accent2">
                            <a:lumMod val="50000"/>
                          </a:schemeClr>
                        </a:solidFill>
                      </a:endParaRPr>
                    </a:p>
                  </a:txBody>
                  <a:tcPr/>
                </a:tc>
                <a:tc>
                  <a:txBody>
                    <a:bodyPr/>
                    <a:lstStyle/>
                    <a:p>
                      <a:pPr algn="ctr"/>
                      <a:r>
                        <a:rPr lang="en-NZ" baseline="0" dirty="0" smtClean="0">
                          <a:solidFill>
                            <a:schemeClr val="accent2">
                              <a:lumMod val="50000"/>
                            </a:schemeClr>
                          </a:solidFill>
                        </a:rPr>
                        <a:t>32.5</a:t>
                      </a:r>
                      <a:endParaRPr lang="en-NZ" baseline="0" dirty="0">
                        <a:solidFill>
                          <a:schemeClr val="accent2">
                            <a:lumMod val="50000"/>
                          </a:schemeClr>
                        </a:solidFill>
                      </a:endParaRPr>
                    </a:p>
                  </a:txBody>
                  <a:tcPr/>
                </a:tc>
              </a:tr>
            </a:tbl>
          </a:graphicData>
        </a:graphic>
      </p:graphicFrame>
    </p:spTree>
    <p:extLst>
      <p:ext uri="{BB962C8B-B14F-4D97-AF65-F5344CB8AC3E}">
        <p14:creationId xmlns:p14="http://schemas.microsoft.com/office/powerpoint/2010/main" val="153863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179512" y="404664"/>
            <a:ext cx="8071058" cy="6019690"/>
          </a:xfrm>
          <a:prstGeom prst="rect">
            <a:avLst/>
          </a:prstGeom>
        </p:spPr>
      </p:pic>
    </p:spTree>
    <p:extLst>
      <p:ext uri="{BB962C8B-B14F-4D97-AF65-F5344CB8AC3E}">
        <p14:creationId xmlns:p14="http://schemas.microsoft.com/office/powerpoint/2010/main" val="170195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NZ" sz="4000" dirty="0"/>
              <a:t>The prevalence of obesity increased from 1997 to </a:t>
            </a:r>
            <a:r>
              <a:rPr lang="en-NZ" sz="4000" dirty="0" smtClean="0"/>
              <a:t>2008/09 …</a:t>
            </a:r>
            <a:endParaRPr lang="en-NZ" sz="4000" dirty="0"/>
          </a:p>
        </p:txBody>
      </p:sp>
      <p:sp>
        <p:nvSpPr>
          <p:cNvPr id="3" name="Content Placeholder 2"/>
          <p:cNvSpPr>
            <a:spLocks noGrp="1"/>
          </p:cNvSpPr>
          <p:nvPr>
            <p:ph idx="1"/>
          </p:nvPr>
        </p:nvSpPr>
        <p:spPr/>
        <p:txBody>
          <a:bodyPr>
            <a:normAutofit lnSpcReduction="10000"/>
          </a:bodyPr>
          <a:lstStyle/>
          <a:p>
            <a:pPr marL="114300" lvl="0" indent="0">
              <a:buNone/>
            </a:pPr>
            <a:r>
              <a:rPr lang="en-NZ" dirty="0" smtClean="0"/>
              <a:t>… from </a:t>
            </a:r>
            <a:r>
              <a:rPr lang="en-NZ" dirty="0"/>
              <a:t>17.0% to 27.7% for males and from 20.6% to 27.8% for </a:t>
            </a:r>
            <a:r>
              <a:rPr lang="en-NZ" dirty="0" smtClean="0"/>
              <a:t>females</a:t>
            </a:r>
          </a:p>
          <a:p>
            <a:pPr marL="114300" lvl="0" indent="0">
              <a:buNone/>
            </a:pPr>
            <a:endParaRPr lang="en-NZ" dirty="0"/>
          </a:p>
          <a:p>
            <a:pPr marL="114300" lvl="0" indent="0">
              <a:buNone/>
            </a:pPr>
            <a:r>
              <a:rPr lang="en-NZ" dirty="0" smtClean="0"/>
              <a:t>The prevalence also increased for Pacific people – 54.5% to 58.1%</a:t>
            </a:r>
          </a:p>
          <a:p>
            <a:pPr marL="114300" lvl="0" indent="0">
              <a:buNone/>
            </a:pPr>
            <a:endParaRPr lang="en-NZ" dirty="0"/>
          </a:p>
          <a:p>
            <a:pPr marL="114300" lvl="0" indent="0">
              <a:buNone/>
            </a:pPr>
            <a:r>
              <a:rPr lang="en-NZ" dirty="0" smtClean="0"/>
              <a:t>No significant change for Māori </a:t>
            </a:r>
            <a:r>
              <a:rPr lang="en-NZ" dirty="0"/>
              <a:t>– </a:t>
            </a:r>
            <a:endParaRPr lang="en-NZ" dirty="0" smtClean="0"/>
          </a:p>
          <a:p>
            <a:pPr marL="114300" lvl="0" indent="0">
              <a:buNone/>
            </a:pPr>
            <a:r>
              <a:rPr lang="en-NZ" dirty="0" smtClean="0"/>
              <a:t>41– </a:t>
            </a:r>
            <a:r>
              <a:rPr lang="en-NZ" dirty="0"/>
              <a:t>46</a:t>
            </a:r>
            <a:r>
              <a:rPr lang="en-NZ" dirty="0" smtClean="0"/>
              <a:t>%</a:t>
            </a:r>
            <a:endParaRPr lang="en-NZ" dirty="0"/>
          </a:p>
        </p:txBody>
      </p:sp>
    </p:spTree>
    <p:extLst>
      <p:ext uri="{BB962C8B-B14F-4D97-AF65-F5344CB8AC3E}">
        <p14:creationId xmlns:p14="http://schemas.microsoft.com/office/powerpoint/2010/main" val="35299354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75483" y="1195011"/>
            <a:ext cx="3310638"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68107" y="2329464"/>
            <a:ext cx="3428229" cy="2236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971600" y="1268760"/>
            <a:ext cx="1830373" cy="276999"/>
          </a:xfrm>
          <a:prstGeom prst="rect">
            <a:avLst/>
          </a:prstGeom>
          <a:noFill/>
        </p:spPr>
        <p:txBody>
          <a:bodyPr wrap="none" rtlCol="0">
            <a:spAutoFit/>
          </a:bodyPr>
          <a:lstStyle/>
          <a:p>
            <a:r>
              <a:rPr lang="en-NZ" sz="1200" dirty="0" smtClean="0"/>
              <a:t>Total cholesterol (</a:t>
            </a:r>
            <a:r>
              <a:rPr lang="en-NZ" sz="1200" dirty="0" err="1" smtClean="0"/>
              <a:t>mmol</a:t>
            </a:r>
            <a:r>
              <a:rPr lang="en-NZ" sz="1200" dirty="0" smtClean="0"/>
              <a:t>/L)</a:t>
            </a:r>
            <a:endParaRPr lang="en-NZ" sz="1200" dirty="0"/>
          </a:p>
        </p:txBody>
      </p:sp>
      <p:sp>
        <p:nvSpPr>
          <p:cNvPr id="12" name="TextBox 11"/>
          <p:cNvSpPr txBox="1"/>
          <p:nvPr/>
        </p:nvSpPr>
        <p:spPr>
          <a:xfrm>
            <a:off x="4860032" y="2564904"/>
            <a:ext cx="1783373" cy="276999"/>
          </a:xfrm>
          <a:prstGeom prst="rect">
            <a:avLst/>
          </a:prstGeom>
          <a:noFill/>
        </p:spPr>
        <p:txBody>
          <a:bodyPr wrap="none" rtlCol="0">
            <a:spAutoFit/>
          </a:bodyPr>
          <a:lstStyle/>
          <a:p>
            <a:r>
              <a:rPr lang="en-NZ" sz="1200" dirty="0" smtClean="0"/>
              <a:t>HDL cholesterol (</a:t>
            </a:r>
            <a:r>
              <a:rPr lang="en-NZ" sz="1200" dirty="0" err="1" smtClean="0"/>
              <a:t>mmol</a:t>
            </a:r>
            <a:r>
              <a:rPr lang="en-NZ" sz="1200" dirty="0" smtClean="0"/>
              <a:t>/L)</a:t>
            </a:r>
            <a:endParaRPr lang="en-NZ" sz="1200" dirty="0"/>
          </a:p>
        </p:txBody>
      </p:sp>
      <p:sp>
        <p:nvSpPr>
          <p:cNvPr id="15" name="Title 1"/>
          <p:cNvSpPr>
            <a:spLocks noGrp="1"/>
          </p:cNvSpPr>
          <p:nvPr>
            <p:ph type="title"/>
          </p:nvPr>
        </p:nvSpPr>
        <p:spPr>
          <a:xfrm>
            <a:off x="490195" y="38672"/>
            <a:ext cx="7620000" cy="1143000"/>
          </a:xfrm>
        </p:spPr>
        <p:txBody>
          <a:bodyPr/>
          <a:lstStyle/>
          <a:p>
            <a:pPr algn="l"/>
            <a:r>
              <a:rPr lang="en-NZ" dirty="0" smtClean="0"/>
              <a:t>On a more positive note…</a:t>
            </a:r>
            <a:endParaRPr lang="en-NZ" dirty="0"/>
          </a:p>
        </p:txBody>
      </p:sp>
      <p:sp>
        <p:nvSpPr>
          <p:cNvPr id="13" name="TextBox 12"/>
          <p:cNvSpPr txBox="1"/>
          <p:nvPr/>
        </p:nvSpPr>
        <p:spPr>
          <a:xfrm>
            <a:off x="4067944" y="1222593"/>
            <a:ext cx="3528392" cy="646331"/>
          </a:xfrm>
          <a:prstGeom prst="rect">
            <a:avLst/>
          </a:prstGeom>
          <a:noFill/>
        </p:spPr>
        <p:txBody>
          <a:bodyPr wrap="square" rtlCol="0">
            <a:spAutoFit/>
          </a:bodyPr>
          <a:lstStyle/>
          <a:p>
            <a:r>
              <a:rPr lang="en-NZ" dirty="0"/>
              <a:t>Mean total blood cholesterol decreased from 1997 to 2008/09</a:t>
            </a:r>
          </a:p>
        </p:txBody>
      </p:sp>
      <p:sp>
        <p:nvSpPr>
          <p:cNvPr id="16" name="TextBox 15"/>
          <p:cNvSpPr txBox="1"/>
          <p:nvPr/>
        </p:nvSpPr>
        <p:spPr>
          <a:xfrm>
            <a:off x="163285" y="3667889"/>
            <a:ext cx="3904659" cy="646331"/>
          </a:xfrm>
          <a:prstGeom prst="rect">
            <a:avLst/>
          </a:prstGeom>
          <a:noFill/>
        </p:spPr>
        <p:txBody>
          <a:bodyPr wrap="none" rtlCol="0">
            <a:spAutoFit/>
          </a:bodyPr>
          <a:lstStyle/>
          <a:p>
            <a:r>
              <a:rPr lang="en-NZ" dirty="0"/>
              <a:t>And… mean HDL cholesterol increased</a:t>
            </a:r>
          </a:p>
          <a:p>
            <a:endParaRPr lang="en-NZ" dirty="0"/>
          </a:p>
        </p:txBody>
      </p:sp>
      <p:sp>
        <p:nvSpPr>
          <p:cNvPr id="18" name="TextBox 17"/>
          <p:cNvSpPr txBox="1"/>
          <p:nvPr/>
        </p:nvSpPr>
        <p:spPr>
          <a:xfrm>
            <a:off x="589864" y="5013176"/>
            <a:ext cx="6862456" cy="923330"/>
          </a:xfrm>
          <a:prstGeom prst="rect">
            <a:avLst/>
          </a:prstGeom>
          <a:noFill/>
        </p:spPr>
        <p:txBody>
          <a:bodyPr wrap="none" rtlCol="0">
            <a:spAutoFit/>
          </a:bodyPr>
          <a:lstStyle/>
          <a:p>
            <a:endParaRPr lang="en-NZ" dirty="0" smtClean="0"/>
          </a:p>
          <a:p>
            <a:r>
              <a:rPr lang="en-NZ" dirty="0" smtClean="0"/>
              <a:t>However</a:t>
            </a:r>
            <a:r>
              <a:rPr lang="en-NZ" dirty="0"/>
              <a:t>, total cholesterol levels are still higher than optimal (3.8 </a:t>
            </a:r>
            <a:r>
              <a:rPr lang="en-NZ" dirty="0" smtClean="0"/>
              <a:t>– 4.0)</a:t>
            </a:r>
            <a:endParaRPr lang="en-NZ" dirty="0"/>
          </a:p>
          <a:p>
            <a:endParaRPr lang="en-NZ" dirty="0"/>
          </a:p>
        </p:txBody>
      </p:sp>
    </p:spTree>
    <p:extLst>
      <p:ext uri="{BB962C8B-B14F-4D97-AF65-F5344CB8AC3E}">
        <p14:creationId xmlns:p14="http://schemas.microsoft.com/office/powerpoint/2010/main" val="24872547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2722314"/>
          </a:xfrm>
        </p:spPr>
        <p:txBody>
          <a:bodyPr/>
          <a:lstStyle/>
          <a:p>
            <a:r>
              <a:rPr lang="en-NZ" dirty="0" smtClean="0"/>
              <a:t>The total cholesterol : HDL cholesterol ratio is a strong predictor of vascular disease mortality – the ideal ratio is &lt; 4.5</a:t>
            </a:r>
            <a:endParaRPr lang="en-NZ"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58538711"/>
              </p:ext>
            </p:extLst>
          </p:nvPr>
        </p:nvGraphicFramePr>
        <p:xfrm>
          <a:off x="457200" y="3213100"/>
          <a:ext cx="7620000" cy="2966720"/>
        </p:xfrm>
        <a:graphic>
          <a:graphicData uri="http://schemas.openxmlformats.org/drawingml/2006/table">
            <a:tbl>
              <a:tblPr firstRow="1" bandRow="1">
                <a:tableStyleId>{5C22544A-7EE6-4342-B048-85BDC9FD1C3A}</a:tableStyleId>
              </a:tblPr>
              <a:tblGrid>
                <a:gridCol w="946448"/>
                <a:gridCol w="1656184"/>
                <a:gridCol w="1368152"/>
                <a:gridCol w="1152128"/>
                <a:gridCol w="2497088"/>
              </a:tblGrid>
              <a:tr h="370840">
                <a:tc gridSpan="5">
                  <a:txBody>
                    <a:bodyPr/>
                    <a:lstStyle/>
                    <a:p>
                      <a:r>
                        <a:rPr lang="en-NZ" dirty="0" smtClean="0"/>
                        <a:t>Proportion</a:t>
                      </a:r>
                      <a:r>
                        <a:rPr lang="en-NZ" baseline="0" dirty="0" smtClean="0"/>
                        <a:t> of the population with Total cholesterol : HDL ratio ≥ 4.5</a:t>
                      </a:r>
                      <a:endParaRPr lang="en-NZ" dirty="0"/>
                    </a:p>
                  </a:txBody>
                  <a:tcPr/>
                </a:tc>
                <a:tc hMerge="1">
                  <a:txBody>
                    <a:bodyPr/>
                    <a:lstStyle/>
                    <a:p>
                      <a:endParaRPr lang="en-NZ" dirty="0"/>
                    </a:p>
                  </a:txBody>
                  <a:tcPr/>
                </a:tc>
                <a:tc hMerge="1">
                  <a:txBody>
                    <a:bodyPr/>
                    <a:lstStyle/>
                    <a:p>
                      <a:endParaRPr lang="en-NZ" dirty="0"/>
                    </a:p>
                  </a:txBody>
                  <a:tcPr/>
                </a:tc>
                <a:tc hMerge="1">
                  <a:txBody>
                    <a:bodyPr/>
                    <a:lstStyle/>
                    <a:p>
                      <a:endParaRPr lang="en-NZ" dirty="0"/>
                    </a:p>
                  </a:txBody>
                  <a:tcPr/>
                </a:tc>
                <a:tc hMerge="1">
                  <a:txBody>
                    <a:bodyPr/>
                    <a:lstStyle/>
                    <a:p>
                      <a:endParaRPr lang="en-NZ" dirty="0"/>
                    </a:p>
                  </a:txBody>
                  <a:tcPr/>
                </a:tc>
              </a:tr>
              <a:tr h="370840">
                <a:tc>
                  <a:txBody>
                    <a:bodyPr/>
                    <a:lstStyle/>
                    <a:p>
                      <a:endParaRPr lang="en-NZ" b="1" dirty="0"/>
                    </a:p>
                  </a:txBody>
                  <a:tcPr>
                    <a:solidFill>
                      <a:schemeClr val="accent1"/>
                    </a:solidFill>
                  </a:tcPr>
                </a:tc>
                <a:tc>
                  <a:txBody>
                    <a:bodyPr/>
                    <a:lstStyle/>
                    <a:p>
                      <a:r>
                        <a:rPr lang="en-NZ" b="1" dirty="0" smtClean="0">
                          <a:solidFill>
                            <a:schemeClr val="bg1"/>
                          </a:solidFill>
                        </a:rPr>
                        <a:t>Sex</a:t>
                      </a:r>
                      <a:endParaRPr lang="en-NZ" b="1" dirty="0">
                        <a:solidFill>
                          <a:schemeClr val="bg1"/>
                        </a:solidFill>
                      </a:endParaRPr>
                    </a:p>
                  </a:txBody>
                  <a:tcPr>
                    <a:solidFill>
                      <a:schemeClr val="accent1"/>
                    </a:solidFill>
                  </a:tcPr>
                </a:tc>
                <a:tc>
                  <a:txBody>
                    <a:bodyPr/>
                    <a:lstStyle/>
                    <a:p>
                      <a:r>
                        <a:rPr lang="en-NZ" b="1" dirty="0" smtClean="0">
                          <a:solidFill>
                            <a:schemeClr val="bg1"/>
                          </a:solidFill>
                        </a:rPr>
                        <a:t>1997</a:t>
                      </a:r>
                      <a:endParaRPr lang="en-NZ" b="1" dirty="0">
                        <a:solidFill>
                          <a:schemeClr val="bg1"/>
                        </a:solidFill>
                      </a:endParaRPr>
                    </a:p>
                  </a:txBody>
                  <a:tcPr>
                    <a:solidFill>
                      <a:schemeClr val="accent1"/>
                    </a:solidFill>
                  </a:tcPr>
                </a:tc>
                <a:tc>
                  <a:txBody>
                    <a:bodyPr/>
                    <a:lstStyle/>
                    <a:p>
                      <a:r>
                        <a:rPr lang="en-NZ" b="1" dirty="0" smtClean="0">
                          <a:solidFill>
                            <a:schemeClr val="bg1"/>
                          </a:solidFill>
                        </a:rPr>
                        <a:t>2008/09 </a:t>
                      </a:r>
                      <a:endParaRPr lang="en-NZ" b="1" dirty="0">
                        <a:solidFill>
                          <a:schemeClr val="bg1"/>
                        </a:solidFill>
                      </a:endParaRPr>
                    </a:p>
                  </a:txBody>
                  <a:tcPr>
                    <a:solidFill>
                      <a:schemeClr val="accent1"/>
                    </a:solidFill>
                  </a:tcPr>
                </a:tc>
                <a:tc>
                  <a:txBody>
                    <a:bodyPr/>
                    <a:lstStyle/>
                    <a:p>
                      <a:r>
                        <a:rPr lang="en-NZ" b="1" dirty="0" smtClean="0">
                          <a:solidFill>
                            <a:schemeClr val="bg1"/>
                          </a:solidFill>
                        </a:rPr>
                        <a:t>Trend</a:t>
                      </a:r>
                      <a:endParaRPr lang="en-NZ" b="1" dirty="0">
                        <a:solidFill>
                          <a:schemeClr val="bg1"/>
                        </a:solidFill>
                      </a:endParaRPr>
                    </a:p>
                  </a:txBody>
                  <a:tcPr>
                    <a:solidFill>
                      <a:schemeClr val="accent1"/>
                    </a:solidFill>
                  </a:tcPr>
                </a:tc>
              </a:tr>
              <a:tr h="370840">
                <a:tc>
                  <a:txBody>
                    <a:bodyPr/>
                    <a:lstStyle/>
                    <a:p>
                      <a:r>
                        <a:rPr lang="en-NZ" dirty="0" smtClean="0"/>
                        <a:t>Total</a:t>
                      </a:r>
                      <a:endParaRPr lang="en-NZ" dirty="0"/>
                    </a:p>
                  </a:txBody>
                  <a:tcPr/>
                </a:tc>
                <a:tc>
                  <a:txBody>
                    <a:bodyPr/>
                    <a:lstStyle/>
                    <a:p>
                      <a:r>
                        <a:rPr lang="en-NZ" dirty="0" smtClean="0"/>
                        <a:t>Males</a:t>
                      </a:r>
                      <a:endParaRPr lang="en-NZ" dirty="0"/>
                    </a:p>
                  </a:txBody>
                  <a:tcPr/>
                </a:tc>
                <a:tc>
                  <a:txBody>
                    <a:bodyPr/>
                    <a:lstStyle/>
                    <a:p>
                      <a:pPr algn="ctr"/>
                      <a:r>
                        <a:rPr lang="en-NZ" dirty="0" smtClean="0"/>
                        <a:t>58%</a:t>
                      </a:r>
                      <a:endParaRPr lang="en-NZ" dirty="0"/>
                    </a:p>
                  </a:txBody>
                  <a:tcPr/>
                </a:tc>
                <a:tc>
                  <a:txBody>
                    <a:bodyPr/>
                    <a:lstStyle/>
                    <a:p>
                      <a:pPr algn="ctr"/>
                      <a:r>
                        <a:rPr lang="en-NZ" dirty="0" smtClean="0"/>
                        <a:t>36%</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 (40 % decrease)</a:t>
                      </a:r>
                    </a:p>
                  </a:txBody>
                  <a:tcPr/>
                </a:tc>
              </a:tr>
              <a:tr h="370840">
                <a:tc>
                  <a:txBody>
                    <a:bodyPr/>
                    <a:lstStyle/>
                    <a:p>
                      <a:endParaRPr lang="en-NZ" dirty="0"/>
                    </a:p>
                  </a:txBody>
                  <a:tcPr/>
                </a:tc>
                <a:tc>
                  <a:txBody>
                    <a:bodyPr/>
                    <a:lstStyle/>
                    <a:p>
                      <a:r>
                        <a:rPr lang="en-NZ" dirty="0" smtClean="0"/>
                        <a:t>Females</a:t>
                      </a:r>
                      <a:endParaRPr lang="en-NZ" dirty="0"/>
                    </a:p>
                  </a:txBody>
                  <a:tcPr/>
                </a:tc>
                <a:tc>
                  <a:txBody>
                    <a:bodyPr/>
                    <a:lstStyle/>
                    <a:p>
                      <a:pPr algn="ctr"/>
                      <a:r>
                        <a:rPr lang="en-NZ" dirty="0" smtClean="0"/>
                        <a:t>33%</a:t>
                      </a:r>
                      <a:endParaRPr lang="en-NZ" dirty="0"/>
                    </a:p>
                  </a:txBody>
                  <a:tcPr/>
                </a:tc>
                <a:tc>
                  <a:txBody>
                    <a:bodyPr/>
                    <a:lstStyle/>
                    <a:p>
                      <a:pPr algn="ctr"/>
                      <a:r>
                        <a:rPr lang="en-NZ" dirty="0" smtClean="0"/>
                        <a:t>16%</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 (50 % decrease)</a:t>
                      </a:r>
                    </a:p>
                  </a:txBody>
                  <a:tcPr/>
                </a:tc>
              </a:tr>
              <a:tr h="370840">
                <a:tc>
                  <a:txBody>
                    <a:bodyPr/>
                    <a:lstStyle/>
                    <a:p>
                      <a:r>
                        <a:rPr lang="en-NZ" dirty="0" smtClean="0"/>
                        <a:t>Māori</a:t>
                      </a:r>
                      <a:endParaRPr lang="en-NZ" dirty="0"/>
                    </a:p>
                  </a:txBody>
                  <a:tcPr/>
                </a:tc>
                <a:tc>
                  <a:txBody>
                    <a:bodyPr/>
                    <a:lstStyle/>
                    <a:p>
                      <a:r>
                        <a:rPr lang="en-NZ" dirty="0" smtClean="0"/>
                        <a:t>Males</a:t>
                      </a:r>
                      <a:endParaRPr lang="en-NZ" dirty="0"/>
                    </a:p>
                  </a:txBody>
                  <a:tcPr/>
                </a:tc>
                <a:tc>
                  <a:txBody>
                    <a:bodyPr/>
                    <a:lstStyle/>
                    <a:p>
                      <a:pPr algn="ctr"/>
                      <a:r>
                        <a:rPr lang="en-NZ" dirty="0" smtClean="0"/>
                        <a:t>74%</a:t>
                      </a:r>
                      <a:endParaRPr lang="en-NZ" dirty="0"/>
                    </a:p>
                  </a:txBody>
                  <a:tcPr/>
                </a:tc>
                <a:tc>
                  <a:txBody>
                    <a:bodyPr/>
                    <a:lstStyle/>
                    <a:p>
                      <a:pPr algn="ctr"/>
                      <a:r>
                        <a:rPr lang="en-NZ" dirty="0" smtClean="0"/>
                        <a:t>38%</a:t>
                      </a:r>
                      <a:endParaRPr lang="en-NZ" dirty="0"/>
                    </a:p>
                  </a:txBody>
                  <a:tcPr/>
                </a:tc>
                <a:tc>
                  <a:txBody>
                    <a:bodyPr/>
                    <a:lstStyle/>
                    <a:p>
                      <a:r>
                        <a:rPr lang="en-NZ" dirty="0" smtClean="0"/>
                        <a:t>↓ (50 % decrease)</a:t>
                      </a:r>
                      <a:endParaRPr lang="en-NZ" dirty="0"/>
                    </a:p>
                  </a:txBody>
                  <a:tcPr/>
                </a:tc>
              </a:tr>
              <a:tr h="370840">
                <a:tc>
                  <a:txBody>
                    <a:bodyPr/>
                    <a:lstStyle/>
                    <a:p>
                      <a:endParaRPr lang="en-NZ" dirty="0"/>
                    </a:p>
                  </a:txBody>
                  <a:tcPr/>
                </a:tc>
                <a:tc>
                  <a:txBody>
                    <a:bodyPr/>
                    <a:lstStyle/>
                    <a:p>
                      <a:r>
                        <a:rPr lang="en-NZ" dirty="0" smtClean="0"/>
                        <a:t>Females</a:t>
                      </a:r>
                      <a:endParaRPr lang="en-NZ" dirty="0"/>
                    </a:p>
                  </a:txBody>
                  <a:tcPr/>
                </a:tc>
                <a:tc>
                  <a:txBody>
                    <a:bodyPr/>
                    <a:lstStyle/>
                    <a:p>
                      <a:pPr algn="ctr"/>
                      <a:r>
                        <a:rPr lang="en-NZ" dirty="0" smtClean="0"/>
                        <a:t>50%</a:t>
                      </a:r>
                      <a:endParaRPr lang="en-NZ" dirty="0"/>
                    </a:p>
                  </a:txBody>
                  <a:tcPr/>
                </a:tc>
                <a:tc>
                  <a:txBody>
                    <a:bodyPr/>
                    <a:lstStyle/>
                    <a:p>
                      <a:pPr algn="ctr"/>
                      <a:r>
                        <a:rPr lang="en-NZ" dirty="0" smtClean="0"/>
                        <a:t>17%</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 (65% decrease)</a:t>
                      </a:r>
                    </a:p>
                  </a:txBody>
                  <a:tcPr/>
                </a:tc>
              </a:tr>
              <a:tr h="370840">
                <a:tc>
                  <a:txBody>
                    <a:bodyPr/>
                    <a:lstStyle/>
                    <a:p>
                      <a:r>
                        <a:rPr lang="en-NZ" dirty="0" smtClean="0"/>
                        <a:t>Pacific</a:t>
                      </a:r>
                      <a:endParaRPr lang="en-NZ" dirty="0"/>
                    </a:p>
                  </a:txBody>
                  <a:tcPr/>
                </a:tc>
                <a:tc>
                  <a:txBody>
                    <a:bodyPr/>
                    <a:lstStyle/>
                    <a:p>
                      <a:r>
                        <a:rPr lang="en-NZ" dirty="0" smtClean="0"/>
                        <a:t>Males</a:t>
                      </a:r>
                      <a:endParaRPr lang="en-NZ" dirty="0"/>
                    </a:p>
                  </a:txBody>
                  <a:tcPr/>
                </a:tc>
                <a:tc>
                  <a:txBody>
                    <a:bodyPr/>
                    <a:lstStyle/>
                    <a:p>
                      <a:pPr algn="ctr"/>
                      <a:r>
                        <a:rPr lang="en-NZ" dirty="0" smtClean="0"/>
                        <a:t>78%</a:t>
                      </a:r>
                      <a:endParaRPr lang="en-NZ" dirty="0"/>
                    </a:p>
                  </a:txBody>
                  <a:tcPr/>
                </a:tc>
                <a:tc>
                  <a:txBody>
                    <a:bodyPr/>
                    <a:lstStyle/>
                    <a:p>
                      <a:pPr algn="ctr"/>
                      <a:r>
                        <a:rPr lang="en-NZ" dirty="0" smtClean="0"/>
                        <a:t>41%</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 (50 % decrease)</a:t>
                      </a:r>
                    </a:p>
                  </a:txBody>
                  <a:tcPr/>
                </a:tc>
              </a:tr>
              <a:tr h="370840">
                <a:tc>
                  <a:txBody>
                    <a:bodyPr/>
                    <a:lstStyle/>
                    <a:p>
                      <a:endParaRPr lang="en-NZ" dirty="0"/>
                    </a:p>
                  </a:txBody>
                  <a:tcPr/>
                </a:tc>
                <a:tc>
                  <a:txBody>
                    <a:bodyPr/>
                    <a:lstStyle/>
                    <a:p>
                      <a:r>
                        <a:rPr lang="en-NZ" dirty="0" smtClean="0"/>
                        <a:t>Females</a:t>
                      </a:r>
                      <a:endParaRPr lang="en-NZ" dirty="0"/>
                    </a:p>
                  </a:txBody>
                  <a:tcPr/>
                </a:tc>
                <a:tc>
                  <a:txBody>
                    <a:bodyPr/>
                    <a:lstStyle/>
                    <a:p>
                      <a:pPr algn="ctr"/>
                      <a:r>
                        <a:rPr lang="en-NZ" dirty="0" smtClean="0"/>
                        <a:t>40%</a:t>
                      </a:r>
                      <a:endParaRPr lang="en-NZ" dirty="0"/>
                    </a:p>
                  </a:txBody>
                  <a:tcPr/>
                </a:tc>
                <a:tc>
                  <a:txBody>
                    <a:bodyPr/>
                    <a:lstStyle/>
                    <a:p>
                      <a:pPr algn="ctr"/>
                      <a:r>
                        <a:rPr lang="en-NZ" dirty="0" smtClean="0"/>
                        <a:t>24%</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↓(40 % decrease)</a:t>
                      </a:r>
                    </a:p>
                  </a:txBody>
                  <a:tcPr/>
                </a:tc>
              </a:tr>
            </a:tbl>
          </a:graphicData>
        </a:graphic>
      </p:graphicFrame>
    </p:spTree>
    <p:extLst>
      <p:ext uri="{BB962C8B-B14F-4D97-AF65-F5344CB8AC3E}">
        <p14:creationId xmlns:p14="http://schemas.microsoft.com/office/powerpoint/2010/main" val="2566103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Overview</a:t>
            </a:r>
            <a:endParaRPr lang="en-NZ" dirty="0"/>
          </a:p>
        </p:txBody>
      </p:sp>
      <p:sp>
        <p:nvSpPr>
          <p:cNvPr id="3" name="Content Placeholder 2"/>
          <p:cNvSpPr>
            <a:spLocks noGrp="1"/>
          </p:cNvSpPr>
          <p:nvPr>
            <p:ph idx="1"/>
          </p:nvPr>
        </p:nvSpPr>
        <p:spPr/>
        <p:txBody>
          <a:bodyPr/>
          <a:lstStyle/>
          <a:p>
            <a:r>
              <a:rPr lang="en-NZ" dirty="0" smtClean="0"/>
              <a:t>Background</a:t>
            </a:r>
          </a:p>
          <a:p>
            <a:pPr marL="114300" indent="0">
              <a:buNone/>
            </a:pPr>
            <a:endParaRPr lang="en-NZ" dirty="0" smtClean="0"/>
          </a:p>
          <a:p>
            <a:r>
              <a:rPr lang="en-NZ" dirty="0" smtClean="0"/>
              <a:t>Methodology</a:t>
            </a:r>
          </a:p>
          <a:p>
            <a:pPr marL="114300" indent="0">
              <a:buNone/>
            </a:pPr>
            <a:endParaRPr lang="en-NZ" dirty="0" smtClean="0"/>
          </a:p>
          <a:p>
            <a:r>
              <a:rPr lang="en-NZ" dirty="0" smtClean="0"/>
              <a:t>Selected findings</a:t>
            </a:r>
          </a:p>
          <a:p>
            <a:pPr marL="114300" indent="0">
              <a:buNone/>
            </a:pPr>
            <a:endParaRPr lang="en-NZ" dirty="0" smtClean="0"/>
          </a:p>
          <a:p>
            <a:r>
              <a:rPr lang="en-NZ" dirty="0" smtClean="0"/>
              <a:t>Policy implications</a:t>
            </a:r>
          </a:p>
          <a:p>
            <a:pPr marL="411480" lvl="1" indent="0">
              <a:buNone/>
            </a:pPr>
            <a:endParaRPr lang="en-NZ" dirty="0" smtClean="0"/>
          </a:p>
          <a:p>
            <a:endParaRPr lang="en-NZ" dirty="0" smtClean="0"/>
          </a:p>
          <a:p>
            <a:endParaRPr lang="en-NZ" dirty="0"/>
          </a:p>
        </p:txBody>
      </p:sp>
    </p:spTree>
    <p:extLst>
      <p:ext uri="{BB962C8B-B14F-4D97-AF65-F5344CB8AC3E}">
        <p14:creationId xmlns:p14="http://schemas.microsoft.com/office/powerpoint/2010/main" val="26421726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268760"/>
            <a:ext cx="7620000" cy="1440160"/>
          </a:xfrm>
        </p:spPr>
        <p:txBody>
          <a:bodyPr/>
          <a:lstStyle/>
          <a:p>
            <a:pPr algn="l"/>
            <a:r>
              <a:rPr lang="en-NZ" sz="3600" dirty="0"/>
              <a:t>For the first time in </a:t>
            </a:r>
            <a:r>
              <a:rPr lang="en-NZ" sz="3600" dirty="0" smtClean="0"/>
              <a:t>a NZ </a:t>
            </a:r>
            <a:r>
              <a:rPr lang="en-NZ" sz="3600" dirty="0"/>
              <a:t>population survey HbA1c (a biomarker for diabetes) was measured in blood samples</a:t>
            </a:r>
          </a:p>
        </p:txBody>
      </p:sp>
      <p:sp>
        <p:nvSpPr>
          <p:cNvPr id="3" name="Content Placeholder 2"/>
          <p:cNvSpPr>
            <a:spLocks noGrp="1"/>
          </p:cNvSpPr>
          <p:nvPr>
            <p:ph idx="1"/>
          </p:nvPr>
        </p:nvSpPr>
        <p:spPr>
          <a:xfrm>
            <a:off x="179512" y="4005064"/>
            <a:ext cx="7620000" cy="1512168"/>
          </a:xfrm>
        </p:spPr>
        <p:txBody>
          <a:bodyPr>
            <a:normAutofit fontScale="92500"/>
          </a:bodyPr>
          <a:lstStyle/>
          <a:p>
            <a:pPr marL="114300" indent="0">
              <a:buNone/>
            </a:pPr>
            <a:r>
              <a:rPr lang="en-NZ" sz="2800" dirty="0" smtClean="0"/>
              <a:t>HbA1c levels can be used to diagnose diabetes and to </a:t>
            </a:r>
            <a:r>
              <a:rPr lang="en-NZ" sz="2800" dirty="0"/>
              <a:t>give an indication of blood glucose management among those who have been diagnosed with </a:t>
            </a:r>
            <a:r>
              <a:rPr lang="en-NZ" sz="2800" dirty="0" smtClean="0"/>
              <a:t>diabetes</a:t>
            </a:r>
          </a:p>
          <a:p>
            <a:pPr marL="114300" indent="0">
              <a:buNone/>
            </a:pPr>
            <a:endParaRPr lang="en-NZ" sz="2000" dirty="0"/>
          </a:p>
        </p:txBody>
      </p:sp>
    </p:spTree>
    <p:extLst>
      <p:ext uri="{BB962C8B-B14F-4D97-AF65-F5344CB8AC3E}">
        <p14:creationId xmlns:p14="http://schemas.microsoft.com/office/powerpoint/2010/main" val="494766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620000" cy="1143000"/>
          </a:xfrm>
        </p:spPr>
        <p:txBody>
          <a:bodyPr/>
          <a:lstStyle/>
          <a:p>
            <a:pPr algn="l"/>
            <a:r>
              <a:rPr lang="en-NZ" sz="4000" dirty="0"/>
              <a:t>Overall – </a:t>
            </a:r>
            <a:r>
              <a:rPr lang="en-NZ" sz="4000" dirty="0" smtClean="0"/>
              <a:t>7% </a:t>
            </a:r>
            <a:r>
              <a:rPr lang="en-NZ" sz="4000" dirty="0"/>
              <a:t>of New Zealanders aged 15 years and over have diabetes</a:t>
            </a:r>
          </a:p>
        </p:txBody>
      </p:sp>
      <p:sp>
        <p:nvSpPr>
          <p:cNvPr id="3" name="Content Placeholder 2"/>
          <p:cNvSpPr>
            <a:spLocks noGrp="1"/>
          </p:cNvSpPr>
          <p:nvPr>
            <p:ph idx="1"/>
          </p:nvPr>
        </p:nvSpPr>
        <p:spPr>
          <a:xfrm>
            <a:off x="395536" y="2132856"/>
            <a:ext cx="7620000" cy="4133056"/>
          </a:xfrm>
        </p:spPr>
        <p:txBody>
          <a:bodyPr>
            <a:normAutofit/>
          </a:bodyPr>
          <a:lstStyle/>
          <a:p>
            <a:r>
              <a:rPr lang="en-NZ" sz="2800" dirty="0" smtClean="0"/>
              <a:t>One-quarter had </a:t>
            </a:r>
            <a:r>
              <a:rPr lang="en-NZ" sz="2800" dirty="0"/>
              <a:t>not been told by a doctor that they had diabetes and had HbA1c levels ≥6.5%, which is indicative of undiagnosed </a:t>
            </a:r>
            <a:r>
              <a:rPr lang="en-NZ" sz="2800" dirty="0" smtClean="0"/>
              <a:t>diabetes</a:t>
            </a:r>
          </a:p>
          <a:p>
            <a:pPr marL="114300" indent="0">
              <a:buNone/>
            </a:pPr>
            <a:endParaRPr lang="en-NZ" sz="2800" dirty="0" smtClean="0"/>
          </a:p>
          <a:p>
            <a:r>
              <a:rPr lang="en-NZ" sz="2800" dirty="0" smtClean="0"/>
              <a:t>There are differences in undiagnosed diabetes by ethnic group:</a:t>
            </a:r>
          </a:p>
          <a:p>
            <a:pPr lvl="1"/>
            <a:r>
              <a:rPr lang="en-NZ" dirty="0" smtClean="0"/>
              <a:t>20-25 % of Māori have undiagnosed diabetes</a:t>
            </a:r>
          </a:p>
          <a:p>
            <a:pPr lvl="1"/>
            <a:r>
              <a:rPr lang="en-NZ" dirty="0" smtClean="0"/>
              <a:t>Approximately half of Pacific people</a:t>
            </a:r>
            <a:endParaRPr lang="en-NZ" dirty="0"/>
          </a:p>
          <a:p>
            <a:endParaRPr lang="en-NZ" dirty="0"/>
          </a:p>
        </p:txBody>
      </p:sp>
    </p:spTree>
    <p:extLst>
      <p:ext uri="{BB962C8B-B14F-4D97-AF65-F5344CB8AC3E}">
        <p14:creationId xmlns:p14="http://schemas.microsoft.com/office/powerpoint/2010/main" val="5805865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7620000" cy="1143000"/>
          </a:xfrm>
        </p:spPr>
        <p:txBody>
          <a:bodyPr/>
          <a:lstStyle/>
          <a:p>
            <a:pPr algn="l"/>
            <a:r>
              <a:rPr lang="en-NZ" sz="3600" dirty="0"/>
              <a:t>Just under one-half (</a:t>
            </a:r>
            <a:r>
              <a:rPr lang="en-NZ" sz="3600" dirty="0" smtClean="0"/>
              <a:t>49%) </a:t>
            </a:r>
            <a:r>
              <a:rPr lang="en-NZ" sz="3600" dirty="0"/>
              <a:t>of New Zealanders with known diabetes had good diabetes control (HbA1c levels &lt;7.0%). </a:t>
            </a:r>
          </a:p>
        </p:txBody>
      </p:sp>
      <p:sp>
        <p:nvSpPr>
          <p:cNvPr id="3" name="Content Placeholder 2"/>
          <p:cNvSpPr>
            <a:spLocks noGrp="1"/>
          </p:cNvSpPr>
          <p:nvPr>
            <p:ph idx="1"/>
          </p:nvPr>
        </p:nvSpPr>
        <p:spPr>
          <a:xfrm>
            <a:off x="467544" y="2852936"/>
            <a:ext cx="7620000" cy="2952328"/>
          </a:xfrm>
        </p:spPr>
        <p:txBody>
          <a:bodyPr/>
          <a:lstStyle/>
          <a:p>
            <a:pPr marL="114300" indent="0">
              <a:buNone/>
            </a:pPr>
            <a:r>
              <a:rPr lang="en-NZ" dirty="0" smtClean="0"/>
              <a:t>Māori men (26%) with diagnosed diabetes were less likely to have good control compared to non-Māori men</a:t>
            </a:r>
            <a:endParaRPr lang="en-NZ" dirty="0"/>
          </a:p>
        </p:txBody>
      </p:sp>
    </p:spTree>
    <p:extLst>
      <p:ext uri="{BB962C8B-B14F-4D97-AF65-F5344CB8AC3E}">
        <p14:creationId xmlns:p14="http://schemas.microsoft.com/office/powerpoint/2010/main" val="29678972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354162"/>
          </a:xfrm>
        </p:spPr>
        <p:txBody>
          <a:bodyPr/>
          <a:lstStyle/>
          <a:p>
            <a:pPr algn="l"/>
            <a:r>
              <a:rPr lang="en-NZ" dirty="0"/>
              <a:t>Survey identified areas where progress had been </a:t>
            </a:r>
            <a:r>
              <a:rPr lang="en-NZ" dirty="0" smtClean="0"/>
              <a:t>made</a:t>
            </a:r>
            <a:endParaRPr lang="en-NZ" dirty="0"/>
          </a:p>
        </p:txBody>
      </p:sp>
      <p:sp>
        <p:nvSpPr>
          <p:cNvPr id="3" name="Content Placeholder 2"/>
          <p:cNvSpPr>
            <a:spLocks noGrp="1"/>
          </p:cNvSpPr>
          <p:nvPr>
            <p:ph idx="1"/>
          </p:nvPr>
        </p:nvSpPr>
        <p:spPr>
          <a:xfrm>
            <a:off x="323528" y="2132856"/>
            <a:ext cx="7620000" cy="3268960"/>
          </a:xfrm>
        </p:spPr>
        <p:txBody>
          <a:bodyPr/>
          <a:lstStyle/>
          <a:p>
            <a:r>
              <a:rPr lang="en-NZ" dirty="0" smtClean="0"/>
              <a:t>Decrease in saturated </a:t>
            </a:r>
            <a:r>
              <a:rPr lang="en-NZ" dirty="0"/>
              <a:t>fat </a:t>
            </a:r>
            <a:r>
              <a:rPr lang="en-NZ" dirty="0" smtClean="0"/>
              <a:t>intake and cholesterol levels</a:t>
            </a:r>
          </a:p>
          <a:p>
            <a:r>
              <a:rPr lang="en-NZ" dirty="0" smtClean="0"/>
              <a:t>Increase in the proportion of people eating the recommended intake of fruit</a:t>
            </a:r>
            <a:endParaRPr lang="en-NZ" dirty="0"/>
          </a:p>
        </p:txBody>
      </p:sp>
    </p:spTree>
    <p:extLst>
      <p:ext uri="{BB962C8B-B14F-4D97-AF65-F5344CB8AC3E}">
        <p14:creationId xmlns:p14="http://schemas.microsoft.com/office/powerpoint/2010/main" val="13201181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NZ" sz="3600" dirty="0" smtClean="0"/>
              <a:t>However, the survey has also identified areas where more work needs to be done:</a:t>
            </a:r>
            <a:endParaRPr lang="en-NZ" sz="3600" dirty="0"/>
          </a:p>
        </p:txBody>
      </p:sp>
      <p:sp>
        <p:nvSpPr>
          <p:cNvPr id="3" name="Content Placeholder 2"/>
          <p:cNvSpPr>
            <a:spLocks noGrp="1"/>
          </p:cNvSpPr>
          <p:nvPr>
            <p:ph idx="1"/>
          </p:nvPr>
        </p:nvSpPr>
        <p:spPr/>
        <p:txBody>
          <a:bodyPr>
            <a:normAutofit/>
          </a:bodyPr>
          <a:lstStyle/>
          <a:p>
            <a:r>
              <a:rPr lang="en-NZ" dirty="0" smtClean="0"/>
              <a:t>Curtailing the increase in BMI and obesity</a:t>
            </a:r>
          </a:p>
          <a:p>
            <a:r>
              <a:rPr lang="en-NZ" dirty="0" smtClean="0"/>
              <a:t>Improving the diagnosis of diabetes – particularly for Māori and Pacific people</a:t>
            </a:r>
          </a:p>
          <a:p>
            <a:r>
              <a:rPr lang="en-NZ" dirty="0" smtClean="0"/>
              <a:t>Improving the management of diabetes among those diagnosed – particularly for Māori</a:t>
            </a:r>
            <a:endParaRPr lang="en-NZ" dirty="0"/>
          </a:p>
        </p:txBody>
      </p:sp>
    </p:spTree>
    <p:extLst>
      <p:ext uri="{BB962C8B-B14F-4D97-AF65-F5344CB8AC3E}">
        <p14:creationId xmlns:p14="http://schemas.microsoft.com/office/powerpoint/2010/main" val="39548873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Other uses of the survey data</a:t>
            </a:r>
            <a:endParaRPr lang="en-NZ" dirty="0"/>
          </a:p>
        </p:txBody>
      </p:sp>
      <p:sp>
        <p:nvSpPr>
          <p:cNvPr id="3" name="Content Placeholder 2"/>
          <p:cNvSpPr>
            <a:spLocks noGrp="1"/>
          </p:cNvSpPr>
          <p:nvPr>
            <p:ph idx="1"/>
          </p:nvPr>
        </p:nvSpPr>
        <p:spPr/>
        <p:txBody>
          <a:bodyPr>
            <a:normAutofit fontScale="92500" lnSpcReduction="10000"/>
          </a:bodyPr>
          <a:lstStyle/>
          <a:p>
            <a:r>
              <a:rPr lang="en-NZ" dirty="0" smtClean="0"/>
              <a:t>Development of Food and Nutrition Guidelines</a:t>
            </a:r>
          </a:p>
          <a:p>
            <a:r>
              <a:rPr lang="en-NZ" dirty="0" smtClean="0"/>
              <a:t>Reviewing nutrient reference values</a:t>
            </a:r>
          </a:p>
          <a:p>
            <a:r>
              <a:rPr lang="en-NZ" dirty="0" smtClean="0"/>
              <a:t>Providing data for international reports and studies</a:t>
            </a:r>
          </a:p>
          <a:p>
            <a:r>
              <a:rPr lang="en-NZ" dirty="0" smtClean="0"/>
              <a:t>Monitoring folic acid and iodine fortification</a:t>
            </a:r>
          </a:p>
          <a:p>
            <a:r>
              <a:rPr lang="en-NZ" dirty="0" smtClean="0"/>
              <a:t>New Zealand Burden of Disease study</a:t>
            </a:r>
          </a:p>
          <a:p>
            <a:r>
              <a:rPr lang="en-NZ" dirty="0" smtClean="0"/>
              <a:t>Researchers</a:t>
            </a:r>
            <a:endParaRPr lang="en-NZ" dirty="0"/>
          </a:p>
        </p:txBody>
      </p:sp>
    </p:spTree>
    <p:extLst>
      <p:ext uri="{BB962C8B-B14F-4D97-AF65-F5344CB8AC3E}">
        <p14:creationId xmlns:p14="http://schemas.microsoft.com/office/powerpoint/2010/main" val="3905034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More information</a:t>
            </a:r>
          </a:p>
        </p:txBody>
      </p:sp>
      <p:sp>
        <p:nvSpPr>
          <p:cNvPr id="3" name="Content Placeholder 2"/>
          <p:cNvSpPr>
            <a:spLocks noGrp="1"/>
          </p:cNvSpPr>
          <p:nvPr>
            <p:ph idx="1"/>
          </p:nvPr>
        </p:nvSpPr>
        <p:spPr/>
        <p:txBody>
          <a:bodyPr>
            <a:normAutofit fontScale="62500" lnSpcReduction="20000"/>
          </a:bodyPr>
          <a:lstStyle/>
          <a:p>
            <a:r>
              <a:rPr lang="en-NZ" sz="3800" dirty="0"/>
              <a:t>Survey publications can be found on the </a:t>
            </a:r>
            <a:r>
              <a:rPr lang="en-NZ" sz="3800" dirty="0" smtClean="0"/>
              <a:t>Ministry of </a:t>
            </a:r>
            <a:r>
              <a:rPr lang="en-NZ" sz="3800" dirty="0"/>
              <a:t>Health </a:t>
            </a:r>
            <a:r>
              <a:rPr lang="en-NZ" sz="3800" dirty="0" smtClean="0"/>
              <a:t>website </a:t>
            </a:r>
            <a:r>
              <a:rPr lang="en-NZ" sz="2100" dirty="0"/>
              <a:t>(</a:t>
            </a:r>
            <a:r>
              <a:rPr lang="en-NZ" sz="2100" dirty="0">
                <a:hlinkClick r:id="rId2"/>
              </a:rPr>
              <a:t>http://</a:t>
            </a:r>
            <a:r>
              <a:rPr lang="en-NZ" sz="2100" dirty="0" smtClean="0">
                <a:hlinkClick r:id="rId2"/>
              </a:rPr>
              <a:t>www.health.govt.nz/nz-health-</a:t>
            </a:r>
            <a:r>
              <a:rPr lang="en-NZ" sz="2100" dirty="0" smtClean="0"/>
              <a:t>statistics/national-collections-and- surveys/surveys/current-recent-surveys/nutrition-survey):</a:t>
            </a:r>
          </a:p>
          <a:p>
            <a:pPr marL="800100" lvl="5">
              <a:buClr>
                <a:schemeClr val="accent2">
                  <a:lumMod val="75000"/>
                </a:schemeClr>
              </a:buClr>
            </a:pPr>
            <a:r>
              <a:rPr lang="en-NZ" sz="3100" dirty="0"/>
              <a:t>A Focus on Nutrition: Portrait of Health. Key findings of the 2008/09 New Zealand Adult Nutrition Survey</a:t>
            </a:r>
          </a:p>
          <a:p>
            <a:pPr marL="800100" lvl="5">
              <a:buClr>
                <a:schemeClr val="accent2">
                  <a:lumMod val="75000"/>
                </a:schemeClr>
              </a:buClr>
            </a:pPr>
            <a:r>
              <a:rPr lang="en-NZ" sz="3100" dirty="0"/>
              <a:t>A Focus on Pacific Nutrition: Findings of the 2008/09 New Zealand Adult Nutrition Survey</a:t>
            </a:r>
          </a:p>
          <a:p>
            <a:pPr marL="800100" lvl="5">
              <a:buClr>
                <a:schemeClr val="accent2">
                  <a:lumMod val="75000"/>
                </a:schemeClr>
              </a:buClr>
            </a:pPr>
            <a:r>
              <a:rPr lang="en-NZ" sz="3100" dirty="0"/>
              <a:t>A Focus on Māori Nutrition: Findings of the 2008/09 New Zealand Adult Nutrition Survey</a:t>
            </a:r>
          </a:p>
          <a:p>
            <a:pPr marL="800100" lvl="5">
              <a:buClr>
                <a:schemeClr val="accent2">
                  <a:lumMod val="75000"/>
                </a:schemeClr>
              </a:buClr>
            </a:pPr>
            <a:r>
              <a:rPr lang="en-NZ" sz="3100" dirty="0"/>
              <a:t>Vitamin D Status of New Zealand Adults: Findings from the 2008/09 New Zealand Adult Nutrition </a:t>
            </a:r>
            <a:r>
              <a:rPr lang="en-NZ" sz="3100" dirty="0" smtClean="0"/>
              <a:t>Survey</a:t>
            </a:r>
          </a:p>
          <a:p>
            <a:pPr marL="617220" lvl="5" indent="0">
              <a:buClr>
                <a:schemeClr val="accent2">
                  <a:lumMod val="75000"/>
                </a:schemeClr>
              </a:buClr>
              <a:buNone/>
            </a:pPr>
            <a:endParaRPr lang="en-NZ" dirty="0" smtClean="0"/>
          </a:p>
          <a:p>
            <a:r>
              <a:rPr lang="en-NZ" dirty="0" smtClean="0"/>
              <a:t>Methodology report also </a:t>
            </a:r>
            <a:r>
              <a:rPr lang="en-NZ" dirty="0"/>
              <a:t>on the </a:t>
            </a:r>
            <a:r>
              <a:rPr lang="en-NZ" dirty="0" smtClean="0"/>
              <a:t>website</a:t>
            </a:r>
          </a:p>
          <a:p>
            <a:r>
              <a:rPr lang="en-NZ" dirty="0" err="1"/>
              <a:t>Confidentialised</a:t>
            </a:r>
            <a:r>
              <a:rPr lang="en-NZ" dirty="0"/>
              <a:t> Unit Record Files (CURF) available to </a:t>
            </a:r>
            <a:r>
              <a:rPr lang="en-NZ" dirty="0" smtClean="0"/>
              <a:t>researchers through Statistics New Zealand</a:t>
            </a:r>
          </a:p>
          <a:p>
            <a:r>
              <a:rPr lang="en-NZ" dirty="0"/>
              <a:t>Online data tables of </a:t>
            </a:r>
            <a:r>
              <a:rPr lang="en-NZ" dirty="0" smtClean="0"/>
              <a:t>results planned for the website</a:t>
            </a:r>
            <a:endParaRPr lang="en-NZ" dirty="0"/>
          </a:p>
        </p:txBody>
      </p:sp>
    </p:spTree>
    <p:extLst>
      <p:ext uri="{BB962C8B-B14F-4D97-AF65-F5344CB8AC3E}">
        <p14:creationId xmlns:p14="http://schemas.microsoft.com/office/powerpoint/2010/main" val="22951396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z="3600" dirty="0" smtClean="0"/>
              <a:t>Update on New Zealand Health Survey</a:t>
            </a:r>
            <a:endParaRPr lang="en-NZ" sz="3600" dirty="0"/>
          </a:p>
        </p:txBody>
      </p:sp>
      <p:sp>
        <p:nvSpPr>
          <p:cNvPr id="3" name="Content Placeholder 2"/>
          <p:cNvSpPr>
            <a:spLocks noGrp="1"/>
          </p:cNvSpPr>
          <p:nvPr>
            <p:ph idx="1"/>
          </p:nvPr>
        </p:nvSpPr>
        <p:spPr/>
        <p:txBody>
          <a:bodyPr/>
          <a:lstStyle/>
          <a:p>
            <a:pPr>
              <a:lnSpc>
                <a:spcPct val="90000"/>
              </a:lnSpc>
              <a:spcAft>
                <a:spcPct val="20000"/>
              </a:spcAft>
              <a:buFontTx/>
              <a:buChar char="•"/>
            </a:pPr>
            <a:r>
              <a:rPr lang="en-NZ" sz="2400" dirty="0">
                <a:latin typeface="Lucida Sans Unicode" pitchFamily="34" charset="0"/>
              </a:rPr>
              <a:t>Approximately 5000 children (0-14 years) and 14000 adults (15+ years)</a:t>
            </a:r>
            <a:endParaRPr lang="en-US" sz="2400" dirty="0">
              <a:latin typeface="Lucida Sans Unicode" pitchFamily="34" charset="0"/>
            </a:endParaRPr>
          </a:p>
          <a:p>
            <a:pPr>
              <a:lnSpc>
                <a:spcPct val="90000"/>
              </a:lnSpc>
              <a:spcAft>
                <a:spcPct val="20000"/>
              </a:spcAft>
              <a:buFontTx/>
              <a:buChar char="•"/>
            </a:pPr>
            <a:r>
              <a:rPr lang="en-NZ" sz="2400" dirty="0">
                <a:latin typeface="Lucida Sans Unicode" pitchFamily="34" charset="0"/>
              </a:rPr>
              <a:t>Face-to-face and computer assisted questionnaire comprised of </a:t>
            </a:r>
          </a:p>
          <a:p>
            <a:pPr lvl="1">
              <a:lnSpc>
                <a:spcPct val="90000"/>
              </a:lnSpc>
              <a:spcAft>
                <a:spcPct val="20000"/>
              </a:spcAft>
            </a:pPr>
            <a:r>
              <a:rPr lang="en-NZ" sz="2000" dirty="0">
                <a:latin typeface="Lucida Sans Unicode" pitchFamily="34" charset="0"/>
              </a:rPr>
              <a:t>a set of core questions and</a:t>
            </a:r>
          </a:p>
          <a:p>
            <a:pPr lvl="1">
              <a:lnSpc>
                <a:spcPct val="90000"/>
              </a:lnSpc>
              <a:spcAft>
                <a:spcPct val="20000"/>
              </a:spcAft>
            </a:pPr>
            <a:r>
              <a:rPr lang="en-NZ" sz="2000" dirty="0">
                <a:latin typeface="Lucida Sans Unicode" pitchFamily="34" charset="0"/>
              </a:rPr>
              <a:t>a flexible programme of rotating thematic/topic modules</a:t>
            </a:r>
            <a:r>
              <a:rPr lang="en-NZ" sz="2400" dirty="0">
                <a:latin typeface="Lucida Sans Unicode" pitchFamily="34" charset="0"/>
              </a:rPr>
              <a:t> </a:t>
            </a:r>
            <a:endParaRPr lang="en-NZ" sz="2000" dirty="0">
              <a:latin typeface="Lucida Sans Unicode" pitchFamily="34" charset="0"/>
            </a:endParaRPr>
          </a:p>
          <a:p>
            <a:pPr>
              <a:lnSpc>
                <a:spcPct val="90000"/>
              </a:lnSpc>
              <a:spcAft>
                <a:spcPct val="20000"/>
              </a:spcAft>
              <a:buFontTx/>
              <a:buChar char="•"/>
            </a:pPr>
            <a:r>
              <a:rPr lang="en-NZ" sz="2400" dirty="0" smtClean="0">
                <a:latin typeface="Lucida Sans Unicode" pitchFamily="34" charset="0"/>
              </a:rPr>
              <a:t>Includes height, weight and waist measurements</a:t>
            </a:r>
            <a:endParaRPr lang="en-NZ" sz="2400" dirty="0">
              <a:latin typeface="Lucida Sans Unicode" pitchFamily="34" charset="0"/>
            </a:endParaRPr>
          </a:p>
          <a:p>
            <a:pPr>
              <a:lnSpc>
                <a:spcPct val="90000"/>
              </a:lnSpc>
              <a:spcAft>
                <a:spcPct val="20000"/>
              </a:spcAft>
              <a:buFontTx/>
              <a:buChar char="•"/>
            </a:pPr>
            <a:r>
              <a:rPr lang="en-NZ" sz="2400" dirty="0">
                <a:latin typeface="Lucida Sans Unicode" pitchFamily="34" charset="0"/>
              </a:rPr>
              <a:t>1 hour for adults, 30 minutes for children </a:t>
            </a:r>
            <a:endParaRPr lang="en-NZ" sz="2800" dirty="0">
              <a:latin typeface="Lucida Sans Unicode" pitchFamily="34" charset="0"/>
            </a:endParaRPr>
          </a:p>
        </p:txBody>
      </p:sp>
    </p:spTree>
    <p:extLst>
      <p:ext uri="{BB962C8B-B14F-4D97-AF65-F5344CB8AC3E}">
        <p14:creationId xmlns:p14="http://schemas.microsoft.com/office/powerpoint/2010/main" val="7681698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z="3600" dirty="0" smtClean="0"/>
              <a:t>Update on New Zealand Health Survey</a:t>
            </a:r>
            <a:endParaRPr lang="en-NZ" sz="3600" dirty="0"/>
          </a:p>
        </p:txBody>
      </p:sp>
      <p:sp>
        <p:nvSpPr>
          <p:cNvPr id="3" name="Content Placeholder 2"/>
          <p:cNvSpPr>
            <a:spLocks noGrp="1"/>
          </p:cNvSpPr>
          <p:nvPr>
            <p:ph idx="1"/>
          </p:nvPr>
        </p:nvSpPr>
        <p:spPr>
          <a:xfrm>
            <a:off x="323528" y="1700808"/>
            <a:ext cx="7620000" cy="4061048"/>
          </a:xfrm>
        </p:spPr>
        <p:txBody>
          <a:bodyPr>
            <a:normAutofit/>
          </a:bodyPr>
          <a:lstStyle/>
          <a:p>
            <a:r>
              <a:rPr lang="en-NZ" sz="3200" dirty="0" smtClean="0"/>
              <a:t>On 1 July will have been in the field for 1 year</a:t>
            </a:r>
          </a:p>
          <a:p>
            <a:r>
              <a:rPr lang="en-NZ" sz="3200" dirty="0" smtClean="0"/>
              <a:t>Good response rate – approximately 80%</a:t>
            </a:r>
          </a:p>
          <a:p>
            <a:r>
              <a:rPr lang="en-NZ" sz="3200" dirty="0" smtClean="0"/>
              <a:t>Blood pressure measurements introduced from 1 July 2012</a:t>
            </a:r>
          </a:p>
          <a:p>
            <a:r>
              <a:rPr lang="en-NZ" sz="3200" dirty="0" smtClean="0"/>
              <a:t>First </a:t>
            </a:r>
            <a:r>
              <a:rPr lang="en-NZ" sz="3200" dirty="0"/>
              <a:t>lot of results will be released at end of year</a:t>
            </a:r>
          </a:p>
          <a:p>
            <a:endParaRPr lang="en-NZ" dirty="0"/>
          </a:p>
        </p:txBody>
      </p:sp>
    </p:spTree>
    <p:extLst>
      <p:ext uri="{BB962C8B-B14F-4D97-AF65-F5344CB8AC3E}">
        <p14:creationId xmlns:p14="http://schemas.microsoft.com/office/powerpoint/2010/main" val="6667993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Background</a:t>
            </a:r>
            <a:endParaRPr lang="en-NZ" dirty="0"/>
          </a:p>
        </p:txBody>
      </p:sp>
      <p:sp>
        <p:nvSpPr>
          <p:cNvPr id="3" name="Content Placeholder 2"/>
          <p:cNvSpPr>
            <a:spLocks noGrp="1"/>
          </p:cNvSpPr>
          <p:nvPr>
            <p:ph idx="1"/>
          </p:nvPr>
        </p:nvSpPr>
        <p:spPr/>
        <p:txBody>
          <a:bodyPr>
            <a:normAutofit/>
          </a:bodyPr>
          <a:lstStyle/>
          <a:p>
            <a:r>
              <a:rPr lang="en-NZ" sz="3200" dirty="0" smtClean="0"/>
              <a:t>Part of the New Zealand Health Monitor – an integrated programme of household surveys managed by the Ministry of Health</a:t>
            </a:r>
          </a:p>
          <a:p>
            <a:pPr marL="114300" indent="0">
              <a:buNone/>
            </a:pPr>
            <a:endParaRPr lang="en-NZ" sz="3200" dirty="0" smtClean="0"/>
          </a:p>
          <a:p>
            <a:r>
              <a:rPr lang="en-NZ" sz="3200" dirty="0" smtClean="0"/>
              <a:t>Fourth national population-based nutrition surveys in adults </a:t>
            </a:r>
          </a:p>
          <a:p>
            <a:pPr marL="708660" lvl="2">
              <a:buClr>
                <a:schemeClr val="accent2">
                  <a:lumMod val="75000"/>
                </a:schemeClr>
              </a:buClr>
            </a:pPr>
            <a:r>
              <a:rPr lang="en-NZ" dirty="0">
                <a:solidFill>
                  <a:schemeClr val="accent2">
                    <a:lumMod val="75000"/>
                  </a:schemeClr>
                </a:solidFill>
              </a:rPr>
              <a:t>Previous surveys – 1977, 1989 and </a:t>
            </a:r>
            <a:r>
              <a:rPr lang="en-NZ" dirty="0" smtClean="0">
                <a:solidFill>
                  <a:schemeClr val="accent2">
                    <a:lumMod val="75000"/>
                  </a:schemeClr>
                </a:solidFill>
              </a:rPr>
              <a:t>1997</a:t>
            </a:r>
            <a:endParaRPr lang="en-NZ" dirty="0">
              <a:solidFill>
                <a:schemeClr val="accent2">
                  <a:lumMod val="75000"/>
                </a:schemeClr>
              </a:solidFill>
            </a:endParaRPr>
          </a:p>
          <a:p>
            <a:r>
              <a:rPr lang="en-NZ" sz="3200" dirty="0" smtClean="0"/>
              <a:t>Planning for survey started in 2005</a:t>
            </a:r>
          </a:p>
          <a:p>
            <a:pPr marL="411480" lvl="1" indent="0">
              <a:buNone/>
            </a:pPr>
            <a:endParaRPr lang="en-NZ" dirty="0"/>
          </a:p>
        </p:txBody>
      </p:sp>
    </p:spTree>
    <p:extLst>
      <p:ext uri="{BB962C8B-B14F-4D97-AF65-F5344CB8AC3E}">
        <p14:creationId xmlns:p14="http://schemas.microsoft.com/office/powerpoint/2010/main" val="2856162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Key players</a:t>
            </a:r>
            <a:endParaRPr lang="en-NZ" dirty="0"/>
          </a:p>
        </p:txBody>
      </p:sp>
      <p:sp>
        <p:nvSpPr>
          <p:cNvPr id="3" name="Content Placeholder 2"/>
          <p:cNvSpPr>
            <a:spLocks noGrp="1"/>
          </p:cNvSpPr>
          <p:nvPr>
            <p:ph idx="1"/>
          </p:nvPr>
        </p:nvSpPr>
        <p:spPr/>
        <p:txBody>
          <a:bodyPr>
            <a:normAutofit fontScale="92500" lnSpcReduction="10000"/>
          </a:bodyPr>
          <a:lstStyle/>
          <a:p>
            <a:r>
              <a:rPr lang="en-NZ" sz="3200" dirty="0" smtClean="0"/>
              <a:t>Ministry of Health</a:t>
            </a:r>
          </a:p>
          <a:p>
            <a:pPr marL="114300" indent="0">
              <a:buNone/>
            </a:pPr>
            <a:endParaRPr lang="en-NZ" sz="3200" dirty="0" smtClean="0"/>
          </a:p>
          <a:p>
            <a:r>
              <a:rPr lang="en-NZ" sz="3200" dirty="0" smtClean="0"/>
              <a:t>University of Otago</a:t>
            </a:r>
          </a:p>
          <a:p>
            <a:pPr marL="114300" indent="0">
              <a:buNone/>
            </a:pPr>
            <a:endParaRPr lang="en-NZ" sz="3200" dirty="0" smtClean="0"/>
          </a:p>
          <a:p>
            <a:r>
              <a:rPr lang="en-NZ" sz="3200" dirty="0" smtClean="0"/>
              <a:t>CBG Health Research Ltd</a:t>
            </a:r>
          </a:p>
          <a:p>
            <a:pPr marL="114300" indent="0">
              <a:buNone/>
            </a:pPr>
            <a:endParaRPr lang="en-NZ" sz="3200" dirty="0" smtClean="0"/>
          </a:p>
          <a:p>
            <a:r>
              <a:rPr lang="en-NZ" sz="3200" dirty="0" smtClean="0"/>
              <a:t>Plant and Food Research Ltd</a:t>
            </a:r>
          </a:p>
          <a:p>
            <a:pPr marL="114300" indent="0">
              <a:buNone/>
            </a:pPr>
            <a:endParaRPr lang="en-NZ" sz="3200" dirty="0" smtClean="0"/>
          </a:p>
          <a:p>
            <a:r>
              <a:rPr lang="en-NZ" sz="3200" dirty="0" smtClean="0"/>
              <a:t>External Technical Group</a:t>
            </a:r>
            <a:endParaRPr lang="en-NZ" sz="3200" dirty="0"/>
          </a:p>
        </p:txBody>
      </p:sp>
    </p:spTree>
    <p:extLst>
      <p:ext uri="{BB962C8B-B14F-4D97-AF65-F5344CB8AC3E}">
        <p14:creationId xmlns:p14="http://schemas.microsoft.com/office/powerpoint/2010/main" val="1782841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Survey design</a:t>
            </a:r>
            <a:endParaRPr lang="en-NZ" dirty="0"/>
          </a:p>
        </p:txBody>
      </p:sp>
      <p:sp>
        <p:nvSpPr>
          <p:cNvPr id="3" name="Content Placeholder 2"/>
          <p:cNvSpPr>
            <a:spLocks noGrp="1"/>
          </p:cNvSpPr>
          <p:nvPr>
            <p:ph idx="1"/>
          </p:nvPr>
        </p:nvSpPr>
        <p:spPr/>
        <p:txBody>
          <a:bodyPr>
            <a:normAutofit/>
          </a:bodyPr>
          <a:lstStyle/>
          <a:p>
            <a:r>
              <a:rPr lang="en-NZ" dirty="0" smtClean="0"/>
              <a:t>Target population: </a:t>
            </a:r>
            <a:r>
              <a:rPr lang="en-NZ" sz="2400" dirty="0" smtClean="0"/>
              <a:t>Usually </a:t>
            </a:r>
            <a:r>
              <a:rPr lang="en-NZ" sz="2400" dirty="0"/>
              <a:t>resident civilian population, 15 years and over, living in permanent private dwellings in New </a:t>
            </a:r>
            <a:r>
              <a:rPr lang="en-NZ" sz="2400" dirty="0" smtClean="0"/>
              <a:t>Zealand</a:t>
            </a:r>
            <a:endParaRPr lang="en-NZ" dirty="0" smtClean="0"/>
          </a:p>
          <a:p>
            <a:r>
              <a:rPr lang="en-NZ" dirty="0" smtClean="0"/>
              <a:t>Sample design: </a:t>
            </a:r>
            <a:r>
              <a:rPr lang="en-NZ" sz="2400" dirty="0" smtClean="0"/>
              <a:t>Multistage, stratified, probability-proportional-to-size; increased sampling of Māori, Pacific, 15-18 years, 71+ years</a:t>
            </a:r>
          </a:p>
          <a:p>
            <a:r>
              <a:rPr lang="en-NZ" dirty="0" smtClean="0"/>
              <a:t>Recruitment: </a:t>
            </a:r>
            <a:r>
              <a:rPr lang="en-NZ" sz="2400" dirty="0" smtClean="0"/>
              <a:t>Participants recruited by CBG Health Research Ltd; information passed onto University of Otago to organise interview; voluntary</a:t>
            </a:r>
          </a:p>
        </p:txBody>
      </p:sp>
    </p:spTree>
    <p:extLst>
      <p:ext uri="{BB962C8B-B14F-4D97-AF65-F5344CB8AC3E}">
        <p14:creationId xmlns:p14="http://schemas.microsoft.com/office/powerpoint/2010/main" val="311943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Data collection</a:t>
            </a:r>
            <a:endParaRPr lang="en-NZ" dirty="0"/>
          </a:p>
        </p:txBody>
      </p:sp>
      <p:sp>
        <p:nvSpPr>
          <p:cNvPr id="3" name="Content Placeholder 2"/>
          <p:cNvSpPr>
            <a:spLocks noGrp="1"/>
          </p:cNvSpPr>
          <p:nvPr>
            <p:ph idx="1"/>
          </p:nvPr>
        </p:nvSpPr>
        <p:spPr/>
        <p:txBody>
          <a:bodyPr>
            <a:normAutofit fontScale="92500" lnSpcReduction="20000"/>
          </a:bodyPr>
          <a:lstStyle/>
          <a:p>
            <a:r>
              <a:rPr lang="en-NZ" dirty="0" smtClean="0"/>
              <a:t>October </a:t>
            </a:r>
            <a:r>
              <a:rPr lang="en-NZ" dirty="0"/>
              <a:t>2008 to October </a:t>
            </a:r>
            <a:r>
              <a:rPr lang="en-NZ" dirty="0" smtClean="0"/>
              <a:t>2009</a:t>
            </a:r>
          </a:p>
          <a:p>
            <a:r>
              <a:rPr lang="en-NZ" dirty="0" smtClean="0"/>
              <a:t>Face-to-face computer-assisted personal interviews</a:t>
            </a:r>
          </a:p>
          <a:p>
            <a:pPr lvl="1"/>
            <a:r>
              <a:rPr lang="en-NZ" dirty="0"/>
              <a:t>24 hour dietary recall</a:t>
            </a:r>
          </a:p>
          <a:p>
            <a:pPr lvl="1"/>
            <a:r>
              <a:rPr lang="en-NZ" dirty="0"/>
              <a:t>Questionnaire</a:t>
            </a:r>
          </a:p>
          <a:p>
            <a:pPr lvl="2"/>
            <a:r>
              <a:rPr lang="en-NZ" dirty="0"/>
              <a:t>Dietary supplements</a:t>
            </a:r>
          </a:p>
          <a:p>
            <a:pPr lvl="2"/>
            <a:r>
              <a:rPr lang="en-NZ" dirty="0"/>
              <a:t>Dietary habits</a:t>
            </a:r>
          </a:p>
          <a:p>
            <a:pPr lvl="2"/>
            <a:r>
              <a:rPr lang="en-NZ" dirty="0"/>
              <a:t>Health conditions</a:t>
            </a:r>
          </a:p>
          <a:p>
            <a:pPr lvl="2"/>
            <a:r>
              <a:rPr lang="en-NZ" dirty="0"/>
              <a:t>Food security</a:t>
            </a:r>
          </a:p>
          <a:p>
            <a:pPr lvl="2"/>
            <a:r>
              <a:rPr lang="en-NZ" dirty="0" err="1"/>
              <a:t>Sociodemographics</a:t>
            </a:r>
            <a:endParaRPr lang="en-NZ" dirty="0"/>
          </a:p>
          <a:p>
            <a:pPr lvl="1"/>
            <a:r>
              <a:rPr lang="en-NZ" dirty="0"/>
              <a:t>Height, </a:t>
            </a:r>
            <a:r>
              <a:rPr lang="en-NZ" dirty="0" smtClean="0"/>
              <a:t>weight, waist and blood pressure measurements</a:t>
            </a:r>
          </a:p>
          <a:p>
            <a:pPr lvl="1"/>
            <a:r>
              <a:rPr lang="en-NZ" dirty="0" smtClean="0"/>
              <a:t>Blood and urine collection</a:t>
            </a:r>
          </a:p>
          <a:p>
            <a:pPr lvl="2"/>
            <a:endParaRPr lang="en-NZ" dirty="0"/>
          </a:p>
          <a:p>
            <a:pPr lvl="1"/>
            <a:endParaRPr lang="en-NZ" dirty="0"/>
          </a:p>
          <a:p>
            <a:endParaRPr lang="en-NZ" dirty="0" smtClean="0"/>
          </a:p>
        </p:txBody>
      </p:sp>
    </p:spTree>
    <p:extLst>
      <p:ext uri="{BB962C8B-B14F-4D97-AF65-F5344CB8AC3E}">
        <p14:creationId xmlns:p14="http://schemas.microsoft.com/office/powerpoint/2010/main" val="2506409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52736"/>
            <a:ext cx="7620000" cy="4800600"/>
          </a:xfrm>
        </p:spPr>
        <p:txBody>
          <a:bodyPr/>
          <a:lstStyle/>
          <a:p>
            <a:r>
              <a:rPr lang="en-NZ" dirty="0"/>
              <a:t>Information collected from 4721 New Zealanders 15 years and </a:t>
            </a:r>
            <a:r>
              <a:rPr lang="en-NZ" dirty="0" smtClean="0"/>
              <a:t>over</a:t>
            </a:r>
          </a:p>
          <a:p>
            <a:endParaRPr lang="en-NZ" dirty="0" smtClean="0"/>
          </a:p>
          <a:p>
            <a:r>
              <a:rPr lang="en-NZ" dirty="0"/>
              <a:t>The overall response rate was </a:t>
            </a:r>
            <a:r>
              <a:rPr lang="en-NZ" dirty="0" smtClean="0"/>
              <a:t>61% (44% for blood and urine samples)</a:t>
            </a:r>
            <a:endParaRPr lang="en-NZ" dirty="0"/>
          </a:p>
        </p:txBody>
      </p:sp>
    </p:spTree>
    <p:extLst>
      <p:ext uri="{BB962C8B-B14F-4D97-AF65-F5344CB8AC3E}">
        <p14:creationId xmlns:p14="http://schemas.microsoft.com/office/powerpoint/2010/main" val="24837669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924944"/>
            <a:ext cx="7620000" cy="1143000"/>
          </a:xfrm>
        </p:spPr>
        <p:txBody>
          <a:bodyPr/>
          <a:lstStyle/>
          <a:p>
            <a:r>
              <a:rPr lang="en-NZ" dirty="0" smtClean="0"/>
              <a:t> Selected findings</a:t>
            </a:r>
            <a:endParaRPr lang="en-NZ" dirty="0"/>
          </a:p>
        </p:txBody>
      </p:sp>
    </p:spTree>
    <p:extLst>
      <p:ext uri="{BB962C8B-B14F-4D97-AF65-F5344CB8AC3E}">
        <p14:creationId xmlns:p14="http://schemas.microsoft.com/office/powerpoint/2010/main" val="1454272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620000" cy="2218258"/>
          </a:xfrm>
        </p:spPr>
        <p:txBody>
          <a:bodyPr/>
          <a:lstStyle/>
          <a:p>
            <a:pPr algn="l"/>
            <a:r>
              <a:rPr lang="en-NZ" sz="4000" dirty="0" smtClean="0"/>
              <a:t>There was a decrease in reported energy intake from 1997 to 2008/09 for men but not for women</a:t>
            </a:r>
            <a:endParaRPr lang="en-NZ" sz="4000" dirty="0"/>
          </a:p>
        </p:txBody>
      </p:sp>
      <p:sp>
        <p:nvSpPr>
          <p:cNvPr id="3" name="Content Placeholder 2"/>
          <p:cNvSpPr>
            <a:spLocks noGrp="1"/>
          </p:cNvSpPr>
          <p:nvPr>
            <p:ph idx="1"/>
          </p:nvPr>
        </p:nvSpPr>
        <p:spPr>
          <a:xfrm>
            <a:off x="467544" y="2780928"/>
            <a:ext cx="7620000" cy="576064"/>
          </a:xfrm>
        </p:spPr>
        <p:txBody>
          <a:bodyPr>
            <a:normAutofit fontScale="25000" lnSpcReduction="20000"/>
          </a:bodyPr>
          <a:lstStyle/>
          <a:p>
            <a:pPr marL="114300" indent="0">
              <a:buNone/>
            </a:pPr>
            <a:r>
              <a:rPr lang="en-NZ" sz="11200" dirty="0" smtClean="0"/>
              <a:t>Decrease for Māori women but not for men</a:t>
            </a:r>
          </a:p>
          <a:p>
            <a:pPr marL="114300" indent="0">
              <a:buNone/>
            </a:pPr>
            <a:endParaRPr lang="en-NZ" sz="2400" dirty="0"/>
          </a:p>
          <a:p>
            <a:pPr marL="114300" indent="0">
              <a:buNone/>
            </a:pPr>
            <a:endParaRPr lang="en-NZ" sz="2400" dirty="0" smtClean="0"/>
          </a:p>
          <a:p>
            <a:pPr marL="114300" indent="0">
              <a:buNone/>
            </a:pPr>
            <a:endParaRPr lang="en-NZ" dirty="0" smtClean="0"/>
          </a:p>
          <a:p>
            <a:pPr marL="114300" indent="0">
              <a:buNone/>
            </a:pPr>
            <a:endParaRPr lang="en-NZ" dirty="0"/>
          </a:p>
          <a:p>
            <a:pPr marL="114300" indent="0">
              <a:buNone/>
            </a:pPr>
            <a:r>
              <a:rPr lang="en-NZ" sz="8000" dirty="0" smtClean="0"/>
              <a:t>Table:  Energy intake (MJ), by sex and ethnic group, 1997 and 2008/09</a:t>
            </a:r>
            <a:endParaRPr lang="en-NZ" sz="8000" dirty="0"/>
          </a:p>
        </p:txBody>
      </p:sp>
      <p:graphicFrame>
        <p:nvGraphicFramePr>
          <p:cNvPr id="4" name="Table 3"/>
          <p:cNvGraphicFramePr>
            <a:graphicFrameLocks noGrp="1"/>
          </p:cNvGraphicFramePr>
          <p:nvPr>
            <p:extLst>
              <p:ext uri="{D42A27DB-BD31-4B8C-83A1-F6EECF244321}">
                <p14:modId xmlns:p14="http://schemas.microsoft.com/office/powerpoint/2010/main" val="4063140365"/>
              </p:ext>
            </p:extLst>
          </p:nvPr>
        </p:nvGraphicFramePr>
        <p:xfrm>
          <a:off x="683568" y="3933056"/>
          <a:ext cx="6096000" cy="185420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en-NZ" dirty="0" smtClean="0"/>
                        <a:t>Sex</a:t>
                      </a:r>
                      <a:endParaRPr lang="en-NZ" dirty="0"/>
                    </a:p>
                  </a:txBody>
                  <a:tcPr/>
                </a:tc>
                <a:tc>
                  <a:txBody>
                    <a:bodyPr/>
                    <a:lstStyle/>
                    <a:p>
                      <a:pPr algn="ctr"/>
                      <a:r>
                        <a:rPr lang="en-NZ" dirty="0" smtClean="0"/>
                        <a:t>1997</a:t>
                      </a:r>
                      <a:endParaRPr lang="en-NZ" dirty="0"/>
                    </a:p>
                  </a:txBody>
                  <a:tcPr/>
                </a:tc>
                <a:tc>
                  <a:txBody>
                    <a:bodyPr/>
                    <a:lstStyle/>
                    <a:p>
                      <a:pPr algn="ctr"/>
                      <a:r>
                        <a:rPr lang="en-NZ" dirty="0" smtClean="0"/>
                        <a:t>2008/09</a:t>
                      </a:r>
                      <a:endParaRPr lang="en-NZ" dirty="0"/>
                    </a:p>
                  </a:txBody>
                  <a:tcPr/>
                </a:tc>
                <a:tc>
                  <a:txBody>
                    <a:bodyPr/>
                    <a:lstStyle/>
                    <a:p>
                      <a:r>
                        <a:rPr lang="en-NZ" dirty="0" smtClean="0"/>
                        <a:t>Trend</a:t>
                      </a:r>
                      <a:endParaRPr lang="en-NZ" dirty="0"/>
                    </a:p>
                  </a:txBody>
                  <a:tcPr/>
                </a:tc>
              </a:tr>
              <a:tr h="370840">
                <a:tc>
                  <a:txBody>
                    <a:bodyPr/>
                    <a:lstStyle/>
                    <a:p>
                      <a:r>
                        <a:rPr lang="en-NZ" dirty="0" smtClean="0"/>
                        <a:t>Total</a:t>
                      </a:r>
                      <a:r>
                        <a:rPr lang="en-NZ" baseline="0" dirty="0" smtClean="0"/>
                        <a:t> males</a:t>
                      </a:r>
                      <a:endParaRPr lang="en-NZ" dirty="0"/>
                    </a:p>
                  </a:txBody>
                  <a:tcPr/>
                </a:tc>
                <a:tc>
                  <a:txBody>
                    <a:bodyPr/>
                    <a:lstStyle/>
                    <a:p>
                      <a:pPr algn="ctr"/>
                      <a:r>
                        <a:rPr lang="en-NZ" dirty="0" smtClean="0"/>
                        <a:t>12.0</a:t>
                      </a:r>
                      <a:endParaRPr lang="en-NZ" dirty="0"/>
                    </a:p>
                  </a:txBody>
                  <a:tcPr/>
                </a:tc>
                <a:tc>
                  <a:txBody>
                    <a:bodyPr/>
                    <a:lstStyle/>
                    <a:p>
                      <a:pPr algn="ctr"/>
                      <a:r>
                        <a:rPr lang="en-NZ" dirty="0" smtClean="0"/>
                        <a:t>10.7</a:t>
                      </a:r>
                      <a:endParaRPr lang="en-NZ" dirty="0"/>
                    </a:p>
                  </a:txBody>
                  <a:tcPr/>
                </a:tc>
                <a:tc>
                  <a:txBody>
                    <a:bodyPr/>
                    <a:lstStyle/>
                    <a:p>
                      <a:r>
                        <a:rPr lang="en-NZ" dirty="0" smtClean="0"/>
                        <a:t>↓</a:t>
                      </a:r>
                      <a:endParaRPr lang="en-NZ" dirty="0"/>
                    </a:p>
                  </a:txBody>
                  <a:tcPr/>
                </a:tc>
              </a:tr>
              <a:tr h="370840">
                <a:tc>
                  <a:txBody>
                    <a:bodyPr/>
                    <a:lstStyle/>
                    <a:p>
                      <a:r>
                        <a:rPr lang="en-NZ" dirty="0" smtClean="0"/>
                        <a:t>Total females</a:t>
                      </a:r>
                      <a:endParaRPr lang="en-NZ" dirty="0"/>
                    </a:p>
                  </a:txBody>
                  <a:tcPr/>
                </a:tc>
                <a:tc>
                  <a:txBody>
                    <a:bodyPr/>
                    <a:lstStyle/>
                    <a:p>
                      <a:pPr algn="ctr"/>
                      <a:r>
                        <a:rPr lang="en-NZ" dirty="0" smtClean="0"/>
                        <a:t>8.0</a:t>
                      </a:r>
                      <a:endParaRPr lang="en-NZ" dirty="0"/>
                    </a:p>
                  </a:txBody>
                  <a:tcPr/>
                </a:tc>
                <a:tc>
                  <a:txBody>
                    <a:bodyPr/>
                    <a:lstStyle/>
                    <a:p>
                      <a:pPr algn="ctr"/>
                      <a:r>
                        <a:rPr lang="en-NZ" dirty="0" smtClean="0"/>
                        <a:t>7.6</a:t>
                      </a:r>
                      <a:endParaRPr lang="en-NZ" dirty="0"/>
                    </a:p>
                  </a:txBody>
                  <a:tcPr/>
                </a:tc>
                <a:tc>
                  <a:txBody>
                    <a:bodyPr/>
                    <a:lstStyle/>
                    <a:p>
                      <a:r>
                        <a:rPr lang="en-NZ" dirty="0" smtClean="0"/>
                        <a:t>No change</a:t>
                      </a:r>
                      <a:endParaRPr lang="en-NZ" dirty="0"/>
                    </a:p>
                  </a:txBody>
                  <a:tcPr/>
                </a:tc>
              </a:tr>
              <a:tr h="370840">
                <a:tc>
                  <a:txBody>
                    <a:bodyPr/>
                    <a:lstStyle/>
                    <a:p>
                      <a:r>
                        <a:rPr lang="en-NZ" dirty="0" smtClean="0"/>
                        <a:t>Māori males</a:t>
                      </a:r>
                      <a:endParaRPr lang="en-NZ" dirty="0"/>
                    </a:p>
                  </a:txBody>
                  <a:tcPr/>
                </a:tc>
                <a:tc>
                  <a:txBody>
                    <a:bodyPr/>
                    <a:lstStyle/>
                    <a:p>
                      <a:pPr algn="ctr"/>
                      <a:r>
                        <a:rPr lang="en-NZ" dirty="0" smtClean="0"/>
                        <a:t>11.8</a:t>
                      </a:r>
                      <a:endParaRPr lang="en-NZ" dirty="0"/>
                    </a:p>
                  </a:txBody>
                  <a:tcPr/>
                </a:tc>
                <a:tc>
                  <a:txBody>
                    <a:bodyPr/>
                    <a:lstStyle/>
                    <a:p>
                      <a:pPr algn="ctr"/>
                      <a:r>
                        <a:rPr lang="en-NZ" dirty="0" smtClean="0"/>
                        <a:t>11.1</a:t>
                      </a:r>
                      <a:endParaRPr lang="en-NZ" dirty="0"/>
                    </a:p>
                  </a:txBody>
                  <a:tcPr/>
                </a:tc>
                <a:tc>
                  <a:txBody>
                    <a:bodyPr/>
                    <a:lstStyle/>
                    <a:p>
                      <a:r>
                        <a:rPr lang="en-NZ" dirty="0" smtClean="0"/>
                        <a:t>No change</a:t>
                      </a:r>
                      <a:endParaRPr lang="en-NZ" dirty="0"/>
                    </a:p>
                  </a:txBody>
                  <a:tcPr/>
                </a:tc>
              </a:tr>
              <a:tr h="370840">
                <a:tc>
                  <a:txBody>
                    <a:bodyPr/>
                    <a:lstStyle/>
                    <a:p>
                      <a:r>
                        <a:rPr lang="en-NZ" dirty="0" smtClean="0"/>
                        <a:t>Māori</a:t>
                      </a:r>
                      <a:r>
                        <a:rPr lang="en-NZ" baseline="0" dirty="0" smtClean="0"/>
                        <a:t> females</a:t>
                      </a:r>
                      <a:endParaRPr lang="en-NZ" dirty="0"/>
                    </a:p>
                  </a:txBody>
                  <a:tcPr/>
                </a:tc>
                <a:tc>
                  <a:txBody>
                    <a:bodyPr/>
                    <a:lstStyle/>
                    <a:p>
                      <a:pPr algn="ctr"/>
                      <a:r>
                        <a:rPr lang="en-NZ" dirty="0" smtClean="0"/>
                        <a:t>8.5</a:t>
                      </a:r>
                      <a:endParaRPr lang="en-NZ" dirty="0"/>
                    </a:p>
                  </a:txBody>
                  <a:tcPr/>
                </a:tc>
                <a:tc>
                  <a:txBody>
                    <a:bodyPr/>
                    <a:lstStyle/>
                    <a:p>
                      <a:pPr algn="ctr"/>
                      <a:r>
                        <a:rPr lang="en-NZ" dirty="0" smtClean="0"/>
                        <a:t>7.5</a:t>
                      </a:r>
                      <a:endParaRPr lang="en-N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a:t>
                      </a:r>
                    </a:p>
                  </a:txBody>
                  <a:tcPr/>
                </a:tc>
              </a:tr>
            </a:tbl>
          </a:graphicData>
        </a:graphic>
      </p:graphicFrame>
    </p:spTree>
    <p:extLst>
      <p:ext uri="{BB962C8B-B14F-4D97-AF65-F5344CB8AC3E}">
        <p14:creationId xmlns:p14="http://schemas.microsoft.com/office/powerpoint/2010/main" val="14373967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336</TotalTime>
  <Words>2158</Words>
  <Application>Microsoft Office PowerPoint</Application>
  <PresentationFormat>On-screen Show (4:3)</PresentationFormat>
  <Paragraphs>358</Paragraphs>
  <Slides>28</Slides>
  <Notes>17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Adjacency</vt:lpstr>
      <vt:lpstr>2008/09 New Zealand  Adult Nutrition Survey   Selected findings</vt:lpstr>
      <vt:lpstr>Overview</vt:lpstr>
      <vt:lpstr>Background</vt:lpstr>
      <vt:lpstr>Key players</vt:lpstr>
      <vt:lpstr>Survey design</vt:lpstr>
      <vt:lpstr>Data collection</vt:lpstr>
      <vt:lpstr>PowerPoint Presentation</vt:lpstr>
      <vt:lpstr> Selected findings</vt:lpstr>
      <vt:lpstr>There was a decrease in reported energy intake from 1997 to 2008/09 for men but not for women</vt:lpstr>
      <vt:lpstr>% contribution to total energy</vt:lpstr>
      <vt:lpstr>Overall, almost half (48%) of New Zealanders used dietary supplements in the last year</vt:lpstr>
      <vt:lpstr>Eating patterns associated with good health outcomes</vt:lpstr>
      <vt:lpstr>Less healthy eating patterns …</vt:lpstr>
      <vt:lpstr>Overall, approximately 7% of households were classified as having low food security</vt:lpstr>
      <vt:lpstr>Body size continues to track upwards </vt:lpstr>
      <vt:lpstr>PowerPoint Presentation</vt:lpstr>
      <vt:lpstr>The prevalence of obesity increased from 1997 to 2008/09 …</vt:lpstr>
      <vt:lpstr>On a more positive note…</vt:lpstr>
      <vt:lpstr>The total cholesterol : HDL cholesterol ratio is a strong predictor of vascular disease mortality – the ideal ratio is &lt; 4.5</vt:lpstr>
      <vt:lpstr>For the first time in a NZ population survey HbA1c (a biomarker for diabetes) was measured in blood samples</vt:lpstr>
      <vt:lpstr>Overall – 7% of New Zealanders aged 15 years and over have diabetes</vt:lpstr>
      <vt:lpstr>Just under one-half (49%) of New Zealanders with known diabetes had good diabetes control (HbA1c levels &lt;7.0%). </vt:lpstr>
      <vt:lpstr>Survey identified areas where progress had been made</vt:lpstr>
      <vt:lpstr>However, the survey has also identified areas where more work needs to be done:</vt:lpstr>
      <vt:lpstr>Other uses of the survey data</vt:lpstr>
      <vt:lpstr>More information</vt:lpstr>
      <vt:lpstr>Update on New Zealand Health Survey</vt:lpstr>
      <vt:lpstr>Update on New Zealand Health Survey</vt:lpstr>
    </vt:vector>
  </TitlesOfParts>
  <Company>Ministry of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Niki Stefanogiannis</dc:creator>
  <cp:lastModifiedBy>Emma Nuttall</cp:lastModifiedBy>
  <cp:revision>57</cp:revision>
  <dcterms:created xsi:type="dcterms:W3CDTF">2012-06-10T22:55:24Z</dcterms:created>
  <dcterms:modified xsi:type="dcterms:W3CDTF">2012-06-19T02:50:43Z</dcterms:modified>
</cp:coreProperties>
</file>